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8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D9A26-0450-4546-9D88-F055CA989B15}" v="9" dt="2021-09-28T17:05:50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4967" autoAdjust="0"/>
  </p:normalViewPr>
  <p:slideViewPr>
    <p:cSldViewPr snapToGrid="0">
      <p:cViewPr varScale="1">
        <p:scale>
          <a:sx n="64" d="100"/>
          <a:sy n="64" d="100"/>
        </p:scale>
        <p:origin x="104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11/10/2021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11/10/2021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il tempo di esecuzione!!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7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5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L’algoritmo più lento è </a:t>
            </a:r>
            <a:r>
              <a:rPr lang="it-IT" dirty="0" err="1"/>
              <a:t>svr</a:t>
            </a:r>
            <a:r>
              <a:rPr lang="it-IT" dirty="0"/>
              <a:t> (più di 3 minuti!!!), il più veloce (ovviamente) linear </a:t>
            </a:r>
            <a:r>
              <a:rPr lang="it-IT" dirty="0" err="1"/>
              <a:t>regression</a:t>
            </a:r>
            <a:r>
              <a:rPr lang="it-IT" dirty="0"/>
              <a:t> e il più preciso KRLS.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7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3622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come fascia 18 anni + fumatori maschi mentre nel caso dei 64 anni + fumatrici femmine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9608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come </a:t>
            </a:r>
            <a:r>
              <a:rPr lang="it-IT" dirty="0" err="1"/>
              <a:t>come</a:t>
            </a:r>
            <a:r>
              <a:rPr lang="it-IT" dirty="0"/>
              <a:t> ci sia il picco della distribuzione con il </a:t>
            </a:r>
            <a:r>
              <a:rPr lang="it-IT" dirty="0" err="1"/>
              <a:t>bmi</a:t>
            </a:r>
            <a:r>
              <a:rPr lang="it-IT" dirty="0"/>
              <a:t> =30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217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547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media i non fumatori, qualsiasi sia il loro BMI, spendono intorno ai 10000 (soprattutto fino ad un BMI intorno ai 35). Si vede invece che i fumatori, anche con un BMI basso, spendono di più. Questo dato si incrementa quando il BMI supera 30. Abbiamo deciso di inserire nello </a:t>
            </a:r>
            <a:r>
              <a:rPr lang="it-IT" dirty="0" err="1"/>
              <a:t>scatter</a:t>
            </a:r>
            <a:r>
              <a:rPr lang="it-IT" dirty="0"/>
              <a:t> plot tutto quello che abbiamo viso n precedenza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2752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10 </a:t>
            </a:r>
            <a:r>
              <a:rPr lang="it-IT" dirty="0" err="1"/>
              <a:t>fold</a:t>
            </a:r>
            <a:r>
              <a:rPr lang="it-IT" dirty="0"/>
              <a:t>-cross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9 test e 1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112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R^2 (coefficiente di determinazione) parametro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quanto è precisa la predizione effettuata R=1  valori predetti = reali, R=0 valori predetti = media di tutti i valori di y, R &lt; 0 =modello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9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4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0">
              <a:srgbClr val="0070C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200" spc="400" dirty="0">
                <a:solidFill>
                  <a:schemeClr val="bg1"/>
                </a:solidFill>
              </a:rPr>
              <a:t>Insurance costs </a:t>
            </a:r>
            <a:r>
              <a:rPr lang="it-IT" sz="4200" spc="400" dirty="0" err="1">
                <a:solidFill>
                  <a:schemeClr val="bg1"/>
                </a:solidFill>
              </a:rPr>
              <a:t>predictION</a:t>
            </a:r>
            <a:endParaRPr lang="it-IT" sz="4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Matteo Salvatore</a:t>
            </a:r>
          </a:p>
          <a:p>
            <a:pPr rtl="0"/>
            <a:r>
              <a:rPr lang="it-IT" dirty="0"/>
              <a:t>Davide Varacalli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have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decided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to compare 4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prediction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in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particular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Linear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Random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Forest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Support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Vector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Kernel Ridge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For SVR and KRLS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used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Cross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Validation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over the RBF kernel in order to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select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the best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hyperparameters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compared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performance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between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selected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using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two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metrics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Mean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Absolute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Error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and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Accuracy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The project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is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based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on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Scikit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Learn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library. </a:t>
            </a:r>
          </a:p>
        </p:txBody>
      </p:sp>
    </p:spTree>
    <p:extLst>
      <p:ext uri="{BB962C8B-B14F-4D97-AF65-F5344CB8AC3E}">
        <p14:creationId xmlns:p14="http://schemas.microsoft.com/office/powerpoint/2010/main" val="4045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LINEAR REGRESSION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63025F-1297-40AB-8D1E-05A85B6D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00" y="1146088"/>
            <a:ext cx="5660994" cy="42457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2A3C14-A05A-4665-832C-7A559E0B1F95}"/>
              </a:ext>
            </a:extLst>
          </p:cNvPr>
          <p:cNvSpPr txBox="1"/>
          <p:nvPr/>
        </p:nvSpPr>
        <p:spPr>
          <a:xfrm>
            <a:off x="4079659" y="5697727"/>
            <a:ext cx="403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0.7923828990966664</a:t>
            </a:r>
          </a:p>
          <a:p>
            <a:r>
              <a:rPr lang="it-IT" dirty="0">
                <a:solidFill>
                  <a:schemeClr val="bg1"/>
                </a:solidFill>
              </a:rPr>
              <a:t>MAE:  4003.4493625242053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0.0019 s</a:t>
            </a:r>
          </a:p>
        </p:txBody>
      </p:sp>
    </p:spTree>
    <p:extLst>
      <p:ext uri="{BB962C8B-B14F-4D97-AF65-F5344CB8AC3E}">
        <p14:creationId xmlns:p14="http://schemas.microsoft.com/office/powerpoint/2010/main" val="246134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RANDOM FOREST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9682EB-9CED-47F1-9498-FBBBE7CB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0" y="1369680"/>
            <a:ext cx="5459767" cy="40948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4D3EB6-7D84-4707-8F7B-3FCC9E079ADF}"/>
              </a:ext>
            </a:extLst>
          </p:cNvPr>
          <p:cNvSpPr txBox="1"/>
          <p:nvPr/>
        </p:nvSpPr>
        <p:spPr>
          <a:xfrm>
            <a:off x="436483" y="5710019"/>
            <a:ext cx="416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: 0.8658287691470219</a:t>
            </a:r>
          </a:p>
          <a:p>
            <a:r>
              <a:rPr lang="it-IT" dirty="0">
                <a:solidFill>
                  <a:schemeClr val="bg1"/>
                </a:solidFill>
              </a:rPr>
              <a:t>MAE:  2675.410844602352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0.2473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2DFE2-29BF-4DED-ACBA-A3149DB90954}"/>
              </a:ext>
            </a:extLst>
          </p:cNvPr>
          <p:cNvSpPr txBox="1"/>
          <p:nvPr/>
        </p:nvSpPr>
        <p:spPr>
          <a:xfrm>
            <a:off x="6316461" y="571001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chemeClr val="bg1"/>
                </a:solidFill>
                <a:effectLst/>
              </a:rPr>
              <a:t>Number</a:t>
            </a:r>
            <a:r>
              <a:rPr lang="it-IT" b="0" i="0" dirty="0">
                <a:solidFill>
                  <a:schemeClr val="bg1"/>
                </a:solidFill>
                <a:effectLst/>
              </a:rPr>
              <a:t> of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trees</a:t>
            </a:r>
            <a:r>
              <a:rPr lang="it-IT" b="0" i="0" dirty="0">
                <a:solidFill>
                  <a:schemeClr val="bg1"/>
                </a:solidFill>
                <a:effectLst/>
              </a:rPr>
              <a:t> in the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forest</a:t>
            </a:r>
            <a:r>
              <a:rPr lang="it-IT" b="0" i="0" dirty="0">
                <a:solidFill>
                  <a:schemeClr val="bg1"/>
                </a:solidFill>
                <a:effectLst/>
              </a:rPr>
              <a:t> = 100 (default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value</a:t>
            </a:r>
            <a:r>
              <a:rPr lang="it-IT" b="0" i="0" dirty="0">
                <a:solidFill>
                  <a:schemeClr val="bg1"/>
                </a:solidFill>
                <a:effectLst/>
              </a:rPr>
              <a:t>)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t-IT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SUPPORT VECTOR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64B848-D2E5-4099-B9A6-B4947C84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7" y="1052823"/>
            <a:ext cx="5257802" cy="39433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D6834-5BFD-4446-8447-83D71DD006A4}"/>
              </a:ext>
            </a:extLst>
          </p:cNvPr>
          <p:cNvSpPr txBox="1"/>
          <p:nvPr/>
        </p:nvSpPr>
        <p:spPr>
          <a:xfrm>
            <a:off x="381740" y="5291142"/>
            <a:ext cx="452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 = 1000.0,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= 4.641588833612782,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=0.1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0.8044116021616403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2812.082926520215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90.4771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A2CC59-6AD2-4874-8FDA-C5842A5EDB64}"/>
              </a:ext>
            </a:extLst>
          </p:cNvPr>
          <p:cNvSpPr txBox="1"/>
          <p:nvPr/>
        </p:nvSpPr>
        <p:spPr>
          <a:xfrm>
            <a:off x="6628659" y="5291142"/>
            <a:ext cx="525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C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10), </a:t>
            </a:r>
            <a:r>
              <a:rPr lang="it-IT" dirty="0" err="1">
                <a:solidFill>
                  <a:schemeClr val="bg1"/>
                </a:solidFill>
              </a:rPr>
              <a:t>meanwhile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0 and 0.1</a:t>
            </a:r>
          </a:p>
        </p:txBody>
      </p:sp>
    </p:spTree>
    <p:extLst>
      <p:ext uri="{BB962C8B-B14F-4D97-AF65-F5344CB8AC3E}">
        <p14:creationId xmlns:p14="http://schemas.microsoft.com/office/powerpoint/2010/main" val="33409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KERNEL RIDGE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A6495E-3D49-4366-959A-8BF5819C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65" y="1072251"/>
            <a:ext cx="5234866" cy="39261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CE6862-AF38-4B44-8008-47F861A78D9F}"/>
              </a:ext>
            </a:extLst>
          </p:cNvPr>
          <p:cNvSpPr txBox="1"/>
          <p:nvPr/>
        </p:nvSpPr>
        <p:spPr>
          <a:xfrm>
            <a:off x="346231" y="5235607"/>
            <a:ext cx="58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= 0.0005994842503189409,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= 0.774263682681127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0.8875784071189448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2642.995709687133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32.4135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FCBDF-A57A-43B9-9AE2-662676C46517}"/>
              </a:ext>
            </a:extLst>
          </p:cNvPr>
          <p:cNvSpPr txBox="1"/>
          <p:nvPr/>
        </p:nvSpPr>
        <p:spPr>
          <a:xfrm>
            <a:off x="6741850" y="5235607"/>
            <a:ext cx="54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</a:t>
            </a:r>
          </a:p>
        </p:txBody>
      </p:sp>
    </p:spTree>
    <p:extLst>
      <p:ext uri="{BB962C8B-B14F-4D97-AF65-F5344CB8AC3E}">
        <p14:creationId xmlns:p14="http://schemas.microsoft.com/office/powerpoint/2010/main" val="27820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CONCLUSION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B63A0F-56F2-4D4C-89DC-B89923F6588C}"/>
              </a:ext>
            </a:extLst>
          </p:cNvPr>
          <p:cNvSpPr txBox="1"/>
          <p:nvPr/>
        </p:nvSpPr>
        <p:spPr>
          <a:xfrm>
            <a:off x="479394" y="1234058"/>
            <a:ext cx="1093841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By </a:t>
            </a:r>
            <a:r>
              <a:rPr lang="it-IT" sz="2400" dirty="0" err="1">
                <a:solidFill>
                  <a:schemeClr val="bg1"/>
                </a:solidFill>
              </a:rPr>
              <a:t>comparing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of the </a:t>
            </a:r>
            <a:r>
              <a:rPr lang="it-IT" sz="2400" dirty="0" err="1">
                <a:solidFill>
                  <a:schemeClr val="bg1"/>
                </a:solidFill>
              </a:rPr>
              <a:t>different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algorithms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can </a:t>
            </a:r>
            <a:r>
              <a:rPr lang="it-IT" sz="2400" dirty="0" err="1">
                <a:solidFill>
                  <a:schemeClr val="bg1"/>
                </a:solidFill>
              </a:rPr>
              <a:t>see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KRLS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the best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The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~ 0.89 </a:t>
            </a:r>
            <a:r>
              <a:rPr lang="it-IT" sz="2400" dirty="0" err="1">
                <a:solidFill>
                  <a:schemeClr val="bg1"/>
                </a:solidFill>
              </a:rPr>
              <a:t>indicates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distance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between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predicted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real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small.</a:t>
            </a:r>
          </a:p>
          <a:p>
            <a:r>
              <a:rPr lang="it-IT" sz="2400" dirty="0">
                <a:solidFill>
                  <a:schemeClr val="bg1"/>
                </a:solidFill>
              </a:rPr>
              <a:t>For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MAE and </a:t>
            </a:r>
            <a:r>
              <a:rPr lang="it-IT" sz="2400" dirty="0" err="1">
                <a:solidFill>
                  <a:schemeClr val="bg1"/>
                </a:solidFill>
              </a:rPr>
              <a:t>scatter</a:t>
            </a:r>
            <a:r>
              <a:rPr lang="it-IT" sz="2400" dirty="0">
                <a:solidFill>
                  <a:schemeClr val="bg1"/>
                </a:solidFill>
              </a:rPr>
              <a:t> plot </a:t>
            </a:r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parameters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conclusion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all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metrics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confirms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KRLS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the best one, </a:t>
            </a:r>
            <a:r>
              <a:rPr lang="it-IT" sz="2400" dirty="0" err="1">
                <a:solidFill>
                  <a:schemeClr val="bg1"/>
                </a:solidFill>
              </a:rPr>
              <a:t>not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only</a:t>
            </a:r>
            <a:r>
              <a:rPr lang="it-IT" sz="2400" dirty="0">
                <a:solidFill>
                  <a:schemeClr val="bg1"/>
                </a:solidFill>
              </a:rPr>
              <a:t> in a quantitative </a:t>
            </a:r>
            <a:r>
              <a:rPr lang="it-IT" sz="2400" dirty="0" err="1">
                <a:solidFill>
                  <a:schemeClr val="bg1"/>
                </a:solidFill>
              </a:rPr>
              <a:t>terms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but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qualitative.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Finally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decided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predict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medical</a:t>
            </a:r>
            <a:r>
              <a:rPr lang="it-IT" sz="2400" dirty="0">
                <a:solidFill>
                  <a:schemeClr val="bg1"/>
                </a:solidFill>
              </a:rPr>
              <a:t> cost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for </a:t>
            </a:r>
            <a:r>
              <a:rPr lang="it-IT" sz="2400" dirty="0" err="1">
                <a:solidFill>
                  <a:schemeClr val="bg1"/>
                </a:solidFill>
              </a:rPr>
              <a:t>specific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categories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which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non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&gt;= 30 and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&lt; 30.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expected</a:t>
            </a:r>
            <a:r>
              <a:rPr lang="it-IT" sz="2400" dirty="0">
                <a:solidFill>
                  <a:schemeClr val="bg1"/>
                </a:solidFill>
              </a:rPr>
              <a:t>, the </a:t>
            </a:r>
            <a:r>
              <a:rPr lang="it-IT" sz="2400" dirty="0" err="1">
                <a:solidFill>
                  <a:schemeClr val="bg1"/>
                </a:solidFill>
              </a:rPr>
              <a:t>considerations</a:t>
            </a:r>
            <a:r>
              <a:rPr lang="it-IT" sz="2400" dirty="0">
                <a:solidFill>
                  <a:schemeClr val="bg1"/>
                </a:solidFill>
              </a:rPr>
              <a:t> made </a:t>
            </a:r>
            <a:r>
              <a:rPr lang="it-IT" sz="2400" dirty="0" err="1">
                <a:solidFill>
                  <a:schemeClr val="bg1"/>
                </a:solidFill>
              </a:rPr>
              <a:t>during</a:t>
            </a:r>
            <a:r>
              <a:rPr lang="it-IT" sz="2400" dirty="0">
                <a:solidFill>
                  <a:schemeClr val="bg1"/>
                </a:solidFill>
              </a:rPr>
              <a:t> the data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confirmed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INTRODUCTION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 Personal Datasets </a:t>
            </a:r>
            <a:r>
              <a:rPr lang="it-IT" sz="2000" dirty="0">
                <a:solidFill>
                  <a:schemeClr val="bg1"/>
                </a:solidFill>
              </a:rPr>
              <a:t>(from kaggle.com) </a:t>
            </a:r>
            <a:r>
              <a:rPr lang="it-IT" sz="2000" dirty="0" err="1">
                <a:solidFill>
                  <a:schemeClr val="bg1"/>
                </a:solidFill>
              </a:rPr>
              <a:t>contains</a:t>
            </a:r>
            <a:r>
              <a:rPr lang="it-IT" sz="2000" dirty="0">
                <a:solidFill>
                  <a:schemeClr val="bg1"/>
                </a:solidFill>
              </a:rPr>
              <a:t> the following </a:t>
            </a:r>
            <a:r>
              <a:rPr lang="it-IT" sz="2000" dirty="0" err="1">
                <a:solidFill>
                  <a:schemeClr val="bg1"/>
                </a:solidFill>
              </a:rPr>
              <a:t>informations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taken</a:t>
            </a:r>
            <a:r>
              <a:rPr lang="it-IT" sz="2000" dirty="0">
                <a:solidFill>
                  <a:schemeClr val="bg1"/>
                </a:solidFill>
              </a:rPr>
              <a:t> from 1338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insurance contractors in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sex;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Body Mass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Number</a:t>
            </a:r>
            <a:r>
              <a:rPr lang="it-IT" sz="2000" i="1" dirty="0">
                <a:solidFill>
                  <a:schemeClr val="bg1"/>
                </a:solidFill>
              </a:rPr>
              <a:t> of </a:t>
            </a:r>
            <a:r>
              <a:rPr lang="it-IT" sz="2000" i="1" dirty="0" err="1">
                <a:solidFill>
                  <a:schemeClr val="bg1"/>
                </a:solidFill>
              </a:rPr>
              <a:t>children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Smoker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Beneficiary’s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residential</a:t>
            </a:r>
            <a:r>
              <a:rPr lang="it-IT" sz="2000" i="1" dirty="0">
                <a:solidFill>
                  <a:schemeClr val="bg1"/>
                </a:solidFill>
              </a:rPr>
              <a:t> area in the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Individual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costs </a:t>
            </a:r>
            <a:r>
              <a:rPr lang="it-IT" sz="2000" i="1" dirty="0" err="1">
                <a:solidFill>
                  <a:schemeClr val="bg1"/>
                </a:solidFill>
              </a:rPr>
              <a:t>billed</a:t>
            </a:r>
            <a:r>
              <a:rPr lang="it-IT" sz="2000" i="1" dirty="0">
                <a:solidFill>
                  <a:schemeClr val="bg1"/>
                </a:solidFill>
              </a:rPr>
              <a:t> by health insurance.</a:t>
            </a:r>
          </a:p>
          <a:p>
            <a:endParaRPr lang="it-IT" sz="2000" i="1" dirty="0">
              <a:solidFill>
                <a:schemeClr val="bg1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goal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to </a:t>
            </a:r>
            <a:r>
              <a:rPr lang="it-IT" sz="2000" dirty="0" err="1">
                <a:solidFill>
                  <a:schemeClr val="bg1"/>
                </a:solidFill>
              </a:rPr>
              <a:t>predict</a:t>
            </a:r>
            <a:r>
              <a:rPr lang="it-IT" sz="2000" dirty="0">
                <a:solidFill>
                  <a:schemeClr val="bg1"/>
                </a:solidFill>
              </a:rPr>
              <a:t> the insurance costs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algorithms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tests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not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considered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rows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number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childrens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residential</a:t>
            </a:r>
            <a:r>
              <a:rPr lang="it-IT" sz="2000" dirty="0">
                <a:solidFill>
                  <a:schemeClr val="bg1"/>
                </a:solidFill>
              </a:rPr>
              <a:t> area.</a:t>
            </a:r>
          </a:p>
        </p:txBody>
      </p:sp>
    </p:spTree>
    <p:extLst>
      <p:ext uri="{BB962C8B-B14F-4D97-AF65-F5344CB8AC3E}">
        <p14:creationId xmlns:p14="http://schemas.microsoft.com/office/powerpoint/2010/main" val="33248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Some data </a:t>
            </a:r>
            <a:r>
              <a:rPr lang="it-IT" dirty="0" err="1"/>
              <a:t>analysis</a:t>
            </a:r>
            <a:r>
              <a:rPr lang="it-IT" dirty="0"/>
              <a:t>…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75044" y="2613392"/>
            <a:ext cx="6020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 strong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with smoking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patients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can be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observed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matrix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Starting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result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decided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to investigate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category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in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detail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85EA2-DE92-4AFC-8A40-8A6D7C21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045" y="1690688"/>
            <a:ext cx="5444883" cy="4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Smokers</a:t>
            </a:r>
            <a:r>
              <a:rPr lang="it-IT" dirty="0"/>
              <a:t> vs non </a:t>
            </a:r>
            <a:r>
              <a:rPr lang="it-IT" dirty="0" err="1"/>
              <a:t>smokers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8F251E-6DC8-463B-AE4A-9A4F9079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3403110"/>
            <a:ext cx="6571756" cy="27382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B428BA-6E83-4EA2-8182-91B42794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52" y="3008565"/>
            <a:ext cx="4003952" cy="33477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BA429F-AF1B-47BA-AF6E-FD2D4EFEC4D4}"/>
              </a:ext>
            </a:extLst>
          </p:cNvPr>
          <p:cNvSpPr txBox="1"/>
          <p:nvPr/>
        </p:nvSpPr>
        <p:spPr>
          <a:xfrm>
            <a:off x="576072" y="2085234"/>
            <a:ext cx="657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graph</a:t>
            </a:r>
            <a:r>
              <a:rPr lang="it-IT" dirty="0">
                <a:solidFill>
                  <a:schemeClr val="bg1"/>
                </a:solidFill>
              </a:rPr>
              <a:t> on the </a:t>
            </a:r>
            <a:r>
              <a:rPr lang="it-IT" dirty="0" err="1">
                <a:solidFill>
                  <a:schemeClr val="bg1"/>
                </a:solidFill>
              </a:rPr>
              <a:t>left</a:t>
            </a:r>
            <a:r>
              <a:rPr lang="it-IT" dirty="0">
                <a:solidFill>
                  <a:schemeClr val="bg1"/>
                </a:solidFill>
              </a:rPr>
              <a:t> shows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more on treatment. In </a:t>
            </a:r>
            <a:r>
              <a:rPr lang="it-IT" dirty="0" err="1">
                <a:solidFill>
                  <a:schemeClr val="bg1"/>
                </a:solidFill>
              </a:rPr>
              <a:t>addition</a:t>
            </a:r>
            <a:r>
              <a:rPr lang="it-IT" dirty="0">
                <a:solidFill>
                  <a:schemeClr val="bg1"/>
                </a:solidFill>
              </a:rPr>
              <a:t>, the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non-smoking people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greater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857483-2F9C-463F-AB23-93932EB0BD31}"/>
              </a:ext>
            </a:extLst>
          </p:cNvPr>
          <p:cNvSpPr txBox="1"/>
          <p:nvPr/>
        </p:nvSpPr>
        <p:spPr>
          <a:xfrm>
            <a:off x="7343752" y="1784185"/>
            <a:ext cx="4003952" cy="122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On the </a:t>
            </a:r>
            <a:r>
              <a:rPr lang="it-IT" dirty="0" err="1">
                <a:solidFill>
                  <a:schemeClr val="bg1"/>
                </a:solidFill>
              </a:rPr>
              <a:t>right</a:t>
            </a:r>
            <a:r>
              <a:rPr lang="it-IT" dirty="0">
                <a:solidFill>
                  <a:schemeClr val="bg1"/>
                </a:solidFill>
              </a:rPr>
              <a:t> one, </a:t>
            </a:r>
            <a:r>
              <a:rPr lang="it-IT" dirty="0" err="1">
                <a:solidFill>
                  <a:schemeClr val="bg1"/>
                </a:solidFill>
              </a:rPr>
              <a:t>instead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focus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r>
              <a:rPr lang="it-IT" dirty="0">
                <a:solidFill>
                  <a:schemeClr val="bg1"/>
                </a:solidFill>
              </a:rPr>
              <a:t> on the sex of the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conclude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are more male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3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Distribution of age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1694F7-A983-40AC-B24D-09E78AF8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1690688"/>
            <a:ext cx="9795508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66618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RELATION age-SMOKERS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FC6F41-92E4-4CDE-8FDC-ED027364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"/>
          <a:stretch/>
        </p:blipFill>
        <p:spPr>
          <a:xfrm>
            <a:off x="336037" y="1288560"/>
            <a:ext cx="5695954" cy="46529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4D0FA-89D7-4688-A51D-A2FB4FFFD9EA}"/>
              </a:ext>
            </a:extLst>
          </p:cNvPr>
          <p:cNvSpPr txBox="1"/>
          <p:nvPr/>
        </p:nvSpPr>
        <p:spPr>
          <a:xfrm>
            <a:off x="808031" y="989234"/>
            <a:ext cx="569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(18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14CE0-0522-4B8E-8DCB-FBD519D8D7C1}"/>
              </a:ext>
            </a:extLst>
          </p:cNvPr>
          <p:cNvSpPr txBox="1"/>
          <p:nvPr/>
        </p:nvSpPr>
        <p:spPr>
          <a:xfrm>
            <a:off x="6788367" y="986914"/>
            <a:ext cx="571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(64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2AF87415-3E7E-41D5-A032-27FC67A05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 bwMode="auto">
          <a:xfrm>
            <a:off x="6316373" y="1288559"/>
            <a:ext cx="5695954" cy="4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30321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CBD346-FF2E-4CD3-AC40-65DE028A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4" y="1521287"/>
            <a:ext cx="10827963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7DEBEB-13AA-44A8-A766-31D96FCD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5" y="1709074"/>
            <a:ext cx="5851634" cy="24381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C3415C-DB14-4338-91B7-FDA5BEF9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709074"/>
            <a:ext cx="5832715" cy="24302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377162" y="4870907"/>
            <a:ext cx="11437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bg1"/>
                </a:solidFill>
              </a:rPr>
              <a:t>Patients</a:t>
            </a:r>
            <a:r>
              <a:rPr lang="it-IT" sz="2100" dirty="0">
                <a:solidFill>
                  <a:schemeClr val="bg1"/>
                </a:solidFill>
              </a:rPr>
              <a:t> with BMI &gt; 30 </a:t>
            </a:r>
            <a:r>
              <a:rPr lang="it-IT" sz="2100" dirty="0" err="1">
                <a:solidFill>
                  <a:schemeClr val="bg1"/>
                </a:solidFill>
              </a:rPr>
              <a:t>spends</a:t>
            </a:r>
            <a:r>
              <a:rPr lang="it-IT" sz="2100" dirty="0">
                <a:solidFill>
                  <a:schemeClr val="bg1"/>
                </a:solidFill>
              </a:rPr>
              <a:t>, on </a:t>
            </a:r>
            <a:r>
              <a:rPr lang="it-IT" sz="2100" dirty="0" err="1">
                <a:solidFill>
                  <a:schemeClr val="bg1"/>
                </a:solidFill>
              </a:rPr>
              <a:t>average</a:t>
            </a:r>
            <a:r>
              <a:rPr lang="it-IT" sz="2100" dirty="0">
                <a:solidFill>
                  <a:schemeClr val="bg1"/>
                </a:solidFill>
              </a:rPr>
              <a:t>, more on treatment with </a:t>
            </a:r>
            <a:r>
              <a:rPr lang="it-IT" sz="2100" dirty="0" err="1">
                <a:solidFill>
                  <a:schemeClr val="bg1"/>
                </a:solidFill>
              </a:rPr>
              <a:t>respect</a:t>
            </a:r>
            <a:r>
              <a:rPr lang="it-IT" sz="2100" dirty="0">
                <a:solidFill>
                  <a:schemeClr val="bg1"/>
                </a:solidFill>
              </a:rPr>
              <a:t> of non-obese</a:t>
            </a:r>
          </a:p>
        </p:txBody>
      </p:sp>
    </p:spTree>
    <p:extLst>
      <p:ext uri="{BB962C8B-B14F-4D97-AF65-F5344CB8AC3E}">
        <p14:creationId xmlns:p14="http://schemas.microsoft.com/office/powerpoint/2010/main" val="23165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SCATTER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486100" y="5507604"/>
            <a:ext cx="49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saw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earlier</a:t>
            </a:r>
            <a:r>
              <a:rPr lang="it-IT" dirty="0">
                <a:solidFill>
                  <a:prstClr val="white"/>
                </a:solidFill>
                <a:latin typeface="Univers"/>
              </a:rPr>
              <a:t>,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non-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smokers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spend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less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on treatment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B6579E-CB1E-4D0D-BB77-5AF23339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85" y="1156839"/>
            <a:ext cx="4870647" cy="42062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87ACB2-C7F0-4C06-B85E-AF05FB4A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8" y="1156839"/>
            <a:ext cx="4681858" cy="41813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07C4D5-B4A4-474C-A6E6-478727903AD0}"/>
              </a:ext>
            </a:extLst>
          </p:cNvPr>
          <p:cNvSpPr txBox="1"/>
          <p:nvPr/>
        </p:nvSpPr>
        <p:spPr>
          <a:xfrm>
            <a:off x="6789688" y="5507604"/>
            <a:ext cx="47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from BMI &gt; 30, the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much</a:t>
            </a:r>
            <a:r>
              <a:rPr lang="it-IT" dirty="0">
                <a:solidFill>
                  <a:schemeClr val="bg1"/>
                </a:solidFill>
              </a:rPr>
              <a:t> more on treatment</a:t>
            </a:r>
          </a:p>
        </p:txBody>
      </p:sp>
    </p:spTree>
    <p:extLst>
      <p:ext uri="{BB962C8B-B14F-4D97-AF65-F5344CB8AC3E}">
        <p14:creationId xmlns:p14="http://schemas.microsoft.com/office/powerpoint/2010/main" val="10467997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424</TotalTime>
  <Words>811</Words>
  <Application>Microsoft Office PowerPoint</Application>
  <PresentationFormat>Widescreen</PresentationFormat>
  <Paragraphs>104</Paragraphs>
  <Slides>15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Insurance costs predictION</vt:lpstr>
      <vt:lpstr>INTRODUCTION</vt:lpstr>
      <vt:lpstr>Some data analysis…</vt:lpstr>
      <vt:lpstr>Smokers vs non smokers</vt:lpstr>
      <vt:lpstr>Distribution of age</vt:lpstr>
      <vt:lpstr>RELATION age-SMOKERS</vt:lpstr>
      <vt:lpstr>DISTRIBUTION OF BMI</vt:lpstr>
      <vt:lpstr>DISTRIBUTION OF BMI</vt:lpstr>
      <vt:lpstr>SCATTER PLOTS</vt:lpstr>
      <vt:lpstr>Algorithms used</vt:lpstr>
      <vt:lpstr>LINEAR REGRESSION</vt:lpstr>
      <vt:lpstr>RANDOM FOREST</vt:lpstr>
      <vt:lpstr>SUPPORT VECTOR REGRESSION</vt:lpstr>
      <vt:lpstr>KERNEL RIDGE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costs predictION</dc:title>
  <dc:creator>matteo salvatore</dc:creator>
  <cp:lastModifiedBy>matteo salvatore</cp:lastModifiedBy>
  <cp:revision>9</cp:revision>
  <dcterms:created xsi:type="dcterms:W3CDTF">2021-09-26T08:18:26Z</dcterms:created>
  <dcterms:modified xsi:type="dcterms:W3CDTF">2021-10-11T18:13:46Z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