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0"/>
  </p:notesMasterIdLst>
  <p:handoutMasterIdLst>
    <p:handoutMasterId r:id="rId21"/>
  </p:handoutMasterIdLst>
  <p:sldIdLst>
    <p:sldId id="306" r:id="rId5"/>
    <p:sldId id="307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08" r:id="rId14"/>
    <p:sldId id="316" r:id="rId15"/>
    <p:sldId id="317" r:id="rId16"/>
    <p:sldId id="318" r:id="rId17"/>
    <p:sldId id="319" r:id="rId18"/>
    <p:sldId id="320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6D9A26-0450-4546-9D88-F055CA989B15}" v="9" dt="2021-09-28T17:05:50.6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84967" autoAdjust="0"/>
  </p:normalViewPr>
  <p:slideViewPr>
    <p:cSldViewPr snapToGrid="0">
      <p:cViewPr varScale="1">
        <p:scale>
          <a:sx n="97" d="100"/>
          <a:sy n="97" d="100"/>
        </p:scale>
        <p:origin x="954" y="7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DE217D1-FCD1-4007-9E5F-165E20012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AB1B1-0B22-4611-8FEA-13D801286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7B2-2DB1-4292-9CED-B6D9BDCC5040}" type="datetime1">
              <a:rPr lang="it-IT" smtClean="0"/>
              <a:t>18/10/2021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354F2-2D6C-47B9-96FB-4B76E1E4C7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C8CA-3B88-4039-8D2A-86C4329D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7C0-1402-408B-9B31-FEBD74125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0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714F-066B-41A5-A6BD-50516EB8C346}" type="datetime1">
              <a:rPr lang="it-IT" smtClean="0"/>
              <a:pPr/>
              <a:t>18/10/2021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458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Davide: 10 </a:t>
            </a:r>
            <a:r>
              <a:rPr lang="it-IT" dirty="0" err="1"/>
              <a:t>fold</a:t>
            </a:r>
            <a:r>
              <a:rPr lang="it-IT" dirty="0"/>
              <a:t>-cross </a:t>
            </a:r>
            <a:r>
              <a:rPr lang="it-IT" dirty="0" err="1"/>
              <a:t>validation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9 test e 1 </a:t>
            </a:r>
            <a:r>
              <a:rPr lang="it-IT" dirty="0" err="1">
                <a:sym typeface="Wingdings" panose="05000000000000000000" pitchFamily="2" charset="2"/>
              </a:rPr>
              <a:t>validation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51121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Davide: R^2 (coefficiente di determinazione) parametro </a:t>
            </a:r>
            <a:r>
              <a:rPr lang="it-IT" dirty="0" err="1"/>
              <a:t>Accuracy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quanto è precisa la predizione effettuata R=1  valori predetti = reali, R=0 valori predetti = media di tutti i valori di y, R &lt; 0 =modello errato.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799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Davide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740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Matteo: Notare il tempo di esecuzione!!</a:t>
            </a:r>
          </a:p>
          <a:p>
            <a:r>
              <a:rPr lang="it-IT" dirty="0"/>
              <a:t>gamma del kernel </a:t>
            </a:r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basis</a:t>
            </a:r>
            <a:r>
              <a:rPr lang="it-IT" dirty="0"/>
              <a:t> = </a:t>
            </a:r>
            <a:r>
              <a:rPr lang="it-IT" dirty="0" err="1"/>
              <a:t>exp</a:t>
            </a:r>
            <a:r>
              <a:rPr lang="it-IT" dirty="0"/>
              <a:t>(-gamma*||u-v||^2) </a:t>
            </a:r>
          </a:p>
          <a:p>
            <a:r>
              <a:rPr lang="it-IT" dirty="0"/>
              <a:t>	+alto -&gt; </a:t>
            </a:r>
            <a:r>
              <a:rPr lang="it-IT" dirty="0" err="1"/>
              <a:t>soluz</a:t>
            </a:r>
            <a:r>
              <a:rPr lang="it-IT" dirty="0"/>
              <a:t>. + non lineare</a:t>
            </a:r>
          </a:p>
          <a:p>
            <a:r>
              <a:rPr lang="it-IT" dirty="0"/>
              <a:t>	- alto -&gt; </a:t>
            </a:r>
            <a:r>
              <a:rPr lang="it-IT" dirty="0" err="1"/>
              <a:t>soluz</a:t>
            </a:r>
            <a:r>
              <a:rPr lang="it-IT" dirty="0"/>
              <a:t>. – non lineare</a:t>
            </a:r>
          </a:p>
          <a:p>
            <a:r>
              <a:rPr lang="it-IT" dirty="0"/>
              <a:t>C: parametro regolarizzazione corrispondente ad alpha per KRLS</a:t>
            </a:r>
          </a:p>
          <a:p>
            <a:r>
              <a:rPr lang="it-IT" dirty="0"/>
              <a:t>Epsilon: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|</a:t>
            </a:r>
            <a:r>
              <a:rPr lang="it-IT" dirty="0" err="1"/>
              <a:t>Yi</a:t>
            </a:r>
            <a:r>
              <a:rPr lang="it-IT" dirty="0"/>
              <a:t> – </a:t>
            </a:r>
            <a:r>
              <a:rPr lang="it-IT" dirty="0" err="1"/>
              <a:t>WiXi</a:t>
            </a:r>
            <a:r>
              <a:rPr lang="it-IT" dirty="0"/>
              <a:t>! &lt;= epsilon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71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</a:t>
            </a:r>
          </a:p>
          <a:p>
            <a:r>
              <a:rPr lang="it-IT" dirty="0"/>
              <a:t>Alpha: parametro di regolarizzazione = (</a:t>
            </a:r>
            <a:r>
              <a:rPr lang="it-IT" dirty="0" err="1"/>
              <a:t>Q+lambda</a:t>
            </a:r>
            <a:r>
              <a:rPr lang="it-IT" dirty="0"/>
              <a:t>*I)^-1*Y</a:t>
            </a:r>
          </a:p>
          <a:p>
            <a:r>
              <a:rPr lang="it-IT" dirty="0"/>
              <a:t>Gamma: sempre </a:t>
            </a:r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basis</a:t>
            </a:r>
            <a:endParaRPr lang="it-IT" dirty="0"/>
          </a:p>
          <a:p>
            <a:r>
              <a:rPr lang="it-IT" dirty="0"/>
              <a:t>Lambda: di alpha. </a:t>
            </a:r>
          </a:p>
          <a:p>
            <a:r>
              <a:rPr lang="it-IT" dirty="0"/>
              <a:t>	grande -&gt; + lineare</a:t>
            </a:r>
          </a:p>
          <a:p>
            <a:r>
              <a:rPr lang="it-IT" dirty="0"/>
              <a:t>	piccola -&gt; - </a:t>
            </a:r>
            <a:r>
              <a:rPr lang="it-IT" u="sng" dirty="0"/>
              <a:t>lineare</a:t>
            </a:r>
            <a:r>
              <a:rPr lang="it-IT" dirty="0"/>
              <a:t>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950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Matteo: L’algoritmo più lento è </a:t>
            </a:r>
            <a:r>
              <a:rPr lang="it-IT" dirty="0" err="1"/>
              <a:t>svr</a:t>
            </a:r>
            <a:r>
              <a:rPr lang="it-IT" dirty="0"/>
              <a:t> (più di </a:t>
            </a:r>
            <a:r>
              <a:rPr lang="it-IT"/>
              <a:t>1 minuto e mezzo!!), </a:t>
            </a:r>
            <a:r>
              <a:rPr lang="it-IT" dirty="0"/>
              <a:t>il più veloce (ovviamente) linear </a:t>
            </a:r>
            <a:r>
              <a:rPr lang="it-IT" dirty="0" err="1"/>
              <a:t>regression</a:t>
            </a:r>
            <a:r>
              <a:rPr lang="it-IT" dirty="0"/>
              <a:t> e il più preciso KRLS.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47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26392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</a:t>
            </a:r>
          </a:p>
          <a:p>
            <a:r>
              <a:rPr lang="it-IT" dirty="0"/>
              <a:t>Correlazione = rapporto tra covarianza e prodotto tra le deviazioni standard. Varia tra [-1, 1]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9195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51888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36227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Matteo: Notare come fascia 18 anni + fumatori maschi mentre nel caso dei 64 anni + fumatrici femmine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96087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Davide: Notare come </a:t>
            </a:r>
            <a:r>
              <a:rPr lang="it-IT" dirty="0" err="1"/>
              <a:t>come</a:t>
            </a:r>
            <a:r>
              <a:rPr lang="it-IT" dirty="0"/>
              <a:t> ci sia il picco della distribuzione con il </a:t>
            </a:r>
            <a:r>
              <a:rPr lang="it-IT" dirty="0" err="1"/>
              <a:t>bmi</a:t>
            </a:r>
            <a:r>
              <a:rPr lang="it-IT" dirty="0"/>
              <a:t> =30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2171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Davide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45477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Davide: In media i non fumatori, qualsiasi sia il loro BMI, spendono intorno ai 10000 (soprattutto fino ad un BMI intorno ai 35). Si vede invece che i fumatori, anche con un BMI basso, spendono di più. Questo dato si incrementa quando il BMI supera 30. Abbiamo deciso di inserire nello </a:t>
            </a:r>
            <a:r>
              <a:rPr lang="it-IT" dirty="0" err="1"/>
              <a:t>scatter</a:t>
            </a:r>
            <a:r>
              <a:rPr lang="it-IT" dirty="0"/>
              <a:t> plot tutto quello che abbiamo viso n precedenza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27523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a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1" name="Elemento gra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3" name="Elemento gra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Elemento gra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7" name="Elemento gra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/>
            </a:gs>
            <a:gs pos="0">
              <a:srgbClr val="0070C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200" spc="400" dirty="0">
                <a:solidFill>
                  <a:schemeClr val="bg1"/>
                </a:solidFill>
              </a:rPr>
              <a:t>Insurance costs </a:t>
            </a:r>
            <a:r>
              <a:rPr lang="it-IT" sz="4200" spc="400" dirty="0" err="1">
                <a:solidFill>
                  <a:schemeClr val="bg1"/>
                </a:solidFill>
              </a:rPr>
              <a:t>predictION</a:t>
            </a:r>
            <a:endParaRPr lang="it-IT" sz="42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sz="2000" dirty="0">
                <a:solidFill>
                  <a:schemeClr val="bg1"/>
                </a:solidFill>
              </a:rPr>
              <a:t>Matteo Salvatore</a:t>
            </a:r>
          </a:p>
          <a:p>
            <a:pPr rtl="0"/>
            <a:r>
              <a:rPr lang="it-IT" dirty="0"/>
              <a:t>Davide Varacalli</a:t>
            </a:r>
            <a:endParaRPr lang="it-IT" sz="2000" dirty="0">
              <a:solidFill>
                <a:schemeClr val="bg1"/>
              </a:solidFill>
            </a:endParaRP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38435"/>
            <a:ext cx="10771632" cy="1325563"/>
          </a:xfrm>
        </p:spPr>
        <p:txBody>
          <a:bodyPr/>
          <a:lstStyle/>
          <a:p>
            <a:pPr algn="ctr"/>
            <a:r>
              <a:rPr lang="it-IT" dirty="0" err="1"/>
              <a:t>Algorithms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E38570-F469-4174-8F68-6E06E7C32CF2}"/>
              </a:ext>
            </a:extLst>
          </p:cNvPr>
          <p:cNvSpPr txBox="1"/>
          <p:nvPr/>
        </p:nvSpPr>
        <p:spPr>
          <a:xfrm>
            <a:off x="0" y="2071131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 err="1">
                <a:solidFill>
                  <a:prstClr val="white"/>
                </a:solidFill>
                <a:latin typeface="Univers"/>
              </a:rPr>
              <a:t>We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have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decided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to compare 4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different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prediction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algorithms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, in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particular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Linear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Regression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;</a:t>
            </a: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2000" dirty="0">
                <a:solidFill>
                  <a:prstClr val="white"/>
                </a:solidFill>
                <a:latin typeface="Univers"/>
              </a:rPr>
              <a:t>Random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Forest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Support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Vector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Regression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2000" dirty="0">
                <a:solidFill>
                  <a:prstClr val="white"/>
                </a:solidFill>
                <a:latin typeface="Univers"/>
              </a:rPr>
              <a:t>Kernel Ridge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Regression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For SVR and KRLS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we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used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Cross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Validation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over the RBF kernel in order to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select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the best </a:t>
            </a:r>
            <a:r>
              <a:rPr kumimoji="0" lang="it-IT" sz="2000" b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hyperparameters</a:t>
            </a:r>
            <a:r>
              <a:rPr kumimoji="0" lang="it-IT" sz="2000" b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sz="2000" dirty="0" err="1">
                <a:solidFill>
                  <a:prstClr val="white"/>
                </a:solidFill>
                <a:latin typeface="Univers"/>
              </a:rPr>
              <a:t>We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compared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the performance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between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selected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algorithms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using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three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different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metrics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: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Mean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Absolute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Error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,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Accuracy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and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Execution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time.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Univers"/>
              </a:rPr>
              <a:t>In our tests we also considered the row of smokers, but it’s possible to delete it.</a:t>
            </a:r>
            <a:endParaRPr lang="it-IT" sz="2000" dirty="0">
              <a:solidFill>
                <a:prstClr val="white"/>
              </a:solidFill>
              <a:latin typeface="Univer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it-IT" sz="2000" dirty="0">
                <a:solidFill>
                  <a:prstClr val="white"/>
                </a:solidFill>
                <a:latin typeface="Univers"/>
              </a:rPr>
              <a:t>The project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is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based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on the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Scikit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</a:t>
            </a:r>
            <a:r>
              <a:rPr lang="it-IT" sz="2000" dirty="0" err="1">
                <a:solidFill>
                  <a:prstClr val="white"/>
                </a:solidFill>
                <a:latin typeface="Univers"/>
              </a:rPr>
              <a:t>Learn</a:t>
            </a:r>
            <a:r>
              <a:rPr lang="it-IT" sz="2000" dirty="0">
                <a:solidFill>
                  <a:prstClr val="white"/>
                </a:solidFill>
                <a:latin typeface="Univers"/>
              </a:rPr>
              <a:t> library.</a:t>
            </a:r>
          </a:p>
        </p:txBody>
      </p:sp>
    </p:spTree>
    <p:extLst>
      <p:ext uri="{BB962C8B-B14F-4D97-AF65-F5344CB8AC3E}">
        <p14:creationId xmlns:p14="http://schemas.microsoft.com/office/powerpoint/2010/main" val="404566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LINEAR REGRESSION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363025F-1297-40AB-8D1E-05A85B6DE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500" y="1146088"/>
            <a:ext cx="5660994" cy="424574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92A3C14-A05A-4665-832C-7A559E0B1F95}"/>
              </a:ext>
            </a:extLst>
          </p:cNvPr>
          <p:cNvSpPr txBox="1"/>
          <p:nvPr/>
        </p:nvSpPr>
        <p:spPr>
          <a:xfrm>
            <a:off x="4079659" y="5697727"/>
            <a:ext cx="4032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0.7923828990966664</a:t>
            </a:r>
          </a:p>
          <a:p>
            <a:r>
              <a:rPr lang="it-IT" dirty="0">
                <a:solidFill>
                  <a:schemeClr val="bg1"/>
                </a:solidFill>
              </a:rPr>
              <a:t>MAE:  4003.4493625242053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0.0019 s</a:t>
            </a:r>
          </a:p>
        </p:txBody>
      </p:sp>
    </p:spTree>
    <p:extLst>
      <p:ext uri="{BB962C8B-B14F-4D97-AF65-F5344CB8AC3E}">
        <p14:creationId xmlns:p14="http://schemas.microsoft.com/office/powerpoint/2010/main" val="246134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RANDOM FOREST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9682EB-9CED-47F1-9498-FBBBE7CB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370" y="1369680"/>
            <a:ext cx="5459767" cy="409482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4D3EB6-7D84-4707-8F7B-3FCC9E079ADF}"/>
              </a:ext>
            </a:extLst>
          </p:cNvPr>
          <p:cNvSpPr txBox="1"/>
          <p:nvPr/>
        </p:nvSpPr>
        <p:spPr>
          <a:xfrm>
            <a:off x="436483" y="5710019"/>
            <a:ext cx="4163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: 0.8658287691470219</a:t>
            </a:r>
          </a:p>
          <a:p>
            <a:r>
              <a:rPr lang="it-IT" dirty="0">
                <a:solidFill>
                  <a:schemeClr val="bg1"/>
                </a:solidFill>
              </a:rPr>
              <a:t>MAE:  2675.410844602352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0.2473 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E2DFE2-29BF-4DED-ACBA-A3149DB90954}"/>
              </a:ext>
            </a:extLst>
          </p:cNvPr>
          <p:cNvSpPr txBox="1"/>
          <p:nvPr/>
        </p:nvSpPr>
        <p:spPr>
          <a:xfrm>
            <a:off x="6316461" y="5710019"/>
            <a:ext cx="56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 err="1">
                <a:solidFill>
                  <a:schemeClr val="bg1"/>
                </a:solidFill>
                <a:effectLst/>
              </a:rPr>
              <a:t>Number</a:t>
            </a:r>
            <a:r>
              <a:rPr lang="it-IT" b="0" i="0" dirty="0">
                <a:solidFill>
                  <a:schemeClr val="bg1"/>
                </a:solidFill>
                <a:effectLst/>
              </a:rPr>
              <a:t> of </a:t>
            </a:r>
            <a:r>
              <a:rPr lang="it-IT" b="0" i="0" dirty="0" err="1">
                <a:solidFill>
                  <a:schemeClr val="bg1"/>
                </a:solidFill>
                <a:effectLst/>
              </a:rPr>
              <a:t>trees</a:t>
            </a:r>
            <a:r>
              <a:rPr lang="it-IT" b="0" i="0" dirty="0">
                <a:solidFill>
                  <a:schemeClr val="bg1"/>
                </a:solidFill>
                <a:effectLst/>
              </a:rPr>
              <a:t> in the </a:t>
            </a:r>
            <a:r>
              <a:rPr lang="it-IT" b="0" i="0" dirty="0" err="1">
                <a:solidFill>
                  <a:schemeClr val="bg1"/>
                </a:solidFill>
                <a:effectLst/>
              </a:rPr>
              <a:t>forest</a:t>
            </a:r>
            <a:r>
              <a:rPr lang="it-IT" b="0" i="0" dirty="0">
                <a:solidFill>
                  <a:schemeClr val="bg1"/>
                </a:solidFill>
                <a:effectLst/>
              </a:rPr>
              <a:t> = 100 (default </a:t>
            </a:r>
            <a:r>
              <a:rPr lang="it-IT" b="0" i="0" dirty="0" err="1">
                <a:solidFill>
                  <a:schemeClr val="bg1"/>
                </a:solidFill>
                <a:effectLst/>
              </a:rPr>
              <a:t>value</a:t>
            </a:r>
            <a:r>
              <a:rPr lang="it-IT" b="0" i="0" dirty="0">
                <a:solidFill>
                  <a:schemeClr val="bg1"/>
                </a:solidFill>
                <a:effectLst/>
              </a:rPr>
              <a:t>) </a:t>
            </a:r>
            <a:r>
              <a:rPr lang="it-IT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it-IT" b="0" i="0" dirty="0">
                <a:solidFill>
                  <a:schemeClr val="bg1"/>
                </a:solidFill>
                <a:effectLst/>
                <a:sym typeface="Wingdings" panose="05000000000000000000" pitchFamily="2" charset="2"/>
              </a:rPr>
              <a:t> 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09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SUPPORT VECTOR REGRESSION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464B848-D2E5-4099-B9A6-B4947C842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097" y="1052823"/>
            <a:ext cx="5257802" cy="394335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C6D6834-5BFD-4446-8447-83D71DD006A4}"/>
              </a:ext>
            </a:extLst>
          </p:cNvPr>
          <p:cNvSpPr txBox="1"/>
          <p:nvPr/>
        </p:nvSpPr>
        <p:spPr>
          <a:xfrm>
            <a:off x="381740" y="5291142"/>
            <a:ext cx="452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 = 1000.0,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= 4.641588833612782, </a:t>
            </a:r>
            <a:r>
              <a:rPr lang="el-GR" dirty="0">
                <a:solidFill>
                  <a:schemeClr val="bg1"/>
                </a:solidFill>
              </a:rPr>
              <a:t>ε</a:t>
            </a:r>
            <a:r>
              <a:rPr lang="it-IT" dirty="0">
                <a:solidFill>
                  <a:schemeClr val="bg1"/>
                </a:solidFill>
              </a:rPr>
              <a:t>=0.1</a:t>
            </a:r>
          </a:p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0.8044116021616403</a:t>
            </a:r>
          </a:p>
          <a:p>
            <a:r>
              <a:rPr lang="it-IT" dirty="0">
                <a:solidFill>
                  <a:schemeClr val="bg1"/>
                </a:solidFill>
              </a:rPr>
              <a:t>Model MAE:  2812.082926520215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90.4771 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2A2CC59-6AD2-4874-8FDA-C5842A5EDB64}"/>
              </a:ext>
            </a:extLst>
          </p:cNvPr>
          <p:cNvSpPr txBox="1"/>
          <p:nvPr/>
        </p:nvSpPr>
        <p:spPr>
          <a:xfrm>
            <a:off x="6628659" y="5291142"/>
            <a:ext cx="5257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For the </a:t>
            </a:r>
            <a:r>
              <a:rPr lang="it-IT" dirty="0" err="1">
                <a:solidFill>
                  <a:schemeClr val="bg1"/>
                </a:solidFill>
              </a:rPr>
              <a:t>selection</a:t>
            </a:r>
            <a:r>
              <a:rPr lang="it-IT" dirty="0">
                <a:solidFill>
                  <a:schemeClr val="bg1"/>
                </a:solidFill>
              </a:rPr>
              <a:t> of C and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have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choosen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logarithmic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space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between</a:t>
            </a:r>
            <a:r>
              <a:rPr lang="it-IT" dirty="0">
                <a:solidFill>
                  <a:schemeClr val="bg1"/>
                </a:solidFill>
              </a:rPr>
              <a:t> -4 and 3 (base 10), </a:t>
            </a:r>
            <a:r>
              <a:rPr lang="it-IT" dirty="0" err="1">
                <a:solidFill>
                  <a:schemeClr val="bg1"/>
                </a:solidFill>
              </a:rPr>
              <a:t>meanwhile</a:t>
            </a:r>
            <a:r>
              <a:rPr lang="it-IT" dirty="0">
                <a:solidFill>
                  <a:schemeClr val="bg1"/>
                </a:solidFill>
              </a:rPr>
              <a:t> for </a:t>
            </a:r>
            <a:r>
              <a:rPr lang="el-GR" dirty="0">
                <a:solidFill>
                  <a:schemeClr val="bg1"/>
                </a:solidFill>
              </a:rPr>
              <a:t>ε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value</a:t>
            </a:r>
            <a:r>
              <a:rPr lang="it-IT" dirty="0">
                <a:solidFill>
                  <a:schemeClr val="bg1"/>
                </a:solidFill>
              </a:rPr>
              <a:t> 0 or 0.1</a:t>
            </a:r>
          </a:p>
        </p:txBody>
      </p:sp>
    </p:spTree>
    <p:extLst>
      <p:ext uri="{BB962C8B-B14F-4D97-AF65-F5344CB8AC3E}">
        <p14:creationId xmlns:p14="http://schemas.microsoft.com/office/powerpoint/2010/main" val="334099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KERNEL RIDGE REGRESSION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2A6495E-3D49-4366-959A-8BF5819CD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565" y="1072251"/>
            <a:ext cx="5234866" cy="392615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CE6862-AF38-4B44-8008-47F861A78D9F}"/>
              </a:ext>
            </a:extLst>
          </p:cNvPr>
          <p:cNvSpPr txBox="1"/>
          <p:nvPr/>
        </p:nvSpPr>
        <p:spPr>
          <a:xfrm>
            <a:off x="346231" y="5235607"/>
            <a:ext cx="5877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α</a:t>
            </a:r>
            <a:r>
              <a:rPr lang="it-IT" dirty="0">
                <a:solidFill>
                  <a:schemeClr val="bg1"/>
                </a:solidFill>
              </a:rPr>
              <a:t> = 0.0005994842503189409,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 = 0.774263682681127</a:t>
            </a:r>
          </a:p>
          <a:p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(R</a:t>
            </a:r>
            <a:r>
              <a:rPr lang="it-IT" baseline="30000" dirty="0">
                <a:solidFill>
                  <a:schemeClr val="bg1"/>
                </a:solidFill>
              </a:rPr>
              <a:t>2</a:t>
            </a:r>
            <a:r>
              <a:rPr lang="it-IT" dirty="0">
                <a:solidFill>
                  <a:schemeClr val="bg1"/>
                </a:solidFill>
              </a:rPr>
              <a:t>)</a:t>
            </a:r>
            <a:r>
              <a:rPr lang="it-IT" baseline="30000" dirty="0">
                <a:solidFill>
                  <a:schemeClr val="bg1"/>
                </a:solidFill>
              </a:rPr>
              <a:t>:</a:t>
            </a:r>
            <a:r>
              <a:rPr lang="it-IT" dirty="0">
                <a:solidFill>
                  <a:schemeClr val="bg1"/>
                </a:solidFill>
              </a:rPr>
              <a:t> 0.8875784071189448</a:t>
            </a:r>
          </a:p>
          <a:p>
            <a:r>
              <a:rPr lang="it-IT" dirty="0">
                <a:solidFill>
                  <a:schemeClr val="bg1"/>
                </a:solidFill>
              </a:rPr>
              <a:t>Model MAE:  2642.995709687133</a:t>
            </a:r>
          </a:p>
          <a:p>
            <a:r>
              <a:rPr lang="it-IT" dirty="0" err="1">
                <a:solidFill>
                  <a:schemeClr val="bg1"/>
                </a:solidFill>
              </a:rPr>
              <a:t>Execution</a:t>
            </a:r>
            <a:r>
              <a:rPr lang="it-IT" dirty="0">
                <a:solidFill>
                  <a:schemeClr val="bg1"/>
                </a:solidFill>
              </a:rPr>
              <a:t> time: 32.4135 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78FCBDF-A57A-43B9-9AE2-662676C46517}"/>
              </a:ext>
            </a:extLst>
          </p:cNvPr>
          <p:cNvSpPr txBox="1"/>
          <p:nvPr/>
        </p:nvSpPr>
        <p:spPr>
          <a:xfrm>
            <a:off x="6741850" y="5235607"/>
            <a:ext cx="54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For the </a:t>
            </a:r>
            <a:r>
              <a:rPr lang="it-IT" dirty="0" err="1">
                <a:solidFill>
                  <a:schemeClr val="bg1"/>
                </a:solidFill>
              </a:rPr>
              <a:t>selection</a:t>
            </a:r>
            <a:r>
              <a:rPr lang="it-IT" dirty="0">
                <a:solidFill>
                  <a:schemeClr val="bg1"/>
                </a:solidFill>
              </a:rPr>
              <a:t> of </a:t>
            </a:r>
            <a:r>
              <a:rPr lang="el-GR" dirty="0">
                <a:solidFill>
                  <a:schemeClr val="bg1"/>
                </a:solidFill>
              </a:rPr>
              <a:t>α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el-GR" dirty="0">
                <a:solidFill>
                  <a:schemeClr val="bg1"/>
                </a:solidFill>
              </a:rPr>
              <a:t>γ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have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choosen</a:t>
            </a:r>
            <a:r>
              <a:rPr lang="it-IT" dirty="0">
                <a:solidFill>
                  <a:schemeClr val="bg1"/>
                </a:solidFill>
              </a:rPr>
              <a:t> a </a:t>
            </a:r>
            <a:r>
              <a:rPr lang="it-IT" dirty="0" err="1">
                <a:solidFill>
                  <a:schemeClr val="bg1"/>
                </a:solidFill>
              </a:rPr>
              <a:t>logarithmic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space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between</a:t>
            </a:r>
            <a:r>
              <a:rPr lang="it-IT" dirty="0">
                <a:solidFill>
                  <a:schemeClr val="bg1"/>
                </a:solidFill>
              </a:rPr>
              <a:t> -4 and 3 (base 10)</a:t>
            </a:r>
          </a:p>
        </p:txBody>
      </p:sp>
    </p:spTree>
    <p:extLst>
      <p:ext uri="{BB962C8B-B14F-4D97-AF65-F5344CB8AC3E}">
        <p14:creationId xmlns:p14="http://schemas.microsoft.com/office/powerpoint/2010/main" val="278206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CONCLUSION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BB63A0F-56F2-4D4C-89DC-B89923F6588C}"/>
              </a:ext>
            </a:extLst>
          </p:cNvPr>
          <p:cNvSpPr txBox="1"/>
          <p:nvPr/>
        </p:nvSpPr>
        <p:spPr>
          <a:xfrm>
            <a:off x="479394" y="1234058"/>
            <a:ext cx="1093841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By </a:t>
            </a:r>
            <a:r>
              <a:rPr lang="it-IT" sz="2400" dirty="0" err="1">
                <a:solidFill>
                  <a:schemeClr val="bg1"/>
                </a:solidFill>
              </a:rPr>
              <a:t>comparing</a:t>
            </a:r>
            <a:r>
              <a:rPr lang="it-IT" sz="2400" dirty="0">
                <a:solidFill>
                  <a:schemeClr val="bg1"/>
                </a:solidFill>
              </a:rPr>
              <a:t> the </a:t>
            </a:r>
            <a:r>
              <a:rPr lang="it-IT" sz="2400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 of the </a:t>
            </a:r>
            <a:r>
              <a:rPr lang="it-IT" sz="2400" dirty="0" err="1">
                <a:solidFill>
                  <a:schemeClr val="bg1"/>
                </a:solidFill>
              </a:rPr>
              <a:t>different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algorithms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considered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we</a:t>
            </a:r>
            <a:r>
              <a:rPr lang="it-IT" sz="2400" dirty="0">
                <a:solidFill>
                  <a:schemeClr val="bg1"/>
                </a:solidFill>
              </a:rPr>
              <a:t> can </a:t>
            </a:r>
            <a:r>
              <a:rPr lang="it-IT" sz="2400" dirty="0" err="1">
                <a:solidFill>
                  <a:schemeClr val="bg1"/>
                </a:solidFill>
              </a:rPr>
              <a:t>see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that</a:t>
            </a:r>
            <a:r>
              <a:rPr lang="it-IT" sz="2400" dirty="0">
                <a:solidFill>
                  <a:schemeClr val="bg1"/>
                </a:solidFill>
              </a:rPr>
              <a:t> the KRLS </a:t>
            </a:r>
            <a:r>
              <a:rPr lang="it-IT" sz="2400" dirty="0" err="1">
                <a:solidFill>
                  <a:schemeClr val="bg1"/>
                </a:solidFill>
              </a:rPr>
              <a:t>has</a:t>
            </a:r>
            <a:r>
              <a:rPr lang="it-IT" sz="2400" dirty="0">
                <a:solidFill>
                  <a:schemeClr val="bg1"/>
                </a:solidFill>
              </a:rPr>
              <a:t> the best </a:t>
            </a:r>
            <a:r>
              <a:rPr lang="it-IT" sz="2400" dirty="0" err="1">
                <a:solidFill>
                  <a:schemeClr val="bg1"/>
                </a:solidFill>
              </a:rPr>
              <a:t>accuracy</a:t>
            </a:r>
            <a:r>
              <a:rPr lang="it-IT" sz="2400" dirty="0">
                <a:solidFill>
                  <a:schemeClr val="bg1"/>
                </a:solidFill>
              </a:rPr>
              <a:t>.</a:t>
            </a:r>
          </a:p>
          <a:p>
            <a:r>
              <a:rPr lang="it-IT" sz="2400" dirty="0">
                <a:solidFill>
                  <a:schemeClr val="bg1"/>
                </a:solidFill>
              </a:rPr>
              <a:t>The </a:t>
            </a:r>
            <a:r>
              <a:rPr lang="it-IT" sz="2400" dirty="0" err="1">
                <a:solidFill>
                  <a:schemeClr val="bg1"/>
                </a:solidFill>
              </a:rPr>
              <a:t>accuracy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value</a:t>
            </a:r>
            <a:r>
              <a:rPr lang="it-IT" sz="2400" dirty="0">
                <a:solidFill>
                  <a:schemeClr val="bg1"/>
                </a:solidFill>
              </a:rPr>
              <a:t> ~ 0.89 </a:t>
            </a:r>
            <a:r>
              <a:rPr lang="it-IT" sz="2400" dirty="0" err="1">
                <a:solidFill>
                  <a:schemeClr val="bg1"/>
                </a:solidFill>
              </a:rPr>
              <a:t>indicates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that</a:t>
            </a:r>
            <a:r>
              <a:rPr lang="it-IT" sz="2400" dirty="0">
                <a:solidFill>
                  <a:schemeClr val="bg1"/>
                </a:solidFill>
              </a:rPr>
              <a:t> the </a:t>
            </a:r>
            <a:r>
              <a:rPr lang="it-IT" sz="2400" dirty="0" err="1">
                <a:solidFill>
                  <a:schemeClr val="bg1"/>
                </a:solidFill>
              </a:rPr>
              <a:t>distance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between</a:t>
            </a:r>
            <a:r>
              <a:rPr lang="it-IT" sz="2400" dirty="0">
                <a:solidFill>
                  <a:schemeClr val="bg1"/>
                </a:solidFill>
              </a:rPr>
              <a:t> the </a:t>
            </a:r>
            <a:r>
              <a:rPr lang="it-IT" sz="2400" dirty="0" err="1">
                <a:solidFill>
                  <a:schemeClr val="bg1"/>
                </a:solidFill>
              </a:rPr>
              <a:t>predicted</a:t>
            </a:r>
            <a:r>
              <a:rPr lang="it-IT" sz="2400" dirty="0">
                <a:solidFill>
                  <a:schemeClr val="bg1"/>
                </a:solidFill>
              </a:rPr>
              <a:t> and </a:t>
            </a:r>
            <a:r>
              <a:rPr lang="it-IT" sz="2400" dirty="0" err="1">
                <a:solidFill>
                  <a:schemeClr val="bg1"/>
                </a:solidFill>
              </a:rPr>
              <a:t>real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small.</a:t>
            </a:r>
          </a:p>
          <a:p>
            <a:r>
              <a:rPr lang="it-IT" sz="2400" dirty="0">
                <a:solidFill>
                  <a:schemeClr val="bg1"/>
                </a:solidFill>
              </a:rPr>
              <a:t>For </a:t>
            </a:r>
            <a:r>
              <a:rPr lang="it-IT" sz="2400" dirty="0" err="1">
                <a:solidFill>
                  <a:schemeClr val="bg1"/>
                </a:solidFill>
              </a:rPr>
              <a:t>our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analisys</a:t>
            </a:r>
            <a:r>
              <a:rPr lang="it-IT" sz="2400" dirty="0">
                <a:solidFill>
                  <a:schemeClr val="bg1"/>
                </a:solidFill>
              </a:rPr>
              <a:t>  </a:t>
            </a:r>
            <a:r>
              <a:rPr lang="it-IT" sz="2400" dirty="0" err="1">
                <a:solidFill>
                  <a:schemeClr val="bg1"/>
                </a:solidFill>
              </a:rPr>
              <a:t>we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have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also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considered</a:t>
            </a:r>
            <a:r>
              <a:rPr lang="it-IT" sz="2400" dirty="0">
                <a:solidFill>
                  <a:schemeClr val="bg1"/>
                </a:solidFill>
              </a:rPr>
              <a:t> MAE, </a:t>
            </a:r>
            <a:r>
              <a:rPr lang="it-IT" sz="2400" dirty="0" err="1">
                <a:solidFill>
                  <a:schemeClr val="bg1"/>
                </a:solidFill>
              </a:rPr>
              <a:t>execution</a:t>
            </a:r>
            <a:r>
              <a:rPr lang="it-IT" sz="2400" dirty="0">
                <a:solidFill>
                  <a:schemeClr val="bg1"/>
                </a:solidFill>
              </a:rPr>
              <a:t> time and </a:t>
            </a:r>
            <a:r>
              <a:rPr lang="it-IT" sz="2400" dirty="0" err="1">
                <a:solidFill>
                  <a:schemeClr val="bg1"/>
                </a:solidFill>
              </a:rPr>
              <a:t>scatter</a:t>
            </a:r>
            <a:r>
              <a:rPr lang="it-IT" sz="2400" dirty="0">
                <a:solidFill>
                  <a:schemeClr val="bg1"/>
                </a:solidFill>
              </a:rPr>
              <a:t> plot </a:t>
            </a:r>
            <a:r>
              <a:rPr lang="it-IT" sz="2400" dirty="0" err="1">
                <a:solidFill>
                  <a:schemeClr val="bg1"/>
                </a:solidFill>
              </a:rPr>
              <a:t>as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parameters</a:t>
            </a:r>
            <a:r>
              <a:rPr lang="it-IT" sz="2400" dirty="0">
                <a:solidFill>
                  <a:schemeClr val="bg1"/>
                </a:solidFill>
              </a:rPr>
              <a:t>.</a:t>
            </a:r>
          </a:p>
          <a:p>
            <a:r>
              <a:rPr lang="it-IT" sz="2400" dirty="0">
                <a:solidFill>
                  <a:schemeClr val="bg1"/>
                </a:solidFill>
              </a:rPr>
              <a:t>In </a:t>
            </a:r>
            <a:r>
              <a:rPr lang="it-IT" sz="2400" dirty="0" err="1">
                <a:solidFill>
                  <a:schemeClr val="bg1"/>
                </a:solidFill>
              </a:rPr>
              <a:t>conclusion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all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this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metrics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confirms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that</a:t>
            </a:r>
            <a:r>
              <a:rPr lang="it-IT" sz="2400" dirty="0">
                <a:solidFill>
                  <a:schemeClr val="bg1"/>
                </a:solidFill>
              </a:rPr>
              <a:t> KRLS </a:t>
            </a:r>
            <a:r>
              <a:rPr lang="it-IT" sz="2400" dirty="0" err="1">
                <a:solidFill>
                  <a:schemeClr val="bg1"/>
                </a:solidFill>
              </a:rPr>
              <a:t>is</a:t>
            </a:r>
            <a:r>
              <a:rPr lang="it-IT" sz="2400" dirty="0">
                <a:solidFill>
                  <a:schemeClr val="bg1"/>
                </a:solidFill>
              </a:rPr>
              <a:t> the best one, </a:t>
            </a:r>
            <a:r>
              <a:rPr lang="it-IT" sz="2400" dirty="0" err="1">
                <a:solidFill>
                  <a:schemeClr val="bg1"/>
                </a:solidFill>
              </a:rPr>
              <a:t>not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only</a:t>
            </a:r>
            <a:r>
              <a:rPr lang="it-IT" sz="2400" dirty="0">
                <a:solidFill>
                  <a:schemeClr val="bg1"/>
                </a:solidFill>
              </a:rPr>
              <a:t> in a quantitative </a:t>
            </a:r>
            <a:r>
              <a:rPr lang="it-IT" sz="2400" dirty="0" err="1">
                <a:solidFill>
                  <a:schemeClr val="bg1"/>
                </a:solidFill>
              </a:rPr>
              <a:t>terms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but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also</a:t>
            </a:r>
            <a:r>
              <a:rPr lang="it-IT" sz="2400" dirty="0">
                <a:solidFill>
                  <a:schemeClr val="bg1"/>
                </a:solidFill>
              </a:rPr>
              <a:t> qualitative.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r>
              <a:rPr lang="it-IT" sz="2400" dirty="0" err="1">
                <a:solidFill>
                  <a:schemeClr val="bg1"/>
                </a:solidFill>
              </a:rPr>
              <a:t>Finally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we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decided</a:t>
            </a:r>
            <a:r>
              <a:rPr lang="it-IT" sz="2400" dirty="0">
                <a:solidFill>
                  <a:schemeClr val="bg1"/>
                </a:solidFill>
              </a:rPr>
              <a:t> to </a:t>
            </a:r>
            <a:r>
              <a:rPr lang="it-IT" sz="2400" dirty="0" err="1">
                <a:solidFill>
                  <a:schemeClr val="bg1"/>
                </a:solidFill>
              </a:rPr>
              <a:t>predict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medical</a:t>
            </a:r>
            <a:r>
              <a:rPr lang="it-IT" sz="2400" dirty="0">
                <a:solidFill>
                  <a:schemeClr val="bg1"/>
                </a:solidFill>
              </a:rPr>
              <a:t> cost </a:t>
            </a:r>
            <a:r>
              <a:rPr lang="it-IT" sz="2400" dirty="0" err="1">
                <a:solidFill>
                  <a:schemeClr val="bg1"/>
                </a:solidFill>
              </a:rPr>
              <a:t>values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also</a:t>
            </a:r>
            <a:r>
              <a:rPr lang="it-IT" sz="2400" dirty="0">
                <a:solidFill>
                  <a:schemeClr val="bg1"/>
                </a:solidFill>
              </a:rPr>
              <a:t> for </a:t>
            </a:r>
            <a:r>
              <a:rPr lang="it-IT" sz="2400" dirty="0" err="1">
                <a:solidFill>
                  <a:schemeClr val="bg1"/>
                </a:solidFill>
              </a:rPr>
              <a:t>specific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categories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which</a:t>
            </a:r>
            <a:r>
              <a:rPr lang="it-IT" sz="2400" dirty="0">
                <a:solidFill>
                  <a:schemeClr val="bg1"/>
                </a:solidFill>
              </a:rPr>
              <a:t> are </a:t>
            </a:r>
            <a:r>
              <a:rPr lang="it-IT" sz="2400" dirty="0" err="1">
                <a:solidFill>
                  <a:schemeClr val="bg1"/>
                </a:solidFill>
              </a:rPr>
              <a:t>smokers</a:t>
            </a:r>
            <a:r>
              <a:rPr lang="it-IT" sz="2400" dirty="0">
                <a:solidFill>
                  <a:schemeClr val="bg1"/>
                </a:solidFill>
              </a:rPr>
              <a:t>, non </a:t>
            </a:r>
            <a:r>
              <a:rPr lang="it-IT" sz="2400" dirty="0" err="1">
                <a:solidFill>
                  <a:schemeClr val="bg1"/>
                </a:solidFill>
              </a:rPr>
              <a:t>smokers</a:t>
            </a:r>
            <a:r>
              <a:rPr lang="it-IT" sz="2400" dirty="0">
                <a:solidFill>
                  <a:schemeClr val="bg1"/>
                </a:solidFill>
              </a:rPr>
              <a:t>, </a:t>
            </a:r>
            <a:r>
              <a:rPr lang="it-IT" sz="2400" dirty="0" err="1">
                <a:solidFill>
                  <a:schemeClr val="bg1"/>
                </a:solidFill>
              </a:rPr>
              <a:t>bmi</a:t>
            </a:r>
            <a:r>
              <a:rPr lang="it-IT" sz="2400" dirty="0">
                <a:solidFill>
                  <a:schemeClr val="bg1"/>
                </a:solidFill>
              </a:rPr>
              <a:t> &gt;= 30 and </a:t>
            </a:r>
            <a:r>
              <a:rPr lang="it-IT" sz="2400" dirty="0" err="1">
                <a:solidFill>
                  <a:schemeClr val="bg1"/>
                </a:solidFill>
              </a:rPr>
              <a:t>bmi</a:t>
            </a:r>
            <a:r>
              <a:rPr lang="it-IT" sz="2400" dirty="0">
                <a:solidFill>
                  <a:schemeClr val="bg1"/>
                </a:solidFill>
              </a:rPr>
              <a:t> &lt; 30. </a:t>
            </a:r>
          </a:p>
          <a:p>
            <a:r>
              <a:rPr lang="it-IT" sz="2400" dirty="0" err="1">
                <a:solidFill>
                  <a:schemeClr val="bg1"/>
                </a:solidFill>
              </a:rPr>
              <a:t>As</a:t>
            </a:r>
            <a:r>
              <a:rPr lang="it-IT" sz="2400" dirty="0">
                <a:solidFill>
                  <a:schemeClr val="bg1"/>
                </a:solidFill>
              </a:rPr>
              <a:t> </a:t>
            </a:r>
            <a:r>
              <a:rPr lang="it-IT" sz="2400" dirty="0" err="1">
                <a:solidFill>
                  <a:schemeClr val="bg1"/>
                </a:solidFill>
              </a:rPr>
              <a:t>expected</a:t>
            </a:r>
            <a:r>
              <a:rPr lang="it-IT" sz="2400" dirty="0">
                <a:solidFill>
                  <a:schemeClr val="bg1"/>
                </a:solidFill>
              </a:rPr>
              <a:t>, the </a:t>
            </a:r>
            <a:r>
              <a:rPr lang="it-IT" sz="2400" dirty="0" err="1">
                <a:solidFill>
                  <a:schemeClr val="bg1"/>
                </a:solidFill>
              </a:rPr>
              <a:t>considerations</a:t>
            </a:r>
            <a:r>
              <a:rPr lang="it-IT" sz="2400" dirty="0">
                <a:solidFill>
                  <a:schemeClr val="bg1"/>
                </a:solidFill>
              </a:rPr>
              <a:t> made </a:t>
            </a:r>
            <a:r>
              <a:rPr lang="it-IT" sz="2400" dirty="0" err="1">
                <a:solidFill>
                  <a:schemeClr val="bg1"/>
                </a:solidFill>
              </a:rPr>
              <a:t>during</a:t>
            </a:r>
            <a:r>
              <a:rPr lang="it-IT" sz="2400" dirty="0">
                <a:solidFill>
                  <a:schemeClr val="bg1"/>
                </a:solidFill>
              </a:rPr>
              <a:t> the data </a:t>
            </a:r>
            <a:r>
              <a:rPr lang="it-IT" sz="2400" dirty="0" err="1">
                <a:solidFill>
                  <a:schemeClr val="bg1"/>
                </a:solidFill>
              </a:rPr>
              <a:t>analisys</a:t>
            </a:r>
            <a:r>
              <a:rPr lang="it-IT" sz="2400" dirty="0">
                <a:solidFill>
                  <a:schemeClr val="bg1"/>
                </a:solidFill>
              </a:rPr>
              <a:t> are </a:t>
            </a:r>
            <a:r>
              <a:rPr lang="it-IT" sz="2400" dirty="0" err="1">
                <a:solidFill>
                  <a:schemeClr val="bg1"/>
                </a:solidFill>
              </a:rPr>
              <a:t>confirmed</a:t>
            </a:r>
            <a:r>
              <a:rPr lang="it-IT" sz="2400" dirty="0">
                <a:solidFill>
                  <a:schemeClr val="bg1"/>
                </a:solidFill>
              </a:rPr>
              <a:t>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4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38435"/>
            <a:ext cx="10771632" cy="1325563"/>
          </a:xfrm>
        </p:spPr>
        <p:txBody>
          <a:bodyPr/>
          <a:lstStyle/>
          <a:p>
            <a:pPr algn="ctr"/>
            <a:r>
              <a:rPr lang="it-IT" dirty="0"/>
              <a:t>INTRODUCTION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pPr rtl="0"/>
              <a:t>2</a:t>
            </a:fld>
            <a:endParaRPr lang="it-IT" noProof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E38570-F469-4174-8F68-6E06E7C32CF2}"/>
              </a:ext>
            </a:extLst>
          </p:cNvPr>
          <p:cNvSpPr txBox="1"/>
          <p:nvPr/>
        </p:nvSpPr>
        <p:spPr>
          <a:xfrm>
            <a:off x="0" y="2071131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 err="1">
                <a:solidFill>
                  <a:schemeClr val="bg1"/>
                </a:solidFill>
              </a:rPr>
              <a:t>Medical</a:t>
            </a:r>
            <a:r>
              <a:rPr lang="it-IT" sz="2000" i="1" dirty="0">
                <a:solidFill>
                  <a:schemeClr val="bg1"/>
                </a:solidFill>
              </a:rPr>
              <a:t> Cost Personal Datasets </a:t>
            </a:r>
            <a:r>
              <a:rPr lang="it-IT" sz="2000" dirty="0">
                <a:solidFill>
                  <a:schemeClr val="bg1"/>
                </a:solidFill>
              </a:rPr>
              <a:t>(from kaggle.com) </a:t>
            </a:r>
            <a:r>
              <a:rPr lang="it-IT" sz="2000" dirty="0" err="1">
                <a:solidFill>
                  <a:schemeClr val="bg1"/>
                </a:solidFill>
              </a:rPr>
              <a:t>contains</a:t>
            </a:r>
            <a:r>
              <a:rPr lang="it-IT" sz="2000" dirty="0">
                <a:solidFill>
                  <a:schemeClr val="bg1"/>
                </a:solidFill>
              </a:rPr>
              <a:t> the following </a:t>
            </a:r>
            <a:r>
              <a:rPr lang="it-IT" sz="2000" dirty="0" err="1">
                <a:solidFill>
                  <a:schemeClr val="bg1"/>
                </a:solidFill>
              </a:rPr>
              <a:t>informations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taken</a:t>
            </a:r>
            <a:r>
              <a:rPr lang="it-IT" sz="2000" dirty="0">
                <a:solidFill>
                  <a:schemeClr val="bg1"/>
                </a:solidFill>
              </a:rPr>
              <a:t> from 1338 </a:t>
            </a:r>
            <a:r>
              <a:rPr lang="it-IT" sz="2000" dirty="0" err="1">
                <a:solidFill>
                  <a:schemeClr val="bg1"/>
                </a:solidFill>
              </a:rPr>
              <a:t>different</a:t>
            </a:r>
            <a:r>
              <a:rPr lang="it-IT" sz="2000" dirty="0">
                <a:solidFill>
                  <a:schemeClr val="bg1"/>
                </a:solidFill>
              </a:rPr>
              <a:t> insurance contractors in USA: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chemeClr val="bg1"/>
                </a:solidFill>
              </a:rPr>
              <a:t>age;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chemeClr val="bg1"/>
                </a:solidFill>
              </a:rPr>
              <a:t>sex;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>
                <a:solidFill>
                  <a:schemeClr val="bg1"/>
                </a:solidFill>
              </a:rPr>
              <a:t>Body Mass Index;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Number</a:t>
            </a:r>
            <a:r>
              <a:rPr lang="it-IT" sz="2000" i="1" dirty="0">
                <a:solidFill>
                  <a:schemeClr val="bg1"/>
                </a:solidFill>
              </a:rPr>
              <a:t> of </a:t>
            </a:r>
            <a:r>
              <a:rPr lang="it-IT" sz="2000" i="1" dirty="0" err="1">
                <a:solidFill>
                  <a:schemeClr val="bg1"/>
                </a:solidFill>
              </a:rPr>
              <a:t>children</a:t>
            </a:r>
            <a:r>
              <a:rPr lang="it-IT" sz="2000" i="1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Smoker</a:t>
            </a:r>
            <a:r>
              <a:rPr lang="it-IT" sz="2000" i="1" dirty="0">
                <a:solidFill>
                  <a:schemeClr val="bg1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Beneficiary’s</a:t>
            </a:r>
            <a:r>
              <a:rPr lang="it-IT" sz="2000" i="1" dirty="0">
                <a:solidFill>
                  <a:schemeClr val="bg1"/>
                </a:solidFill>
              </a:rPr>
              <a:t> </a:t>
            </a:r>
            <a:r>
              <a:rPr lang="it-IT" sz="2000" i="1" dirty="0" err="1">
                <a:solidFill>
                  <a:schemeClr val="bg1"/>
                </a:solidFill>
              </a:rPr>
              <a:t>residential</a:t>
            </a:r>
            <a:r>
              <a:rPr lang="it-IT" sz="2000" i="1" dirty="0">
                <a:solidFill>
                  <a:schemeClr val="bg1"/>
                </a:solidFill>
              </a:rPr>
              <a:t> area in the US;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i="1" dirty="0" err="1">
                <a:solidFill>
                  <a:schemeClr val="bg1"/>
                </a:solidFill>
              </a:rPr>
              <a:t>Individual</a:t>
            </a:r>
            <a:r>
              <a:rPr lang="it-IT" sz="2000" i="1" dirty="0">
                <a:solidFill>
                  <a:schemeClr val="bg1"/>
                </a:solidFill>
              </a:rPr>
              <a:t> </a:t>
            </a:r>
            <a:r>
              <a:rPr lang="it-IT" sz="2000" i="1" dirty="0" err="1">
                <a:solidFill>
                  <a:schemeClr val="bg1"/>
                </a:solidFill>
              </a:rPr>
              <a:t>medical</a:t>
            </a:r>
            <a:r>
              <a:rPr lang="it-IT" sz="2000" i="1" dirty="0">
                <a:solidFill>
                  <a:schemeClr val="bg1"/>
                </a:solidFill>
              </a:rPr>
              <a:t> costs </a:t>
            </a:r>
            <a:r>
              <a:rPr lang="it-IT" sz="2000" i="1" dirty="0" err="1">
                <a:solidFill>
                  <a:schemeClr val="bg1"/>
                </a:solidFill>
              </a:rPr>
              <a:t>billed</a:t>
            </a:r>
            <a:r>
              <a:rPr lang="it-IT" sz="2000" i="1" dirty="0">
                <a:solidFill>
                  <a:schemeClr val="bg1"/>
                </a:solidFill>
              </a:rPr>
              <a:t> by health insurance.</a:t>
            </a:r>
          </a:p>
          <a:p>
            <a:endParaRPr lang="it-IT" sz="2000" i="1" dirty="0">
              <a:solidFill>
                <a:schemeClr val="bg1"/>
              </a:solidFill>
            </a:endParaRPr>
          </a:p>
          <a:p>
            <a:r>
              <a:rPr lang="it-IT" sz="2000" dirty="0" err="1">
                <a:solidFill>
                  <a:schemeClr val="bg1"/>
                </a:solidFill>
              </a:rPr>
              <a:t>Our</a:t>
            </a:r>
            <a:r>
              <a:rPr lang="it-IT" sz="2000" dirty="0">
                <a:solidFill>
                  <a:schemeClr val="bg1"/>
                </a:solidFill>
              </a:rPr>
              <a:t> goal </a:t>
            </a:r>
            <a:r>
              <a:rPr lang="it-IT" sz="2000" dirty="0" err="1">
                <a:solidFill>
                  <a:schemeClr val="bg1"/>
                </a:solidFill>
              </a:rPr>
              <a:t>is</a:t>
            </a:r>
            <a:r>
              <a:rPr lang="it-IT" sz="2000" dirty="0">
                <a:solidFill>
                  <a:schemeClr val="bg1"/>
                </a:solidFill>
              </a:rPr>
              <a:t> to </a:t>
            </a:r>
            <a:r>
              <a:rPr lang="it-IT" sz="2000" dirty="0" err="1">
                <a:solidFill>
                  <a:schemeClr val="bg1"/>
                </a:solidFill>
              </a:rPr>
              <a:t>predict</a:t>
            </a:r>
            <a:r>
              <a:rPr lang="it-IT" sz="2000" dirty="0">
                <a:solidFill>
                  <a:schemeClr val="bg1"/>
                </a:solidFill>
              </a:rPr>
              <a:t> the insurance costs </a:t>
            </a:r>
            <a:r>
              <a:rPr lang="it-IT" sz="2000" dirty="0" err="1">
                <a:solidFill>
                  <a:schemeClr val="bg1"/>
                </a:solidFill>
              </a:rPr>
              <a:t>using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different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algorithms</a:t>
            </a:r>
            <a:r>
              <a:rPr lang="it-IT" sz="2000" dirty="0">
                <a:solidFill>
                  <a:schemeClr val="bg1"/>
                </a:solidFill>
              </a:rPr>
              <a:t>.</a:t>
            </a:r>
          </a:p>
          <a:p>
            <a:r>
              <a:rPr lang="it-IT" sz="2000" dirty="0">
                <a:solidFill>
                  <a:schemeClr val="bg1"/>
                </a:solidFill>
              </a:rPr>
              <a:t>For </a:t>
            </a:r>
            <a:r>
              <a:rPr lang="it-IT" sz="2000" dirty="0" err="1">
                <a:solidFill>
                  <a:schemeClr val="bg1"/>
                </a:solidFill>
              </a:rPr>
              <a:t>our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tests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we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did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not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considered</a:t>
            </a:r>
            <a:r>
              <a:rPr lang="it-IT" sz="2000" dirty="0">
                <a:solidFill>
                  <a:schemeClr val="bg1"/>
                </a:solidFill>
              </a:rPr>
              <a:t> the </a:t>
            </a:r>
            <a:r>
              <a:rPr lang="it-IT" sz="2000" dirty="0" err="1">
                <a:solidFill>
                  <a:schemeClr val="bg1"/>
                </a:solidFill>
              </a:rPr>
              <a:t>rows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about</a:t>
            </a:r>
            <a:r>
              <a:rPr lang="it-IT" sz="2000" dirty="0">
                <a:solidFill>
                  <a:schemeClr val="bg1"/>
                </a:solidFill>
              </a:rPr>
              <a:t> the </a:t>
            </a:r>
            <a:r>
              <a:rPr lang="it-IT" sz="2000" dirty="0" err="1">
                <a:solidFill>
                  <a:schemeClr val="bg1"/>
                </a:solidFill>
              </a:rPr>
              <a:t>number</a:t>
            </a:r>
            <a:r>
              <a:rPr lang="it-IT" sz="2000" dirty="0">
                <a:solidFill>
                  <a:schemeClr val="bg1"/>
                </a:solidFill>
              </a:rPr>
              <a:t> of </a:t>
            </a:r>
            <a:r>
              <a:rPr lang="it-IT" sz="2000" dirty="0" err="1">
                <a:solidFill>
                  <a:schemeClr val="bg1"/>
                </a:solidFill>
              </a:rPr>
              <a:t>childrens</a:t>
            </a:r>
            <a:r>
              <a:rPr lang="it-IT" sz="2000" dirty="0">
                <a:solidFill>
                  <a:schemeClr val="bg1"/>
                </a:solidFill>
              </a:rPr>
              <a:t> and </a:t>
            </a:r>
            <a:r>
              <a:rPr lang="it-IT" sz="2000" dirty="0" err="1">
                <a:solidFill>
                  <a:schemeClr val="bg1"/>
                </a:solidFill>
              </a:rPr>
              <a:t>residential</a:t>
            </a:r>
            <a:r>
              <a:rPr lang="it-IT" sz="2000" dirty="0">
                <a:solidFill>
                  <a:schemeClr val="bg1"/>
                </a:solidFill>
              </a:rPr>
              <a:t> area.</a:t>
            </a:r>
          </a:p>
        </p:txBody>
      </p:sp>
    </p:spTree>
    <p:extLst>
      <p:ext uri="{BB962C8B-B14F-4D97-AF65-F5344CB8AC3E}">
        <p14:creationId xmlns:p14="http://schemas.microsoft.com/office/powerpoint/2010/main" val="332486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65125"/>
            <a:ext cx="10771632" cy="1325563"/>
          </a:xfrm>
        </p:spPr>
        <p:txBody>
          <a:bodyPr/>
          <a:lstStyle/>
          <a:p>
            <a:pPr algn="ctr"/>
            <a:r>
              <a:rPr lang="it-IT" dirty="0"/>
              <a:t>Some data </a:t>
            </a:r>
            <a:r>
              <a:rPr lang="it-IT" dirty="0" err="1"/>
              <a:t>analysis</a:t>
            </a:r>
            <a:r>
              <a:rPr lang="it-IT" dirty="0"/>
              <a:t>…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AE38570-F469-4174-8F68-6E06E7C32CF2}"/>
              </a:ext>
            </a:extLst>
          </p:cNvPr>
          <p:cNvSpPr txBox="1"/>
          <p:nvPr/>
        </p:nvSpPr>
        <p:spPr>
          <a:xfrm>
            <a:off x="75044" y="2613392"/>
            <a:ext cx="60209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A strong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correlation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with smoking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patients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can be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observed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from the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correlation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matrix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Starting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from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this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result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we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decided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to investigate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this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category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in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detail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E85EA2-DE92-4AFC-8A40-8A6D7C218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045" y="1690688"/>
            <a:ext cx="5444883" cy="408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0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365125"/>
            <a:ext cx="10771632" cy="1325563"/>
          </a:xfrm>
        </p:spPr>
        <p:txBody>
          <a:bodyPr/>
          <a:lstStyle/>
          <a:p>
            <a:pPr algn="ctr"/>
            <a:r>
              <a:rPr lang="it-IT" dirty="0" err="1"/>
              <a:t>Smokers</a:t>
            </a:r>
            <a:r>
              <a:rPr lang="it-IT" dirty="0"/>
              <a:t> vs non </a:t>
            </a:r>
            <a:r>
              <a:rPr lang="it-IT" dirty="0" err="1"/>
              <a:t>smokers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D8F251E-6DC8-463B-AE4A-9A4F90795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" y="3403110"/>
            <a:ext cx="6571756" cy="273823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AB428BA-6E83-4EA2-8182-91B427944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52" y="3008565"/>
            <a:ext cx="4003952" cy="334778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1BA429F-AF1B-47BA-AF6E-FD2D4EFEC4D4}"/>
              </a:ext>
            </a:extLst>
          </p:cNvPr>
          <p:cNvSpPr txBox="1"/>
          <p:nvPr/>
        </p:nvSpPr>
        <p:spPr>
          <a:xfrm>
            <a:off x="576072" y="2085234"/>
            <a:ext cx="6571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the </a:t>
            </a:r>
            <a:r>
              <a:rPr lang="it-IT" dirty="0" err="1">
                <a:solidFill>
                  <a:schemeClr val="bg1"/>
                </a:solidFill>
              </a:rPr>
              <a:t>graph</a:t>
            </a:r>
            <a:r>
              <a:rPr lang="it-IT" dirty="0">
                <a:solidFill>
                  <a:schemeClr val="bg1"/>
                </a:solidFill>
              </a:rPr>
              <a:t> on the </a:t>
            </a:r>
            <a:r>
              <a:rPr lang="it-IT" dirty="0" err="1">
                <a:solidFill>
                  <a:schemeClr val="bg1"/>
                </a:solidFill>
              </a:rPr>
              <a:t>left</a:t>
            </a:r>
            <a:r>
              <a:rPr lang="it-IT" dirty="0">
                <a:solidFill>
                  <a:schemeClr val="bg1"/>
                </a:solidFill>
              </a:rPr>
              <a:t> shows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smokers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spend</a:t>
            </a:r>
            <a:r>
              <a:rPr lang="it-IT" dirty="0">
                <a:solidFill>
                  <a:schemeClr val="bg1"/>
                </a:solidFill>
              </a:rPr>
              <a:t> more on treatment. In </a:t>
            </a:r>
            <a:r>
              <a:rPr lang="it-IT" dirty="0" err="1">
                <a:solidFill>
                  <a:schemeClr val="bg1"/>
                </a:solidFill>
              </a:rPr>
              <a:t>addition</a:t>
            </a:r>
            <a:r>
              <a:rPr lang="it-IT" dirty="0">
                <a:solidFill>
                  <a:schemeClr val="bg1"/>
                </a:solidFill>
              </a:rPr>
              <a:t>, the </a:t>
            </a:r>
            <a:r>
              <a:rPr lang="it-IT" dirty="0" err="1">
                <a:solidFill>
                  <a:schemeClr val="bg1"/>
                </a:solidFill>
              </a:rPr>
              <a:t>number</a:t>
            </a:r>
            <a:r>
              <a:rPr lang="it-IT" dirty="0">
                <a:solidFill>
                  <a:schemeClr val="bg1"/>
                </a:solidFill>
              </a:rPr>
              <a:t> of non-smoking people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greater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0857483-2F9C-463F-AB23-93932EB0BD31}"/>
              </a:ext>
            </a:extLst>
          </p:cNvPr>
          <p:cNvSpPr txBox="1"/>
          <p:nvPr/>
        </p:nvSpPr>
        <p:spPr>
          <a:xfrm>
            <a:off x="7343752" y="1784185"/>
            <a:ext cx="4003952" cy="1224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On the </a:t>
            </a:r>
            <a:r>
              <a:rPr lang="it-IT" dirty="0" err="1">
                <a:solidFill>
                  <a:schemeClr val="bg1"/>
                </a:solidFill>
              </a:rPr>
              <a:t>right</a:t>
            </a:r>
            <a:r>
              <a:rPr lang="it-IT" dirty="0">
                <a:solidFill>
                  <a:schemeClr val="bg1"/>
                </a:solidFill>
              </a:rPr>
              <a:t> one, </a:t>
            </a:r>
            <a:r>
              <a:rPr lang="it-IT" dirty="0" err="1">
                <a:solidFill>
                  <a:schemeClr val="bg1"/>
                </a:solidFill>
              </a:rPr>
              <a:t>instead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focus </a:t>
            </a:r>
            <a:r>
              <a:rPr lang="it-IT" dirty="0" err="1">
                <a:solidFill>
                  <a:schemeClr val="bg1"/>
                </a:solidFill>
              </a:rPr>
              <a:t>our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analysis</a:t>
            </a:r>
            <a:r>
              <a:rPr lang="it-IT" dirty="0">
                <a:solidFill>
                  <a:schemeClr val="bg1"/>
                </a:solidFill>
              </a:rPr>
              <a:t> on the sex of the </a:t>
            </a:r>
            <a:r>
              <a:rPr lang="it-IT" dirty="0" err="1">
                <a:solidFill>
                  <a:schemeClr val="bg1"/>
                </a:solidFill>
              </a:rPr>
              <a:t>patients</a:t>
            </a:r>
            <a:r>
              <a:rPr lang="it-IT" dirty="0">
                <a:solidFill>
                  <a:schemeClr val="bg1"/>
                </a:solidFill>
              </a:rPr>
              <a:t>. </a:t>
            </a:r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conclude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there</a:t>
            </a:r>
            <a:r>
              <a:rPr lang="it-IT" dirty="0">
                <a:solidFill>
                  <a:schemeClr val="bg1"/>
                </a:solidFill>
              </a:rPr>
              <a:t> are more male </a:t>
            </a:r>
            <a:r>
              <a:rPr lang="it-IT" dirty="0" err="1">
                <a:solidFill>
                  <a:schemeClr val="bg1"/>
                </a:solidFill>
              </a:rPr>
              <a:t>smokers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915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3" y="365125"/>
            <a:ext cx="10771632" cy="1325563"/>
          </a:xfrm>
        </p:spPr>
        <p:txBody>
          <a:bodyPr/>
          <a:lstStyle/>
          <a:p>
            <a:pPr algn="ctr"/>
            <a:r>
              <a:rPr lang="it-IT" dirty="0"/>
              <a:t>Distribution of age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F1694F7-A983-40AC-B24D-09E78AF86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45" y="1690688"/>
            <a:ext cx="9795508" cy="408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2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1" y="366618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RELATION age-SMOKERS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4FC6F41-92E4-4CDE-8FDC-ED027364A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0"/>
          <a:stretch/>
        </p:blipFill>
        <p:spPr>
          <a:xfrm>
            <a:off x="336037" y="1288560"/>
            <a:ext cx="5695954" cy="465297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04D0FA-89D7-4688-A51D-A2FB4FFFD9EA}"/>
              </a:ext>
            </a:extLst>
          </p:cNvPr>
          <p:cNvSpPr txBox="1"/>
          <p:nvPr/>
        </p:nvSpPr>
        <p:spPr>
          <a:xfrm>
            <a:off x="808031" y="989234"/>
            <a:ext cx="5695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The </a:t>
            </a:r>
            <a:r>
              <a:rPr lang="it-IT" sz="1400" b="1" dirty="0" err="1">
                <a:solidFill>
                  <a:schemeClr val="bg1"/>
                </a:solidFill>
              </a:rPr>
              <a:t>number</a:t>
            </a:r>
            <a:r>
              <a:rPr lang="it-IT" sz="1400" b="1" dirty="0">
                <a:solidFill>
                  <a:schemeClr val="bg1"/>
                </a:solidFill>
              </a:rPr>
              <a:t> of 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and no-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(18 </a:t>
            </a:r>
            <a:r>
              <a:rPr lang="it-IT" sz="1400" b="1" dirty="0" err="1">
                <a:solidFill>
                  <a:schemeClr val="bg1"/>
                </a:solidFill>
              </a:rPr>
              <a:t>years-old</a:t>
            </a:r>
            <a:r>
              <a:rPr lang="it-IT" sz="1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814CE0-0522-4B8E-8DCB-FBD519D8D7C1}"/>
              </a:ext>
            </a:extLst>
          </p:cNvPr>
          <p:cNvSpPr txBox="1"/>
          <p:nvPr/>
        </p:nvSpPr>
        <p:spPr>
          <a:xfrm>
            <a:off x="6788367" y="986914"/>
            <a:ext cx="5715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The </a:t>
            </a:r>
            <a:r>
              <a:rPr lang="it-IT" sz="1400" b="1" dirty="0" err="1">
                <a:solidFill>
                  <a:schemeClr val="bg1"/>
                </a:solidFill>
              </a:rPr>
              <a:t>number</a:t>
            </a:r>
            <a:r>
              <a:rPr lang="it-IT" sz="1400" b="1" dirty="0">
                <a:solidFill>
                  <a:schemeClr val="bg1"/>
                </a:solidFill>
              </a:rPr>
              <a:t> of 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and no-</a:t>
            </a:r>
            <a:r>
              <a:rPr lang="it-IT" sz="1400" b="1" dirty="0" err="1">
                <a:solidFill>
                  <a:schemeClr val="bg1"/>
                </a:solidFill>
              </a:rPr>
              <a:t>smokers</a:t>
            </a:r>
            <a:r>
              <a:rPr lang="it-IT" sz="1400" b="1" dirty="0">
                <a:solidFill>
                  <a:schemeClr val="bg1"/>
                </a:solidFill>
              </a:rPr>
              <a:t> (64 </a:t>
            </a:r>
            <a:r>
              <a:rPr lang="it-IT" sz="1400" b="1" dirty="0" err="1">
                <a:solidFill>
                  <a:schemeClr val="bg1"/>
                </a:solidFill>
              </a:rPr>
              <a:t>years-old</a:t>
            </a:r>
            <a:r>
              <a:rPr lang="it-IT" sz="14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026" name="Picture 2" descr="immagine">
            <a:extLst>
              <a:ext uri="{FF2B5EF4-FFF2-40B4-BE49-F238E27FC236}">
                <a16:creationId xmlns:a16="http://schemas.microsoft.com/office/drawing/2014/main" id="{2AF87415-3E7E-41D5-A032-27FC67A05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"/>
          <a:stretch/>
        </p:blipFill>
        <p:spPr bwMode="auto">
          <a:xfrm>
            <a:off x="6316373" y="1288559"/>
            <a:ext cx="5695954" cy="465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32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1" y="330321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DISTRIBUTION OF BMI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5CBD346-FF2E-4CD3-AC40-65DE028A4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94" y="1521287"/>
            <a:ext cx="10827963" cy="451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4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DISTRIBUTION OF BMI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A7DEBEB-13AA-44A8-A766-31D96FCD6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65" y="1709074"/>
            <a:ext cx="5851634" cy="243818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5C3415C-DB14-4338-91B7-FDA5BEF9E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1" y="1709074"/>
            <a:ext cx="5832715" cy="243029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3BA4269-4563-4526-9230-46B506C73BE0}"/>
              </a:ext>
            </a:extLst>
          </p:cNvPr>
          <p:cNvSpPr txBox="1"/>
          <p:nvPr/>
        </p:nvSpPr>
        <p:spPr>
          <a:xfrm>
            <a:off x="377162" y="4870907"/>
            <a:ext cx="114376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 err="1">
                <a:solidFill>
                  <a:schemeClr val="bg1"/>
                </a:solidFill>
              </a:rPr>
              <a:t>Patients</a:t>
            </a:r>
            <a:r>
              <a:rPr lang="it-IT" sz="2100" dirty="0">
                <a:solidFill>
                  <a:schemeClr val="bg1"/>
                </a:solidFill>
              </a:rPr>
              <a:t> with BMI &gt; 30 </a:t>
            </a:r>
            <a:r>
              <a:rPr lang="it-IT" sz="2100" dirty="0" err="1">
                <a:solidFill>
                  <a:schemeClr val="bg1"/>
                </a:solidFill>
              </a:rPr>
              <a:t>spends</a:t>
            </a:r>
            <a:r>
              <a:rPr lang="it-IT" sz="2100" dirty="0">
                <a:solidFill>
                  <a:schemeClr val="bg1"/>
                </a:solidFill>
              </a:rPr>
              <a:t>, on </a:t>
            </a:r>
            <a:r>
              <a:rPr lang="it-IT" sz="2100" dirty="0" err="1">
                <a:solidFill>
                  <a:schemeClr val="bg1"/>
                </a:solidFill>
              </a:rPr>
              <a:t>average</a:t>
            </a:r>
            <a:r>
              <a:rPr lang="it-IT" sz="2100" dirty="0">
                <a:solidFill>
                  <a:schemeClr val="bg1"/>
                </a:solidFill>
              </a:rPr>
              <a:t>, more on treatment with </a:t>
            </a:r>
            <a:r>
              <a:rPr lang="it-IT" sz="2100" dirty="0" err="1">
                <a:solidFill>
                  <a:schemeClr val="bg1"/>
                </a:solidFill>
              </a:rPr>
              <a:t>respect</a:t>
            </a:r>
            <a:r>
              <a:rPr lang="it-IT" sz="2100" dirty="0">
                <a:solidFill>
                  <a:schemeClr val="bg1"/>
                </a:solidFill>
              </a:rPr>
              <a:t> of non-obese</a:t>
            </a:r>
          </a:p>
        </p:txBody>
      </p:sp>
    </p:spTree>
    <p:extLst>
      <p:ext uri="{BB962C8B-B14F-4D97-AF65-F5344CB8AC3E}">
        <p14:creationId xmlns:p14="http://schemas.microsoft.com/office/powerpoint/2010/main" val="231652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0B0F0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FBC65-0E76-4D9F-B7CC-3514EF8D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0" y="412863"/>
            <a:ext cx="10643617" cy="620296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SCATTER PLOTS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428444-E011-4D24-ABCC-5F95E52B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A9DAA-006C-4F4B-980E-E3DF019B24E2}" type="slidenum">
              <a:rPr kumimoji="0" lang="it-IT" sz="1200" b="1" i="0" u="none" strike="noStrike" kern="1200" cap="all" spc="1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1" i="0" u="none" strike="noStrike" kern="1200" cap="all" spc="10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3BA4269-4563-4526-9230-46B506C73BE0}"/>
              </a:ext>
            </a:extLst>
          </p:cNvPr>
          <p:cNvSpPr txBox="1"/>
          <p:nvPr/>
        </p:nvSpPr>
        <p:spPr>
          <a:xfrm>
            <a:off x="486100" y="5507604"/>
            <a:ext cx="491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As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we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saw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earlier</a:t>
            </a:r>
            <a:r>
              <a:rPr lang="it-IT" dirty="0">
                <a:solidFill>
                  <a:prstClr val="white"/>
                </a:solidFill>
                <a:latin typeface="Univers"/>
              </a:rPr>
              <a:t>,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non-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smokers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spend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less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on treatment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EB6579E-CB1E-4D0D-BB77-5AF23339F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385" y="1156839"/>
            <a:ext cx="4870647" cy="420627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D87ACB2-C7F0-4C06-B85E-AF05FB4A6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78" y="1156839"/>
            <a:ext cx="4681858" cy="4181392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F07C4D5-B4A4-474C-A6E6-478727903AD0}"/>
              </a:ext>
            </a:extLst>
          </p:cNvPr>
          <p:cNvSpPr txBox="1"/>
          <p:nvPr/>
        </p:nvSpPr>
        <p:spPr>
          <a:xfrm>
            <a:off x="6789688" y="5507604"/>
            <a:ext cx="4753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We</a:t>
            </a:r>
            <a:r>
              <a:rPr lang="it-IT" dirty="0">
                <a:solidFill>
                  <a:schemeClr val="bg1"/>
                </a:solidFill>
              </a:rPr>
              <a:t> can </a:t>
            </a:r>
            <a:r>
              <a:rPr lang="it-IT" dirty="0" err="1">
                <a:solidFill>
                  <a:schemeClr val="bg1"/>
                </a:solidFill>
              </a:rPr>
              <a:t>see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that</a:t>
            </a:r>
            <a:r>
              <a:rPr lang="it-IT" dirty="0">
                <a:solidFill>
                  <a:schemeClr val="bg1"/>
                </a:solidFill>
              </a:rPr>
              <a:t>, from BMI &gt; 30, the </a:t>
            </a:r>
            <a:r>
              <a:rPr lang="it-IT" dirty="0" err="1">
                <a:solidFill>
                  <a:schemeClr val="bg1"/>
                </a:solidFill>
              </a:rPr>
              <a:t>smokers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spend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much</a:t>
            </a:r>
            <a:r>
              <a:rPr lang="it-IT" dirty="0">
                <a:solidFill>
                  <a:schemeClr val="bg1"/>
                </a:solidFill>
              </a:rPr>
              <a:t> more on treatment</a:t>
            </a:r>
          </a:p>
        </p:txBody>
      </p:sp>
    </p:spTree>
    <p:extLst>
      <p:ext uri="{BB962C8B-B14F-4D97-AF65-F5344CB8AC3E}">
        <p14:creationId xmlns:p14="http://schemas.microsoft.com/office/powerpoint/2010/main" val="104679973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1_TF89338750_Win32" id="{E55A3EA0-BE54-4F8C-A3F8-63B170F23C1F}" vid="{1423E9D6-3A8B-4DFB-B348-1EC550DAAC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Galaxy</Template>
  <TotalTime>753</TotalTime>
  <Words>969</Words>
  <Application>Microsoft Office PowerPoint</Application>
  <PresentationFormat>Widescreen</PresentationFormat>
  <Paragraphs>127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Univers</vt:lpstr>
      <vt:lpstr>GradientUnivers</vt:lpstr>
      <vt:lpstr>Insurance costs predictION</vt:lpstr>
      <vt:lpstr>INTRODUCTION</vt:lpstr>
      <vt:lpstr>Some data analysis…</vt:lpstr>
      <vt:lpstr>Smokers vs non smokers</vt:lpstr>
      <vt:lpstr>Distribution of age</vt:lpstr>
      <vt:lpstr>RELATION age-SMOKERS</vt:lpstr>
      <vt:lpstr>DISTRIBUTION OF BMI</vt:lpstr>
      <vt:lpstr>DISTRIBUTION OF BMI</vt:lpstr>
      <vt:lpstr>SCATTER PLOTS</vt:lpstr>
      <vt:lpstr>Algorithms used</vt:lpstr>
      <vt:lpstr>LINEAR REGRESSION</vt:lpstr>
      <vt:lpstr>RANDOM FOREST</vt:lpstr>
      <vt:lpstr>SUPPORT VECTOR REGRESSION</vt:lpstr>
      <vt:lpstr>KERNEL RIDGE REGRESSION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costs predictION</dc:title>
  <dc:creator>matteo salvatore</dc:creator>
  <cp:lastModifiedBy>matteo salvatore</cp:lastModifiedBy>
  <cp:revision>14</cp:revision>
  <dcterms:created xsi:type="dcterms:W3CDTF">2021-09-26T08:18:26Z</dcterms:created>
  <dcterms:modified xsi:type="dcterms:W3CDTF">2021-10-18T13:03:53Z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