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77" r:id="rId4"/>
    <p:sldId id="275" r:id="rId5"/>
    <p:sldId id="278" r:id="rId6"/>
    <p:sldId id="276" r:id="rId7"/>
    <p:sldId id="279" r:id="rId8"/>
    <p:sldId id="281" r:id="rId9"/>
    <p:sldId id="282" r:id="rId10"/>
    <p:sldId id="283" r:id="rId11"/>
    <p:sldId id="284" r:id="rId12"/>
    <p:sldId id="285" r:id="rId13"/>
    <p:sldId id="287" r:id="rId14"/>
    <p:sldId id="270" r:id="rId15"/>
    <p:sldId id="288" r:id="rId16"/>
    <p:sldId id="274" r:id="rId17"/>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F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79" autoAdjust="0"/>
    <p:restoredTop sz="48616" autoAdjust="0"/>
  </p:normalViewPr>
  <p:slideViewPr>
    <p:cSldViewPr snapToGrid="0" snapToObjects="1">
      <p:cViewPr varScale="1">
        <p:scale>
          <a:sx n="37" d="100"/>
          <a:sy n="37" d="100"/>
        </p:scale>
        <p:origin x="2070" y="5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297AD-BCAB-42D0-A602-8C58453E1E0E}" type="datetimeFigureOut">
              <a:rPr lang="it-IT" smtClean="0"/>
              <a:t>11/02/2019</a:t>
            </a:fld>
            <a:endParaRPr lang="it-IT"/>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9ED802-72E8-4596-8A1D-F7DBC47F93C3}" type="slidenum">
              <a:rPr lang="it-IT" smtClean="0"/>
              <a:t>‹#›</a:t>
            </a:fld>
            <a:endParaRPr lang="it-IT"/>
          </a:p>
        </p:txBody>
      </p:sp>
    </p:spTree>
    <p:extLst>
      <p:ext uri="{BB962C8B-B14F-4D97-AF65-F5344CB8AC3E}">
        <p14:creationId xmlns:p14="http://schemas.microsoft.com/office/powerpoint/2010/main" val="1722282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BROWSER-BASED APPLICATION, AID IN LEARNING</a:t>
            </a:r>
          </a:p>
          <a:p>
            <a:r>
              <a:rPr lang="it-IT" dirty="0"/>
              <a:t>ACTUAL PRACTICE ON PROPER KEYBOARD</a:t>
            </a:r>
          </a:p>
          <a:p>
            <a:r>
              <a:rPr lang="it-IT" dirty="0"/>
              <a:t>ASSISTANT USED TO STUDY</a:t>
            </a:r>
          </a:p>
          <a:p>
            <a:r>
              <a:rPr lang="it-IT" dirty="0"/>
              <a:t>SCALES, CHORDS AND HARMONY</a:t>
            </a:r>
          </a:p>
          <a:p>
            <a:endParaRPr lang="it-IT" dirty="0"/>
          </a:p>
          <a:p>
            <a:r>
              <a:rPr lang="it-IT" dirty="0"/>
              <a:t>My project consists of a browser-based application meant to aid music students in learning to play the uniform keyboard.</a:t>
            </a:r>
          </a:p>
          <a:p>
            <a:r>
              <a:rPr lang="it-IT" dirty="0"/>
              <a:t>While the actual practice is done on a proper keyboard, this assistant is to be used for</a:t>
            </a:r>
          </a:p>
          <a:p>
            <a:r>
              <a:rPr lang="it-IT" dirty="0"/>
              <a:t>studying how scales and chords fall on the keys, as well as the basics of harmony.</a:t>
            </a:r>
          </a:p>
        </p:txBody>
      </p:sp>
      <p:sp>
        <p:nvSpPr>
          <p:cNvPr id="4" name="Slide Number Placeholder 3"/>
          <p:cNvSpPr>
            <a:spLocks noGrp="1"/>
          </p:cNvSpPr>
          <p:nvPr>
            <p:ph type="sldNum" sz="quarter" idx="5"/>
          </p:nvPr>
        </p:nvSpPr>
        <p:spPr/>
        <p:txBody>
          <a:bodyPr/>
          <a:lstStyle/>
          <a:p>
            <a:fld id="{379ED802-72E8-4596-8A1D-F7DBC47F93C3}" type="slidenum">
              <a:rPr lang="it-IT" smtClean="0"/>
              <a:t>1</a:t>
            </a:fld>
            <a:endParaRPr lang="it-IT"/>
          </a:p>
        </p:txBody>
      </p:sp>
    </p:spTree>
    <p:extLst>
      <p:ext uri="{BB962C8B-B14F-4D97-AF65-F5344CB8AC3E}">
        <p14:creationId xmlns:p14="http://schemas.microsoft.com/office/powerpoint/2010/main" val="3649719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2° 5° PROMPTED TO RESOLVE</a:t>
            </a:r>
          </a:p>
          <a:p>
            <a:r>
              <a:rPr lang="it-IT" dirty="0"/>
              <a:t>DIFFERENT SIZES AND OPACITIES</a:t>
            </a:r>
          </a:p>
          <a:p>
            <a:r>
              <a:rPr lang="it-IT" dirty="0"/>
              <a:t>CONSONANCE LATER</a:t>
            </a:r>
          </a:p>
          <a:p>
            <a:endParaRPr lang="it-IT" dirty="0"/>
          </a:p>
          <a:p>
            <a:r>
              <a:rPr lang="it-IT" dirty="0"/>
              <a:t>Picking the second and then the fifth, we can see that tension has risen and the user is urged to resolve to the tonic;</a:t>
            </a:r>
          </a:p>
          <a:p>
            <a:r>
              <a:rPr lang="it-IT" dirty="0"/>
              <a:t>We can also see that the other chords have different sizes and opacities to show the consonance with the current chord</a:t>
            </a:r>
          </a:p>
          <a:p>
            <a:r>
              <a:rPr lang="it-IT" dirty="0"/>
              <a:t>(we'll see how that is computed later).</a:t>
            </a:r>
          </a:p>
        </p:txBody>
      </p:sp>
      <p:sp>
        <p:nvSpPr>
          <p:cNvPr id="4" name="Slide Number Placeholder 3"/>
          <p:cNvSpPr>
            <a:spLocks noGrp="1"/>
          </p:cNvSpPr>
          <p:nvPr>
            <p:ph type="sldNum" sz="quarter" idx="5"/>
          </p:nvPr>
        </p:nvSpPr>
        <p:spPr/>
        <p:txBody>
          <a:bodyPr/>
          <a:lstStyle/>
          <a:p>
            <a:fld id="{379ED802-72E8-4596-8A1D-F7DBC47F93C3}" type="slidenum">
              <a:rPr lang="it-IT" smtClean="0"/>
              <a:t>10</a:t>
            </a:fld>
            <a:endParaRPr lang="it-IT"/>
          </a:p>
        </p:txBody>
      </p:sp>
    </p:spTree>
    <p:extLst>
      <p:ext uri="{BB962C8B-B14F-4D97-AF65-F5344CB8AC3E}">
        <p14:creationId xmlns:p14="http://schemas.microsoft.com/office/powerpoint/2010/main" val="2964383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FEELING MESSAGE</a:t>
            </a:r>
          </a:p>
          <a:p>
            <a:endParaRPr lang="it-IT" dirty="0"/>
          </a:p>
          <a:p>
            <a:r>
              <a:rPr lang="it-IT" dirty="0"/>
              <a:t>If the user does resolve to the tonic, the feeling of resolution is noted under the tension flow,</a:t>
            </a:r>
          </a:p>
        </p:txBody>
      </p:sp>
      <p:sp>
        <p:nvSpPr>
          <p:cNvPr id="4" name="Slide Number Placeholder 3"/>
          <p:cNvSpPr>
            <a:spLocks noGrp="1"/>
          </p:cNvSpPr>
          <p:nvPr>
            <p:ph type="sldNum" sz="quarter" idx="5"/>
          </p:nvPr>
        </p:nvSpPr>
        <p:spPr/>
        <p:txBody>
          <a:bodyPr/>
          <a:lstStyle/>
          <a:p>
            <a:fld id="{379ED802-72E8-4596-8A1D-F7DBC47F93C3}" type="slidenum">
              <a:rPr lang="it-IT" smtClean="0"/>
              <a:t>11</a:t>
            </a:fld>
            <a:endParaRPr lang="it-IT"/>
          </a:p>
        </p:txBody>
      </p:sp>
    </p:spTree>
    <p:extLst>
      <p:ext uri="{BB962C8B-B14F-4D97-AF65-F5344CB8AC3E}">
        <p14:creationId xmlns:p14="http://schemas.microsoft.com/office/powerpoint/2010/main" val="845843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DECEIVING CADENZA</a:t>
            </a:r>
          </a:p>
          <a:p>
            <a:endParaRPr lang="it-IT" dirty="0"/>
          </a:p>
          <a:p>
            <a:r>
              <a:rPr lang="it-IT" dirty="0"/>
              <a:t>and the same is done when completing a deceiving cadenza.</a:t>
            </a:r>
          </a:p>
        </p:txBody>
      </p:sp>
      <p:sp>
        <p:nvSpPr>
          <p:cNvPr id="4" name="Slide Number Placeholder 3"/>
          <p:cNvSpPr>
            <a:spLocks noGrp="1"/>
          </p:cNvSpPr>
          <p:nvPr>
            <p:ph type="sldNum" sz="quarter" idx="5"/>
          </p:nvPr>
        </p:nvSpPr>
        <p:spPr/>
        <p:txBody>
          <a:bodyPr/>
          <a:lstStyle/>
          <a:p>
            <a:fld id="{379ED802-72E8-4596-8A1D-F7DBC47F93C3}" type="slidenum">
              <a:rPr lang="it-IT" smtClean="0"/>
              <a:t>12</a:t>
            </a:fld>
            <a:endParaRPr lang="it-IT"/>
          </a:p>
        </p:txBody>
      </p:sp>
    </p:spTree>
    <p:extLst>
      <p:ext uri="{BB962C8B-B14F-4D97-AF65-F5344CB8AC3E}">
        <p14:creationId xmlns:p14="http://schemas.microsoft.com/office/powerpoint/2010/main" val="703136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EVALUATION PROBABILITY L-Z TREE, ULTIMATE GUITAR DATASET</a:t>
            </a:r>
          </a:p>
          <a:p>
            <a:r>
              <a:rPr lang="it-IT" dirty="0"/>
              <a:t>TRIMMED DOWN MAJ HARMONY</a:t>
            </a:r>
          </a:p>
          <a:p>
            <a:r>
              <a:rPr lang="it-IT" dirty="0"/>
              <a:t>SWITCHED NUMERALS</a:t>
            </a:r>
          </a:p>
          <a:p>
            <a:r>
              <a:rPr lang="it-IT" dirty="0"/>
              <a:t>MANY LAYERS BUT USED ONE, CONSONANCE</a:t>
            </a:r>
          </a:p>
          <a:p>
            <a:r>
              <a:rPr lang="it-IT" dirty="0"/>
              <a:t>USED PYTHON, EXAMPLE</a:t>
            </a:r>
          </a:p>
          <a:p>
            <a:endParaRPr lang="it-IT" dirty="0"/>
          </a:p>
          <a:p>
            <a:r>
              <a:rPr lang="it-IT" dirty="0"/>
              <a:t>The evaluation of the probability for the next chord is taken from a Lempel-Ziv tree trained on the Ultimate Guitar dataset.</a:t>
            </a:r>
          </a:p>
          <a:p>
            <a:r>
              <a:rPr lang="it-IT" dirty="0"/>
              <a:t>I trimmed down the dataset to fit the Major-harmony-only nature of this application,</a:t>
            </a:r>
          </a:p>
          <a:p>
            <a:r>
              <a:rPr lang="it-IT" dirty="0"/>
              <a:t>simplified the labels to roman numerals,</a:t>
            </a:r>
          </a:p>
          <a:p>
            <a:r>
              <a:rPr lang="it-IT" dirty="0"/>
              <a:t>and prepared many layers of the tree although in the end I only used one,</a:t>
            </a:r>
          </a:p>
          <a:p>
            <a:r>
              <a:rPr lang="it-IT" dirty="0"/>
              <a:t>using it as a measure of consonance between a chord and the next.</a:t>
            </a:r>
          </a:p>
          <a:p>
            <a:r>
              <a:rPr lang="it-IT" dirty="0"/>
              <a:t>I did all of this in python, jupyter notebook to be exact.</a:t>
            </a:r>
          </a:p>
          <a:p>
            <a:r>
              <a:rPr lang="it-IT" dirty="0"/>
              <a:t>Here is a sample from the second layer of the tree.</a:t>
            </a:r>
          </a:p>
        </p:txBody>
      </p:sp>
      <p:sp>
        <p:nvSpPr>
          <p:cNvPr id="4" name="Slide Number Placeholder 3"/>
          <p:cNvSpPr>
            <a:spLocks noGrp="1"/>
          </p:cNvSpPr>
          <p:nvPr>
            <p:ph type="sldNum" sz="quarter" idx="5"/>
          </p:nvPr>
        </p:nvSpPr>
        <p:spPr/>
        <p:txBody>
          <a:bodyPr/>
          <a:lstStyle/>
          <a:p>
            <a:fld id="{379ED802-72E8-4596-8A1D-F7DBC47F93C3}" type="slidenum">
              <a:rPr lang="it-IT" smtClean="0"/>
              <a:t>13</a:t>
            </a:fld>
            <a:endParaRPr lang="it-IT"/>
          </a:p>
        </p:txBody>
      </p:sp>
    </p:spTree>
    <p:extLst>
      <p:ext uri="{BB962C8B-B14F-4D97-AF65-F5344CB8AC3E}">
        <p14:creationId xmlns:p14="http://schemas.microsoft.com/office/powerpoint/2010/main" val="245370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ACTM PART, QUICKLY GO THROUGH THEN SMALL DEMO</a:t>
            </a:r>
          </a:p>
          <a:p>
            <a:r>
              <a:rPr lang="it-IT" dirty="0"/>
              <a:t>TUTORIALS PRERECORDED STEPS, AUTOMAT. PLAY KEYS A/O MESSAGE</a:t>
            </a:r>
          </a:p>
          <a:p>
            <a:r>
              <a:rPr lang="it-IT" dirty="0"/>
              <a:t>SPEED ADJUSTABLE, </a:t>
            </a:r>
            <a:r>
              <a:rPr lang="it-IT"/>
              <a:t>SKIP REPEAT</a:t>
            </a:r>
            <a:endParaRPr lang="it-IT" dirty="0"/>
          </a:p>
          <a:p>
            <a:r>
              <a:rPr lang="it-IT" dirty="0"/>
              <a:t>UPLOADED RECORDINGS, NO STEPS</a:t>
            </a:r>
          </a:p>
          <a:p>
            <a:r>
              <a:rPr lang="it-IT" dirty="0"/>
              <a:t>LIVE ROOMS SPECTATORS ALMOST REAL TIME</a:t>
            </a:r>
          </a:p>
          <a:p>
            <a:r>
              <a:rPr lang="it-IT" dirty="0"/>
              <a:t>RECORD SONGS, REPLAY, UPLOAD, EXPORT, IMPORT</a:t>
            </a:r>
          </a:p>
          <a:p>
            <a:endParaRPr lang="it-IT" dirty="0"/>
          </a:p>
          <a:p>
            <a:r>
              <a:rPr lang="it-IT" dirty="0"/>
              <a:t>These are the other features of the application, it's the Advanced Coding part of the project so I'll just quickly go through them and then we'll see a small demo of the live application.</a:t>
            </a:r>
          </a:p>
          <a:p>
            <a:r>
              <a:rPr lang="it-IT" dirty="0"/>
              <a:t>Tutorials are pre-recorded lectures divided in steps, eache step consists of a sequence automatically played on the keyboard and/or an instructional message.</a:t>
            </a:r>
          </a:p>
          <a:p>
            <a:r>
              <a:rPr lang="it-IT" dirty="0"/>
              <a:t>The playback speed is adjustable and it's possible to repeat or skip steps.</a:t>
            </a:r>
          </a:p>
          <a:p>
            <a:r>
              <a:rPr lang="it-IT" dirty="0"/>
              <a:t>User uploads are recordings shared by other users, they don't have steps but again the speed is adjustable and repetition is possible.</a:t>
            </a:r>
          </a:p>
          <a:p>
            <a:r>
              <a:rPr lang="it-IT" dirty="0"/>
              <a:t>Live rooms can be created by users, and spectators will see the host's keypresses and settings in (almost) real time.</a:t>
            </a:r>
          </a:p>
          <a:p>
            <a:r>
              <a:rPr lang="it-IT" dirty="0"/>
              <a:t>There's a half second of latency, so playing together is not viable, but the relative delay between presses is preserved.</a:t>
            </a:r>
          </a:p>
          <a:p>
            <a:r>
              <a:rPr lang="it-IT" dirty="0"/>
              <a:t>It is possible to record songs, which can be replayed, uploaded, exported as files, and imported later.</a:t>
            </a:r>
          </a:p>
        </p:txBody>
      </p:sp>
      <p:sp>
        <p:nvSpPr>
          <p:cNvPr id="4" name="Slide Number Placeholder 3"/>
          <p:cNvSpPr>
            <a:spLocks noGrp="1"/>
          </p:cNvSpPr>
          <p:nvPr>
            <p:ph type="sldNum" sz="quarter" idx="5"/>
          </p:nvPr>
        </p:nvSpPr>
        <p:spPr/>
        <p:txBody>
          <a:bodyPr/>
          <a:lstStyle/>
          <a:p>
            <a:fld id="{379ED802-72E8-4596-8A1D-F7DBC47F93C3}" type="slidenum">
              <a:rPr lang="it-IT" smtClean="0"/>
              <a:t>14</a:t>
            </a:fld>
            <a:endParaRPr lang="it-IT"/>
          </a:p>
        </p:txBody>
      </p:sp>
    </p:spTree>
    <p:extLst>
      <p:ext uri="{BB962C8B-B14F-4D97-AF65-F5344CB8AC3E}">
        <p14:creationId xmlns:p14="http://schemas.microsoft.com/office/powerpoint/2010/main" val="1948728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Now, I'll show you the application in action, although there isn't much we didn't cover already.</a:t>
            </a:r>
          </a:p>
          <a:p>
            <a:endParaRPr lang="it-IT" dirty="0"/>
          </a:p>
          <a:p>
            <a:r>
              <a:rPr lang="it-IT" dirty="0"/>
              <a:t>Slide scales around</a:t>
            </a:r>
          </a:p>
          <a:p>
            <a:r>
              <a:rPr lang="it-IT" dirty="0"/>
              <a:t>Show some modes including play chord</a:t>
            </a:r>
          </a:p>
          <a:p>
            <a:r>
              <a:rPr lang="it-IT" dirty="0"/>
              <a:t>Show the Hallelujah tutorial with tension</a:t>
            </a:r>
          </a:p>
          <a:p>
            <a:r>
              <a:rPr lang="it-IT" dirty="0"/>
              <a:t>Point out how settings are locked</a:t>
            </a:r>
          </a:p>
          <a:p>
            <a:r>
              <a:rPr lang="it-IT" dirty="0"/>
              <a:t>Record yankee doodle and upload it for the public to hear</a:t>
            </a:r>
          </a:p>
        </p:txBody>
      </p:sp>
      <p:sp>
        <p:nvSpPr>
          <p:cNvPr id="4" name="Slide Number Placeholder 3"/>
          <p:cNvSpPr>
            <a:spLocks noGrp="1"/>
          </p:cNvSpPr>
          <p:nvPr>
            <p:ph type="sldNum" sz="quarter" idx="5"/>
          </p:nvPr>
        </p:nvSpPr>
        <p:spPr/>
        <p:txBody>
          <a:bodyPr/>
          <a:lstStyle/>
          <a:p>
            <a:fld id="{379ED802-72E8-4596-8A1D-F7DBC47F93C3}" type="slidenum">
              <a:rPr lang="it-IT" smtClean="0"/>
              <a:t>15</a:t>
            </a:fld>
            <a:endParaRPr lang="it-IT"/>
          </a:p>
        </p:txBody>
      </p:sp>
    </p:spTree>
    <p:extLst>
      <p:ext uri="{BB962C8B-B14F-4D97-AF65-F5344CB8AC3E}">
        <p14:creationId xmlns:p14="http://schemas.microsoft.com/office/powerpoint/2010/main" val="3653352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CLICK KEYS OR USE PC KEYBOARD</a:t>
            </a:r>
          </a:p>
          <a:p>
            <a:r>
              <a:rPr lang="it-IT" dirty="0"/>
              <a:t>SETTINGS AROUND, FEATURES BELOW</a:t>
            </a:r>
          </a:p>
          <a:p>
            <a:endParaRPr lang="it-IT" dirty="0"/>
          </a:p>
          <a:p>
            <a:r>
              <a:rPr lang="it-IT" dirty="0"/>
              <a:t>Nevertheless, the keyboard can be played by clicking the keys or directly on the computer keyboard.</a:t>
            </a:r>
          </a:p>
          <a:p>
            <a:r>
              <a:rPr lang="it-IT" dirty="0"/>
              <a:t>We'll go through the settings around the keyboard and the features under it.</a:t>
            </a:r>
          </a:p>
        </p:txBody>
      </p:sp>
      <p:sp>
        <p:nvSpPr>
          <p:cNvPr id="4" name="Slide Number Placeholder 3"/>
          <p:cNvSpPr>
            <a:spLocks noGrp="1"/>
          </p:cNvSpPr>
          <p:nvPr>
            <p:ph type="sldNum" sz="quarter" idx="5"/>
          </p:nvPr>
        </p:nvSpPr>
        <p:spPr/>
        <p:txBody>
          <a:bodyPr/>
          <a:lstStyle/>
          <a:p>
            <a:fld id="{379ED802-72E8-4596-8A1D-F7DBC47F93C3}" type="slidenum">
              <a:rPr lang="it-IT" smtClean="0"/>
              <a:t>2</a:t>
            </a:fld>
            <a:endParaRPr lang="it-IT"/>
          </a:p>
        </p:txBody>
      </p:sp>
    </p:spTree>
    <p:extLst>
      <p:ext uri="{BB962C8B-B14F-4D97-AF65-F5344CB8AC3E}">
        <p14:creationId xmlns:p14="http://schemas.microsoft.com/office/powerpoint/2010/main" val="545851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CHOOSE SCALE WITH CURSOR</a:t>
            </a:r>
          </a:p>
          <a:p>
            <a:r>
              <a:rPr lang="it-IT" dirty="0"/>
              <a:t>COLOR-CODED LABELS</a:t>
            </a:r>
          </a:p>
          <a:p>
            <a:r>
              <a:rPr lang="it-IT" dirty="0"/>
              <a:t>GREEN IS TONIC</a:t>
            </a:r>
          </a:p>
          <a:p>
            <a:endParaRPr lang="it-IT" dirty="0"/>
          </a:p>
          <a:p>
            <a:r>
              <a:rPr lang="it-IT" dirty="0"/>
              <a:t>First of all, the scale can be chosen by sliding the cursor in the top left.</a:t>
            </a:r>
          </a:p>
          <a:p>
            <a:r>
              <a:rPr lang="it-IT" dirty="0"/>
              <a:t>Scales are displayed by color-coded labels, with green denoting the tonic of the key, red the dominant, and so on.</a:t>
            </a:r>
          </a:p>
        </p:txBody>
      </p:sp>
      <p:sp>
        <p:nvSpPr>
          <p:cNvPr id="4" name="Slide Number Placeholder 3"/>
          <p:cNvSpPr>
            <a:spLocks noGrp="1"/>
          </p:cNvSpPr>
          <p:nvPr>
            <p:ph type="sldNum" sz="quarter" idx="5"/>
          </p:nvPr>
        </p:nvSpPr>
        <p:spPr/>
        <p:txBody>
          <a:bodyPr/>
          <a:lstStyle/>
          <a:p>
            <a:fld id="{379ED802-72E8-4596-8A1D-F7DBC47F93C3}" type="slidenum">
              <a:rPr lang="it-IT" smtClean="0"/>
              <a:t>3</a:t>
            </a:fld>
            <a:endParaRPr lang="it-IT"/>
          </a:p>
        </p:txBody>
      </p:sp>
    </p:spTree>
    <p:extLst>
      <p:ext uri="{BB962C8B-B14F-4D97-AF65-F5344CB8AC3E}">
        <p14:creationId xmlns:p14="http://schemas.microsoft.com/office/powerpoint/2010/main" val="4165540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LEARN WHAT B &amp; W KEYS TO ADD AND DROP</a:t>
            </a:r>
          </a:p>
          <a:p>
            <a:r>
              <a:rPr lang="it-IT" dirty="0"/>
              <a:t>EXPOSES SAME SHAPE</a:t>
            </a:r>
          </a:p>
          <a:p>
            <a:endParaRPr lang="it-IT" dirty="0"/>
          </a:p>
          <a:p>
            <a:r>
              <a:rPr lang="it-IT" dirty="0"/>
              <a:t>Sliding the scale over the keyboard shows what white and black keys are to be dropped or added,</a:t>
            </a:r>
          </a:p>
          <a:p>
            <a:r>
              <a:rPr lang="it-IT" dirty="0"/>
              <a:t>and exposes how the same shape is shared by all scales of the same type (in this case, major).</a:t>
            </a:r>
          </a:p>
          <a:p>
            <a:r>
              <a:rPr lang="it-IT" dirty="0"/>
              <a:t>These are C and C#.</a:t>
            </a:r>
          </a:p>
        </p:txBody>
      </p:sp>
      <p:sp>
        <p:nvSpPr>
          <p:cNvPr id="4" name="Slide Number Placeholder 3"/>
          <p:cNvSpPr>
            <a:spLocks noGrp="1"/>
          </p:cNvSpPr>
          <p:nvPr>
            <p:ph type="sldNum" sz="quarter" idx="5"/>
          </p:nvPr>
        </p:nvSpPr>
        <p:spPr/>
        <p:txBody>
          <a:bodyPr/>
          <a:lstStyle/>
          <a:p>
            <a:fld id="{379ED802-72E8-4596-8A1D-F7DBC47F93C3}" type="slidenum">
              <a:rPr lang="it-IT" smtClean="0"/>
              <a:t>4</a:t>
            </a:fld>
            <a:endParaRPr lang="it-IT"/>
          </a:p>
        </p:txBody>
      </p:sp>
    </p:spTree>
    <p:extLst>
      <p:ext uri="{BB962C8B-B14F-4D97-AF65-F5344CB8AC3E}">
        <p14:creationId xmlns:p14="http://schemas.microsoft.com/office/powerpoint/2010/main" val="3737899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SELECT DEGREE, HIGHLIGHTS ROOT 3 5 7</a:t>
            </a:r>
          </a:p>
          <a:p>
            <a:r>
              <a:rPr lang="it-IT" dirty="0"/>
              <a:t>VISUAL WEIGHT:</a:t>
            </a:r>
          </a:p>
          <a:p>
            <a:r>
              <a:rPr lang="it-IT" dirty="0"/>
              <a:t>IMPORTANCE IN CHARACTERIZING CHORD,</a:t>
            </a:r>
          </a:p>
          <a:p>
            <a:r>
              <a:rPr lang="it-IT" dirty="0"/>
              <a:t>FIND QUICKLY</a:t>
            </a:r>
          </a:p>
          <a:p>
            <a:endParaRPr lang="it-IT" dirty="0"/>
          </a:p>
          <a:p>
            <a:r>
              <a:rPr lang="it-IT" dirty="0"/>
              <a:t>After choosing a scale, selecting a degree highlights its root, third, fifth, and seventh notes.</a:t>
            </a:r>
          </a:p>
          <a:p>
            <a:r>
              <a:rPr lang="it-IT" dirty="0"/>
              <a:t>Visual weight is given in part based on the notes' importance in characterizing the chord,</a:t>
            </a:r>
          </a:p>
          <a:p>
            <a:r>
              <a:rPr lang="it-IT" dirty="0"/>
              <a:t>and in part to allow the viewer to quickly localize each of them:</a:t>
            </a:r>
          </a:p>
          <a:p>
            <a:r>
              <a:rPr lang="it-IT" dirty="0"/>
              <a:t>The root has the most weight and the fifth has the least, with the third and seventh in between.</a:t>
            </a:r>
          </a:p>
        </p:txBody>
      </p:sp>
      <p:sp>
        <p:nvSpPr>
          <p:cNvPr id="4" name="Slide Number Placeholder 3"/>
          <p:cNvSpPr>
            <a:spLocks noGrp="1"/>
          </p:cNvSpPr>
          <p:nvPr>
            <p:ph type="sldNum" sz="quarter" idx="5"/>
          </p:nvPr>
        </p:nvSpPr>
        <p:spPr/>
        <p:txBody>
          <a:bodyPr/>
          <a:lstStyle/>
          <a:p>
            <a:fld id="{379ED802-72E8-4596-8A1D-F7DBC47F93C3}" type="slidenum">
              <a:rPr lang="it-IT" smtClean="0"/>
              <a:t>5</a:t>
            </a:fld>
            <a:endParaRPr lang="it-IT"/>
          </a:p>
        </p:txBody>
      </p:sp>
    </p:spTree>
    <p:extLst>
      <p:ext uri="{BB962C8B-B14F-4D97-AF65-F5344CB8AC3E}">
        <p14:creationId xmlns:p14="http://schemas.microsoft.com/office/powerpoint/2010/main" val="4043293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1° AND 5°</a:t>
            </a:r>
          </a:p>
          <a:p>
            <a:r>
              <a:rPr lang="it-IT" dirty="0"/>
              <a:t>COLORS FIXED TO SCALE</a:t>
            </a:r>
          </a:p>
          <a:p>
            <a:endParaRPr lang="it-IT" dirty="0"/>
          </a:p>
          <a:p>
            <a:r>
              <a:rPr lang="it-IT" dirty="0"/>
              <a:t>These are the first and fifth degrees.</a:t>
            </a:r>
          </a:p>
          <a:p>
            <a:r>
              <a:rPr lang="it-IT" dirty="0"/>
              <a:t>I chose to keep colors fixed to the scale, instead of moving them with the mode, so that green is always the tonic of the scale and not the root of the chord.</a:t>
            </a:r>
          </a:p>
          <a:p>
            <a:r>
              <a:rPr lang="it-IT" dirty="0"/>
              <a:t>(The tonic chord takes the purest colors, red gree blue and yellow, while the mixed shades of teal, purple and orange are taken by its tension notes.)</a:t>
            </a:r>
          </a:p>
        </p:txBody>
      </p:sp>
      <p:sp>
        <p:nvSpPr>
          <p:cNvPr id="4" name="Slide Number Placeholder 3"/>
          <p:cNvSpPr>
            <a:spLocks noGrp="1"/>
          </p:cNvSpPr>
          <p:nvPr>
            <p:ph type="sldNum" sz="quarter" idx="5"/>
          </p:nvPr>
        </p:nvSpPr>
        <p:spPr/>
        <p:txBody>
          <a:bodyPr/>
          <a:lstStyle/>
          <a:p>
            <a:fld id="{379ED802-72E8-4596-8A1D-F7DBC47F93C3}" type="slidenum">
              <a:rPr lang="it-IT" smtClean="0"/>
              <a:t>6</a:t>
            </a:fld>
            <a:endParaRPr lang="it-IT"/>
          </a:p>
        </p:txBody>
      </p:sp>
    </p:spTree>
    <p:extLst>
      <p:ext uri="{BB962C8B-B14F-4D97-AF65-F5344CB8AC3E}">
        <p14:creationId xmlns:p14="http://schemas.microsoft.com/office/powerpoint/2010/main" val="700866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TWO METHODS 4 SELECTING</a:t>
            </a:r>
          </a:p>
          <a:p>
            <a:r>
              <a:rPr lang="it-IT" dirty="0"/>
              <a:t>FREE MECHANIC, PROGRESSION MECHANIC</a:t>
            </a:r>
          </a:p>
          <a:p>
            <a:r>
              <a:rPr lang="it-IT" dirty="0"/>
              <a:t>CLICK ICON, USE NUMPAD, PRESS SPACEBAR</a:t>
            </a:r>
          </a:p>
          <a:p>
            <a:endParaRPr lang="it-IT" dirty="0"/>
          </a:p>
          <a:p>
            <a:r>
              <a:rPr lang="it-IT" dirty="0"/>
              <a:t>There are two methods for selecting the degree.</a:t>
            </a:r>
          </a:p>
          <a:p>
            <a:r>
              <a:rPr lang="it-IT" dirty="0"/>
              <a:t>With the free mechanic, all degrees are available; with the progression mechanic a common progression is suggested.</a:t>
            </a:r>
          </a:p>
          <a:p>
            <a:r>
              <a:rPr lang="it-IT" dirty="0"/>
              <a:t>In both mechanics, the degree can be selected by clicking on its icon, choosing its index with the numpad, or pressing spacebar to advance to the next, which is really only useful for the progression mechanic.</a:t>
            </a:r>
          </a:p>
        </p:txBody>
      </p:sp>
      <p:sp>
        <p:nvSpPr>
          <p:cNvPr id="4" name="Slide Number Placeholder 3"/>
          <p:cNvSpPr>
            <a:spLocks noGrp="1"/>
          </p:cNvSpPr>
          <p:nvPr>
            <p:ph type="sldNum" sz="quarter" idx="5"/>
          </p:nvPr>
        </p:nvSpPr>
        <p:spPr/>
        <p:txBody>
          <a:bodyPr/>
          <a:lstStyle/>
          <a:p>
            <a:fld id="{379ED802-72E8-4596-8A1D-F7DBC47F93C3}" type="slidenum">
              <a:rPr lang="it-IT" smtClean="0"/>
              <a:t>7</a:t>
            </a:fld>
            <a:endParaRPr lang="it-IT"/>
          </a:p>
        </p:txBody>
      </p:sp>
    </p:spTree>
    <p:extLst>
      <p:ext uri="{BB962C8B-B14F-4D97-AF65-F5344CB8AC3E}">
        <p14:creationId xmlns:p14="http://schemas.microsoft.com/office/powerpoint/2010/main" val="1803548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MORE COMPLEX FEATURES: VISUAL. HARM. TENSION</a:t>
            </a:r>
          </a:p>
          <a:p>
            <a:r>
              <a:rPr lang="it-IT" dirty="0"/>
              <a:t>REPRESENTED BY PULSES</a:t>
            </a:r>
          </a:p>
          <a:p>
            <a:r>
              <a:rPr lang="it-IT" dirty="0"/>
              <a:t>NEXT POSSIBLE CHORDS, TENSION CONTRIBUTIONS</a:t>
            </a:r>
          </a:p>
          <a:p>
            <a:r>
              <a:rPr lang="it-IT" dirty="0"/>
              <a:t>PREVIOUS CHORDS, TENSION BUILDUP</a:t>
            </a:r>
          </a:p>
          <a:p>
            <a:r>
              <a:rPr lang="it-IT" dirty="0"/>
              <a:t>START -&gt; PROMPTED TONIC</a:t>
            </a:r>
          </a:p>
          <a:p>
            <a:endParaRPr lang="it-IT" dirty="0"/>
          </a:p>
          <a:p>
            <a:r>
              <a:rPr lang="it-IT" dirty="0"/>
              <a:t>Moving on to the more complex features, this is the visualization for harmonic tension.</a:t>
            </a:r>
          </a:p>
          <a:p>
            <a:r>
              <a:rPr lang="it-IT" dirty="0"/>
              <a:t>Tension is represented by these pulses:</a:t>
            </a:r>
          </a:p>
          <a:p>
            <a:r>
              <a:rPr lang="it-IT" dirty="0"/>
              <a:t>on the right, we see the possible next chords and their related tension contributions;</a:t>
            </a:r>
          </a:p>
          <a:p>
            <a:r>
              <a:rPr lang="it-IT" dirty="0"/>
              <a:t>on the left, previous chords and the tension buildup.</a:t>
            </a:r>
          </a:p>
          <a:p>
            <a:r>
              <a:rPr lang="it-IT" dirty="0"/>
              <a:t>This is the start of the sequence, so the user is prompted to choose the tonic chord, but could choose to start from any chord.</a:t>
            </a:r>
          </a:p>
        </p:txBody>
      </p:sp>
      <p:sp>
        <p:nvSpPr>
          <p:cNvPr id="4" name="Slide Number Placeholder 3"/>
          <p:cNvSpPr>
            <a:spLocks noGrp="1"/>
          </p:cNvSpPr>
          <p:nvPr>
            <p:ph type="sldNum" sz="quarter" idx="5"/>
          </p:nvPr>
        </p:nvSpPr>
        <p:spPr/>
        <p:txBody>
          <a:bodyPr/>
          <a:lstStyle/>
          <a:p>
            <a:fld id="{379ED802-72E8-4596-8A1D-F7DBC47F93C3}" type="slidenum">
              <a:rPr lang="it-IT" smtClean="0"/>
              <a:t>8</a:t>
            </a:fld>
            <a:endParaRPr lang="it-IT"/>
          </a:p>
        </p:txBody>
      </p:sp>
    </p:spTree>
    <p:extLst>
      <p:ext uri="{BB962C8B-B14F-4D97-AF65-F5344CB8AC3E}">
        <p14:creationId xmlns:p14="http://schemas.microsoft.com/office/powerpoint/2010/main" val="1826821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FLAT TENSION</a:t>
            </a:r>
          </a:p>
          <a:p>
            <a:endParaRPr lang="it-IT" dirty="0"/>
          </a:p>
          <a:p>
            <a:r>
              <a:rPr lang="it-IT" dirty="0"/>
              <a:t>After picking the tonic chord, the flat tension is shown on the left;</a:t>
            </a:r>
          </a:p>
        </p:txBody>
      </p:sp>
      <p:sp>
        <p:nvSpPr>
          <p:cNvPr id="4" name="Slide Number Placeholder 3"/>
          <p:cNvSpPr>
            <a:spLocks noGrp="1"/>
          </p:cNvSpPr>
          <p:nvPr>
            <p:ph type="sldNum" sz="quarter" idx="5"/>
          </p:nvPr>
        </p:nvSpPr>
        <p:spPr/>
        <p:txBody>
          <a:bodyPr/>
          <a:lstStyle/>
          <a:p>
            <a:fld id="{379ED802-72E8-4596-8A1D-F7DBC47F93C3}" type="slidenum">
              <a:rPr lang="it-IT" smtClean="0"/>
              <a:t>9</a:t>
            </a:fld>
            <a:endParaRPr lang="it-IT"/>
          </a:p>
        </p:txBody>
      </p:sp>
    </p:spTree>
    <p:extLst>
      <p:ext uri="{BB962C8B-B14F-4D97-AF65-F5344CB8AC3E}">
        <p14:creationId xmlns:p14="http://schemas.microsoft.com/office/powerpoint/2010/main" val="399403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168" name="Rettangolo 167"/>
          <p:cNvSpPr/>
          <p:nvPr userDrawn="1"/>
        </p:nvSpPr>
        <p:spPr>
          <a:xfrm>
            <a:off x="0" y="3832224"/>
            <a:ext cx="9144000" cy="3025775"/>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nvGrpSpPr>
          <p:cNvPr id="169" name="Gruppo 168"/>
          <p:cNvGrpSpPr/>
          <p:nvPr userDrawn="1"/>
        </p:nvGrpSpPr>
        <p:grpSpPr>
          <a:xfrm>
            <a:off x="48007" y="3816351"/>
            <a:ext cx="9036647" cy="180000"/>
            <a:chOff x="1218340" y="275867"/>
            <a:chExt cx="17715122" cy="567843"/>
          </a:xfrm>
        </p:grpSpPr>
        <p:cxnSp>
          <p:nvCxnSpPr>
            <p:cNvPr id="170" name="Connettore 1 169"/>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3" name="Connettore 1 252"/>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4" name="Connettore 1 253"/>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5" name="Connettore 1 254"/>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6" name="Connettore 1 255"/>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7" name="Connettore 1 256"/>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8" name="Connettore 1 257"/>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9" name="Connettore 1 258"/>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0" name="Connettore 1 259"/>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1" name="Connettore 1 260"/>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2" name="Connettore 1 261"/>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3" name="Connettore 1 262"/>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4" name="Connettore 1 263"/>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5" name="Connettore 1 264"/>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6" name="Connettore 1 265"/>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7" name="Connettore 1 266"/>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8" name="Connettore 1 267"/>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9" name="Connettore 1 268"/>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0" name="Connettore 1 269"/>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1" name="Connettore 1 270"/>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2" name="Connettore 1 271"/>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3" name="Connettore 1 272"/>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4" name="Connettore 1 273"/>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5" name="Connettore 1 274"/>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6" name="Connettore 1 275"/>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7" name="Connettore 1 276"/>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8" name="Connettore 1 277"/>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9" name="Connettore 1 278"/>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0" name="Connettore 1 279"/>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1" name="Connettore 1 280"/>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2" name="Connettore 1 281"/>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3" name="Connettore 1 282"/>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4" name="Connettore 1 283"/>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5" name="Connettore 1 284"/>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6" name="Connettore 1 285"/>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7" name="Connettore 1 286"/>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8" name="Connettore 1 287"/>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9" name="Connettore 1 288"/>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2" name="Titolo 1"/>
          <p:cNvSpPr>
            <a:spLocks noGrp="1"/>
          </p:cNvSpPr>
          <p:nvPr>
            <p:ph type="ctrTitle"/>
          </p:nvPr>
        </p:nvSpPr>
        <p:spPr>
          <a:xfrm>
            <a:off x="641534" y="4149725"/>
            <a:ext cx="7772400" cy="968375"/>
          </a:xfrm>
        </p:spPr>
        <p:txBody>
          <a:bodyPr>
            <a:normAutofit/>
          </a:bodyPr>
          <a:lstStyle>
            <a:lvl1pPr>
              <a:defRPr sz="3600"/>
            </a:lvl1pPr>
          </a:lstStyle>
          <a:p>
            <a:r>
              <a:rPr lang="it-IT" dirty="0"/>
              <a:t>Fare clic per modificare lo stile del titolo</a:t>
            </a:r>
          </a:p>
        </p:txBody>
      </p:sp>
      <p:sp>
        <p:nvSpPr>
          <p:cNvPr id="3" name="Sottotitolo 2"/>
          <p:cNvSpPr>
            <a:spLocks noGrp="1"/>
          </p:cNvSpPr>
          <p:nvPr>
            <p:ph type="subTitle" idx="1"/>
          </p:nvPr>
        </p:nvSpPr>
        <p:spPr>
          <a:xfrm>
            <a:off x="641534" y="5260975"/>
            <a:ext cx="7772400" cy="13335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Fare clic per modificare lo stile del sottotitolo dello schema</a:t>
            </a:r>
          </a:p>
        </p:txBody>
      </p:sp>
    </p:spTree>
    <p:extLst>
      <p:ext uri="{BB962C8B-B14F-4D97-AF65-F5344CB8AC3E}">
        <p14:creationId xmlns:p14="http://schemas.microsoft.com/office/powerpoint/2010/main" val="51481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11/02/2019</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119155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11/02/2019</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28336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53" name="Rettangolo 252"/>
          <p:cNvSpPr/>
          <p:nvPr userDrawn="1"/>
        </p:nvSpPr>
        <p:spPr>
          <a:xfrm>
            <a:off x="0" y="1"/>
            <a:ext cx="9144000" cy="1269904"/>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a:xfrm>
            <a:off x="123919" y="1269906"/>
            <a:ext cx="8884823" cy="4854232"/>
          </a:xfrm>
        </p:spPr>
        <p:txBody>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129" name="Rettangolo 128"/>
          <p:cNvSpPr/>
          <p:nvPr userDrawn="1"/>
        </p:nvSpPr>
        <p:spPr>
          <a:xfrm>
            <a:off x="0" y="6126162"/>
            <a:ext cx="9144000" cy="731837"/>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30" name="CasellaDiTesto 129"/>
          <p:cNvSpPr txBox="1"/>
          <p:nvPr userDrawn="1"/>
        </p:nvSpPr>
        <p:spPr>
          <a:xfrm>
            <a:off x="157778" y="6363505"/>
            <a:ext cx="1244251" cy="276999"/>
          </a:xfrm>
          <a:prstGeom prst="rect">
            <a:avLst/>
          </a:prstGeom>
          <a:noFill/>
        </p:spPr>
        <p:txBody>
          <a:bodyPr wrap="none" rtlCol="0">
            <a:spAutoFit/>
          </a:bodyPr>
          <a:lstStyle/>
          <a:p>
            <a:r>
              <a:rPr lang="it-IT" sz="1200" b="1" dirty="0">
                <a:solidFill>
                  <a:srgbClr val="FFFFFF"/>
                </a:solidFill>
                <a:latin typeface="Arial"/>
                <a:cs typeface="Arial"/>
              </a:rPr>
              <a:t>Matteo Scerbo</a:t>
            </a:r>
          </a:p>
        </p:txBody>
      </p:sp>
      <p:grpSp>
        <p:nvGrpSpPr>
          <p:cNvPr id="132" name="Gruppo 131"/>
          <p:cNvGrpSpPr/>
          <p:nvPr userDrawn="1"/>
        </p:nvGrpSpPr>
        <p:grpSpPr>
          <a:xfrm>
            <a:off x="48007" y="1089904"/>
            <a:ext cx="9036647" cy="180000"/>
            <a:chOff x="1218340" y="275867"/>
            <a:chExt cx="17715122" cy="567843"/>
          </a:xfrm>
        </p:grpSpPr>
        <p:cxnSp>
          <p:nvCxnSpPr>
            <p:cNvPr id="133" name="Connettore 1 132"/>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4" name="Connettore 1 133"/>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5" name="Connettore 1 134"/>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6" name="Connettore 1 135"/>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7" name="Connettore 1 136"/>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8" name="Connettore 1 137"/>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9" name="Connettore 1 138"/>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0" name="Connettore 1 139"/>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1" name="Connettore 1 140"/>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2" name="Connettore 1 141"/>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3" name="Connettore 1 142"/>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4" name="Connettore 1 143"/>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5" name="Connettore 1 144"/>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6" name="Connettore 1 145"/>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7" name="Connettore 1 146"/>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8" name="Connettore 1 147"/>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9" name="Connettore 1 148"/>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0" name="Connettore 1 149"/>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1" name="Connettore 1 150"/>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2" name="Connettore 1 151"/>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3" name="Connettore 1 152"/>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4" name="Connettore 1 153"/>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5" name="Connettore 1 154"/>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6" name="Connettore 1 155"/>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7" name="Connettore 1 156"/>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8" name="Connettore 1 157"/>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9" name="Connettore 1 158"/>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0" name="Connettore 1 159"/>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1" name="Connettore 1 160"/>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2" name="Connettore 1 161"/>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3" name="Connettore 1 162"/>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4" name="Connettore 1 163"/>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5" name="Connettore 1 164"/>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6" name="Connettore 1 165"/>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7" name="Connettore 1 166"/>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8" name="Connettore 1 167"/>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9" name="Connettore 1 168"/>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0" name="Connettore 1 169"/>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31" name="Picture 2" descr="Y:\IMMAGINE _COORDINATA_2014\PPT\modello1\loghi_PNG\03_Polimi_logotipo_bandiera-1riga.png">
            <a:extLst>
              <a:ext uri="{FF2B5EF4-FFF2-40B4-BE49-F238E27FC236}">
                <a16:creationId xmlns:a16="http://schemas.microsoft.com/office/drawing/2014/main" id="{759A94B8-50E1-4882-8C70-28B9363CAD7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4898" y="6346378"/>
            <a:ext cx="2780124" cy="28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88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11/02/2019</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196192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11/02/2019</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230600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11/02/2019</a:t>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84095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11/02/2019</a:t>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347844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11/02/2019</a:t>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192597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11/02/2019</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386758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11/02/2019</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a:t>
            </a:fld>
            <a:endParaRPr lang="it-IT"/>
          </a:p>
        </p:txBody>
      </p:sp>
    </p:spTree>
    <p:extLst>
      <p:ext uri="{BB962C8B-B14F-4D97-AF65-F5344CB8AC3E}">
        <p14:creationId xmlns:p14="http://schemas.microsoft.com/office/powerpoint/2010/main" val="2548063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288521" y="139166"/>
            <a:ext cx="8581043" cy="840400"/>
          </a:xfrm>
          <a:prstGeom prst="rect">
            <a:avLst/>
          </a:prstGeom>
        </p:spPr>
        <p:txBody>
          <a:bodyPr vert="horz" lIns="91440" tIns="45720" rIns="91440" bIns="45720" rtlCol="0" anchor="t" anchorCtr="0">
            <a:normAutofit/>
          </a:bodyPr>
          <a:lstStyle/>
          <a:p>
            <a:r>
              <a:rPr lang="it-IT" dirty="0"/>
              <a:t>Fare clic per modificare stile</a:t>
            </a:r>
          </a:p>
        </p:txBody>
      </p:sp>
      <p:sp>
        <p:nvSpPr>
          <p:cNvPr id="3" name="Segnaposto testo 2"/>
          <p:cNvSpPr>
            <a:spLocks noGrp="1"/>
          </p:cNvSpPr>
          <p:nvPr>
            <p:ph type="body" idx="1"/>
          </p:nvPr>
        </p:nvSpPr>
        <p:spPr>
          <a:xfrm>
            <a:off x="457200" y="1600200"/>
            <a:ext cx="8143452"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111961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indent="0" algn="l" defTabSz="457200" rtl="0" eaLnBrk="1" latinLnBrk="0" hangingPunct="1">
        <a:spcBef>
          <a:spcPct val="0"/>
        </a:spcBef>
        <a:buNone/>
        <a:defRPr sz="2200" b="1" kern="1200">
          <a:solidFill>
            <a:schemeClr val="bg1"/>
          </a:solidFill>
          <a:latin typeface="Arial"/>
          <a:ea typeface="+mj-ea"/>
          <a:cs typeface="Arial"/>
        </a:defRPr>
      </a:lvl1pPr>
    </p:titleStyle>
    <p:bodyStyle>
      <a:lvl1pPr marL="0" indent="0" algn="l" defTabSz="457200" rtl="0" eaLnBrk="1" latinLnBrk="0" hangingPunct="1">
        <a:spcBef>
          <a:spcPct val="20000"/>
        </a:spcBef>
        <a:buFont typeface="Wingdings" charset="2"/>
        <a:buNone/>
        <a:defRPr sz="2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uniform-keyboard.firebaseapp.com/"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fontScale="90000"/>
          </a:bodyPr>
          <a:lstStyle/>
          <a:p>
            <a:pPr algn="ctr"/>
            <a:r>
              <a:rPr lang="it-IT" dirty="0"/>
              <a:t>Uniform keyboard teaching assistant</a:t>
            </a:r>
          </a:p>
        </p:txBody>
      </p:sp>
      <p:sp>
        <p:nvSpPr>
          <p:cNvPr id="3" name="Subtitle 2">
            <a:extLst>
              <a:ext uri="{FF2B5EF4-FFF2-40B4-BE49-F238E27FC236}">
                <a16:creationId xmlns:a16="http://schemas.microsoft.com/office/drawing/2014/main" id="{C3DEF135-E3E5-4325-894E-EA36CFB23C19}"/>
              </a:ext>
            </a:extLst>
          </p:cNvPr>
          <p:cNvSpPr>
            <a:spLocks noGrp="1"/>
          </p:cNvSpPr>
          <p:nvPr>
            <p:ph type="subTitle" idx="1"/>
          </p:nvPr>
        </p:nvSpPr>
        <p:spPr/>
        <p:txBody>
          <a:bodyPr/>
          <a:lstStyle/>
          <a:p>
            <a:pPr algn="ctr"/>
            <a:r>
              <a:rPr lang="it-IT" dirty="0"/>
              <a:t>C.M.R.M. part of the project</a:t>
            </a:r>
          </a:p>
        </p:txBody>
      </p:sp>
      <p:pic>
        <p:nvPicPr>
          <p:cNvPr id="6" name="Immagine 6" descr="01_Polimi_centrato_COL_positivo.eps">
            <a:extLst>
              <a:ext uri="{FF2B5EF4-FFF2-40B4-BE49-F238E27FC236}">
                <a16:creationId xmlns:a16="http://schemas.microsoft.com/office/drawing/2014/main" id="{D8742DE7-9C17-4691-ADD4-92C6BE566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0" y="1721149"/>
            <a:ext cx="2730901" cy="2126951"/>
          </a:xfrm>
          <a:prstGeom prst="rect">
            <a:avLst/>
          </a:prstGeom>
        </p:spPr>
      </p:pic>
    </p:spTree>
    <p:extLst>
      <p:ext uri="{BB962C8B-B14F-4D97-AF65-F5344CB8AC3E}">
        <p14:creationId xmlns:p14="http://schemas.microsoft.com/office/powerpoint/2010/main" val="498270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A358-1480-432B-97A5-E58157D7662A}"/>
              </a:ext>
            </a:extLst>
          </p:cNvPr>
          <p:cNvSpPr>
            <a:spLocks noGrp="1"/>
          </p:cNvSpPr>
          <p:nvPr>
            <p:ph type="title"/>
          </p:nvPr>
        </p:nvSpPr>
        <p:spPr/>
        <p:txBody>
          <a:bodyPr/>
          <a:lstStyle/>
          <a:p>
            <a:r>
              <a:rPr lang="it-IT" dirty="0"/>
              <a:t>Harmonic tension</a:t>
            </a:r>
          </a:p>
        </p:txBody>
      </p:sp>
      <p:pic>
        <p:nvPicPr>
          <p:cNvPr id="5" name="Content Placeholder 4">
            <a:extLst>
              <a:ext uri="{FF2B5EF4-FFF2-40B4-BE49-F238E27FC236}">
                <a16:creationId xmlns:a16="http://schemas.microsoft.com/office/drawing/2014/main" id="{AE122EC1-533D-4070-B046-1242A4060EAD}"/>
              </a:ext>
            </a:extLst>
          </p:cNvPr>
          <p:cNvPicPr>
            <a:picLocks noGrp="1" noChangeAspect="1"/>
          </p:cNvPicPr>
          <p:nvPr>
            <p:ph idx="1"/>
          </p:nvPr>
        </p:nvPicPr>
        <p:blipFill>
          <a:blip r:embed="rId3"/>
          <a:stretch>
            <a:fillRect/>
          </a:stretch>
        </p:blipFill>
        <p:spPr>
          <a:xfrm>
            <a:off x="249159" y="1270000"/>
            <a:ext cx="8634569" cy="4854574"/>
          </a:xfrm>
        </p:spPr>
      </p:pic>
    </p:spTree>
    <p:extLst>
      <p:ext uri="{BB962C8B-B14F-4D97-AF65-F5344CB8AC3E}">
        <p14:creationId xmlns:p14="http://schemas.microsoft.com/office/powerpoint/2010/main" val="2261217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A358-1480-432B-97A5-E58157D7662A}"/>
              </a:ext>
            </a:extLst>
          </p:cNvPr>
          <p:cNvSpPr>
            <a:spLocks noGrp="1"/>
          </p:cNvSpPr>
          <p:nvPr>
            <p:ph type="title"/>
          </p:nvPr>
        </p:nvSpPr>
        <p:spPr/>
        <p:txBody>
          <a:bodyPr/>
          <a:lstStyle/>
          <a:p>
            <a:r>
              <a:rPr lang="it-IT" dirty="0"/>
              <a:t>Harmonic tension</a:t>
            </a:r>
          </a:p>
        </p:txBody>
      </p:sp>
      <p:pic>
        <p:nvPicPr>
          <p:cNvPr id="5" name="Content Placeholder 4">
            <a:extLst>
              <a:ext uri="{FF2B5EF4-FFF2-40B4-BE49-F238E27FC236}">
                <a16:creationId xmlns:a16="http://schemas.microsoft.com/office/drawing/2014/main" id="{AE122EC1-533D-4070-B046-1242A4060EAD}"/>
              </a:ext>
            </a:extLst>
          </p:cNvPr>
          <p:cNvPicPr>
            <a:picLocks noGrp="1" noChangeAspect="1"/>
          </p:cNvPicPr>
          <p:nvPr>
            <p:ph idx="1"/>
          </p:nvPr>
        </p:nvPicPr>
        <p:blipFill>
          <a:blip r:embed="rId3"/>
          <a:stretch>
            <a:fillRect/>
          </a:stretch>
        </p:blipFill>
        <p:spPr>
          <a:xfrm>
            <a:off x="249159" y="1270000"/>
            <a:ext cx="8634569" cy="4854574"/>
          </a:xfrm>
        </p:spPr>
      </p:pic>
    </p:spTree>
    <p:extLst>
      <p:ext uri="{BB962C8B-B14F-4D97-AF65-F5344CB8AC3E}">
        <p14:creationId xmlns:p14="http://schemas.microsoft.com/office/powerpoint/2010/main" val="3910234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A358-1480-432B-97A5-E58157D7662A}"/>
              </a:ext>
            </a:extLst>
          </p:cNvPr>
          <p:cNvSpPr>
            <a:spLocks noGrp="1"/>
          </p:cNvSpPr>
          <p:nvPr>
            <p:ph type="title"/>
          </p:nvPr>
        </p:nvSpPr>
        <p:spPr/>
        <p:txBody>
          <a:bodyPr/>
          <a:lstStyle/>
          <a:p>
            <a:r>
              <a:rPr lang="it-IT" dirty="0"/>
              <a:t>Harmonic tension</a:t>
            </a:r>
          </a:p>
        </p:txBody>
      </p:sp>
      <p:pic>
        <p:nvPicPr>
          <p:cNvPr id="5" name="Content Placeholder 4">
            <a:extLst>
              <a:ext uri="{FF2B5EF4-FFF2-40B4-BE49-F238E27FC236}">
                <a16:creationId xmlns:a16="http://schemas.microsoft.com/office/drawing/2014/main" id="{AE122EC1-533D-4070-B046-1242A4060EAD}"/>
              </a:ext>
            </a:extLst>
          </p:cNvPr>
          <p:cNvPicPr>
            <a:picLocks noGrp="1" noChangeAspect="1"/>
          </p:cNvPicPr>
          <p:nvPr>
            <p:ph idx="1"/>
          </p:nvPr>
        </p:nvPicPr>
        <p:blipFill>
          <a:blip r:embed="rId3"/>
          <a:stretch>
            <a:fillRect/>
          </a:stretch>
        </p:blipFill>
        <p:spPr>
          <a:xfrm>
            <a:off x="249159" y="1270000"/>
            <a:ext cx="8634569" cy="4854574"/>
          </a:xfrm>
        </p:spPr>
      </p:pic>
    </p:spTree>
    <p:extLst>
      <p:ext uri="{BB962C8B-B14F-4D97-AF65-F5344CB8AC3E}">
        <p14:creationId xmlns:p14="http://schemas.microsoft.com/office/powerpoint/2010/main" val="3478297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706E-621E-4ED8-A8A9-24232FE030CF}"/>
              </a:ext>
            </a:extLst>
          </p:cNvPr>
          <p:cNvSpPr>
            <a:spLocks noGrp="1"/>
          </p:cNvSpPr>
          <p:nvPr>
            <p:ph type="title"/>
          </p:nvPr>
        </p:nvSpPr>
        <p:spPr/>
        <p:txBody>
          <a:bodyPr/>
          <a:lstStyle/>
          <a:p>
            <a:r>
              <a:rPr lang="it-IT" dirty="0"/>
              <a:t>Sequence predictor</a:t>
            </a:r>
          </a:p>
        </p:txBody>
      </p:sp>
      <p:sp>
        <p:nvSpPr>
          <p:cNvPr id="3" name="Content Placeholder 2">
            <a:extLst>
              <a:ext uri="{FF2B5EF4-FFF2-40B4-BE49-F238E27FC236}">
                <a16:creationId xmlns:a16="http://schemas.microsoft.com/office/drawing/2014/main" id="{E6782761-BF93-4F3E-9984-23F2D3B354C6}"/>
              </a:ext>
            </a:extLst>
          </p:cNvPr>
          <p:cNvSpPr>
            <a:spLocks noGrp="1"/>
          </p:cNvSpPr>
          <p:nvPr>
            <p:ph idx="1"/>
          </p:nvPr>
        </p:nvSpPr>
        <p:spPr>
          <a:xfrm>
            <a:off x="123919" y="1388532"/>
            <a:ext cx="6088195" cy="4735605"/>
          </a:xfrm>
        </p:spPr>
        <p:txBody>
          <a:bodyPr>
            <a:noAutofit/>
          </a:bodyPr>
          <a:lstStyle/>
          <a:p>
            <a:r>
              <a:rPr lang="it-IT" sz="1600" dirty="0"/>
              <a:t>A Lempel-Ziv predictor was trained starting from the Ultimate Guitar annotated song dataset provided by the ISPG lab.</a:t>
            </a:r>
          </a:p>
          <a:p>
            <a:pPr marL="342900" indent="-342900">
              <a:buFont typeface="Arial" panose="020B0604020202020204" pitchFamily="34" charset="0"/>
              <a:buChar char="•"/>
            </a:pPr>
            <a:r>
              <a:rPr lang="it-IT" sz="1600" dirty="0"/>
              <a:t>The dataset was trimmed down to songs exclusively consisting of</a:t>
            </a:r>
          </a:p>
          <a:p>
            <a:pPr marL="1085850" lvl="1" indent="-342900">
              <a:buFont typeface="Arial" panose="020B0604020202020204" pitchFamily="34" charset="0"/>
              <a:buChar char="•"/>
            </a:pPr>
            <a:r>
              <a:rPr lang="it-IT" sz="1600" b="1" i="1" dirty="0"/>
              <a:t>0</a:t>
            </a:r>
            <a:r>
              <a:rPr lang="it-IT" sz="1600" i="1" dirty="0"/>
              <a:t>:maj  </a:t>
            </a:r>
            <a:r>
              <a:rPr lang="it-IT" sz="1600" b="1" i="1" dirty="0"/>
              <a:t>2</a:t>
            </a:r>
            <a:r>
              <a:rPr lang="it-IT" sz="1600" i="1" dirty="0"/>
              <a:t>:min  </a:t>
            </a:r>
            <a:r>
              <a:rPr lang="it-IT" sz="1600" b="1" i="1" dirty="0"/>
              <a:t>4</a:t>
            </a:r>
            <a:r>
              <a:rPr lang="it-IT" sz="1600" i="1" dirty="0"/>
              <a:t>:min  </a:t>
            </a:r>
            <a:r>
              <a:rPr lang="it-IT" sz="1600" b="1" i="1" dirty="0"/>
              <a:t>5</a:t>
            </a:r>
            <a:r>
              <a:rPr lang="it-IT" sz="1600" i="1" dirty="0"/>
              <a:t>:maj  </a:t>
            </a:r>
            <a:r>
              <a:rPr lang="it-IT" sz="1600" b="1" i="1" dirty="0"/>
              <a:t>7</a:t>
            </a:r>
            <a:r>
              <a:rPr lang="it-IT" sz="1600" i="1" dirty="0"/>
              <a:t>:maj  </a:t>
            </a:r>
            <a:r>
              <a:rPr lang="it-IT" sz="1600" b="1" i="1" dirty="0"/>
              <a:t>9</a:t>
            </a:r>
            <a:r>
              <a:rPr lang="it-IT" sz="1600" i="1" dirty="0"/>
              <a:t>:min  </a:t>
            </a:r>
            <a:r>
              <a:rPr lang="it-IT" sz="1600" b="1" i="1" dirty="0"/>
              <a:t>11</a:t>
            </a:r>
            <a:r>
              <a:rPr lang="it-IT" sz="1600" i="1" dirty="0"/>
              <a:t>:min</a:t>
            </a:r>
          </a:p>
          <a:p>
            <a:pPr marL="1085850" lvl="1" indent="-342900">
              <a:buFont typeface="Arial" panose="020B0604020202020204" pitchFamily="34" charset="0"/>
              <a:buChar char="•"/>
            </a:pPr>
            <a:r>
              <a:rPr lang="it-IT" sz="1600" dirty="0"/>
              <a:t>(Major harmony, 26% of dataset)</a:t>
            </a:r>
          </a:p>
          <a:p>
            <a:pPr marL="342900" indent="-342900">
              <a:buFont typeface="Arial" panose="020B0604020202020204" pitchFamily="34" charset="0"/>
              <a:buChar char="•"/>
            </a:pPr>
            <a:r>
              <a:rPr lang="it-IT" sz="1600" dirty="0"/>
              <a:t>The list was simplified converting semitones to degrees</a:t>
            </a:r>
          </a:p>
          <a:p>
            <a:pPr marL="1085850" lvl="1" indent="-342900">
              <a:buFont typeface="Arial" panose="020B0604020202020204" pitchFamily="34" charset="0"/>
              <a:buChar char="•"/>
            </a:pPr>
            <a:r>
              <a:rPr lang="pt-BR" sz="1600" i="1" dirty="0"/>
              <a:t>'</a:t>
            </a:r>
            <a:r>
              <a:rPr lang="pt-BR" sz="1600" b="1" i="1" dirty="0"/>
              <a:t>0</a:t>
            </a:r>
            <a:r>
              <a:rPr lang="pt-BR" sz="1600" i="1" dirty="0"/>
              <a:t>' =&gt; '</a:t>
            </a:r>
            <a:r>
              <a:rPr lang="pt-BR" sz="1600" b="1" i="1" dirty="0"/>
              <a:t>I</a:t>
            </a:r>
            <a:r>
              <a:rPr lang="pt-BR" sz="1600" i="1" dirty="0"/>
              <a:t>',		'</a:t>
            </a:r>
            <a:r>
              <a:rPr lang="pt-BR" sz="1600" b="1" i="1" dirty="0"/>
              <a:t>2</a:t>
            </a:r>
            <a:r>
              <a:rPr lang="pt-BR" sz="1600" i="1" dirty="0"/>
              <a:t>' =&gt; '</a:t>
            </a:r>
            <a:r>
              <a:rPr lang="pt-BR" sz="1600" b="1" i="1" dirty="0"/>
              <a:t>II</a:t>
            </a:r>
            <a:r>
              <a:rPr lang="pt-BR" sz="1600" i="1" dirty="0"/>
              <a:t>',		'</a:t>
            </a:r>
            <a:r>
              <a:rPr lang="pt-BR" sz="1600" b="1" i="1" dirty="0"/>
              <a:t>4</a:t>
            </a:r>
            <a:r>
              <a:rPr lang="pt-BR" sz="1600" i="1" dirty="0"/>
              <a:t>' =&gt; '</a:t>
            </a:r>
            <a:r>
              <a:rPr lang="pt-BR" sz="1600" b="1" i="1" dirty="0"/>
              <a:t>III</a:t>
            </a:r>
            <a:r>
              <a:rPr lang="pt-BR" sz="1600" i="1" dirty="0"/>
              <a:t>', ecc.</a:t>
            </a:r>
          </a:p>
          <a:p>
            <a:pPr marL="342900" indent="-342900">
              <a:buFont typeface="Arial" panose="020B0604020202020204" pitchFamily="34" charset="0"/>
              <a:buChar char="•"/>
            </a:pPr>
            <a:r>
              <a:rPr lang="en-US" sz="1600" dirty="0"/>
              <a:t>Adjacent repetitions of chords were eliminated.</a:t>
            </a:r>
          </a:p>
          <a:p>
            <a:pPr marL="342900" indent="-342900">
              <a:buFont typeface="Arial" panose="020B0604020202020204" pitchFamily="34" charset="0"/>
              <a:buChar char="•"/>
            </a:pPr>
            <a:r>
              <a:rPr lang="en-US" sz="1600" dirty="0"/>
              <a:t>For each n-long sequence that is present in the data, the number of appearances was counted.</a:t>
            </a:r>
          </a:p>
          <a:p>
            <a:pPr marL="342900" indent="-342900">
              <a:buFont typeface="Arial" panose="020B0604020202020204" pitchFamily="34" charset="0"/>
              <a:buChar char="•"/>
            </a:pPr>
            <a:r>
              <a:rPr lang="en-US" sz="1600" dirty="0"/>
              <a:t>Each n-long counter was compared to the n+1 counter, obtaining the probability of each possible next chord for any given sequence.</a:t>
            </a:r>
          </a:p>
          <a:p>
            <a:pPr marL="342900" indent="-342900">
              <a:buFont typeface="Arial" panose="020B0604020202020204" pitchFamily="34" charset="0"/>
              <a:buChar char="•"/>
            </a:pPr>
            <a:r>
              <a:rPr lang="en-US" sz="1600" dirty="0"/>
              <a:t>These were computed as percentages, formatted as JSON, and written to separate files (one for each sequence length).</a:t>
            </a:r>
            <a:endParaRPr lang="it-IT" sz="1600" dirty="0"/>
          </a:p>
        </p:txBody>
      </p:sp>
      <p:sp>
        <p:nvSpPr>
          <p:cNvPr id="5" name="TextBox 4">
            <a:extLst>
              <a:ext uri="{FF2B5EF4-FFF2-40B4-BE49-F238E27FC236}">
                <a16:creationId xmlns:a16="http://schemas.microsoft.com/office/drawing/2014/main" id="{6BE830A4-3950-4658-BE06-AF041C36DB79}"/>
              </a:ext>
            </a:extLst>
          </p:cNvPr>
          <p:cNvSpPr txBox="1"/>
          <p:nvPr/>
        </p:nvSpPr>
        <p:spPr>
          <a:xfrm>
            <a:off x="6212114" y="1388532"/>
            <a:ext cx="2931886" cy="4832092"/>
          </a:xfrm>
          <a:prstGeom prst="rect">
            <a:avLst/>
          </a:prstGeom>
          <a:noFill/>
        </p:spPr>
        <p:txBody>
          <a:bodyPr wrap="square" rtlCol="0">
            <a:spAutoFit/>
          </a:bodyPr>
          <a:lstStyle/>
          <a:p>
            <a:r>
              <a:rPr lang="it-IT" sz="1400" dirty="0"/>
              <a:t>"II V": {</a:t>
            </a:r>
          </a:p>
          <a:p>
            <a:r>
              <a:rPr lang="it-IT" sz="1400" dirty="0"/>
              <a:t>	"I":	68.08797713523002,</a:t>
            </a:r>
          </a:p>
          <a:p>
            <a:r>
              <a:rPr lang="it-IT" sz="1400" dirty="0"/>
              <a:t>	"II":	7.854686842601593, 	"III":	1.9934133213399683,</a:t>
            </a:r>
          </a:p>
          <a:p>
            <a:r>
              <a:rPr lang="it-IT" sz="1400" dirty="0"/>
              <a:t> 	"IV":	14.695257301202721, 	"VI":	7.344001624907511,</a:t>
            </a:r>
          </a:p>
          <a:p>
            <a:r>
              <a:rPr lang="it-IT" sz="1400" dirty="0"/>
              <a:t>	"VII":	0.024663774718180105</a:t>
            </a:r>
          </a:p>
          <a:p>
            <a:r>
              <a:rPr lang="it-IT" sz="1400" dirty="0"/>
              <a:t>},</a:t>
            </a:r>
          </a:p>
          <a:p>
            <a:r>
              <a:rPr lang="it-IT" sz="1400" dirty="0"/>
              <a:t>"V I": {</a:t>
            </a:r>
          </a:p>
          <a:p>
            <a:r>
              <a:rPr lang="it-IT" sz="1400" dirty="0"/>
              <a:t>	"II": 4.531751415504169,</a:t>
            </a:r>
          </a:p>
          <a:p>
            <a:r>
              <a:rPr lang="it-IT" sz="1400" dirty="0"/>
              <a:t>	"III": 4.793763034980883,</a:t>
            </a:r>
          </a:p>
          <a:p>
            <a:r>
              <a:rPr lang="it-IT" sz="1400" dirty="0"/>
              <a:t>	"IV": 43.60297076082499,</a:t>
            </a:r>
          </a:p>
          <a:p>
            <a:r>
              <a:rPr lang="it-IT" sz="1400" dirty="0"/>
              <a:t>	"V": 26.447818286778325, 	"VI": 20.42971460559282, 	"VII": 0.1939818963188145</a:t>
            </a:r>
          </a:p>
          <a:p>
            <a:r>
              <a:rPr lang="it-IT" sz="1400" dirty="0"/>
              <a:t>},</a:t>
            </a:r>
          </a:p>
          <a:p>
            <a:r>
              <a:rPr lang="it-IT" sz="1400" dirty="0"/>
              <a:t>"I V": {</a:t>
            </a:r>
          </a:p>
          <a:p>
            <a:r>
              <a:rPr lang="it-IT" sz="1400" dirty="0"/>
              <a:t>	"I": 21.94099601568784,</a:t>
            </a:r>
          </a:p>
          <a:p>
            <a:r>
              <a:rPr lang="it-IT" sz="1400" dirty="0"/>
              <a:t>	"II": 8.068543886668454,</a:t>
            </a:r>
          </a:p>
          <a:p>
            <a:r>
              <a:rPr lang="it-IT" sz="1400" dirty="0"/>
              <a:t>	"III": 0.884155656289165, 	"IV": 31.669669969260315,</a:t>
            </a:r>
          </a:p>
          <a:p>
            <a:r>
              <a:rPr lang="it-IT" sz="1400" dirty="0"/>
              <a:t>	"VI": 37.382543849257075, </a:t>
            </a:r>
          </a:p>
        </p:txBody>
      </p:sp>
    </p:spTree>
    <p:extLst>
      <p:ext uri="{BB962C8B-B14F-4D97-AF65-F5344CB8AC3E}">
        <p14:creationId xmlns:p14="http://schemas.microsoft.com/office/powerpoint/2010/main" val="2332838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05838-6889-4F59-97A4-062F6AAD1EAA}"/>
              </a:ext>
            </a:extLst>
          </p:cNvPr>
          <p:cNvSpPr>
            <a:spLocks noGrp="1"/>
          </p:cNvSpPr>
          <p:nvPr>
            <p:ph type="title"/>
          </p:nvPr>
        </p:nvSpPr>
        <p:spPr/>
        <p:txBody>
          <a:bodyPr/>
          <a:lstStyle/>
          <a:p>
            <a:r>
              <a:rPr lang="it-IT" dirty="0"/>
              <a:t>Online features</a:t>
            </a:r>
          </a:p>
        </p:txBody>
      </p:sp>
      <p:pic>
        <p:nvPicPr>
          <p:cNvPr id="7" name="Content Placeholder 6">
            <a:extLst>
              <a:ext uri="{FF2B5EF4-FFF2-40B4-BE49-F238E27FC236}">
                <a16:creationId xmlns:a16="http://schemas.microsoft.com/office/drawing/2014/main" id="{EB8B5125-DB70-4929-B55E-3107312EE6C3}"/>
              </a:ext>
            </a:extLst>
          </p:cNvPr>
          <p:cNvPicPr>
            <a:picLocks noGrp="1" noChangeAspect="1"/>
          </p:cNvPicPr>
          <p:nvPr>
            <p:ph idx="1"/>
          </p:nvPr>
        </p:nvPicPr>
        <p:blipFill>
          <a:blip r:embed="rId3"/>
          <a:stretch>
            <a:fillRect/>
          </a:stretch>
        </p:blipFill>
        <p:spPr>
          <a:xfrm>
            <a:off x="249159" y="1270000"/>
            <a:ext cx="8634569" cy="4854574"/>
          </a:xfrm>
        </p:spPr>
      </p:pic>
    </p:spTree>
    <p:extLst>
      <p:ext uri="{BB962C8B-B14F-4D97-AF65-F5344CB8AC3E}">
        <p14:creationId xmlns:p14="http://schemas.microsoft.com/office/powerpoint/2010/main" val="68270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52D6B5-2981-4B99-B402-D5AA0C32A6CE}"/>
              </a:ext>
            </a:extLst>
          </p:cNvPr>
          <p:cNvSpPr>
            <a:spLocks noGrp="1"/>
          </p:cNvSpPr>
          <p:nvPr>
            <p:ph type="ctrTitle"/>
          </p:nvPr>
        </p:nvSpPr>
        <p:spPr/>
        <p:txBody>
          <a:bodyPr>
            <a:normAutofit fontScale="90000"/>
          </a:bodyPr>
          <a:lstStyle/>
          <a:p>
            <a:pPr algn="ctr"/>
            <a:r>
              <a:rPr lang="it-IT" dirty="0">
                <a:hlinkClick r:id="rId3"/>
              </a:rPr>
              <a:t>uniform-keyboard.firebaseapp.com</a:t>
            </a:r>
            <a:endParaRPr lang="it-IT" dirty="0"/>
          </a:p>
        </p:txBody>
      </p:sp>
      <p:sp>
        <p:nvSpPr>
          <p:cNvPr id="5" name="Subtitle 4">
            <a:extLst>
              <a:ext uri="{FF2B5EF4-FFF2-40B4-BE49-F238E27FC236}">
                <a16:creationId xmlns:a16="http://schemas.microsoft.com/office/drawing/2014/main" id="{F1C07BA9-77B2-4629-A08E-0CD00168A5CB}"/>
              </a:ext>
            </a:extLst>
          </p:cNvPr>
          <p:cNvSpPr>
            <a:spLocks noGrp="1"/>
          </p:cNvSpPr>
          <p:nvPr>
            <p:ph type="subTitle" idx="1"/>
          </p:nvPr>
        </p:nvSpPr>
        <p:spPr/>
        <p:txBody>
          <a:bodyPr/>
          <a:lstStyle/>
          <a:p>
            <a:pPr algn="ctr"/>
            <a:r>
              <a:rPr lang="it-IT" dirty="0"/>
              <a:t>Let's see it in action.</a:t>
            </a:r>
          </a:p>
        </p:txBody>
      </p:sp>
    </p:spTree>
    <p:extLst>
      <p:ext uri="{BB962C8B-B14F-4D97-AF65-F5344CB8AC3E}">
        <p14:creationId xmlns:p14="http://schemas.microsoft.com/office/powerpoint/2010/main" val="2549849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52D6B5-2981-4B99-B402-D5AA0C32A6CE}"/>
              </a:ext>
            </a:extLst>
          </p:cNvPr>
          <p:cNvSpPr>
            <a:spLocks noGrp="1"/>
          </p:cNvSpPr>
          <p:nvPr>
            <p:ph type="ctrTitle"/>
          </p:nvPr>
        </p:nvSpPr>
        <p:spPr/>
        <p:txBody>
          <a:bodyPr/>
          <a:lstStyle/>
          <a:p>
            <a:pPr algn="ctr"/>
            <a:r>
              <a:rPr lang="it-IT" dirty="0"/>
              <a:t>Thank you for your time</a:t>
            </a:r>
          </a:p>
        </p:txBody>
      </p:sp>
      <p:sp>
        <p:nvSpPr>
          <p:cNvPr id="5" name="Subtitle 4">
            <a:extLst>
              <a:ext uri="{FF2B5EF4-FFF2-40B4-BE49-F238E27FC236}">
                <a16:creationId xmlns:a16="http://schemas.microsoft.com/office/drawing/2014/main" id="{F1C07BA9-77B2-4629-A08E-0CD00168A5CB}"/>
              </a:ext>
            </a:extLst>
          </p:cNvPr>
          <p:cNvSpPr>
            <a:spLocks noGrp="1"/>
          </p:cNvSpPr>
          <p:nvPr>
            <p:ph type="subTitle" idx="1"/>
          </p:nvPr>
        </p:nvSpPr>
        <p:spPr/>
        <p:txBody>
          <a:bodyPr/>
          <a:lstStyle/>
          <a:p>
            <a:pPr algn="ctr"/>
            <a:r>
              <a:rPr lang="it-IT" dirty="0"/>
              <a:t>Questions?</a:t>
            </a:r>
          </a:p>
        </p:txBody>
      </p:sp>
    </p:spTree>
    <p:extLst>
      <p:ext uri="{BB962C8B-B14F-4D97-AF65-F5344CB8AC3E}">
        <p14:creationId xmlns:p14="http://schemas.microsoft.com/office/powerpoint/2010/main" val="3069018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C2789F-1CE2-4C76-A7F5-DAA888C8F08C}"/>
              </a:ext>
            </a:extLst>
          </p:cNvPr>
          <p:cNvSpPr>
            <a:spLocks noGrp="1"/>
          </p:cNvSpPr>
          <p:nvPr>
            <p:ph type="title"/>
          </p:nvPr>
        </p:nvSpPr>
        <p:spPr/>
        <p:txBody>
          <a:bodyPr/>
          <a:lstStyle/>
          <a:p>
            <a:r>
              <a:rPr lang="it-IT" dirty="0"/>
              <a:t>First look</a:t>
            </a:r>
          </a:p>
        </p:txBody>
      </p:sp>
      <p:pic>
        <p:nvPicPr>
          <p:cNvPr id="6" name="Content Placeholder 5">
            <a:extLst>
              <a:ext uri="{FF2B5EF4-FFF2-40B4-BE49-F238E27FC236}">
                <a16:creationId xmlns:a16="http://schemas.microsoft.com/office/drawing/2014/main" id="{ECE2F753-4819-431D-9E64-EDA89B21186F}"/>
              </a:ext>
            </a:extLst>
          </p:cNvPr>
          <p:cNvPicPr>
            <a:picLocks noGrp="1" noChangeAspect="1"/>
          </p:cNvPicPr>
          <p:nvPr>
            <p:ph idx="1"/>
          </p:nvPr>
        </p:nvPicPr>
        <p:blipFill>
          <a:blip r:embed="rId3"/>
          <a:stretch>
            <a:fillRect/>
          </a:stretch>
        </p:blipFill>
        <p:spPr>
          <a:xfrm>
            <a:off x="249159" y="1270000"/>
            <a:ext cx="8634569" cy="4854575"/>
          </a:xfrm>
        </p:spPr>
      </p:pic>
    </p:spTree>
    <p:extLst>
      <p:ext uri="{BB962C8B-B14F-4D97-AF65-F5344CB8AC3E}">
        <p14:creationId xmlns:p14="http://schemas.microsoft.com/office/powerpoint/2010/main" val="3383649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C2789F-1CE2-4C76-A7F5-DAA888C8F08C}"/>
              </a:ext>
            </a:extLst>
          </p:cNvPr>
          <p:cNvSpPr>
            <a:spLocks noGrp="1"/>
          </p:cNvSpPr>
          <p:nvPr>
            <p:ph type="title"/>
          </p:nvPr>
        </p:nvSpPr>
        <p:spPr/>
        <p:txBody>
          <a:bodyPr/>
          <a:lstStyle/>
          <a:p>
            <a:r>
              <a:rPr lang="it-IT" dirty="0"/>
              <a:t>Scales</a:t>
            </a:r>
          </a:p>
        </p:txBody>
      </p:sp>
      <p:pic>
        <p:nvPicPr>
          <p:cNvPr id="6" name="Content Placeholder 5">
            <a:extLst>
              <a:ext uri="{FF2B5EF4-FFF2-40B4-BE49-F238E27FC236}">
                <a16:creationId xmlns:a16="http://schemas.microsoft.com/office/drawing/2014/main" id="{ECE2F753-4819-431D-9E64-EDA89B21186F}"/>
              </a:ext>
            </a:extLst>
          </p:cNvPr>
          <p:cNvPicPr>
            <a:picLocks noGrp="1" noChangeAspect="1"/>
          </p:cNvPicPr>
          <p:nvPr>
            <p:ph idx="1"/>
          </p:nvPr>
        </p:nvPicPr>
        <p:blipFill>
          <a:blip r:embed="rId3"/>
          <a:stretch>
            <a:fillRect/>
          </a:stretch>
        </p:blipFill>
        <p:spPr>
          <a:xfrm>
            <a:off x="249159" y="1270000"/>
            <a:ext cx="8634569" cy="4854574"/>
          </a:xfrm>
        </p:spPr>
      </p:pic>
    </p:spTree>
    <p:extLst>
      <p:ext uri="{BB962C8B-B14F-4D97-AF65-F5344CB8AC3E}">
        <p14:creationId xmlns:p14="http://schemas.microsoft.com/office/powerpoint/2010/main" val="2336803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5D11-88FB-40DF-88DC-C954678C6ACE}"/>
              </a:ext>
            </a:extLst>
          </p:cNvPr>
          <p:cNvSpPr>
            <a:spLocks noGrp="1"/>
          </p:cNvSpPr>
          <p:nvPr>
            <p:ph type="title"/>
          </p:nvPr>
        </p:nvSpPr>
        <p:spPr/>
        <p:txBody>
          <a:bodyPr/>
          <a:lstStyle/>
          <a:p>
            <a:r>
              <a:rPr lang="it-IT" dirty="0"/>
              <a:t>Changing scale</a:t>
            </a:r>
          </a:p>
        </p:txBody>
      </p:sp>
      <p:pic>
        <p:nvPicPr>
          <p:cNvPr id="7" name="Content Placeholder 6">
            <a:extLst>
              <a:ext uri="{FF2B5EF4-FFF2-40B4-BE49-F238E27FC236}">
                <a16:creationId xmlns:a16="http://schemas.microsoft.com/office/drawing/2014/main" id="{4F65535E-A708-4548-922D-11D606484CDE}"/>
              </a:ext>
            </a:extLst>
          </p:cNvPr>
          <p:cNvPicPr>
            <a:picLocks noGrp="1" noChangeAspect="1"/>
          </p:cNvPicPr>
          <p:nvPr>
            <p:ph idx="1"/>
          </p:nvPr>
        </p:nvPicPr>
        <p:blipFill>
          <a:blip r:embed="rId3"/>
          <a:stretch>
            <a:fillRect/>
          </a:stretch>
        </p:blipFill>
        <p:spPr>
          <a:xfrm>
            <a:off x="0" y="1270001"/>
            <a:ext cx="5251268" cy="2952397"/>
          </a:xfrm>
        </p:spPr>
      </p:pic>
      <p:pic>
        <p:nvPicPr>
          <p:cNvPr id="9" name="Picture 8">
            <a:extLst>
              <a:ext uri="{FF2B5EF4-FFF2-40B4-BE49-F238E27FC236}">
                <a16:creationId xmlns:a16="http://schemas.microsoft.com/office/drawing/2014/main" id="{914799B8-A6CD-4E5A-9AF6-FE869B4BC364}"/>
              </a:ext>
            </a:extLst>
          </p:cNvPr>
          <p:cNvPicPr>
            <a:picLocks noChangeAspect="1"/>
          </p:cNvPicPr>
          <p:nvPr/>
        </p:nvPicPr>
        <p:blipFill>
          <a:blip r:embed="rId4"/>
          <a:stretch>
            <a:fillRect/>
          </a:stretch>
        </p:blipFill>
        <p:spPr>
          <a:xfrm>
            <a:off x="3892730" y="3168927"/>
            <a:ext cx="5251270" cy="2952397"/>
          </a:xfrm>
          <a:prstGeom prst="rect">
            <a:avLst/>
          </a:prstGeom>
        </p:spPr>
      </p:pic>
    </p:spTree>
    <p:extLst>
      <p:ext uri="{BB962C8B-B14F-4D97-AF65-F5344CB8AC3E}">
        <p14:creationId xmlns:p14="http://schemas.microsoft.com/office/powerpoint/2010/main" val="3329738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C2789F-1CE2-4C76-A7F5-DAA888C8F08C}"/>
              </a:ext>
            </a:extLst>
          </p:cNvPr>
          <p:cNvSpPr>
            <a:spLocks noGrp="1"/>
          </p:cNvSpPr>
          <p:nvPr>
            <p:ph type="title"/>
          </p:nvPr>
        </p:nvSpPr>
        <p:spPr/>
        <p:txBody>
          <a:bodyPr/>
          <a:lstStyle/>
          <a:p>
            <a:r>
              <a:rPr lang="it-IT" dirty="0"/>
              <a:t>Modes</a:t>
            </a:r>
          </a:p>
        </p:txBody>
      </p:sp>
      <p:pic>
        <p:nvPicPr>
          <p:cNvPr id="6" name="Content Placeholder 5">
            <a:extLst>
              <a:ext uri="{FF2B5EF4-FFF2-40B4-BE49-F238E27FC236}">
                <a16:creationId xmlns:a16="http://schemas.microsoft.com/office/drawing/2014/main" id="{ECE2F753-4819-431D-9E64-EDA89B21186F}"/>
              </a:ext>
            </a:extLst>
          </p:cNvPr>
          <p:cNvPicPr>
            <a:picLocks noGrp="1" noChangeAspect="1"/>
          </p:cNvPicPr>
          <p:nvPr>
            <p:ph idx="1"/>
          </p:nvPr>
        </p:nvPicPr>
        <p:blipFill>
          <a:blip r:embed="rId3"/>
          <a:stretch>
            <a:fillRect/>
          </a:stretch>
        </p:blipFill>
        <p:spPr>
          <a:xfrm>
            <a:off x="249159" y="1270000"/>
            <a:ext cx="8634569" cy="4854574"/>
          </a:xfrm>
        </p:spPr>
      </p:pic>
    </p:spTree>
    <p:extLst>
      <p:ext uri="{BB962C8B-B14F-4D97-AF65-F5344CB8AC3E}">
        <p14:creationId xmlns:p14="http://schemas.microsoft.com/office/powerpoint/2010/main" val="2470617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5D11-88FB-40DF-88DC-C954678C6ACE}"/>
              </a:ext>
            </a:extLst>
          </p:cNvPr>
          <p:cNvSpPr>
            <a:spLocks noGrp="1"/>
          </p:cNvSpPr>
          <p:nvPr>
            <p:ph type="title"/>
          </p:nvPr>
        </p:nvSpPr>
        <p:spPr/>
        <p:txBody>
          <a:bodyPr/>
          <a:lstStyle/>
          <a:p>
            <a:r>
              <a:rPr lang="it-IT" dirty="0"/>
              <a:t>Changing Mode</a:t>
            </a:r>
          </a:p>
        </p:txBody>
      </p:sp>
      <p:pic>
        <p:nvPicPr>
          <p:cNvPr id="7" name="Content Placeholder 6">
            <a:extLst>
              <a:ext uri="{FF2B5EF4-FFF2-40B4-BE49-F238E27FC236}">
                <a16:creationId xmlns:a16="http://schemas.microsoft.com/office/drawing/2014/main" id="{4F65535E-A708-4548-922D-11D606484CDE}"/>
              </a:ext>
            </a:extLst>
          </p:cNvPr>
          <p:cNvPicPr>
            <a:picLocks noGrp="1" noChangeAspect="1"/>
          </p:cNvPicPr>
          <p:nvPr>
            <p:ph idx="1"/>
          </p:nvPr>
        </p:nvPicPr>
        <p:blipFill>
          <a:blip r:embed="rId3"/>
          <a:stretch>
            <a:fillRect/>
          </a:stretch>
        </p:blipFill>
        <p:spPr>
          <a:xfrm>
            <a:off x="0" y="1270001"/>
            <a:ext cx="5251268" cy="2952396"/>
          </a:xfrm>
        </p:spPr>
      </p:pic>
      <p:pic>
        <p:nvPicPr>
          <p:cNvPr id="9" name="Picture 8">
            <a:extLst>
              <a:ext uri="{FF2B5EF4-FFF2-40B4-BE49-F238E27FC236}">
                <a16:creationId xmlns:a16="http://schemas.microsoft.com/office/drawing/2014/main" id="{914799B8-A6CD-4E5A-9AF6-FE869B4BC364}"/>
              </a:ext>
            </a:extLst>
          </p:cNvPr>
          <p:cNvPicPr>
            <a:picLocks noChangeAspect="1"/>
          </p:cNvPicPr>
          <p:nvPr/>
        </p:nvPicPr>
        <p:blipFill>
          <a:blip r:embed="rId4"/>
          <a:stretch>
            <a:fillRect/>
          </a:stretch>
        </p:blipFill>
        <p:spPr>
          <a:xfrm>
            <a:off x="3892731" y="3168927"/>
            <a:ext cx="5251268" cy="2952397"/>
          </a:xfrm>
          <a:prstGeom prst="rect">
            <a:avLst/>
          </a:prstGeom>
        </p:spPr>
      </p:pic>
    </p:spTree>
    <p:extLst>
      <p:ext uri="{BB962C8B-B14F-4D97-AF65-F5344CB8AC3E}">
        <p14:creationId xmlns:p14="http://schemas.microsoft.com/office/powerpoint/2010/main" val="2542479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5D11-88FB-40DF-88DC-C954678C6ACE}"/>
              </a:ext>
            </a:extLst>
          </p:cNvPr>
          <p:cNvSpPr>
            <a:spLocks noGrp="1"/>
          </p:cNvSpPr>
          <p:nvPr>
            <p:ph type="title"/>
          </p:nvPr>
        </p:nvSpPr>
        <p:spPr/>
        <p:txBody>
          <a:bodyPr/>
          <a:lstStyle/>
          <a:p>
            <a:r>
              <a:rPr lang="it-IT" dirty="0"/>
              <a:t>Changing Mode</a:t>
            </a:r>
          </a:p>
        </p:txBody>
      </p:sp>
      <p:pic>
        <p:nvPicPr>
          <p:cNvPr id="7" name="Content Placeholder 6">
            <a:extLst>
              <a:ext uri="{FF2B5EF4-FFF2-40B4-BE49-F238E27FC236}">
                <a16:creationId xmlns:a16="http://schemas.microsoft.com/office/drawing/2014/main" id="{4F65535E-A708-4548-922D-11D606484CDE}"/>
              </a:ext>
            </a:extLst>
          </p:cNvPr>
          <p:cNvPicPr>
            <a:picLocks noGrp="1" noChangeAspect="1"/>
          </p:cNvPicPr>
          <p:nvPr>
            <p:ph idx="1"/>
          </p:nvPr>
        </p:nvPicPr>
        <p:blipFill>
          <a:blip r:embed="rId3"/>
          <a:stretch>
            <a:fillRect/>
          </a:stretch>
        </p:blipFill>
        <p:spPr>
          <a:xfrm>
            <a:off x="0" y="1270001"/>
            <a:ext cx="5251268" cy="2952396"/>
          </a:xfrm>
        </p:spPr>
      </p:pic>
      <p:pic>
        <p:nvPicPr>
          <p:cNvPr id="9" name="Picture 8">
            <a:extLst>
              <a:ext uri="{FF2B5EF4-FFF2-40B4-BE49-F238E27FC236}">
                <a16:creationId xmlns:a16="http://schemas.microsoft.com/office/drawing/2014/main" id="{914799B8-A6CD-4E5A-9AF6-FE869B4BC364}"/>
              </a:ext>
            </a:extLst>
          </p:cNvPr>
          <p:cNvPicPr>
            <a:picLocks noChangeAspect="1"/>
          </p:cNvPicPr>
          <p:nvPr/>
        </p:nvPicPr>
        <p:blipFill>
          <a:blip r:embed="rId4"/>
          <a:stretch>
            <a:fillRect/>
          </a:stretch>
        </p:blipFill>
        <p:spPr>
          <a:xfrm>
            <a:off x="3892731" y="3168927"/>
            <a:ext cx="5251268" cy="2952396"/>
          </a:xfrm>
          <a:prstGeom prst="rect">
            <a:avLst/>
          </a:prstGeom>
        </p:spPr>
      </p:pic>
    </p:spTree>
    <p:extLst>
      <p:ext uri="{BB962C8B-B14F-4D97-AF65-F5344CB8AC3E}">
        <p14:creationId xmlns:p14="http://schemas.microsoft.com/office/powerpoint/2010/main" val="3708563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A358-1480-432B-97A5-E58157D7662A}"/>
              </a:ext>
            </a:extLst>
          </p:cNvPr>
          <p:cNvSpPr>
            <a:spLocks noGrp="1"/>
          </p:cNvSpPr>
          <p:nvPr>
            <p:ph type="title"/>
          </p:nvPr>
        </p:nvSpPr>
        <p:spPr/>
        <p:txBody>
          <a:bodyPr/>
          <a:lstStyle/>
          <a:p>
            <a:r>
              <a:rPr lang="it-IT" dirty="0"/>
              <a:t>Harmonic tension</a:t>
            </a:r>
          </a:p>
        </p:txBody>
      </p:sp>
      <p:pic>
        <p:nvPicPr>
          <p:cNvPr id="5" name="Content Placeholder 4">
            <a:extLst>
              <a:ext uri="{FF2B5EF4-FFF2-40B4-BE49-F238E27FC236}">
                <a16:creationId xmlns:a16="http://schemas.microsoft.com/office/drawing/2014/main" id="{AE122EC1-533D-4070-B046-1242A4060EAD}"/>
              </a:ext>
            </a:extLst>
          </p:cNvPr>
          <p:cNvPicPr>
            <a:picLocks noGrp="1" noChangeAspect="1"/>
          </p:cNvPicPr>
          <p:nvPr>
            <p:ph idx="1"/>
          </p:nvPr>
        </p:nvPicPr>
        <p:blipFill>
          <a:blip r:embed="rId3"/>
          <a:stretch>
            <a:fillRect/>
          </a:stretch>
        </p:blipFill>
        <p:spPr>
          <a:xfrm>
            <a:off x="249159" y="1270000"/>
            <a:ext cx="8634569" cy="4854575"/>
          </a:xfrm>
        </p:spPr>
      </p:pic>
    </p:spTree>
    <p:extLst>
      <p:ext uri="{BB962C8B-B14F-4D97-AF65-F5344CB8AC3E}">
        <p14:creationId xmlns:p14="http://schemas.microsoft.com/office/powerpoint/2010/main" val="376365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A358-1480-432B-97A5-E58157D7662A}"/>
              </a:ext>
            </a:extLst>
          </p:cNvPr>
          <p:cNvSpPr>
            <a:spLocks noGrp="1"/>
          </p:cNvSpPr>
          <p:nvPr>
            <p:ph type="title"/>
          </p:nvPr>
        </p:nvSpPr>
        <p:spPr/>
        <p:txBody>
          <a:bodyPr/>
          <a:lstStyle/>
          <a:p>
            <a:r>
              <a:rPr lang="it-IT" dirty="0"/>
              <a:t>Harmonic tension</a:t>
            </a:r>
          </a:p>
        </p:txBody>
      </p:sp>
      <p:pic>
        <p:nvPicPr>
          <p:cNvPr id="5" name="Content Placeholder 4">
            <a:extLst>
              <a:ext uri="{FF2B5EF4-FFF2-40B4-BE49-F238E27FC236}">
                <a16:creationId xmlns:a16="http://schemas.microsoft.com/office/drawing/2014/main" id="{AE122EC1-533D-4070-B046-1242A4060EAD}"/>
              </a:ext>
            </a:extLst>
          </p:cNvPr>
          <p:cNvPicPr>
            <a:picLocks noGrp="1" noChangeAspect="1"/>
          </p:cNvPicPr>
          <p:nvPr>
            <p:ph idx="1"/>
          </p:nvPr>
        </p:nvPicPr>
        <p:blipFill>
          <a:blip r:embed="rId3"/>
          <a:stretch>
            <a:fillRect/>
          </a:stretch>
        </p:blipFill>
        <p:spPr>
          <a:xfrm>
            <a:off x="249159" y="1270000"/>
            <a:ext cx="8634569" cy="4854574"/>
          </a:xfrm>
        </p:spPr>
      </p:pic>
    </p:spTree>
    <p:extLst>
      <p:ext uri="{BB962C8B-B14F-4D97-AF65-F5344CB8AC3E}">
        <p14:creationId xmlns:p14="http://schemas.microsoft.com/office/powerpoint/2010/main" val="3471816648"/>
      </p:ext>
    </p:extLst>
  </p:cSld>
  <p:clrMapOvr>
    <a:masterClrMapping/>
  </p:clrMapOvr>
</p:sld>
</file>

<file path=ppt/theme/theme1.xml><?xml version="1.0" encoding="utf-8"?>
<a:theme xmlns:a="http://schemas.openxmlformats.org/drawingml/2006/main" name="POL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POLI</Template>
  <TotalTime>1412</TotalTime>
  <Words>1259</Words>
  <Application>Microsoft Office PowerPoint</Application>
  <PresentationFormat>On-screen Show (4:3)</PresentationFormat>
  <Paragraphs>169</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POLI</vt:lpstr>
      <vt:lpstr>Uniform keyboard teaching assistant</vt:lpstr>
      <vt:lpstr>First look</vt:lpstr>
      <vt:lpstr>Scales</vt:lpstr>
      <vt:lpstr>Changing scale</vt:lpstr>
      <vt:lpstr>Modes</vt:lpstr>
      <vt:lpstr>Changing Mode</vt:lpstr>
      <vt:lpstr>Changing Mode</vt:lpstr>
      <vt:lpstr>Harmonic tension</vt:lpstr>
      <vt:lpstr>Harmonic tension</vt:lpstr>
      <vt:lpstr>Harmonic tension</vt:lpstr>
      <vt:lpstr>Harmonic tension</vt:lpstr>
      <vt:lpstr>Harmonic tension</vt:lpstr>
      <vt:lpstr>Sequence predictor</vt:lpstr>
      <vt:lpstr>Online features</vt:lpstr>
      <vt:lpstr>uniform-keyboard.firebaseapp.com</vt:lpstr>
      <vt:lpstr>Thank you for your time</vt:lpstr>
    </vt:vector>
  </TitlesOfParts>
  <Company>Area Servizi 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Colleoni</dc:creator>
  <cp:lastModifiedBy>Matteo Scerbo</cp:lastModifiedBy>
  <cp:revision>83</cp:revision>
  <dcterms:created xsi:type="dcterms:W3CDTF">2015-05-26T12:27:57Z</dcterms:created>
  <dcterms:modified xsi:type="dcterms:W3CDTF">2019-02-11T12:41:04Z</dcterms:modified>
</cp:coreProperties>
</file>