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1.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6" r:id="rId3"/>
    <p:sldId id="257" r:id="rId4"/>
    <p:sldId id="258" r:id="rId5"/>
    <p:sldId id="279" r:id="rId6"/>
    <p:sldId id="280" r:id="rId7"/>
    <p:sldId id="284" r:id="rId8"/>
    <p:sldId id="263" r:id="rId9"/>
    <p:sldId id="259" r:id="rId10"/>
    <p:sldId id="281" r:id="rId11"/>
    <p:sldId id="341" r:id="rId12"/>
    <p:sldId id="260" r:id="rId13"/>
    <p:sldId id="283" r:id="rId14"/>
    <p:sldId id="305" r:id="rId15"/>
    <p:sldId id="389" r:id="rId16"/>
    <p:sldId id="261" r:id="rId17"/>
    <p:sldId id="306" r:id="rId18"/>
    <p:sldId id="262" r:id="rId19"/>
    <p:sldId id="411" r:id="rId20"/>
    <p:sldId id="264" r:id="rId21"/>
    <p:sldId id="326" r:id="rId22"/>
    <p:sldId id="327" r:id="rId23"/>
    <p:sldId id="342" r:id="rId24"/>
    <p:sldId id="367" r:id="rId25"/>
    <p:sldId id="386" r:id="rId26"/>
    <p:sldId id="387" r:id="rId27"/>
    <p:sldId id="366" r:id="rId28"/>
    <p:sldId id="267" r:id="rId29"/>
    <p:sldId id="371" r:id="rId30"/>
    <p:sldId id="268" r:id="rId31"/>
    <p:sldId id="273" r:id="rId32"/>
    <p:sldId id="322" r:id="rId33"/>
    <p:sldId id="413" r:id="rId34"/>
    <p:sldId id="321" r:id="rId35"/>
    <p:sldId id="385" r:id="rId36"/>
    <p:sldId id="412" r:id="rId37"/>
    <p:sldId id="32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customXml" Target="../customXml/item1.xml"/><Relationship Id="rId44" Type="http://schemas.openxmlformats.org/officeDocument/2006/relationships/customXmlProps" Target="../customXml/itemProps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1.svg"/><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ctrTitle"/>
          </p:nvPr>
        </p:nvSpPr>
        <p:spPr/>
        <p:txBody>
          <a:bodyPr/>
          <a:p>
            <a:r>
              <a:rPr lang="it-IT" altLang="en-US" sz="7200">
                <a:solidFill>
                  <a:schemeClr val="bg1"/>
                </a:solidFill>
                <a:latin typeface="Bahnschrift SemiBold" panose="020B0502040204020203" charset="0"/>
                <a:cs typeface="Bahnschrift SemiBold" panose="020B0502040204020203" charset="0"/>
              </a:rPr>
              <a:t>Reliable UDP</a:t>
            </a:r>
            <a:endParaRPr lang="it-IT" altLang="en-US" sz="7200">
              <a:solidFill>
                <a:schemeClr val="bg1"/>
              </a:solidFill>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p:txBody>
          <a:bodyPr/>
          <a:p>
            <a:r>
              <a:rPr lang="it-IT" altLang="en-US">
                <a:solidFill>
                  <a:schemeClr val="bg1"/>
                </a:solidFill>
                <a:latin typeface="Bahnschrift Light" panose="020B0502040204020203" charset="0"/>
                <a:cs typeface="Bahnschrift Light" panose="020B0502040204020203" charset="0"/>
              </a:rPr>
              <a:t>Matteo Scarcella</a:t>
            </a:r>
            <a:endParaRPr lang="it-IT" altLang="en-US">
              <a:solidFill>
                <a:schemeClr val="bg1"/>
              </a:solidFill>
              <a:latin typeface="Bahnschrift Light" panose="020B0502040204020203" charset="0"/>
              <a:cs typeface="Bahnschrift Light"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Il protocollo - Trasferimento affidabile</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a:xfrm>
            <a:off x="609600" y="2385695"/>
            <a:ext cx="5486400" cy="3373120"/>
          </a:xfrm>
        </p:spPr>
        <p:txBody>
          <a:bodyPr/>
          <a:p>
            <a:pPr marL="0" indent="0">
              <a:buNone/>
            </a:pPr>
            <a:r>
              <a:rPr lang="it-IT" altLang="en-US">
                <a:solidFill>
                  <a:schemeClr val="bg1"/>
                </a:solidFill>
                <a:latin typeface="Bahnschrift Light" panose="020B0502040204020203" charset="0"/>
                <a:cs typeface="Bahnschrift Light" panose="020B0502040204020203" charset="0"/>
              </a:rPr>
              <a:t>Scenario 1 -Ricezione ACK duplicato</a:t>
            </a:r>
            <a:endParaRPr lang="it-IT" altLang="en-US">
              <a:solidFill>
                <a:schemeClr val="bg1"/>
              </a:solidFill>
              <a:latin typeface="Bahnschrift Light" panose="020B0502040204020203" charset="0"/>
              <a:cs typeface="Bahnschrift Light" panose="020B0502040204020203" charset="0"/>
            </a:endParaRPr>
          </a:p>
          <a:p>
            <a:pPr marL="0" indent="0">
              <a:buNone/>
            </a:pPr>
            <a:r>
              <a:rPr lang="it-IT" altLang="en-US" sz="2000">
                <a:solidFill>
                  <a:schemeClr val="bg1"/>
                </a:solidFill>
                <a:latin typeface="Bahnschrift Light" panose="020B0502040204020203" charset="0"/>
                <a:cs typeface="Bahnschrift Light" panose="020B0502040204020203" charset="0"/>
                <a:sym typeface="+mn-ea"/>
              </a:rPr>
              <a:t>Il mittente mantiene un contatore per gli ACK duplicati ricevuti. Al terzo ACK duplicato, viene effettuata una ritrasmissione “rapida” del pacchetto relativo all’ACK duplicato ricevuto, cioè ritrasmette senza attendere il timeout</a:t>
            </a:r>
            <a:endParaRPr lang="it-IT" altLang="en-US" sz="2000">
              <a:solidFill>
                <a:schemeClr val="bg1"/>
              </a:solidFill>
              <a:latin typeface="Bahnschrift Light" panose="020B0502040204020203" charset="0"/>
              <a:cs typeface="Bahnschrift Light" panose="020B0502040204020203" charset="0"/>
            </a:endParaRPr>
          </a:p>
        </p:txBody>
      </p:sp>
      <p:sp>
        <p:nvSpPr>
          <p:cNvPr id="4" name="Content Placeholder 2"/>
          <p:cNvSpPr>
            <a:spLocks noGrp="1"/>
          </p:cNvSpPr>
          <p:nvPr/>
        </p:nvSpPr>
        <p:spPr>
          <a:xfrm>
            <a:off x="6096000" y="2385695"/>
            <a:ext cx="5486400" cy="337375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it-IT" altLang="en-US">
                <a:solidFill>
                  <a:schemeClr val="bg1"/>
                </a:solidFill>
                <a:latin typeface="Bahnschrift Light" panose="020B0502040204020203" charset="0"/>
                <a:cs typeface="Bahnschrift Light" panose="020B0502040204020203" charset="0"/>
                <a:sym typeface="+mn-ea"/>
              </a:rPr>
              <a:t>Scenario 2 - Ricezione ACK cumulativo</a:t>
            </a:r>
            <a:endParaRPr lang="it-IT" altLang="en-US">
              <a:solidFill>
                <a:schemeClr val="bg1"/>
              </a:solidFill>
              <a:latin typeface="Bahnschrift Light" panose="020B0502040204020203" charset="0"/>
              <a:cs typeface="Bahnschrift Light" panose="020B0502040204020203" charset="0"/>
              <a:sym typeface="+mn-ea"/>
            </a:endParaRPr>
          </a:p>
          <a:p>
            <a:pPr marL="0" indent="0">
              <a:buNone/>
            </a:pPr>
            <a:r>
              <a:rPr lang="it-IT" altLang="en-US" sz="2000">
                <a:solidFill>
                  <a:schemeClr val="bg1"/>
                </a:solidFill>
                <a:latin typeface="Bahnschrift Light" panose="020B0502040204020203" charset="0"/>
                <a:cs typeface="Bahnschrift Light" panose="020B0502040204020203" charset="0"/>
                <a:sym typeface="+mn-ea"/>
              </a:rPr>
              <a:t>Il mittente riscontra tutti i pacchetti inviati e non ancora riscontrati che hanno numero di sequenza minore del numero dell’ACK cumulativo. Tali pacchetti vengono quindi rimossi dalla lista d’invio.</a:t>
            </a:r>
            <a:endParaRPr lang="it-IT" altLang="en-US" sz="2000">
              <a:solidFill>
                <a:schemeClr val="bg1"/>
              </a:solidFill>
              <a:latin typeface="Bahnschrift Light" panose="020B0502040204020203" charset="0"/>
              <a:cs typeface="Bahnschrift Light" panose="020B0502040204020203" charset="0"/>
              <a:sym typeface="+mn-ea"/>
            </a:endParaRPr>
          </a:p>
        </p:txBody>
      </p:sp>
      <p:sp>
        <p:nvSpPr>
          <p:cNvPr id="7" name="Content Placeholder 2"/>
          <p:cNvSpPr>
            <a:spLocks noGrp="1"/>
          </p:cNvSpPr>
          <p:nvPr/>
        </p:nvSpPr>
        <p:spPr>
          <a:xfrm>
            <a:off x="609600" y="1533525"/>
            <a:ext cx="10845800" cy="63944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it-IT" altLang="en-US">
                <a:solidFill>
                  <a:schemeClr val="bg1"/>
                </a:solidFill>
                <a:latin typeface="Bahnschrift SemiBold" panose="020B0502040204020203" charset="0"/>
                <a:cs typeface="Bahnschrift SemiBold" panose="020B0502040204020203" charset="0"/>
              </a:rPr>
              <a:t>Possibili scenari lato mittente</a:t>
            </a:r>
            <a:endParaRPr lang="it-IT" altLang="en-US">
              <a:solidFill>
                <a:schemeClr val="bg1"/>
              </a:solidFill>
              <a:latin typeface="Bahnschrift SemiBold" panose="020B0502040204020203" charset="0"/>
              <a:cs typeface="Bahnschrift SemiBold"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rPr>
              <a:t>Il protocollo - Timeout</a:t>
            </a:r>
            <a:endParaRPr lang="it-IT" altLang="en-US">
              <a:solidFill>
                <a:schemeClr val="bg1"/>
              </a:solidFill>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Dopo un certo periodo di tempo, il pacchetto inviato e non riscontrato viene ritrasmesso...</a:t>
            </a:r>
            <a:endParaRPr lang="it-IT" altLang="en-US">
              <a:solidFill>
                <a:schemeClr val="bg1"/>
              </a:solidFill>
              <a:latin typeface="Bahnschrift Light" panose="020B0502040204020203" charset="0"/>
              <a:cs typeface="Bahnschrift Light" panose="020B0502040204020203" charset="0"/>
            </a:endParaRPr>
          </a:p>
          <a:p>
            <a:pPr marL="0" indent="0">
              <a:buNone/>
            </a:pPr>
            <a:r>
              <a:rPr lang="it-IT" altLang="en-US">
                <a:solidFill>
                  <a:schemeClr val="bg1"/>
                </a:solidFill>
                <a:latin typeface="Bahnschrift Light" panose="020B0502040204020203" charset="0"/>
                <a:cs typeface="Bahnschrift Light" panose="020B0502040204020203" charset="0"/>
              </a:rPr>
              <a:t>Ma come scegliere questo periodo di tempo?</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Se troppo grande, rischio di sotto-utilizzo della banda disponibile</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Se troppo piccolo, rischio di ritrasmissioni inutili, dunque possibile aumento della congestione di rete</a:t>
            </a:r>
            <a:endParaRPr lang="it-IT" altLang="en-US" sz="2000">
              <a:solidFill>
                <a:schemeClr val="bg1"/>
              </a:solidFill>
              <a:latin typeface="Bahnschrift Light" panose="020B0502040204020203" charset="0"/>
              <a:cs typeface="Bahnschrift Light" panose="020B0502040204020203" charset="0"/>
            </a:endParaRPr>
          </a:p>
          <a:p>
            <a:pPr marL="0" indent="0">
              <a:buNone/>
            </a:pPr>
            <a:endParaRPr lang="it-IT" altLang="en-US">
              <a:solidFill>
                <a:schemeClr val="bg1"/>
              </a:solidFill>
              <a:latin typeface="Bahnschrift Light" panose="020B0502040204020203" charset="0"/>
              <a:cs typeface="Bahnschrift Light" panose="020B0502040204020203" charset="0"/>
            </a:endParaRPr>
          </a:p>
          <a:p>
            <a:pPr marL="0" indent="0">
              <a:buNone/>
            </a:pPr>
            <a:r>
              <a:rPr lang="it-IT" altLang="en-US">
                <a:solidFill>
                  <a:schemeClr val="bg1"/>
                </a:solidFill>
                <a:latin typeface="Bahnschrift SemiBold" panose="020B0502040204020203" charset="0"/>
                <a:cs typeface="Bahnschrift SemiBold" panose="020B0502040204020203" charset="0"/>
              </a:rPr>
              <a:t>Soluzione</a:t>
            </a:r>
            <a:r>
              <a:rPr lang="it-IT" altLang="en-US">
                <a:solidFill>
                  <a:schemeClr val="bg1"/>
                </a:solidFill>
                <a:latin typeface="Bahnschrift Light" panose="020B0502040204020203" charset="0"/>
                <a:cs typeface="Bahnschrift Light" panose="020B0502040204020203" charset="0"/>
              </a:rPr>
              <a:t>: timeout variabile che si adatta alle circostanze della rete, stimando il tempo di andata e ritorno (RTT)</a:t>
            </a:r>
            <a:endParaRPr lang="it-IT" altLang="en-US">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dissolv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Il protocollo - Timeout</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Implementazione</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Calcolo del RTT alla ricezione di un ACK non duplicato. </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La ricezione di un ACK non duplicato rappresenta in ogni caso un trigger della avvenuta consegna del primo pacchetto in lista d’invio.</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Aggiornamento del timeout tramite l’algoritmo suggerito dalle specifiche TCP:</a:t>
            </a:r>
            <a:endParaRPr lang="it-IT" altLang="en-US" sz="2000">
              <a:solidFill>
                <a:schemeClr val="bg1"/>
              </a:solidFill>
              <a:latin typeface="Bahnschrift Light" panose="020B0502040204020203" charset="0"/>
              <a:cs typeface="Bahnschrift Light" panose="020B0502040204020203" charset="0"/>
            </a:endParaRPr>
          </a:p>
          <a:p>
            <a:endParaRPr lang="it-IT" altLang="en-US" sz="2000">
              <a:solidFill>
                <a:schemeClr val="bg1"/>
              </a:solidFill>
              <a:latin typeface="Bahnschrift Light" panose="020B0502040204020203" charset="0"/>
              <a:cs typeface="Bahnschrift Light" panose="020B0502040204020203" charset="0"/>
            </a:endParaRPr>
          </a:p>
          <a:p>
            <a:endParaRPr lang="it-IT" altLang="en-US" sz="2000">
              <a:solidFill>
                <a:schemeClr val="bg1"/>
              </a:solidFill>
              <a:latin typeface="Bahnschrift Light" panose="020B0502040204020203" charset="0"/>
              <a:cs typeface="Bahnschrift Light" panose="020B0502040204020203" charset="0"/>
            </a:endParaRPr>
          </a:p>
          <a:p>
            <a:pPr marL="0" indent="0">
              <a:buNone/>
            </a:pPr>
            <a:endParaRPr lang="it-IT" altLang="en-US" sz="2000">
              <a:solidFill>
                <a:schemeClr val="bg1"/>
              </a:solidFill>
              <a:latin typeface="Bahnschrift Light" panose="020B0502040204020203" charset="0"/>
              <a:cs typeface="Bahnschrift Light" panose="020B0502040204020203" charset="0"/>
            </a:endParaRPr>
          </a:p>
          <a:p>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 parametri alpha e beta sono quelli suggeriti dal RFC 6298</a:t>
            </a:r>
            <a:endParaRPr lang="it-IT" altLang="en-US" sz="2000">
              <a:solidFill>
                <a:schemeClr val="bg1"/>
              </a:solidFill>
              <a:latin typeface="Bahnschrift Light" panose="020B0502040204020203" charset="0"/>
              <a:cs typeface="Bahnschrift Light" panose="020B0502040204020203" charset="0"/>
            </a:endParaRPr>
          </a:p>
        </p:txBody>
      </p:sp>
      <p:pic>
        <p:nvPicPr>
          <p:cNvPr id="4" name="2384804F-3998-4D57-9195-F3826E402611-1" descr="C:/Users/Matteo/AppData/Local/Temp/wpp.dLlmMSwpp"/>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6445" y="3888105"/>
            <a:ext cx="5703661" cy="226786"/>
          </a:xfrm>
          <a:prstGeom prst="rect">
            <a:avLst/>
          </a:prstGeom>
        </p:spPr>
      </p:pic>
      <p:pic>
        <p:nvPicPr>
          <p:cNvPr id="5" name="2384804F-3998-4D57-9195-F3826E402611-2" descr="C:/Users/Matteo/AppData/Local/Temp/wpp.OHfMkCwpp"/>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64205" y="4194810"/>
            <a:ext cx="5828393" cy="226786"/>
          </a:xfrm>
          <a:prstGeom prst="rect">
            <a:avLst/>
          </a:prstGeom>
        </p:spPr>
      </p:pic>
      <p:pic>
        <p:nvPicPr>
          <p:cNvPr id="6" name="2384804F-3998-4D57-9195-F3826E402611-3" descr="wpp"/>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8770" y="4501515"/>
            <a:ext cx="3900714" cy="1735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ssolv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dissolve">
                                      <p:cBhvr>
                                        <p:cTn id="34" dur="500"/>
                                        <p:tgtEl>
                                          <p:spTgt spid="6"/>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dissolv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Il protocollo - Timeout</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Il calcolo di sampleRTT può generare ambiguità nei due seguenti scenari</a:t>
            </a:r>
            <a:endParaRPr lang="it-IT" altLang="en-US">
              <a:solidFill>
                <a:schemeClr val="bg1"/>
              </a:solidFill>
              <a:latin typeface="Bahnschrift Light" panose="020B0502040204020203" charset="0"/>
              <a:cs typeface="Bahnschrift Light" panose="020B0502040204020203" charset="0"/>
            </a:endParaRPr>
          </a:p>
        </p:txBody>
      </p:sp>
      <p:pic>
        <p:nvPicPr>
          <p:cNvPr id="6" name="Picture 5" descr="timeout1"/>
          <p:cNvPicPr>
            <a:picLocks noChangeAspect="1"/>
          </p:cNvPicPr>
          <p:nvPr/>
        </p:nvPicPr>
        <p:blipFill>
          <a:blip r:embed="rId2"/>
          <a:stretch>
            <a:fillRect/>
          </a:stretch>
        </p:blipFill>
        <p:spPr>
          <a:xfrm>
            <a:off x="1841500" y="2999740"/>
            <a:ext cx="3600000" cy="3600000"/>
          </a:xfrm>
          <a:prstGeom prst="rect">
            <a:avLst/>
          </a:prstGeom>
        </p:spPr>
      </p:pic>
      <p:pic>
        <p:nvPicPr>
          <p:cNvPr id="7" name="Picture 6" descr="timeout2"/>
          <p:cNvPicPr>
            <a:picLocks noChangeAspect="1"/>
          </p:cNvPicPr>
          <p:nvPr/>
        </p:nvPicPr>
        <p:blipFill>
          <a:blip r:embed="rId3"/>
          <a:stretch>
            <a:fillRect/>
          </a:stretch>
        </p:blipFill>
        <p:spPr>
          <a:xfrm>
            <a:off x="6109335" y="2999740"/>
            <a:ext cx="3600000" cy="36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Il protocollo - Timeout</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Utilizzo dell’acknowledgment selettivo sul numero di ritrasmissione del pacchetto</a:t>
            </a:r>
            <a:endParaRPr lang="it-IT" altLang="en-US">
              <a:solidFill>
                <a:schemeClr val="bg1"/>
              </a:solidFill>
              <a:latin typeface="Bahnschrift Light" panose="020B0502040204020203" charset="0"/>
              <a:cs typeface="Bahnschrift Light" panose="020B0502040204020203" charset="0"/>
            </a:endParaRPr>
          </a:p>
        </p:txBody>
      </p:sp>
      <p:pic>
        <p:nvPicPr>
          <p:cNvPr id="4" name="Picture 3" descr="timeout_adattativo"/>
          <p:cNvPicPr>
            <a:picLocks noChangeAspect="1"/>
          </p:cNvPicPr>
          <p:nvPr/>
        </p:nvPicPr>
        <p:blipFill>
          <a:blip r:embed="rId2"/>
          <a:stretch>
            <a:fillRect/>
          </a:stretch>
        </p:blipFill>
        <p:spPr>
          <a:xfrm>
            <a:off x="1744345" y="2458720"/>
            <a:ext cx="3600000" cy="3600000"/>
          </a:xfrm>
          <a:prstGeom prst="rect">
            <a:avLst/>
          </a:prstGeom>
        </p:spPr>
      </p:pic>
      <p:pic>
        <p:nvPicPr>
          <p:cNvPr id="8" name="Picture 7" descr="timeout_adattativo2"/>
          <p:cNvPicPr>
            <a:picLocks noChangeAspect="1"/>
          </p:cNvPicPr>
          <p:nvPr/>
        </p:nvPicPr>
        <p:blipFill>
          <a:blip r:embed="rId3"/>
          <a:stretch>
            <a:fillRect/>
          </a:stretch>
        </p:blipFill>
        <p:spPr>
          <a:xfrm>
            <a:off x="4848860" y="735330"/>
            <a:ext cx="6480000" cy="6480000"/>
          </a:xfrm>
          <a:prstGeom prst="rect">
            <a:avLst/>
          </a:prstGeom>
        </p:spPr>
      </p:pic>
      <p:sp>
        <p:nvSpPr>
          <p:cNvPr id="10" name="Text Box 9"/>
          <p:cNvSpPr txBox="1"/>
          <p:nvPr/>
        </p:nvSpPr>
        <p:spPr>
          <a:xfrm>
            <a:off x="532765" y="6058535"/>
            <a:ext cx="11127105" cy="368300"/>
          </a:xfrm>
          <a:prstGeom prst="rect">
            <a:avLst/>
          </a:prstGeom>
          <a:noFill/>
        </p:spPr>
        <p:txBody>
          <a:bodyPr wrap="square" rtlCol="0">
            <a:spAutoFit/>
          </a:bodyPr>
          <a:p>
            <a:r>
              <a:rPr lang="it-IT" altLang="en-US">
                <a:solidFill>
                  <a:schemeClr val="bg1"/>
                </a:solidFill>
                <a:latin typeface="Courier New" panose="02070309020205020404" charset="0"/>
                <a:cs typeface="Courier New" panose="02070309020205020404" charset="0"/>
              </a:rPr>
              <a:t>sampleRTT = get_timer() + (pkt.n_retransmission - ack.n_retransmission)*timeout</a:t>
            </a:r>
            <a:endParaRPr lang="it-IT" altLang="en-US">
              <a:solidFill>
                <a:schemeClr val="bg1"/>
              </a:solidFill>
              <a:latin typeface="Courier New" panose="02070309020205020404" charset="0"/>
              <a:cs typeface="Courier New"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000"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Effect transition="in" filter="fade">
                                      <p:cBhvr>
                                        <p:cTn id="20" dur="1000"/>
                                        <p:tgtEl>
                                          <p:spTgt spid="8"/>
                                        </p:tgtEl>
                                      </p:cBhvr>
                                    </p:animEffect>
                                  </p:childTnLst>
                                </p:cTn>
                              </p:par>
                              <p:par>
                                <p:cTn id="21" presetID="0" presetClass="path" presetSubtype="0" accel="50000" decel="50000" fill="hold" nodeType="withEffect">
                                  <p:stCondLst>
                                    <p:cond delay="0"/>
                                  </p:stCondLst>
                                  <p:childTnLst>
                                    <p:animMotion origin="layout" path="M -0.483802 0.103241 L -0.00364583 0.00435185 " pathEditMode="relative" rAng="0" ptsTypes="">
                                      <p:cBhvr>
                                        <p:cTn id="22" dur="1000" fill="hold"/>
                                        <p:tgtEl>
                                          <p:spTgt spid="8"/>
                                        </p:tgtEl>
                                        <p:attrNameLst>
                                          <p:attrName>ppt_x</p:attrName>
                                          <p:attrName>ppt_y</p:attrName>
                                        </p:attrNameLst>
                                      </p:cBhvr>
                                      <p:rCtr x="215" y="-49"/>
                                    </p:animMotion>
                                  </p:childTnLst>
                                </p:cTn>
                              </p:par>
                            </p:childTnLst>
                          </p:cTn>
                        </p:par>
                        <p:par>
                          <p:cTn id="23" fill="hold">
                            <p:stCondLst>
                              <p:cond delay="100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rPr>
              <a:t>Il protocollo - Controllo di congestione</a:t>
            </a:r>
            <a:endParaRPr lang="it-IT" altLang="en-US">
              <a:solidFill>
                <a:schemeClr val="bg1"/>
              </a:solidFill>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p:txBody>
          <a:bodyPr>
            <a:normAutofit lnSpcReduction="10000"/>
          </a:bodyPr>
          <a:p>
            <a:pPr marL="0" indent="0">
              <a:buNone/>
            </a:pPr>
            <a:r>
              <a:rPr lang="it-IT" altLang="en-US">
                <a:solidFill>
                  <a:schemeClr val="bg1"/>
                </a:solidFill>
                <a:latin typeface="Bahnschrift Light" panose="020B0502040204020203" charset="0"/>
                <a:cs typeface="Bahnschrift Light" panose="020B0502040204020203" charset="0"/>
              </a:rPr>
              <a:t>L’applicazione offre anche un semplice meccanismo di controllo di congestione, ispirato all‘algoritmo di Tahoe</a:t>
            </a:r>
            <a:endParaRPr lang="it-IT" altLang="en-US">
              <a:solidFill>
                <a:schemeClr val="bg1"/>
              </a:solidFill>
              <a:latin typeface="Bahnschrift Light" panose="020B0502040204020203" charset="0"/>
              <a:cs typeface="Bahnschrift Light" panose="020B0502040204020203" charset="0"/>
            </a:endParaRPr>
          </a:p>
        </p:txBody>
      </p:sp>
      <p:pic>
        <p:nvPicPr>
          <p:cNvPr id="5" name="Picture 4" descr="fsm"/>
          <p:cNvPicPr>
            <a:picLocks noChangeAspect="1"/>
          </p:cNvPicPr>
          <p:nvPr/>
        </p:nvPicPr>
        <p:blipFill>
          <a:blip r:embed="rId2"/>
          <a:stretch>
            <a:fillRect/>
          </a:stretch>
        </p:blipFill>
        <p:spPr>
          <a:xfrm>
            <a:off x="1460500" y="86995"/>
            <a:ext cx="9270365" cy="92703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Il protocollo - Controllo di congestione</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sym typeface="+mn-ea"/>
              </a:rPr>
              <a:t>Implementazione</a:t>
            </a:r>
            <a:endParaRPr lang="it-IT" altLang="en-US">
              <a:solidFill>
                <a:schemeClr val="bg1"/>
              </a:solidFill>
              <a:latin typeface="Bahnschrift Light" panose="020B0502040204020203" charset="0"/>
              <a:cs typeface="Bahnschrift Light" panose="020B0502040204020203" charset="0"/>
              <a:sym typeface="+mn-ea"/>
            </a:endParaRPr>
          </a:p>
          <a:p>
            <a:r>
              <a:rPr lang="it-IT" altLang="en-US" sz="2000">
                <a:solidFill>
                  <a:schemeClr val="bg1"/>
                </a:solidFill>
                <a:latin typeface="Bahnschrift Light" panose="020B0502040204020203" charset="0"/>
                <a:cs typeface="Bahnschrift Light" panose="020B0502040204020203" charset="0"/>
              </a:rPr>
              <a:t>La variabile </a:t>
            </a:r>
            <a:r>
              <a:rPr lang="it-IT" altLang="en-US" sz="2000">
                <a:solidFill>
                  <a:schemeClr val="bg1"/>
                </a:solidFill>
                <a:latin typeface="Courier New" panose="02070309020205020404" charset="0"/>
                <a:cs typeface="Courier New" panose="02070309020205020404" charset="0"/>
              </a:rPr>
              <a:t>cgwin </a:t>
            </a:r>
            <a:r>
              <a:rPr lang="it-IT" altLang="en-US" sz="2000">
                <a:solidFill>
                  <a:schemeClr val="bg1"/>
                </a:solidFill>
                <a:latin typeface="Bahnschrift Light" panose="020B0502040204020203" charset="0"/>
                <a:cs typeface="Bahnschrift Light" panose="020B0502040204020203" charset="0"/>
              </a:rPr>
              <a:t>mantiene il numero di pacchetti anzichè bytes</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Nella fase di slow start, </a:t>
            </a:r>
            <a:r>
              <a:rPr lang="it-IT" altLang="en-US" sz="2000">
                <a:solidFill>
                  <a:schemeClr val="bg1"/>
                </a:solidFill>
                <a:latin typeface="Courier New" panose="02070309020205020404" charset="0"/>
                <a:cs typeface="Courier New" panose="02070309020205020404" charset="0"/>
              </a:rPr>
              <a:t>cgwin </a:t>
            </a:r>
            <a:r>
              <a:rPr lang="it-IT" altLang="en-US" sz="2000">
                <a:solidFill>
                  <a:schemeClr val="bg1"/>
                </a:solidFill>
                <a:latin typeface="Bahnschrift Light" panose="020B0502040204020203" charset="0"/>
                <a:cs typeface="Bahnschrift Light" panose="020B0502040204020203" charset="0"/>
              </a:rPr>
              <a:t>aumenta di 1 pacchetto ogni ACK ricevuto</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Nella fase di congestion avoidance, </a:t>
            </a:r>
            <a:r>
              <a:rPr lang="it-IT" altLang="en-US" sz="2000">
                <a:solidFill>
                  <a:schemeClr val="bg1"/>
                </a:solidFill>
                <a:latin typeface="Courier New" panose="02070309020205020404" charset="0"/>
                <a:cs typeface="Courier New" panose="02070309020205020404" charset="0"/>
              </a:rPr>
              <a:t>cgwin </a:t>
            </a:r>
            <a:r>
              <a:rPr lang="it-IT" altLang="en-US" sz="2000">
                <a:solidFill>
                  <a:schemeClr val="bg1"/>
                </a:solidFill>
                <a:latin typeface="Bahnschrift Light" panose="020B0502040204020203" charset="0"/>
                <a:cs typeface="Bahnschrift Light" panose="020B0502040204020203" charset="0"/>
              </a:rPr>
              <a:t>aumenta di 1 pacchetto ogni </a:t>
            </a:r>
            <a:r>
              <a:rPr lang="it-IT" altLang="en-US" sz="2000">
                <a:solidFill>
                  <a:schemeClr val="bg1"/>
                </a:solidFill>
                <a:latin typeface="Courier New" panose="02070309020205020404" charset="0"/>
                <a:cs typeface="Courier New" panose="02070309020205020404" charset="0"/>
              </a:rPr>
              <a:t>cgwin </a:t>
            </a:r>
            <a:r>
              <a:rPr lang="it-IT" altLang="en-US" sz="2000">
                <a:solidFill>
                  <a:schemeClr val="bg1"/>
                </a:solidFill>
                <a:latin typeface="Bahnschrift Light" panose="020B0502040204020203" charset="0"/>
                <a:cs typeface="Bahnschrift Light" panose="020B0502040204020203" charset="0"/>
              </a:rPr>
              <a:t>ACK ricevuti</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Le ritrasmissioni rapide non modificano </a:t>
            </a:r>
            <a:r>
              <a:rPr lang="it-IT" altLang="en-US" sz="2000">
                <a:solidFill>
                  <a:schemeClr val="bg1"/>
                </a:solidFill>
                <a:latin typeface="Courier New" panose="02070309020205020404" charset="0"/>
                <a:cs typeface="Courier New" panose="02070309020205020404" charset="0"/>
              </a:rPr>
              <a:t>cgwin</a:t>
            </a:r>
            <a:endParaRPr lang="it-IT" altLang="en-US" sz="2000">
              <a:solidFill>
                <a:schemeClr val="bg1"/>
              </a:solidFill>
              <a:latin typeface="Courier New" panose="02070309020205020404" charset="0"/>
              <a:cs typeface="Courier New" panose="02070309020205020404" charset="0"/>
            </a:endParaRPr>
          </a:p>
          <a:p>
            <a:r>
              <a:rPr lang="it-IT" altLang="en-US" sz="2000">
                <a:solidFill>
                  <a:schemeClr val="bg1"/>
                </a:solidFill>
                <a:latin typeface="Bahnschrift Light" panose="020B0502040204020203" charset="0"/>
                <a:cs typeface="Bahnschrift Light" panose="020B0502040204020203" charset="0"/>
              </a:rPr>
              <a:t>Sul trasferimento di file è imposto un limite massimo di 1 GB</a:t>
            </a:r>
            <a:endParaRPr lang="it-IT" altLang="en-US" sz="2000">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rPr>
              <a:t>Il protocollo - Handshake e chiusura</a:t>
            </a:r>
            <a:endParaRPr lang="it-IT" altLang="en-US">
              <a:solidFill>
                <a:schemeClr val="bg1"/>
              </a:solidFill>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Gestione della connessione</a:t>
            </a:r>
            <a:endParaRPr lang="it-IT" altLang="en-US">
              <a:solidFill>
                <a:schemeClr val="bg1"/>
              </a:solidFill>
              <a:latin typeface="Bahnschrift Light" panose="020B0502040204020203" charset="0"/>
              <a:cs typeface="Bahnschrift Light" panose="020B0502040204020203" charset="0"/>
            </a:endParaRPr>
          </a:p>
        </p:txBody>
      </p:sp>
      <p:pic>
        <p:nvPicPr>
          <p:cNvPr id="4" name="Picture 3" descr="SYN"/>
          <p:cNvPicPr>
            <a:picLocks noChangeAspect="1"/>
          </p:cNvPicPr>
          <p:nvPr/>
        </p:nvPicPr>
        <p:blipFill>
          <a:blip r:embed="rId2"/>
          <a:stretch>
            <a:fillRect/>
          </a:stretch>
        </p:blipFill>
        <p:spPr>
          <a:xfrm>
            <a:off x="1694180" y="2400935"/>
            <a:ext cx="3600000" cy="3600000"/>
          </a:xfrm>
          <a:prstGeom prst="rect">
            <a:avLst/>
          </a:prstGeom>
        </p:spPr>
      </p:pic>
      <p:pic>
        <p:nvPicPr>
          <p:cNvPr id="5" name="Picture 4" descr="FIN"/>
          <p:cNvPicPr>
            <a:picLocks noChangeAspect="1"/>
          </p:cNvPicPr>
          <p:nvPr/>
        </p:nvPicPr>
        <p:blipFill>
          <a:blip r:embed="rId3"/>
          <a:stretch>
            <a:fillRect/>
          </a:stretch>
        </p:blipFill>
        <p:spPr>
          <a:xfrm>
            <a:off x="6734175" y="2400935"/>
            <a:ext cx="3600000" cy="3600000"/>
          </a:xfrm>
          <a:prstGeom prst="rect">
            <a:avLst/>
          </a:prstGeom>
        </p:spPr>
      </p:pic>
      <p:sp>
        <p:nvSpPr>
          <p:cNvPr id="6" name="Text Box 5"/>
          <p:cNvSpPr txBox="1"/>
          <p:nvPr/>
        </p:nvSpPr>
        <p:spPr>
          <a:xfrm>
            <a:off x="2378075" y="6026150"/>
            <a:ext cx="2232025" cy="337185"/>
          </a:xfrm>
          <a:prstGeom prst="rect">
            <a:avLst/>
          </a:prstGeom>
          <a:noFill/>
        </p:spPr>
        <p:txBody>
          <a:bodyPr wrap="square" rtlCol="0">
            <a:spAutoFit/>
          </a:bodyPr>
          <a:p>
            <a:r>
              <a:rPr lang="it-IT" altLang="en-US" sz="1600">
                <a:solidFill>
                  <a:schemeClr val="bg1"/>
                </a:solidFill>
                <a:latin typeface="Bahnschrift Light" panose="020B0502040204020203" charset="0"/>
                <a:cs typeface="Bahnschrift Light" panose="020B0502040204020203" charset="0"/>
              </a:rPr>
              <a:t>Apertura connessione</a:t>
            </a:r>
            <a:endParaRPr lang="it-IT" altLang="en-US" sz="1600">
              <a:solidFill>
                <a:schemeClr val="bg1"/>
              </a:solidFill>
              <a:latin typeface="Bahnschrift Light" panose="020B0502040204020203" charset="0"/>
              <a:cs typeface="Bahnschrift Light" panose="020B0502040204020203" charset="0"/>
            </a:endParaRPr>
          </a:p>
        </p:txBody>
      </p:sp>
      <p:sp>
        <p:nvSpPr>
          <p:cNvPr id="7" name="Text Box 6"/>
          <p:cNvSpPr txBox="1"/>
          <p:nvPr/>
        </p:nvSpPr>
        <p:spPr>
          <a:xfrm>
            <a:off x="7418070" y="6026150"/>
            <a:ext cx="2232025" cy="337185"/>
          </a:xfrm>
          <a:prstGeom prst="rect">
            <a:avLst/>
          </a:prstGeom>
          <a:noFill/>
        </p:spPr>
        <p:txBody>
          <a:bodyPr wrap="square" rtlCol="0">
            <a:spAutoFit/>
          </a:bodyPr>
          <a:p>
            <a:r>
              <a:rPr lang="it-IT" altLang="en-US" sz="1600">
                <a:solidFill>
                  <a:schemeClr val="bg1"/>
                </a:solidFill>
                <a:latin typeface="Bahnschrift Light" panose="020B0502040204020203" charset="0"/>
                <a:cs typeface="Bahnschrift Light" panose="020B0502040204020203" charset="0"/>
              </a:rPr>
              <a:t>Chiusura connessione</a:t>
            </a:r>
            <a:endParaRPr lang="it-IT" altLang="en-US" sz="1600">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a:bodyPr>
          <a:p>
            <a:pPr algn="l"/>
            <a:r>
              <a:rPr lang="it-IT" altLang="en-US">
                <a:solidFill>
                  <a:schemeClr val="bg1"/>
                </a:solidFill>
                <a:latin typeface="Bahnschrift SemiBold" panose="020B0502040204020203" charset="0"/>
                <a:cs typeface="Bahnschrift SemiBold" panose="020B0502040204020203" charset="0"/>
              </a:rPr>
              <a:t>Dettagli sull’implementazione - send_pkt</a:t>
            </a:r>
            <a:endParaRPr lang="it-IT" altLang="en-US">
              <a:solidFill>
                <a:schemeClr val="bg1"/>
              </a:solidFill>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609600" y="1600200"/>
            <a:ext cx="10972800" cy="1828165"/>
          </a:xfrm>
        </p:spPr>
        <p:txBody>
          <a:bodyPr/>
          <a:p>
            <a:pPr marL="0" indent="0" algn="ctr">
              <a:buNone/>
            </a:pPr>
            <a:r>
              <a:rPr lang="it-IT" altLang="en-US" sz="2400">
                <a:solidFill>
                  <a:schemeClr val="bg1"/>
                </a:solidFill>
                <a:latin typeface="Courier New" panose="02070309020205020404" charset="0"/>
                <a:cs typeface="Courier New" panose="02070309020205020404" charset="0"/>
              </a:rPr>
              <a:t>send_pkt(socket_desc, struct sockaddr_in addr, packet *p)</a:t>
            </a:r>
            <a:endParaRPr lang="it-IT" altLang="en-US" sz="2400">
              <a:solidFill>
                <a:schemeClr val="bg1"/>
              </a:solidFill>
              <a:latin typeface="Bahnschrift Light" panose="020B0502040204020203" charset="0"/>
              <a:cs typeface="Bahnschrift Light" panose="020B0502040204020203" charset="0"/>
            </a:endParaRPr>
          </a:p>
          <a:p>
            <a:pPr marL="0" indent="0">
              <a:buNone/>
            </a:pPr>
            <a:r>
              <a:rPr lang="it-IT" altLang="en-US">
                <a:solidFill>
                  <a:schemeClr val="bg1"/>
                </a:solidFill>
                <a:latin typeface="Bahnschrift Light" panose="020B0502040204020203" charset="0"/>
                <a:cs typeface="Bahnschrift Light" panose="020B0502040204020203" charset="0"/>
              </a:rPr>
              <a:t>La funzione send_pkt permette di inviare un pacchetto tramite la socket identificata dai parametri inseriti.</a:t>
            </a:r>
            <a:endParaRPr lang="it-IT" altLang="en-US">
              <a:solidFill>
                <a:schemeClr val="bg1"/>
              </a:solidFill>
              <a:latin typeface="Bahnschrift Light" panose="020B0502040204020203" charset="0"/>
              <a:cs typeface="Bahnschrift Light" panose="020B0502040204020203" charset="0"/>
            </a:endParaRPr>
          </a:p>
          <a:p>
            <a:pPr marL="0" indent="0">
              <a:buNone/>
            </a:pPr>
            <a:endParaRPr lang="it-IT" altLang="en-US">
              <a:solidFill>
                <a:schemeClr val="bg1"/>
              </a:solidFill>
              <a:latin typeface="Bahnschrift Light" panose="020B0502040204020203" charset="0"/>
              <a:cs typeface="Bahnschrift Light" panose="020B0502040204020203" charset="0"/>
            </a:endParaRPr>
          </a:p>
          <a:p>
            <a:pPr marL="0" indent="0">
              <a:buNone/>
            </a:pPr>
            <a:r>
              <a:rPr lang="it-IT" altLang="en-US">
                <a:solidFill>
                  <a:schemeClr val="bg1"/>
                </a:solidFill>
                <a:latin typeface="Bahnschrift Light" panose="020B0502040204020203" charset="0"/>
                <a:cs typeface="Bahnschrift Light" panose="020B0502040204020203" charset="0"/>
              </a:rPr>
              <a:t>Al suo interno è implementato un meccanismo che permette di scartare l’invio dei pacchetti con probabilità P, configurabile dall’utente in fase di compilazione per il testing.</a:t>
            </a:r>
            <a:endParaRPr lang="it-IT" altLang="en-US">
              <a:solidFill>
                <a:schemeClr val="bg1"/>
              </a:solidFill>
              <a:latin typeface="Bahnschrift Light" panose="020B0502040204020203" charset="0"/>
              <a:cs typeface="Bahnschrift Light" panose="020B0502040204020203" charset="0"/>
            </a:endParaRPr>
          </a:p>
          <a:p>
            <a:pPr marL="0" indent="0">
              <a:buNone/>
            </a:pPr>
            <a:endParaRPr lang="it-IT" altLang="en-US" sz="2000">
              <a:solidFill>
                <a:schemeClr val="bg1"/>
              </a:solidFill>
              <a:latin typeface="Bahnschrift Light" panose="020B0502040204020203" charset="0"/>
              <a:cs typeface="Bahnschrift Light" panose="020B0502040204020203" charset="0"/>
            </a:endParaRPr>
          </a:p>
          <a:p>
            <a:pPr marL="0" indent="0">
              <a:buNone/>
            </a:pPr>
            <a:endParaRPr lang="it-IT" altLang="en-US" sz="2000">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pPr algn="l"/>
            <a:r>
              <a:rPr lang="it-IT" altLang="en-US">
                <a:solidFill>
                  <a:schemeClr val="bg1"/>
                </a:solidFill>
                <a:latin typeface="Bahnschrift SemiBold" panose="020B0502040204020203" charset="0"/>
                <a:cs typeface="Bahnschrift SemiBold" panose="020B0502040204020203" charset="0"/>
              </a:rPr>
              <a:t>Dettagli sull’implementazione - dynamic_list</a:t>
            </a:r>
            <a:endParaRPr lang="it-IT" altLang="en-US">
              <a:solidFill>
                <a:schemeClr val="bg1"/>
              </a:solidFill>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609600" y="1600200"/>
            <a:ext cx="10972800" cy="1828165"/>
          </a:xfrm>
        </p:spPr>
        <p:txBody>
          <a:bodyPr/>
          <a:p>
            <a:pPr marL="0" indent="0">
              <a:buNone/>
            </a:pPr>
            <a:r>
              <a:rPr lang="it-IT" altLang="en-US">
                <a:solidFill>
                  <a:schemeClr val="bg1"/>
                </a:solidFill>
                <a:latin typeface="Bahnschrift Light" panose="020B0502040204020203" charset="0"/>
                <a:cs typeface="Bahnschrift Light" panose="020B0502040204020203" charset="0"/>
              </a:rPr>
              <a:t>Lista dinamica per invio e ricezione dei pacchetti</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 pacchetti ricevuti vengono messi in list_rcv</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 pacchetti da inviare vengono messi in list_send</a:t>
            </a:r>
            <a:endParaRPr lang="it-IT" altLang="en-US" sz="2000">
              <a:solidFill>
                <a:schemeClr val="bg1"/>
              </a:solidFill>
              <a:latin typeface="Bahnschrift Light" panose="020B0502040204020203" charset="0"/>
              <a:cs typeface="Bahnschrift Light" panose="020B0502040204020203" charset="0"/>
            </a:endParaRPr>
          </a:p>
          <a:p>
            <a:pPr marL="0" indent="0">
              <a:buNone/>
            </a:pPr>
            <a:endParaRPr lang="it-IT" altLang="en-US" sz="2000">
              <a:solidFill>
                <a:schemeClr val="bg1"/>
              </a:solidFill>
              <a:latin typeface="Bahnschrift Light" panose="020B0502040204020203" charset="0"/>
              <a:cs typeface="Bahnschrift Light" panose="020B0502040204020203" charset="0"/>
            </a:endParaRPr>
          </a:p>
        </p:txBody>
      </p:sp>
      <p:sp>
        <p:nvSpPr>
          <p:cNvPr id="4" name="Text Box 3"/>
          <p:cNvSpPr txBox="1"/>
          <p:nvPr/>
        </p:nvSpPr>
        <p:spPr>
          <a:xfrm>
            <a:off x="6095365" y="3631565"/>
            <a:ext cx="5487035" cy="2675255"/>
          </a:xfrm>
          <a:prstGeom prst="rect">
            <a:avLst/>
          </a:prstGeom>
          <a:noFill/>
        </p:spPr>
        <p:txBody>
          <a:bodyPr wrap="square" rtlCol="0">
            <a:noAutofit/>
          </a:bodyPr>
          <a:p>
            <a:pPr marL="0" indent="0">
              <a:buNone/>
            </a:pPr>
            <a:r>
              <a:rPr lang="it-IT" altLang="en-US" sz="3200">
                <a:solidFill>
                  <a:schemeClr val="bg1"/>
                </a:solidFill>
                <a:latin typeface="Bahnschrift Light" panose="020B0502040204020203" charset="0"/>
                <a:cs typeface="Bahnschrift Light" panose="020B0502040204020203" charset="0"/>
                <a:sym typeface="+mn-ea"/>
              </a:rPr>
              <a:t>I campi della struct</a:t>
            </a:r>
            <a:r>
              <a:rPr lang="it-IT" altLang="en-US">
                <a:solidFill>
                  <a:schemeClr val="bg1"/>
                </a:solidFill>
                <a:latin typeface="Bahnschrift Light" panose="020B0502040204020203" charset="0"/>
                <a:cs typeface="Bahnschrift Light" panose="020B0502040204020203" charset="0"/>
                <a:sym typeface="+mn-ea"/>
              </a:rPr>
              <a:t>:</a:t>
            </a:r>
            <a:endParaRPr lang="it-IT" altLang="en-US">
              <a:solidFill>
                <a:schemeClr val="bg1"/>
              </a:solidFill>
              <a:latin typeface="Bahnschrift Light" panose="020B0502040204020203" charset="0"/>
              <a:cs typeface="Bahnschrift Light" panose="020B0502040204020203" charset="0"/>
              <a:sym typeface="+mn-ea"/>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rPr>
              <a:t>max_size</a:t>
            </a:r>
            <a:endParaRPr lang="it-IT" altLang="en-US" sz="2000">
              <a:solidFill>
                <a:schemeClr val="bg1"/>
              </a:solidFill>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rPr>
              <a:t>len</a:t>
            </a:r>
            <a:endParaRPr lang="it-IT" altLang="en-US" sz="2000">
              <a:solidFill>
                <a:schemeClr val="bg1"/>
              </a:solidFill>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rPr>
              <a:t>packets</a:t>
            </a:r>
            <a:endParaRPr lang="it-IT" altLang="en-US" sz="2000">
              <a:solidFill>
                <a:schemeClr val="bg1"/>
              </a:solidFill>
              <a:latin typeface="Bahnschrift Light" panose="020B0502040204020203" charset="0"/>
              <a:cs typeface="Bahnschrift Light" panose="020B0502040204020203" charset="0"/>
            </a:endParaRPr>
          </a:p>
        </p:txBody>
      </p:sp>
      <p:sp>
        <p:nvSpPr>
          <p:cNvPr id="5" name="Text Box 4"/>
          <p:cNvSpPr txBox="1"/>
          <p:nvPr/>
        </p:nvSpPr>
        <p:spPr>
          <a:xfrm>
            <a:off x="736600" y="3627755"/>
            <a:ext cx="5487035" cy="2675255"/>
          </a:xfrm>
          <a:prstGeom prst="rect">
            <a:avLst/>
          </a:prstGeom>
          <a:noFill/>
        </p:spPr>
        <p:txBody>
          <a:bodyPr wrap="square" rtlCol="0">
            <a:noAutofit/>
          </a:bodyPr>
          <a:p>
            <a:pPr marL="0" indent="0">
              <a:buNone/>
            </a:pPr>
            <a:r>
              <a:rPr lang="it-IT" altLang="en-US" sz="3200">
                <a:solidFill>
                  <a:schemeClr val="bg1"/>
                </a:solidFill>
                <a:latin typeface="Bahnschrift Light" panose="020B0502040204020203" charset="0"/>
                <a:cs typeface="Bahnschrift Light" panose="020B0502040204020203" charset="0"/>
                <a:sym typeface="+mn-ea"/>
              </a:rPr>
              <a:t>I metodi a disposizione:</a:t>
            </a:r>
            <a:endParaRPr lang="it-IT" altLang="en-US" sz="3200">
              <a:solidFill>
                <a:schemeClr val="bg1"/>
              </a:solidFill>
              <a:latin typeface="Bahnschrift Light" panose="020B0502040204020203" charset="0"/>
              <a:cs typeface="Bahnschrift Light" panose="020B0502040204020203" charset="0"/>
              <a:sym typeface="+mn-ea"/>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sym typeface="+mn-ea"/>
              </a:rPr>
              <a:t>create</a:t>
            </a:r>
            <a:endParaRPr lang="it-IT" altLang="en-US" sz="2000">
              <a:solidFill>
                <a:schemeClr val="bg1"/>
              </a:solidFill>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sym typeface="+mn-ea"/>
              </a:rPr>
              <a:t>add</a:t>
            </a:r>
            <a:endParaRPr lang="it-IT" altLang="en-US" sz="2000">
              <a:solidFill>
                <a:schemeClr val="bg1"/>
              </a:solidFill>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sym typeface="+mn-ea"/>
              </a:rPr>
              <a:t>pop</a:t>
            </a:r>
            <a:endParaRPr lang="it-IT" altLang="en-US" sz="2000">
              <a:solidFill>
                <a:schemeClr val="bg1"/>
              </a:solidFill>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sym typeface="+mn-ea"/>
              </a:rPr>
              <a:t>remove_el</a:t>
            </a:r>
            <a:endParaRPr lang="it-IT" altLang="en-US" sz="2000">
              <a:solidFill>
                <a:schemeClr val="bg1"/>
              </a:solidFill>
              <a:latin typeface="Bahnschrift Light" panose="020B0502040204020203" charset="0"/>
              <a:cs typeface="Bahnschrift Light" panose="020B0502040204020203" charset="0"/>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sym typeface="+mn-ea"/>
              </a:rPr>
              <a:t>sort</a:t>
            </a:r>
            <a:endParaRPr lang="it-IT" altLang="en-US" sz="2000">
              <a:solidFill>
                <a:schemeClr val="bg1"/>
              </a:solidFill>
              <a:latin typeface="Bahnschrift Light" panose="020B0502040204020203" charset="0"/>
              <a:cs typeface="Bahnschrift Light" panose="020B0502040204020203" charset="0"/>
              <a:sym typeface="+mn-ea"/>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sym typeface="+mn-ea"/>
              </a:rPr>
              <a:t>contains</a:t>
            </a:r>
            <a:endParaRPr lang="it-IT" altLang="en-US" sz="2000">
              <a:solidFill>
                <a:schemeClr val="bg1"/>
              </a:solidFill>
              <a:latin typeface="Bahnschrift Light" panose="020B0502040204020203" charset="0"/>
              <a:cs typeface="Bahnschrift Light" panose="020B0502040204020203" charset="0"/>
              <a:sym typeface="+mn-ea"/>
            </a:endParaRPr>
          </a:p>
          <a:p>
            <a:pPr marL="285750" indent="-285750">
              <a:buFont typeface="Arial" panose="020B0604020202020204" pitchFamily="34" charset="0"/>
              <a:buChar char="•"/>
            </a:pPr>
            <a:r>
              <a:rPr lang="it-IT" altLang="en-US" sz="2000">
                <a:solidFill>
                  <a:schemeClr val="bg1"/>
                </a:solidFill>
                <a:latin typeface="Bahnschrift Light" panose="020B0502040204020203" charset="0"/>
                <a:cs typeface="Bahnschrift Light" panose="020B0502040204020203" charset="0"/>
                <a:sym typeface="+mn-ea"/>
              </a:rPr>
              <a:t>is_empty</a:t>
            </a:r>
            <a:endParaRPr lang="it-IT" altLang="en-US" sz="2000">
              <a:solidFill>
                <a:schemeClr val="bg1"/>
              </a:solidFill>
              <a:latin typeface="Bahnschrift Light" panose="020B0502040204020203" charset="0"/>
              <a:cs typeface="Bahnschrift Light" panose="020B0502040204020203"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rPr>
              <a:t>Indice</a:t>
            </a:r>
            <a:endParaRPr lang="it-IT" altLang="en-US">
              <a:solidFill>
                <a:schemeClr val="bg1"/>
              </a:solidFill>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p:txBody>
          <a:bodyPr/>
          <a:p>
            <a:r>
              <a:rPr lang="it-IT" altLang="en-US">
                <a:solidFill>
                  <a:schemeClr val="bg1"/>
                </a:solidFill>
                <a:latin typeface="Bahnschrift Light" panose="020B0502040204020203" charset="0"/>
                <a:cs typeface="Bahnschrift Light" panose="020B0502040204020203" charset="0"/>
              </a:rPr>
              <a:t>Architettura del software</a:t>
            </a:r>
            <a:endParaRPr lang="it-IT" altLang="en-US">
              <a:solidFill>
                <a:schemeClr val="bg1"/>
              </a:solidFill>
              <a:latin typeface="Bahnschrift Light" panose="020B0502040204020203" charset="0"/>
              <a:cs typeface="Bahnschrift Light" panose="020B0502040204020203" charset="0"/>
            </a:endParaRPr>
          </a:p>
          <a:p>
            <a:r>
              <a:rPr lang="it-IT" altLang="en-US">
                <a:solidFill>
                  <a:schemeClr val="bg1"/>
                </a:solidFill>
                <a:latin typeface="Bahnschrift Light" panose="020B0502040204020203" charset="0"/>
                <a:cs typeface="Bahnschrift Light" panose="020B0502040204020203" charset="0"/>
              </a:rPr>
              <a:t>Il protocollo</a:t>
            </a:r>
            <a:endParaRPr lang="it-IT" altLang="en-US">
              <a:solidFill>
                <a:schemeClr val="bg1"/>
              </a:solidFill>
              <a:latin typeface="Bahnschrift Light" panose="020B0502040204020203" charset="0"/>
              <a:cs typeface="Bahnschrift Light" panose="020B0502040204020203" charset="0"/>
            </a:endParaRPr>
          </a:p>
          <a:p>
            <a:r>
              <a:rPr lang="it-IT" altLang="en-US">
                <a:solidFill>
                  <a:schemeClr val="bg1"/>
                </a:solidFill>
                <a:latin typeface="Bahnschrift Light" panose="020B0502040204020203" charset="0"/>
                <a:cs typeface="Bahnschrift Light" panose="020B0502040204020203" charset="0"/>
              </a:rPr>
              <a:t>Dettagli sull’implementazione</a:t>
            </a:r>
            <a:endParaRPr lang="it-IT" altLang="en-US">
              <a:solidFill>
                <a:schemeClr val="bg1"/>
              </a:solidFill>
              <a:latin typeface="Bahnschrift Light" panose="020B0502040204020203" charset="0"/>
              <a:cs typeface="Bahnschrift Light" panose="020B0502040204020203" charset="0"/>
            </a:endParaRPr>
          </a:p>
          <a:p>
            <a:r>
              <a:rPr lang="it-IT" altLang="en-US">
                <a:solidFill>
                  <a:schemeClr val="bg1"/>
                </a:solidFill>
                <a:latin typeface="Bahnschrift Light" panose="020B0502040204020203" charset="0"/>
                <a:cs typeface="Bahnschrift Light" panose="020B0502040204020203" charset="0"/>
              </a:rPr>
              <a:t>Test &amp; Prestazioni</a:t>
            </a:r>
            <a:endParaRPr lang="it-IT" altLang="en-US">
              <a:solidFill>
                <a:schemeClr val="bg1"/>
              </a:solidFill>
              <a:latin typeface="Bahnschrift Light" panose="020B0502040204020203" charset="0"/>
              <a:cs typeface="Bahnschrift Light" panose="020B05020402040202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invio file pesanti</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Supponiamo che il server riceva un comando di trasferire un file. Cosa succede?</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server apre il file, se esiste</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Legge l’intero file</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Carica il contenuto del file dentro i pacchetti </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Mette i pacchetti nella lista d’invio</a:t>
            </a:r>
            <a:endParaRPr lang="it-IT" altLang="en-US" sz="2000">
              <a:solidFill>
                <a:schemeClr val="bg1"/>
              </a:solidFill>
              <a:latin typeface="Bahnschrift Light" panose="020B0502040204020203" charset="0"/>
              <a:cs typeface="Bahnschrift Light" panose="020B0502040204020203" charset="0"/>
            </a:endParaRPr>
          </a:p>
          <a:p>
            <a:pPr marL="0" indent="0">
              <a:buNone/>
            </a:pPr>
            <a:endParaRPr lang="it-IT" altLang="en-US">
              <a:solidFill>
                <a:schemeClr val="bg1"/>
              </a:solidFill>
              <a:latin typeface="Bahnschrift Light" panose="020B0502040204020203" charset="0"/>
              <a:cs typeface="Bahnschrift Light" panose="020B0502040204020203" charset="0"/>
            </a:endParaRPr>
          </a:p>
          <a:p>
            <a:pPr marL="0" indent="0">
              <a:buNone/>
            </a:pPr>
            <a:r>
              <a:rPr lang="it-IT" altLang="en-US">
                <a:solidFill>
                  <a:schemeClr val="bg1"/>
                </a:solidFill>
                <a:latin typeface="Bahnschrift SemiBold" panose="020B0502040204020203" charset="0"/>
                <a:cs typeface="Bahnschrift SemiBold" panose="020B0502040204020203" charset="0"/>
              </a:rPr>
              <a:t>Problema</a:t>
            </a:r>
            <a:r>
              <a:rPr lang="it-IT" altLang="en-US">
                <a:solidFill>
                  <a:schemeClr val="bg1"/>
                </a:solidFill>
                <a:latin typeface="Bahnschrift Light" panose="020B0502040204020203" charset="0"/>
                <a:cs typeface="Bahnschrift Light" panose="020B0502040204020203" charset="0"/>
              </a:rPr>
              <a:t>: se il file ha dimensione N bytes, vengono caricati esattamente N bytes in memoria.</a:t>
            </a:r>
            <a:endParaRPr lang="it-IT" altLang="en-US" sz="2000">
              <a:solidFill>
                <a:schemeClr val="bg1"/>
              </a:solidFill>
              <a:latin typeface="Bahnschrift Light" panose="020B0502040204020203" charset="0"/>
              <a:cs typeface="Bahnschrift Light" panose="020B0502040204020203" charset="0"/>
            </a:endParaRPr>
          </a:p>
          <a:p>
            <a:endParaRPr lang="it-IT" altLang="en-US" sz="2000">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invio file pesanti</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SemiBold" panose="020B0502040204020203" charset="0"/>
                <a:cs typeface="Bahnschrift SemiBold" panose="020B0502040204020203" charset="0"/>
              </a:rPr>
              <a:t>Soluzione adottata:</a:t>
            </a:r>
            <a:r>
              <a:rPr lang="it-IT" altLang="en-US">
                <a:solidFill>
                  <a:schemeClr val="bg1"/>
                </a:solidFill>
                <a:latin typeface="Bahnschrift Light" panose="020B0502040204020203" charset="0"/>
                <a:cs typeface="Bahnschrift Light" panose="020B0502040204020203" charset="0"/>
              </a:rPr>
              <a:t> invio a buffer (di dimensione K)</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server carica in RAM soltanto un numero limitato di pacchetti (ad esempio K)</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Ogni volta che la lista di invio si svuota, la riempie di nuovo</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meccanismo si ripete fino alla fine del file</a:t>
            </a:r>
            <a:endParaRPr lang="it-IT" altLang="en-US" sz="2000">
              <a:solidFill>
                <a:schemeClr val="bg1"/>
              </a:solidFill>
              <a:latin typeface="Bahnschrift Light" panose="020B0502040204020203" charset="0"/>
              <a:cs typeface="Bahnschrift Light" panose="020B0502040204020203" charset="0"/>
            </a:endParaRPr>
          </a:p>
          <a:p>
            <a:pPr marL="0" indent="0">
              <a:buNone/>
            </a:pPr>
            <a:endParaRPr lang="it-IT" altLang="en-US">
              <a:solidFill>
                <a:schemeClr val="bg1"/>
              </a:solidFill>
              <a:latin typeface="Bahnschrift Light" panose="020B0502040204020203" charset="0"/>
              <a:cs typeface="Bahnschrift Light" panose="020B0502040204020203" charset="0"/>
            </a:endParaRPr>
          </a:p>
          <a:p>
            <a:pPr marL="0" indent="0">
              <a:buNone/>
            </a:pPr>
            <a:endParaRPr lang="it-IT" altLang="en-US">
              <a:solidFill>
                <a:schemeClr val="bg1"/>
              </a:solidFill>
              <a:latin typeface="Bahnschrift Light" panose="020B0502040204020203" charset="0"/>
              <a:cs typeface="Bahnschrift Light" panose="020B0502040204020203" charset="0"/>
            </a:endParaRPr>
          </a:p>
          <a:p>
            <a:pPr marL="0" indent="0">
              <a:buNone/>
            </a:pPr>
            <a:r>
              <a:rPr lang="it-IT" altLang="en-US">
                <a:solidFill>
                  <a:schemeClr val="bg1"/>
                </a:solidFill>
                <a:latin typeface="Bahnschrift Light" panose="020B0502040204020203" charset="0"/>
                <a:cs typeface="Bahnschrift Light" panose="020B0502040204020203" charset="0"/>
              </a:rPr>
              <a:t>Se L è la dimensione massima in bytes del campo data di un pacchetto, vengono mantenuti in memoria al più K*L bytes per volta.</a:t>
            </a:r>
            <a:endParaRPr lang="it-IT" altLang="en-US">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variabili di sequenza</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sz="2800">
                <a:solidFill>
                  <a:schemeClr val="bg1"/>
                </a:solidFill>
                <a:latin typeface="Bahnschrift Light" panose="020B0502040204020203" charset="0"/>
                <a:cs typeface="Bahnschrift Light" panose="020B0502040204020203" charset="0"/>
                <a:sym typeface="+mn-ea"/>
              </a:rPr>
              <a:t>Client e Server mantengono 3 variabili di sequenza </a:t>
            </a:r>
            <a:r>
              <a:rPr lang="it-IT" altLang="en-US" sz="2800">
                <a:solidFill>
                  <a:schemeClr val="bg1"/>
                </a:solidFill>
                <a:latin typeface="Bahnschrift Light" panose="020B0502040204020203" charset="0"/>
                <a:cs typeface="Bahnschrift Light" panose="020B0502040204020203" charset="0"/>
                <a:sym typeface="+mn-ea"/>
              </a:rPr>
              <a:t>affinchè siano sempre aggiornati su quale pacchetto riceveranno e quale ACK dovranno inviare per riscontrarlo correttamente</a:t>
            </a:r>
            <a:r>
              <a:rPr lang="it-IT" altLang="en-US" sz="2800">
                <a:solidFill>
                  <a:schemeClr val="bg1"/>
                </a:solidFill>
                <a:latin typeface="Bahnschrift Light" panose="020B0502040204020203" charset="0"/>
                <a:cs typeface="Bahnschrift Light" panose="020B0502040204020203" charset="0"/>
                <a:sym typeface="+mn-ea"/>
              </a:rPr>
              <a:t>:</a:t>
            </a:r>
            <a:endParaRPr lang="it-IT" altLang="en-US" sz="28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Courier New" panose="02070309020205020404" charset="0"/>
                <a:cs typeface="Courier New" panose="02070309020205020404" charset="0"/>
                <a:sym typeface="+mn-ea"/>
              </a:rPr>
              <a:t>num_seq</a:t>
            </a:r>
            <a:r>
              <a:rPr lang="it-IT" altLang="en-US" sz="2000">
                <a:solidFill>
                  <a:schemeClr val="bg1"/>
                </a:solidFill>
                <a:latin typeface="Bahnschrift Light" panose="020B0502040204020203" charset="0"/>
                <a:cs typeface="Bahnschrift Light" panose="020B0502040204020203" charset="0"/>
                <a:sym typeface="+mn-ea"/>
              </a:rPr>
              <a:t> - il numero di sequenza del prossimo pacchetto da inviare o da mettere in lista d’invio</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Courier New" panose="02070309020205020404" charset="0"/>
                <a:cs typeface="Courier New" panose="02070309020205020404" charset="0"/>
                <a:sym typeface="+mn-ea"/>
              </a:rPr>
              <a:t>expected_num_seq</a:t>
            </a:r>
            <a:r>
              <a:rPr lang="it-IT" altLang="en-US" sz="2000">
                <a:solidFill>
                  <a:schemeClr val="bg1"/>
                </a:solidFill>
                <a:latin typeface="Bahnschrift Light" panose="020B0502040204020203" charset="0"/>
                <a:cs typeface="Bahnschrift Light" panose="020B0502040204020203" charset="0"/>
                <a:sym typeface="+mn-ea"/>
              </a:rPr>
              <a:t> - il numero di sequenza del pacchetto che Client o Server si aspettano di ricevere</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Courier New" panose="02070309020205020404" charset="0"/>
                <a:cs typeface="Courier New" panose="02070309020205020404" charset="0"/>
                <a:sym typeface="+mn-ea"/>
              </a:rPr>
              <a:t>current_ack_rcv</a:t>
            </a:r>
            <a:r>
              <a:rPr lang="it-IT" altLang="en-US" sz="2000">
                <a:solidFill>
                  <a:schemeClr val="bg1"/>
                </a:solidFill>
                <a:latin typeface="Bahnschrift Light" panose="020B0502040204020203" charset="0"/>
                <a:cs typeface="Bahnschrift Light" panose="020B0502040204020203" charset="0"/>
                <a:sym typeface="+mn-ea"/>
              </a:rPr>
              <a:t> - l’ultimo numero di acknowledgment ricevuto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variabili di sequenza</a:t>
            </a:r>
            <a:endParaRPr lang="en-US"/>
          </a:p>
        </p:txBody>
      </p:sp>
      <p:sp>
        <p:nvSpPr>
          <p:cNvPr id="3" name="Content Placeholder 2"/>
          <p:cNvSpPr>
            <a:spLocks noGrp="1"/>
          </p:cNvSpPr>
          <p:nvPr>
            <p:ph idx="1"/>
          </p:nvPr>
        </p:nvSpPr>
        <p:spPr>
          <a:xfrm>
            <a:off x="609600" y="1600200"/>
            <a:ext cx="10972800" cy="4525963"/>
          </a:xfrm>
        </p:spPr>
        <p:txBody>
          <a:bodyPr/>
          <a:p>
            <a:pPr marL="0" indent="0">
              <a:buNone/>
            </a:pPr>
            <a:r>
              <a:rPr lang="it-IT" altLang="en-US" sz="2000">
                <a:solidFill>
                  <a:schemeClr val="bg1"/>
                </a:solidFill>
                <a:latin typeface="Bahnschrift Light" panose="020B0502040204020203" charset="0"/>
                <a:cs typeface="Bahnschrift Light" panose="020B0502040204020203" charset="0"/>
              </a:rPr>
              <a:t>La variabile </a:t>
            </a:r>
            <a:r>
              <a:rPr lang="it-IT" altLang="en-US" sz="2000">
                <a:solidFill>
                  <a:schemeClr val="bg1"/>
                </a:solidFill>
                <a:latin typeface="Courier New" panose="02070309020205020404" charset="0"/>
                <a:cs typeface="Courier New" panose="02070309020205020404" charset="0"/>
              </a:rPr>
              <a:t>expected_num_seq</a:t>
            </a:r>
            <a:r>
              <a:rPr lang="it-IT" altLang="en-US" sz="2000">
                <a:solidFill>
                  <a:schemeClr val="bg1"/>
                </a:solidFill>
                <a:latin typeface="Bahnschrift Light" panose="020B0502040204020203" charset="0"/>
                <a:cs typeface="Bahnschrift Light" panose="020B0502040204020203" charset="0"/>
              </a:rPr>
              <a:t> contiene il numero di sequenza del prossimo pacchetto che il ricevente si aspetta di ricevere.</a:t>
            </a:r>
            <a:endParaRPr lang="it-IT" altLang="en-US" sz="2000">
              <a:solidFill>
                <a:schemeClr val="bg1"/>
              </a:solidFill>
              <a:latin typeface="Bahnschrift Light" panose="020B0502040204020203" charset="0"/>
              <a:cs typeface="Bahnschrift Light" panose="020B0502040204020203" charset="0"/>
            </a:endParaRPr>
          </a:p>
          <a:p>
            <a:pPr marL="0" indent="0">
              <a:buNone/>
            </a:pPr>
            <a:r>
              <a:rPr lang="it-IT" altLang="en-US" sz="2000">
                <a:solidFill>
                  <a:schemeClr val="bg1"/>
                </a:solidFill>
                <a:latin typeface="Bahnschrift Light" panose="020B0502040204020203" charset="0"/>
                <a:cs typeface="Bahnschrift Light" panose="020B0502040204020203" charset="0"/>
              </a:rPr>
              <a:t>Di volta in volta essa viene incrementata nel seguente modo (pseudo-codice):</a:t>
            </a:r>
            <a:endParaRPr lang="it-IT" altLang="en-US" sz="2000">
              <a:solidFill>
                <a:schemeClr val="bg1"/>
              </a:solidFill>
              <a:latin typeface="Bahnschrift Light" panose="020B0502040204020203" charset="0"/>
              <a:cs typeface="Bahnschrift Light" panose="020B0502040204020203" charset="0"/>
            </a:endParaRPr>
          </a:p>
          <a:p>
            <a:pPr marL="0" indent="0" algn="ctr">
              <a:buNone/>
            </a:pPr>
            <a:endParaRPr lang="it-IT" altLang="en-US" sz="1600">
              <a:solidFill>
                <a:schemeClr val="bg1"/>
              </a:solidFill>
              <a:latin typeface="Courier New" panose="02070309020205020404" charset="0"/>
              <a:cs typeface="Courier New" panose="02070309020205020404" charset="0"/>
            </a:endParaRPr>
          </a:p>
          <a:p>
            <a:pPr marL="0" indent="0" algn="ctr">
              <a:buNone/>
            </a:pPr>
            <a:r>
              <a:rPr lang="it-IT" altLang="en-US" sz="1600">
                <a:solidFill>
                  <a:schemeClr val="bg1"/>
                </a:solidFill>
                <a:latin typeface="Courier New" panose="02070309020205020404" charset="0"/>
                <a:cs typeface="Courier New" panose="02070309020205020404" charset="0"/>
              </a:rPr>
              <a:t>expected_num_seq = expected_num_seq + length(packet.data)</a:t>
            </a:r>
            <a:endParaRPr lang="it-IT" altLang="en-US" sz="1600">
              <a:solidFill>
                <a:schemeClr val="bg1"/>
              </a:solidFill>
              <a:latin typeface="Courier New" panose="02070309020205020404" charset="0"/>
              <a:cs typeface="Courier New" panose="02070309020205020404" charset="0"/>
            </a:endParaRPr>
          </a:p>
          <a:p>
            <a:pPr marL="0" indent="0" algn="l">
              <a:buNone/>
            </a:pPr>
            <a:endParaRPr lang="it-IT" altLang="en-US" sz="2000">
              <a:solidFill>
                <a:schemeClr val="bg1"/>
              </a:solidFill>
              <a:latin typeface="Bahnschrift Light" panose="020B0502040204020203" charset="0"/>
              <a:cs typeface="Bahnschrift Light" panose="020B0502040204020203" charset="0"/>
            </a:endParaRPr>
          </a:p>
          <a:p>
            <a:pPr marL="0" indent="0" algn="l">
              <a:buNone/>
            </a:pPr>
            <a:r>
              <a:rPr lang="it-IT" altLang="en-US" sz="2000">
                <a:solidFill>
                  <a:schemeClr val="bg1"/>
                </a:solidFill>
                <a:latin typeface="Bahnschrift Light" panose="020B0502040204020203" charset="0"/>
                <a:cs typeface="Bahnschrift Light" panose="020B0502040204020203" charset="0"/>
              </a:rPr>
              <a:t>Ci sono però alcuni comandi che possono avere il campo data vuoto:</a:t>
            </a:r>
            <a:endParaRPr lang="it-IT" altLang="en-US" sz="2000">
              <a:solidFill>
                <a:schemeClr val="bg1"/>
              </a:solidFill>
              <a:latin typeface="Bahnschrift Light" panose="020B0502040204020203" charset="0"/>
              <a:cs typeface="Bahnschrift Light" panose="020B0502040204020203" charset="0"/>
            </a:endParaRPr>
          </a:p>
          <a:p>
            <a:pPr algn="l"/>
            <a:r>
              <a:rPr lang="it-IT" altLang="en-US" sz="2000">
                <a:solidFill>
                  <a:schemeClr val="bg1"/>
                </a:solidFill>
                <a:latin typeface="Bahnschrift Light" panose="020B0502040204020203" charset="0"/>
                <a:cs typeface="Bahnschrift Light" panose="020B0502040204020203" charset="0"/>
              </a:rPr>
              <a:t>list</a:t>
            </a:r>
            <a:endParaRPr lang="it-IT" altLang="en-US" sz="2000">
              <a:solidFill>
                <a:schemeClr val="bg1"/>
              </a:solidFill>
              <a:latin typeface="Bahnschrift Light" panose="020B0502040204020203" charset="0"/>
              <a:cs typeface="Bahnschrift Light" panose="020B0502040204020203" charset="0"/>
            </a:endParaRPr>
          </a:p>
          <a:p>
            <a:pPr algn="l"/>
            <a:r>
              <a:rPr lang="it-IT" altLang="en-US" sz="2000">
                <a:solidFill>
                  <a:schemeClr val="bg1"/>
                </a:solidFill>
                <a:latin typeface="Bahnschrift Light" panose="020B0502040204020203" charset="0"/>
                <a:cs typeface="Bahnschrift Light" panose="020B0502040204020203" charset="0"/>
              </a:rPr>
              <a:t>syn</a:t>
            </a:r>
            <a:endParaRPr lang="it-IT" altLang="en-US" sz="2000">
              <a:solidFill>
                <a:schemeClr val="bg1"/>
              </a:solidFill>
              <a:latin typeface="Bahnschrift Light" panose="020B0502040204020203" charset="0"/>
              <a:cs typeface="Bahnschrift Light" panose="020B0502040204020203" charset="0"/>
            </a:endParaRPr>
          </a:p>
          <a:p>
            <a:pPr algn="l"/>
            <a:r>
              <a:rPr lang="it-IT" altLang="en-US" sz="2000">
                <a:solidFill>
                  <a:schemeClr val="bg1"/>
                </a:solidFill>
                <a:latin typeface="Bahnschrift Light" panose="020B0502040204020203" charset="0"/>
                <a:cs typeface="Bahnschrift Light" panose="020B0502040204020203" charset="0"/>
              </a:rPr>
              <a:t>fin</a:t>
            </a:r>
            <a:endParaRPr lang="it-IT" altLang="en-US" sz="2000">
              <a:solidFill>
                <a:schemeClr val="bg1"/>
              </a:solidFill>
              <a:latin typeface="Bahnschrift Light" panose="020B0502040204020203" charset="0"/>
              <a:cs typeface="Bahnschrift Light" panose="020B0502040204020203" charset="0"/>
            </a:endParaRPr>
          </a:p>
          <a:p>
            <a:pPr algn="l"/>
            <a:r>
              <a:rPr lang="it-IT" altLang="en-US" sz="2000">
                <a:solidFill>
                  <a:schemeClr val="bg1"/>
                </a:solidFill>
                <a:latin typeface="Bahnschrift Light" panose="020B0502040204020203" charset="0"/>
                <a:cs typeface="Bahnschrift Light" panose="020B0502040204020203" charset="0"/>
              </a:rPr>
              <a:t>error</a:t>
            </a:r>
            <a:endParaRPr lang="it-IT" altLang="en-US" sz="2000">
              <a:solidFill>
                <a:schemeClr val="bg1"/>
              </a:solidFill>
              <a:latin typeface="Bahnschrift Light" panose="020B0502040204020203" charset="0"/>
              <a:cs typeface="Bahnschrift Light" panose="020B0502040204020203" charset="0"/>
            </a:endParaRPr>
          </a:p>
          <a:p>
            <a:pPr marL="0" indent="0" algn="l">
              <a:buNone/>
            </a:pPr>
            <a:r>
              <a:rPr lang="it-IT" altLang="en-US" sz="2000">
                <a:solidFill>
                  <a:schemeClr val="bg1"/>
                </a:solidFill>
                <a:latin typeface="Bahnschrift Light" panose="020B0502040204020203" charset="0"/>
                <a:cs typeface="Bahnschrift Light" panose="020B0502040204020203" charset="0"/>
              </a:rPr>
              <a:t>Per questi comandi, l’incremento avviene nel seguente modo:</a:t>
            </a:r>
            <a:endParaRPr lang="it-IT" altLang="en-US" sz="2000">
              <a:solidFill>
                <a:schemeClr val="bg1"/>
              </a:solidFill>
              <a:latin typeface="Bahnschrift Light" panose="020B0502040204020203" charset="0"/>
              <a:cs typeface="Bahnschrift Light" panose="020B0502040204020203" charset="0"/>
            </a:endParaRPr>
          </a:p>
          <a:p>
            <a:pPr marL="0" indent="0" algn="ctr">
              <a:buNone/>
            </a:pPr>
            <a:endParaRPr lang="it-IT" altLang="en-US" sz="1600">
              <a:solidFill>
                <a:schemeClr val="bg1"/>
              </a:solidFill>
              <a:latin typeface="Courier New" panose="02070309020205020404" charset="0"/>
              <a:cs typeface="Courier New" panose="02070309020205020404" charset="0"/>
              <a:sym typeface="+mn-ea"/>
            </a:endParaRPr>
          </a:p>
          <a:p>
            <a:pPr marL="0" indent="0" algn="ctr">
              <a:buNone/>
            </a:pPr>
            <a:r>
              <a:rPr lang="it-IT" altLang="en-US" sz="1600">
                <a:solidFill>
                  <a:schemeClr val="bg1"/>
                </a:solidFill>
                <a:latin typeface="Courier New" panose="02070309020205020404" charset="0"/>
                <a:cs typeface="Courier New" panose="02070309020205020404" charset="0"/>
                <a:sym typeface="+mn-ea"/>
              </a:rPr>
              <a:t>expected_num_seq = expected_num_seq + 1</a:t>
            </a:r>
            <a:endParaRPr lang="it-IT" altLang="en-US" sz="2000">
              <a:solidFill>
                <a:schemeClr val="bg1"/>
              </a:solidFill>
              <a:latin typeface="Courier New" panose="02070309020205020404" charset="0"/>
              <a:cs typeface="Courier New" panose="020703090202050204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100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100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nodeType="afterEffect">
                                  <p:stCondLst>
                                    <p:cond delay="100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childTnLst>
                          </p:cTn>
                        </p:par>
                        <p:par>
                          <p:cTn id="26" fill="hold">
                            <p:stCondLst>
                              <p:cond delay="3000"/>
                            </p:stCondLst>
                            <p:childTnLst>
                              <p:par>
                                <p:cTn id="27" presetID="1" presetClass="entr" presetSubtype="0" fill="hold" nodeType="afterEffect">
                                  <p:stCondLst>
                                    <p:cond delay="100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list</a:t>
            </a:r>
            <a:endParaRPr lang="en-US"/>
          </a:p>
        </p:txBody>
      </p:sp>
      <p:sp>
        <p:nvSpPr>
          <p:cNvPr id="3" name="Content Placeholder 2"/>
          <p:cNvSpPr>
            <a:spLocks noGrp="1"/>
          </p:cNvSpPr>
          <p:nvPr>
            <p:ph idx="1"/>
          </p:nvPr>
        </p:nvSpPr>
        <p:spPr/>
        <p:txBody>
          <a:bodyPr/>
          <a:p>
            <a:pPr marL="0" indent="0">
              <a:buNone/>
            </a:pPr>
            <a:r>
              <a:rPr lang="it-IT" altLang="en-US" sz="2800">
                <a:solidFill>
                  <a:schemeClr val="bg1"/>
                </a:solidFill>
                <a:latin typeface="Bahnschrift Light" panose="020B0502040204020203" charset="0"/>
                <a:cs typeface="Bahnschrift Light" panose="020B0502040204020203" charset="0"/>
              </a:rPr>
              <a:t>La funzione list stampa a schermo il contenuto della directory del server</a:t>
            </a:r>
            <a:endParaRPr lang="it-IT" altLang="en-US" sz="2800">
              <a:solidFill>
                <a:schemeClr val="bg1"/>
              </a:solidFill>
              <a:latin typeface="Bahnschrift Light" panose="020B0502040204020203" charset="0"/>
              <a:cs typeface="Bahnschrift Light" panose="020B0502040204020203" charset="0"/>
            </a:endParaRPr>
          </a:p>
          <a:p>
            <a:r>
              <a:rPr lang="it-IT" altLang="en-US" sz="2800">
                <a:solidFill>
                  <a:schemeClr val="bg1"/>
                </a:solidFill>
                <a:latin typeface="Bahnschrift Light" panose="020B0502040204020203" charset="0"/>
                <a:cs typeface="Bahnschrift Light" panose="020B0502040204020203" charset="0"/>
                <a:sym typeface="+mn-ea"/>
              </a:rPr>
              <a:t>Il contenuto può essere molto grande</a:t>
            </a:r>
            <a:endParaRPr lang="it-IT" altLang="en-US" sz="2800">
              <a:solidFill>
                <a:schemeClr val="bg1"/>
              </a:solidFill>
              <a:latin typeface="Bahnschrift Light" panose="020B0502040204020203" charset="0"/>
              <a:cs typeface="Bahnschrift Light" panose="020B0502040204020203" charset="0"/>
              <a:sym typeface="+mn-ea"/>
            </a:endParaRPr>
          </a:p>
          <a:p>
            <a:r>
              <a:rPr lang="it-IT" altLang="en-US" sz="2800">
                <a:solidFill>
                  <a:schemeClr val="bg1"/>
                </a:solidFill>
                <a:latin typeface="Bahnschrift Light" panose="020B0502040204020203" charset="0"/>
                <a:cs typeface="Bahnschrift Light" panose="020B0502040204020203" charset="0"/>
                <a:sym typeface="+mn-ea"/>
              </a:rPr>
              <a:t>Durante l’esecuzione il contenuto della directory del server può essere modificato da altri client</a:t>
            </a:r>
            <a:endParaRPr lang="it-IT" altLang="en-US" sz="2800">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list</a:t>
            </a:r>
            <a:endParaRPr lang="en-US"/>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Paginazione</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All’apertura, il main server effettua una paginazione del contenuto della directory, cioè spezza e carica l’intero contenuto della directory in più file denominati con il numero di pagina</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Ogni volta che viene salvato un nuovo file sul server tramite put, viene effettuata una nuova paginazione</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Quando il client richiede la list, se la pagina è una sola viene inviata direttamente. Se le pagine sono più di una, viene inviato al client un errore, dicendogli che dovrà specificare quale pagina desidera visualizzare, passando un parametro al comando list (e.g. il comando “list 3” permette di visualizzare la pagina numero 3)</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Se il client invia la list con un parametro non valido, riceverà un errore</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Alla chiusura del server, i file contenenti le pagine vengono eliminati</a:t>
            </a:r>
            <a:endParaRPr lang="it-IT" altLang="en-US" sz="2000">
              <a:solidFill>
                <a:schemeClr val="bg1"/>
              </a:solidFill>
              <a:latin typeface="Bahnschrift Light" panose="020B0502040204020203" charset="0"/>
              <a:cs typeface="Bahnschrift Light" panose="020B0502040204020203" charset="0"/>
            </a:endParaRPr>
          </a:p>
          <a:p>
            <a:endParaRPr lang="it-IT" altLang="en-US" sz="2000">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acknowledgment</a:t>
            </a:r>
            <a:endParaRPr lang="en-US"/>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L’acknowledgment è un pacchetto speciale:</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Courier New" panose="02070309020205020404" charset="0"/>
                <a:cs typeface="Courier New" panose="02070309020205020404" charset="0"/>
              </a:rPr>
              <a:t>packet.ack = 1</a:t>
            </a:r>
            <a:endParaRPr lang="it-IT" altLang="en-US" sz="2000">
              <a:solidFill>
                <a:schemeClr val="bg1"/>
              </a:solidFill>
              <a:latin typeface="Courier New" panose="02070309020205020404" charset="0"/>
              <a:cs typeface="Courier New" panose="02070309020205020404" charset="0"/>
            </a:endParaRPr>
          </a:p>
          <a:p>
            <a:r>
              <a:rPr lang="it-IT" altLang="en-US" sz="2000">
                <a:solidFill>
                  <a:schemeClr val="bg1"/>
                </a:solidFill>
                <a:latin typeface="Courier New" panose="02070309020205020404" charset="0"/>
                <a:cs typeface="Courier New" panose="02070309020205020404" charset="0"/>
              </a:rPr>
              <a:t>packet.num_</a:t>
            </a:r>
            <a:r>
              <a:rPr lang="it-IT" altLang="en-US" sz="2000">
                <a:solidFill>
                  <a:schemeClr val="bg1"/>
                </a:solidFill>
                <a:latin typeface="Courier New" panose="02070309020205020404" charset="0"/>
                <a:cs typeface="Courier New" panose="02070309020205020404" charset="0"/>
              </a:rPr>
              <a:t>ack =</a:t>
            </a:r>
            <a:r>
              <a:rPr lang="it-IT" altLang="en-US" sz="2000">
                <a:solidFill>
                  <a:schemeClr val="bg1"/>
                </a:solidFill>
                <a:latin typeface="Bahnschrift Light" panose="020B0502040204020203" charset="0"/>
                <a:cs typeface="Bahnschrift Light" panose="020B0502040204020203" charset="0"/>
              </a:rPr>
              <a:t> </a:t>
            </a:r>
            <a:r>
              <a:rPr lang="it-IT" altLang="en-US" sz="2000">
                <a:solidFill>
                  <a:schemeClr val="bg1"/>
                </a:solidFill>
                <a:latin typeface="Courier New" panose="02070309020205020404" charset="0"/>
                <a:cs typeface="Courier New" panose="02070309020205020404" charset="0"/>
                <a:sym typeface="+mn-ea"/>
              </a:rPr>
              <a:t>expected_num_seq</a:t>
            </a:r>
            <a:endParaRPr lang="it-IT" altLang="en-US" sz="2000">
              <a:solidFill>
                <a:schemeClr val="bg1"/>
              </a:solidFill>
              <a:latin typeface="Bahnschrift Light" panose="020B0502040204020203" charset="0"/>
              <a:cs typeface="Bahnschrift Light" panose="020B0502040204020203" charset="0"/>
            </a:endParaRPr>
          </a:p>
          <a:p>
            <a:pPr marL="0" indent="0">
              <a:buNone/>
            </a:pPr>
            <a:endParaRPr lang="it-IT" altLang="en-US" sz="2000">
              <a:solidFill>
                <a:schemeClr val="bg1"/>
              </a:solidFill>
              <a:latin typeface="Bahnschrift Light" panose="020B0502040204020203" charset="0"/>
              <a:cs typeface="Bahnschrift Light" panose="020B0502040204020203" charset="0"/>
            </a:endParaRPr>
          </a:p>
          <a:p>
            <a:pPr marL="0" indent="0">
              <a:buNone/>
            </a:pPr>
            <a:r>
              <a:rPr lang="it-IT" altLang="en-US" sz="2000">
                <a:solidFill>
                  <a:schemeClr val="bg1"/>
                </a:solidFill>
                <a:latin typeface="Bahnschrift Light" panose="020B0502040204020203" charset="0"/>
                <a:cs typeface="Bahnschrift Light" panose="020B0502040204020203" charset="0"/>
              </a:rPr>
              <a:t>Nei pacchetti di acknowledgment il numero di sequenza non viene gestito, poichè vengono identificati univocamente dal numero dell’ACK. In particolare, si avrà sempre:</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Courier New" panose="02070309020205020404" charset="0"/>
                <a:cs typeface="Courier New" panose="02070309020205020404" charset="0"/>
              </a:rPr>
              <a:t>packet.num_seq</a:t>
            </a:r>
            <a:r>
              <a:rPr lang="it-IT" altLang="en-US" sz="2000">
                <a:solidFill>
                  <a:schemeClr val="bg1"/>
                </a:solidFill>
                <a:latin typeface="Bahnschrift Light" panose="020B0502040204020203" charset="0"/>
                <a:cs typeface="Bahnschrift Light" panose="020B0502040204020203" charset="0"/>
              </a:rPr>
              <a:t> </a:t>
            </a:r>
            <a:r>
              <a:rPr lang="it-IT" altLang="en-US" sz="2000">
                <a:solidFill>
                  <a:schemeClr val="bg1"/>
                </a:solidFill>
                <a:latin typeface="Courier New" panose="02070309020205020404" charset="0"/>
                <a:cs typeface="Courier New" panose="02070309020205020404" charset="0"/>
              </a:rPr>
              <a:t>= 0</a:t>
            </a:r>
            <a:endParaRPr lang="it-IT" altLang="en-US" sz="2000">
              <a:solidFill>
                <a:schemeClr val="bg1"/>
              </a:solidFill>
              <a:latin typeface="Bahnschrift Light" panose="020B0502040204020203" charset="0"/>
              <a:cs typeface="Bahnschrift Light" panose="020B0502040204020203" charset="0"/>
            </a:endParaRPr>
          </a:p>
          <a:p>
            <a:pPr marL="0" indent="0">
              <a:buNone/>
            </a:pPr>
            <a:endParaRPr lang="it-IT" altLang="en-US" sz="2000">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Acknowledgment piggybacked</a:t>
            </a:r>
            <a:endParaRPr lang="it-IT" altLang="en-US"/>
          </a:p>
        </p:txBody>
      </p:sp>
      <p:sp>
        <p:nvSpPr>
          <p:cNvPr id="3" name="Content Placeholder 2"/>
          <p:cNvSpPr>
            <a:spLocks noGrp="1"/>
          </p:cNvSpPr>
          <p:nvPr>
            <p:ph idx="1"/>
          </p:nvPr>
        </p:nvSpPr>
        <p:spPr/>
        <p:txBody>
          <a:bodyPr/>
          <a:p>
            <a:pPr marL="0" indent="0">
              <a:buNone/>
            </a:pPr>
            <a:r>
              <a:rPr lang="it-IT" altLang="en-US" sz="2000">
                <a:solidFill>
                  <a:schemeClr val="bg1"/>
                </a:solidFill>
                <a:latin typeface="Bahnschrift Light" panose="020B0502040204020203" charset="0"/>
                <a:cs typeface="Bahnschrift Light" panose="020B0502040204020203" charset="0"/>
              </a:rPr>
              <a:t>Le due funzioni list e get prevedono che </a:t>
            </a:r>
            <a:r>
              <a:rPr lang="it-IT" altLang="en-US" sz="2000">
                <a:solidFill>
                  <a:schemeClr val="bg1"/>
                </a:solidFill>
                <a:latin typeface="Bahnschrift Light" panose="020B0502040204020203" charset="0"/>
                <a:cs typeface="Bahnschrift Light" panose="020B0502040204020203" charset="0"/>
                <a:sym typeface="+mn-ea"/>
              </a:rPr>
              <a:t>il Server sia il mittente e</a:t>
            </a:r>
            <a:r>
              <a:rPr lang="it-IT" altLang="en-US" sz="2000">
                <a:solidFill>
                  <a:schemeClr val="bg1"/>
                </a:solidFill>
                <a:latin typeface="Bahnschrift Light" panose="020B0502040204020203" charset="0"/>
                <a:cs typeface="Bahnschrift Light" panose="020B0502040204020203" charset="0"/>
              </a:rPr>
              <a:t> il Client sia il ricevente:</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Server invia payload</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Client invia gli ACK</a:t>
            </a:r>
            <a:endParaRPr lang="it-IT" altLang="en-US" sz="2000">
              <a:solidFill>
                <a:schemeClr val="bg1"/>
              </a:solidFill>
              <a:latin typeface="Bahnschrift Light" panose="020B0502040204020203" charset="0"/>
              <a:cs typeface="Bahnschrift Light" panose="020B0502040204020203" charset="0"/>
            </a:endParaRPr>
          </a:p>
          <a:p>
            <a:pPr marL="0" indent="0">
              <a:buNone/>
            </a:pPr>
            <a:r>
              <a:rPr lang="it-IT" altLang="en-US" sz="2000">
                <a:solidFill>
                  <a:schemeClr val="bg1"/>
                </a:solidFill>
                <a:latin typeface="Bahnschrift Light" panose="020B0502040204020203" charset="0"/>
                <a:cs typeface="Bahnschrift Light" panose="020B0502040204020203" charset="0"/>
              </a:rPr>
              <a:t>Tuttavia, all’inizio della comunicazione è sempre il Client che invia un messaggio al Server, e ogni messaggio deve ricevere ACK</a:t>
            </a:r>
            <a:endParaRPr lang="it-IT" altLang="en-US" sz="2000">
              <a:solidFill>
                <a:schemeClr val="bg1"/>
              </a:solidFill>
              <a:latin typeface="Bahnschrift Light" panose="020B0502040204020203" charset="0"/>
              <a:cs typeface="Bahnschrift Light" panose="020B0502040204020203" charset="0"/>
            </a:endParaRPr>
          </a:p>
        </p:txBody>
      </p:sp>
      <p:pic>
        <p:nvPicPr>
          <p:cNvPr id="4" name="Picture 3" descr="list"/>
          <p:cNvPicPr>
            <a:picLocks noChangeAspect="1"/>
          </p:cNvPicPr>
          <p:nvPr/>
        </p:nvPicPr>
        <p:blipFill>
          <a:blip r:embed="rId2"/>
          <a:stretch>
            <a:fillRect/>
          </a:stretch>
        </p:blipFill>
        <p:spPr>
          <a:xfrm>
            <a:off x="4296410" y="3258185"/>
            <a:ext cx="3600000" cy="36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a:t>
            </a:r>
            <a:r>
              <a:rPr lang="it-IT" altLang="en-US">
                <a:solidFill>
                  <a:schemeClr val="bg1"/>
                </a:solidFill>
                <a:latin typeface="Bahnschrift SemiBold" panose="020B0502040204020203" charset="0"/>
                <a:cs typeface="Bahnschrift SemiBold" panose="020B0502040204020203" charset="0"/>
                <a:sym typeface="+mn-ea"/>
              </a:rPr>
              <a:t>Acknowledgment piggybacked</a:t>
            </a:r>
            <a:endParaRPr lang="it-IT" altLang="en-US"/>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Acknowledgment piggybacked</a:t>
            </a:r>
            <a:endParaRPr lang="it-IT" altLang="en-US">
              <a:solidFill>
                <a:schemeClr val="bg1"/>
              </a:solidFill>
              <a:latin typeface="Bahnschrift Light" panose="020B0502040204020203" charset="0"/>
              <a:cs typeface="Bahnschrift Light" panose="020B0502040204020203" charset="0"/>
            </a:endParaRPr>
          </a:p>
          <a:p>
            <a:pPr marL="0" indent="0">
              <a:buNone/>
            </a:pPr>
            <a:r>
              <a:rPr lang="it-IT" altLang="en-US" sz="2000">
                <a:solidFill>
                  <a:schemeClr val="bg1"/>
                </a:solidFill>
                <a:latin typeface="Bahnschrift Light" panose="020B0502040204020203" charset="0"/>
                <a:cs typeface="Bahnschrift Light" panose="020B0502040204020203" charset="0"/>
              </a:rPr>
              <a:t>Quando il Server riceve il comando list o get, prepara i pacchetti da inviare in lista d’invio, ma il primo pacchetto avrà il bit ACK posto a 1. </a:t>
            </a:r>
            <a:endParaRPr lang="it-IT" altLang="en-US" sz="2000">
              <a:solidFill>
                <a:schemeClr val="bg1"/>
              </a:solidFill>
              <a:latin typeface="Bahnschrift Light" panose="020B0502040204020203" charset="0"/>
              <a:cs typeface="Bahnschrift Light" panose="020B0502040204020203" charset="0"/>
            </a:endParaRPr>
          </a:p>
        </p:txBody>
      </p:sp>
      <p:pic>
        <p:nvPicPr>
          <p:cNvPr id="4" name="Picture 3" descr="list_piggybacked"/>
          <p:cNvPicPr>
            <a:picLocks noChangeAspect="1"/>
          </p:cNvPicPr>
          <p:nvPr/>
        </p:nvPicPr>
        <p:blipFill>
          <a:blip r:embed="rId2"/>
          <a:stretch>
            <a:fillRect/>
          </a:stretch>
        </p:blipFill>
        <p:spPr>
          <a:xfrm>
            <a:off x="4296410" y="2984500"/>
            <a:ext cx="3600000" cy="36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Dettagli sull’implementazione - put</a:t>
            </a:r>
            <a:endParaRPr lang="it-IT" altLang="en-US"/>
          </a:p>
        </p:txBody>
      </p:sp>
      <p:sp>
        <p:nvSpPr>
          <p:cNvPr id="3" name="Content Placeholder 2"/>
          <p:cNvSpPr>
            <a:spLocks noGrp="1"/>
          </p:cNvSpPr>
          <p:nvPr>
            <p:ph idx="1"/>
          </p:nvPr>
        </p:nvSpPr>
        <p:spPr/>
        <p:txBody>
          <a:bodyPr/>
          <a:p>
            <a:pPr marL="0" indent="0">
              <a:buNone/>
            </a:pPr>
            <a:r>
              <a:rPr lang="it-IT" altLang="en-US" sz="2400">
                <a:solidFill>
                  <a:schemeClr val="bg1"/>
                </a:solidFill>
                <a:latin typeface="Bahnschrift Light" panose="020B0502040204020203" charset="0"/>
                <a:cs typeface="Bahnschrift Light" panose="020B0502040204020203" charset="0"/>
                <a:sym typeface="+mn-ea"/>
              </a:rPr>
              <a:t>La funzione put prevede che il Client sia il mittente mentre il Server in questo caso è il ricevente.</a:t>
            </a:r>
            <a:endParaRPr lang="it-IT" altLang="en-US" sz="2400">
              <a:solidFill>
                <a:schemeClr val="bg1"/>
              </a:solidFill>
              <a:latin typeface="Bahnschrift Light" panose="020B0502040204020203" charset="0"/>
              <a:cs typeface="Bahnschrift Light" panose="020B0502040204020203" charset="0"/>
            </a:endParaRPr>
          </a:p>
        </p:txBody>
      </p:sp>
      <p:pic>
        <p:nvPicPr>
          <p:cNvPr id="5" name="Picture 4" descr="put"/>
          <p:cNvPicPr>
            <a:picLocks noChangeAspect="1"/>
          </p:cNvPicPr>
          <p:nvPr/>
        </p:nvPicPr>
        <p:blipFill>
          <a:blip r:embed="rId2"/>
          <a:stretch>
            <a:fillRect/>
          </a:stretch>
        </p:blipFill>
        <p:spPr>
          <a:xfrm>
            <a:off x="4295775" y="2794000"/>
            <a:ext cx="3600000" cy="36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rPr>
              <a:t>Architettura del software</a:t>
            </a:r>
            <a:endParaRPr lang="it-IT" altLang="en-US">
              <a:solidFill>
                <a:schemeClr val="bg1"/>
              </a:solidFill>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Applicazione Client-Server multiprocesso ricorsiva</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Server tiene in ascolto una socket di benvenuto</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Alla ricezione di una richiesta da un Client, il Server effettua una fork(), creando un processo figlio</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processo figlio crea una socket interamente dedicata al Client</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meccanismo si ripete se qualunque altro processo Client effettua una richiesta di connessione, la quale verrà intercettata dalla socket di benvenuto sul processo padre</a:t>
            </a:r>
            <a:endParaRPr lang="it-IT" altLang="en-US" sz="2000">
              <a:solidFill>
                <a:schemeClr val="bg1"/>
              </a:solidFill>
              <a:latin typeface="Bahnschrift Light" panose="020B0502040204020203" charset="0"/>
              <a:cs typeface="Bahnschrift Light" panose="020B0502040204020203" charset="0"/>
            </a:endParaRPr>
          </a:p>
          <a:p>
            <a:endParaRPr lang="it-IT" altLang="en-US" sz="2000">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Test &amp; Prestazioni</a:t>
            </a:r>
            <a:r>
              <a:rPr lang="it-IT" altLang="en-US">
                <a:solidFill>
                  <a:schemeClr val="bg1"/>
                </a:solidFill>
                <a:latin typeface="Bahnschrift SemiBold" panose="020B0502040204020203" charset="0"/>
                <a:cs typeface="Bahnschrift SemiBold" panose="020B0502040204020203" charset="0"/>
              </a:rPr>
              <a:t> - invio file mp3 di 2 MB</a:t>
            </a:r>
            <a:endParaRPr lang="it-IT" altLang="en-US">
              <a:solidFill>
                <a:schemeClr val="bg1"/>
              </a:solidFill>
              <a:latin typeface="Bahnschrift SemiBold" panose="020B0502040204020203" charset="0"/>
              <a:cs typeface="Bahnschrift SemiBold" panose="020B0502040204020203" charset="0"/>
            </a:endParaRPr>
          </a:p>
        </p:txBody>
      </p:sp>
      <p:pic>
        <p:nvPicPr>
          <p:cNvPr id="3" name="Picture 2" descr="Picture1"/>
          <p:cNvPicPr>
            <a:picLocks noChangeAspect="1"/>
          </p:cNvPicPr>
          <p:nvPr/>
        </p:nvPicPr>
        <p:blipFill>
          <a:blip r:embed="rId2"/>
          <a:stretch>
            <a:fillRect/>
          </a:stretch>
        </p:blipFill>
        <p:spPr>
          <a:xfrm>
            <a:off x="1205865" y="2648585"/>
            <a:ext cx="4047013" cy="2880000"/>
          </a:xfrm>
          <a:prstGeom prst="rect">
            <a:avLst/>
          </a:prstGeom>
        </p:spPr>
      </p:pic>
      <p:pic>
        <p:nvPicPr>
          <p:cNvPr id="4" name="Picture 3" descr="Picture2"/>
          <p:cNvPicPr>
            <a:picLocks noChangeAspect="1"/>
          </p:cNvPicPr>
          <p:nvPr/>
        </p:nvPicPr>
        <p:blipFill>
          <a:blip r:embed="rId3"/>
          <a:stretch>
            <a:fillRect/>
          </a:stretch>
        </p:blipFill>
        <p:spPr>
          <a:xfrm>
            <a:off x="6282055" y="2648585"/>
            <a:ext cx="4046896" cy="2880000"/>
          </a:xfrm>
          <a:prstGeom prst="rect">
            <a:avLst/>
          </a:prstGeom>
        </p:spPr>
      </p:pic>
      <p:sp>
        <p:nvSpPr>
          <p:cNvPr id="5" name="Text Box 4"/>
          <p:cNvSpPr txBox="1"/>
          <p:nvPr/>
        </p:nvSpPr>
        <p:spPr>
          <a:xfrm>
            <a:off x="4064000" y="1565275"/>
            <a:ext cx="4064000" cy="368300"/>
          </a:xfrm>
          <a:prstGeom prst="rect">
            <a:avLst/>
          </a:prstGeom>
          <a:noFill/>
        </p:spPr>
        <p:txBody>
          <a:bodyPr wrap="square" rtlCol="0">
            <a:spAutoFit/>
          </a:bodyPr>
          <a:p>
            <a:pPr algn="ctr"/>
            <a:r>
              <a:rPr lang="it-IT" altLang="en-US">
                <a:solidFill>
                  <a:schemeClr val="bg1"/>
                </a:solidFill>
                <a:latin typeface="Bahnschrift Light" panose="020B0502040204020203" charset="0"/>
                <a:cs typeface="Bahnschrift Light" panose="020B0502040204020203" charset="0"/>
              </a:rPr>
              <a:t>Perdita 40% - Timeout iniziale 100 ms </a:t>
            </a:r>
            <a:endParaRPr lang="it-IT" altLang="en-US">
              <a:solidFill>
                <a:schemeClr val="bg1"/>
              </a:solidFill>
              <a:latin typeface="Bahnschrift Light" panose="020B0502040204020203" charset="0"/>
              <a:cs typeface="Bahnschrift Light" panose="020B0502040204020203" charset="0"/>
            </a:endParaRPr>
          </a:p>
        </p:txBody>
      </p:sp>
      <p:sp>
        <p:nvSpPr>
          <p:cNvPr id="8" name="Text Box 7"/>
          <p:cNvSpPr txBox="1"/>
          <p:nvPr/>
        </p:nvSpPr>
        <p:spPr>
          <a:xfrm>
            <a:off x="1188720" y="5528310"/>
            <a:ext cx="4064000" cy="368300"/>
          </a:xfrm>
          <a:prstGeom prst="rect">
            <a:avLst/>
          </a:prstGeom>
          <a:noFill/>
        </p:spPr>
        <p:txBody>
          <a:bodyPr wrap="square" rtlCol="0">
            <a:spAutoFit/>
          </a:bodyPr>
          <a:p>
            <a:pPr algn="ctr"/>
            <a:r>
              <a:rPr lang="it-IT" altLang="en-US">
                <a:solidFill>
                  <a:schemeClr val="bg1"/>
                </a:solidFill>
                <a:latin typeface="Bahnschrift Light" panose="020B0502040204020203" charset="0"/>
                <a:cs typeface="Bahnschrift Light" panose="020B0502040204020203" charset="0"/>
              </a:rPr>
              <a:t>Timeout fisso</a:t>
            </a:r>
            <a:endParaRPr lang="it-IT" altLang="en-US">
              <a:solidFill>
                <a:schemeClr val="bg1"/>
              </a:solidFill>
              <a:latin typeface="Bahnschrift Light" panose="020B0502040204020203" charset="0"/>
              <a:cs typeface="Bahnschrift Light" panose="020B0502040204020203" charset="0"/>
            </a:endParaRPr>
          </a:p>
        </p:txBody>
      </p:sp>
      <p:sp>
        <p:nvSpPr>
          <p:cNvPr id="16" name="Text Box 15"/>
          <p:cNvSpPr txBox="1"/>
          <p:nvPr/>
        </p:nvSpPr>
        <p:spPr>
          <a:xfrm>
            <a:off x="6264910" y="5528310"/>
            <a:ext cx="4064000" cy="368300"/>
          </a:xfrm>
          <a:prstGeom prst="rect">
            <a:avLst/>
          </a:prstGeom>
          <a:noFill/>
        </p:spPr>
        <p:txBody>
          <a:bodyPr wrap="square" rtlCol="0">
            <a:spAutoFit/>
          </a:bodyPr>
          <a:p>
            <a:pPr algn="ctr"/>
            <a:r>
              <a:rPr lang="it-IT" altLang="en-US">
                <a:solidFill>
                  <a:schemeClr val="bg1"/>
                </a:solidFill>
                <a:latin typeface="Bahnschrift Light" panose="020B0502040204020203" charset="0"/>
                <a:cs typeface="Bahnschrift Light" panose="020B0502040204020203" charset="0"/>
              </a:rPr>
              <a:t>Timeout adattativo</a:t>
            </a:r>
            <a:endParaRPr lang="it-IT" altLang="en-US">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par>
                          <p:cTn id="24" fill="hold">
                            <p:stCondLst>
                              <p:cond delay="500"/>
                            </p:stCondLst>
                            <p:childTnLst>
                              <p:par>
                                <p:cTn id="25" presetID="1" presetClass="entr" presetSubtype="0" fill="hold" grpId="0" nodeType="afterEffect">
                                  <p:stCondLst>
                                    <p:cond delay="50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P spid="16" grpId="0"/>
      <p:bldP spid="16" grpId="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Test &amp; Prestazioni</a:t>
            </a:r>
            <a:r>
              <a:rPr lang="it-IT" altLang="en-US">
                <a:solidFill>
                  <a:schemeClr val="bg1"/>
                </a:solidFill>
                <a:latin typeface="Bahnschrift SemiBold" panose="020B0502040204020203" charset="0"/>
                <a:cs typeface="Bahnschrift SemiBold" panose="020B0502040204020203" charset="0"/>
              </a:rPr>
              <a:t> - timeout adattativo</a:t>
            </a:r>
            <a:endParaRPr lang="it-IT" altLang="en-US">
              <a:solidFill>
                <a:schemeClr val="bg1"/>
              </a:solidFill>
              <a:latin typeface="Bahnschrift SemiBold" panose="020B0502040204020203" charset="0"/>
              <a:cs typeface="Bahnschrift SemiBold" panose="020B0502040204020203" charset="0"/>
            </a:endParaRPr>
          </a:p>
        </p:txBody>
      </p:sp>
      <p:sp>
        <p:nvSpPr>
          <p:cNvPr id="5" name="Content Placeholder 4"/>
          <p:cNvSpPr/>
          <p:nvPr>
            <p:ph idx="1"/>
          </p:nvPr>
        </p:nvSpPr>
        <p:spPr/>
        <p:txBody>
          <a:bodyPr/>
          <a:p>
            <a:pPr marL="0" indent="0">
              <a:buNone/>
            </a:pPr>
            <a:r>
              <a:rPr lang="it-IT" altLang="en-US" sz="2600">
                <a:solidFill>
                  <a:schemeClr val="bg1"/>
                </a:solidFill>
                <a:latin typeface="Bahnschrift Light" panose="020B0502040204020203" charset="0"/>
                <a:cs typeface="Bahnschrift Light" panose="020B0502040204020203" charset="0"/>
              </a:rPr>
              <a:t>Andamento nel tempo del valore del timeout durante il trasferimento di un file di 2 MB a partire da un valore di default pari a 100 ms</a:t>
            </a:r>
            <a:endParaRPr lang="it-IT" altLang="en-US" sz="2600">
              <a:solidFill>
                <a:schemeClr val="bg1"/>
              </a:solidFill>
              <a:latin typeface="Bahnschrift Light" panose="020B0502040204020203" charset="0"/>
              <a:cs typeface="Bahnschrift Light" panose="020B0502040204020203" charset="0"/>
            </a:endParaRPr>
          </a:p>
        </p:txBody>
      </p:sp>
      <p:pic>
        <p:nvPicPr>
          <p:cNvPr id="3" name="Picture 2" descr="Picture3"/>
          <p:cNvPicPr>
            <a:picLocks noChangeAspect="1"/>
          </p:cNvPicPr>
          <p:nvPr/>
        </p:nvPicPr>
        <p:blipFill>
          <a:blip r:embed="rId2"/>
          <a:stretch>
            <a:fillRect/>
          </a:stretch>
        </p:blipFill>
        <p:spPr>
          <a:xfrm>
            <a:off x="3218180" y="2666365"/>
            <a:ext cx="5756275" cy="3460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50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Test &amp; Prestazioni</a:t>
            </a:r>
            <a:r>
              <a:rPr lang="it-IT" altLang="en-US">
                <a:solidFill>
                  <a:schemeClr val="bg1"/>
                </a:solidFill>
                <a:latin typeface="Bahnschrift SemiBold" panose="020B0502040204020203" charset="0"/>
                <a:cs typeface="Bahnschrift SemiBold" panose="020B0502040204020203" charset="0"/>
              </a:rPr>
              <a:t> - invio file mp3 di 2 MB</a:t>
            </a:r>
            <a:endParaRPr lang="it-IT" altLang="en-US">
              <a:solidFill>
                <a:schemeClr val="bg1"/>
              </a:solidFill>
              <a:latin typeface="Bahnschrift SemiBold" panose="020B0502040204020203" charset="0"/>
              <a:cs typeface="Bahnschrift SemiBold" panose="020B0502040204020203" charset="0"/>
            </a:endParaRPr>
          </a:p>
        </p:txBody>
      </p:sp>
      <p:pic>
        <p:nvPicPr>
          <p:cNvPr id="6" name="Picture 5" descr="Picture4"/>
          <p:cNvPicPr>
            <a:picLocks noChangeAspect="1"/>
          </p:cNvPicPr>
          <p:nvPr/>
        </p:nvPicPr>
        <p:blipFill>
          <a:blip r:embed="rId2"/>
          <a:stretch>
            <a:fillRect/>
          </a:stretch>
        </p:blipFill>
        <p:spPr>
          <a:xfrm>
            <a:off x="3566795" y="2186305"/>
            <a:ext cx="5058621" cy="3600000"/>
          </a:xfrm>
          <a:prstGeom prst="rect">
            <a:avLst/>
          </a:prstGeom>
        </p:spPr>
      </p:pic>
      <p:sp>
        <p:nvSpPr>
          <p:cNvPr id="7" name="Text Box 6"/>
          <p:cNvSpPr txBox="1"/>
          <p:nvPr/>
        </p:nvSpPr>
        <p:spPr>
          <a:xfrm>
            <a:off x="4064000" y="1565275"/>
            <a:ext cx="4064000" cy="368300"/>
          </a:xfrm>
          <a:prstGeom prst="rect">
            <a:avLst/>
          </a:prstGeom>
          <a:noFill/>
        </p:spPr>
        <p:txBody>
          <a:bodyPr wrap="square" rtlCol="0">
            <a:spAutoFit/>
          </a:bodyPr>
          <a:p>
            <a:pPr algn="ctr"/>
            <a:r>
              <a:rPr lang="it-IT" altLang="en-US">
                <a:solidFill>
                  <a:schemeClr val="bg1"/>
                </a:solidFill>
                <a:latin typeface="Bahnschrift Light" panose="020B0502040204020203" charset="0"/>
                <a:cs typeface="Bahnschrift Light" panose="020B0502040204020203" charset="0"/>
              </a:rPr>
              <a:t>Perdita 20% - Timeout iniziale 100 ms </a:t>
            </a:r>
            <a:endParaRPr lang="it-IT" altLang="en-US">
              <a:solidFill>
                <a:schemeClr val="bg1"/>
              </a:solidFill>
              <a:latin typeface="Bahnschrift Light" panose="020B0502040204020203" charset="0"/>
              <a:cs typeface="Bahnschrift Light" panose="020B0502040204020203" charset="0"/>
            </a:endParaRPr>
          </a:p>
        </p:txBody>
      </p:sp>
      <p:sp>
        <p:nvSpPr>
          <p:cNvPr id="8" name="Text Box 7"/>
          <p:cNvSpPr txBox="1"/>
          <p:nvPr/>
        </p:nvSpPr>
        <p:spPr>
          <a:xfrm>
            <a:off x="4064000" y="5786120"/>
            <a:ext cx="4064000" cy="368300"/>
          </a:xfrm>
          <a:prstGeom prst="rect">
            <a:avLst/>
          </a:prstGeom>
          <a:noFill/>
        </p:spPr>
        <p:txBody>
          <a:bodyPr wrap="square" rtlCol="0">
            <a:spAutoFit/>
          </a:bodyPr>
          <a:p>
            <a:pPr algn="ctr"/>
            <a:r>
              <a:rPr lang="it-IT" altLang="en-US">
                <a:solidFill>
                  <a:schemeClr val="bg1"/>
                </a:solidFill>
                <a:latin typeface="Bahnschrift Light" panose="020B0502040204020203" charset="0"/>
                <a:cs typeface="Bahnschrift Light" panose="020B0502040204020203" charset="0"/>
              </a:rPr>
              <a:t>Timeout adattativo</a:t>
            </a:r>
            <a:endParaRPr lang="it-IT" altLang="en-US">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Test &amp; Prestazioni</a:t>
            </a:r>
            <a:r>
              <a:rPr lang="it-IT" altLang="en-US">
                <a:solidFill>
                  <a:schemeClr val="bg1"/>
                </a:solidFill>
                <a:latin typeface="Bahnschrift SemiBold" panose="020B0502040204020203" charset="0"/>
                <a:cs typeface="Bahnschrift SemiBold" panose="020B0502040204020203" charset="0"/>
                <a:sym typeface="+mn-ea"/>
              </a:rPr>
              <a:t> - finestra di congestione</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sz="2800">
                <a:solidFill>
                  <a:schemeClr val="bg1"/>
                </a:solidFill>
                <a:latin typeface="Bahnschrift Light" panose="020B0502040204020203" charset="0"/>
                <a:cs typeface="Bahnschrift Light" panose="020B0502040204020203" charset="0"/>
              </a:rPr>
              <a:t>Andamento della finestra di congestione durante il trasferimento di un file di 2 MB nel tempo con perdita pari al 40%</a:t>
            </a:r>
            <a:endParaRPr lang="it-IT" altLang="en-US" sz="2800">
              <a:solidFill>
                <a:schemeClr val="bg1"/>
              </a:solidFill>
              <a:latin typeface="Bahnschrift Light" panose="020B0502040204020203" charset="0"/>
              <a:cs typeface="Bahnschrift Light" panose="020B0502040204020203" charset="0"/>
            </a:endParaRPr>
          </a:p>
        </p:txBody>
      </p:sp>
      <p:pic>
        <p:nvPicPr>
          <p:cNvPr id="6" name="Picture 5" descr="Picture5"/>
          <p:cNvPicPr>
            <a:picLocks noChangeAspect="1"/>
          </p:cNvPicPr>
          <p:nvPr/>
        </p:nvPicPr>
        <p:blipFill>
          <a:blip r:embed="rId2"/>
          <a:stretch>
            <a:fillRect/>
          </a:stretch>
        </p:blipFill>
        <p:spPr>
          <a:xfrm>
            <a:off x="817245" y="3242310"/>
            <a:ext cx="10556860" cy="18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Test &amp; Prestazioni</a:t>
            </a:r>
            <a:r>
              <a:rPr lang="it-IT" altLang="en-US">
                <a:solidFill>
                  <a:schemeClr val="bg1"/>
                </a:solidFill>
                <a:latin typeface="Bahnschrift SemiBold" panose="020B0502040204020203" charset="0"/>
                <a:cs typeface="Bahnschrift SemiBold" panose="020B0502040204020203" charset="0"/>
                <a:sym typeface="+mn-ea"/>
              </a:rPr>
              <a:t> - finestra di congestione</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sz="2800">
                <a:solidFill>
                  <a:schemeClr val="bg1"/>
                </a:solidFill>
                <a:latin typeface="Bahnschrift Light" panose="020B0502040204020203" charset="0"/>
                <a:cs typeface="Bahnschrift Light" panose="020B0502040204020203" charset="0"/>
              </a:rPr>
              <a:t>Andamento della finestra di congestione durante il trasferimento di un file di 2 MB nel tempo con perdita pari al 20%</a:t>
            </a:r>
            <a:endParaRPr lang="it-IT" altLang="en-US" sz="2800">
              <a:solidFill>
                <a:schemeClr val="bg1"/>
              </a:solidFill>
              <a:latin typeface="Bahnschrift Light" panose="020B0502040204020203" charset="0"/>
              <a:cs typeface="Bahnschrift Light" panose="020B0502040204020203" charset="0"/>
            </a:endParaRPr>
          </a:p>
        </p:txBody>
      </p:sp>
      <p:pic>
        <p:nvPicPr>
          <p:cNvPr id="5" name="Picture 4" descr="Picture6"/>
          <p:cNvPicPr>
            <a:picLocks noChangeAspect="1"/>
          </p:cNvPicPr>
          <p:nvPr/>
        </p:nvPicPr>
        <p:blipFill>
          <a:blip r:embed="rId2"/>
          <a:stretch>
            <a:fillRect/>
          </a:stretch>
        </p:blipFill>
        <p:spPr>
          <a:xfrm>
            <a:off x="1155065" y="3234690"/>
            <a:ext cx="9880953" cy="18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Test &amp; Prestazioni</a:t>
            </a:r>
            <a:r>
              <a:rPr lang="it-IT" altLang="en-US">
                <a:solidFill>
                  <a:schemeClr val="bg1"/>
                </a:solidFill>
                <a:latin typeface="Bahnschrift SemiBold" panose="020B0502040204020203" charset="0"/>
                <a:cs typeface="Bahnschrift SemiBold" panose="020B0502040204020203" charset="0"/>
                <a:sym typeface="+mn-ea"/>
              </a:rPr>
              <a:t> - finestra di congestione</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sz="2800">
                <a:solidFill>
                  <a:schemeClr val="bg1"/>
                </a:solidFill>
                <a:latin typeface="Bahnschrift Light" panose="020B0502040204020203" charset="0"/>
                <a:cs typeface="Bahnschrift Light" panose="020B0502040204020203" charset="0"/>
              </a:rPr>
              <a:t>Andamento della finestra di congestione durante il trasferimento di un file di 2 MB nel tempo con perdita pari al 0%</a:t>
            </a:r>
            <a:endParaRPr lang="it-IT" altLang="en-US" sz="2800">
              <a:solidFill>
                <a:schemeClr val="bg1"/>
              </a:solidFill>
              <a:latin typeface="Bahnschrift Light" panose="020B0502040204020203" charset="0"/>
              <a:cs typeface="Bahnschrift Light" panose="020B0502040204020203" charset="0"/>
            </a:endParaRPr>
          </a:p>
        </p:txBody>
      </p:sp>
      <p:pic>
        <p:nvPicPr>
          <p:cNvPr id="5" name="Picture 4" descr="Picture7"/>
          <p:cNvPicPr>
            <a:picLocks noChangeAspect="1"/>
          </p:cNvPicPr>
          <p:nvPr/>
        </p:nvPicPr>
        <p:blipFill>
          <a:blip r:embed="rId2"/>
          <a:stretch>
            <a:fillRect/>
          </a:stretch>
        </p:blipFill>
        <p:spPr>
          <a:xfrm>
            <a:off x="1174750" y="3159125"/>
            <a:ext cx="9842528" cy="18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ctrTitle"/>
          </p:nvPr>
        </p:nvSpPr>
        <p:spPr/>
        <p:txBody>
          <a:bodyPr/>
          <a:p>
            <a:r>
              <a:rPr lang="it-IT" altLang="en-US" sz="7200">
                <a:solidFill>
                  <a:schemeClr val="bg1"/>
                </a:solidFill>
                <a:latin typeface="Bahnschrift SemiBold" panose="020B0502040204020203" charset="0"/>
                <a:cs typeface="Bahnschrift SemiBold" panose="020B0502040204020203" charset="0"/>
              </a:rPr>
              <a:t>Fine</a:t>
            </a:r>
            <a:endParaRPr lang="it-IT" altLang="en-US" sz="7200">
              <a:solidFill>
                <a:schemeClr val="bg1"/>
              </a:solidFill>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p:txBody>
          <a:bodyPr/>
          <a:p>
            <a:r>
              <a:rPr lang="it-IT" altLang="en-US">
                <a:solidFill>
                  <a:schemeClr val="bg1"/>
                </a:solidFill>
                <a:latin typeface="Bahnschrift Light" panose="020B0502040204020203" charset="0"/>
                <a:cs typeface="Bahnschrift Light" panose="020B0502040204020203" charset="0"/>
              </a:rPr>
              <a:t>Matteo Scarcella</a:t>
            </a:r>
            <a:endParaRPr lang="it-IT" altLang="en-US">
              <a:solidFill>
                <a:schemeClr val="bg1"/>
              </a:solidFill>
              <a:latin typeface="Bahnschrift Light" panose="020B0502040204020203" charset="0"/>
              <a:cs typeface="Bahnschrift Light" panose="020B05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Architettura del software</a:t>
            </a:r>
            <a:endParaRPr lang="it-IT" altLang="en-US">
              <a:solidFill>
                <a:schemeClr val="bg1"/>
              </a:solidFill>
              <a:latin typeface="Bahnschrift SemiBold" panose="020B0502040204020203" charset="0"/>
              <a:cs typeface="Bahnschrift SemiBold" panose="020B0502040204020203" charset="0"/>
              <a:sym typeface="+mn-ea"/>
            </a:endParaRPr>
          </a:p>
        </p:txBody>
      </p:sp>
      <p:pic>
        <p:nvPicPr>
          <p:cNvPr id="4" name="Picture 3" descr="C:\Users\Matteo\Downloads\server_padre.pngserver_padre"/>
          <p:cNvPicPr>
            <a:picLocks noChangeAspect="1"/>
          </p:cNvPicPr>
          <p:nvPr/>
        </p:nvPicPr>
        <p:blipFill>
          <a:blip r:embed="rId2"/>
          <a:srcRect l="8" r="8"/>
          <a:stretch>
            <a:fillRect/>
          </a:stretch>
        </p:blipFill>
        <p:spPr>
          <a:xfrm>
            <a:off x="1127125" y="4167505"/>
            <a:ext cx="2298959" cy="2160000"/>
          </a:xfrm>
          <a:prstGeom prst="rect">
            <a:avLst/>
          </a:prstGeom>
        </p:spPr>
      </p:pic>
      <p:pic>
        <p:nvPicPr>
          <p:cNvPr id="5" name="Picture 4" descr="C:\Users\Matteo\Downloads\client.pngclient"/>
          <p:cNvPicPr>
            <a:picLocks noChangeAspect="1"/>
          </p:cNvPicPr>
          <p:nvPr/>
        </p:nvPicPr>
        <p:blipFill>
          <a:blip r:embed="rId3"/>
          <a:srcRect l="8" r="8"/>
          <a:stretch>
            <a:fillRect/>
          </a:stretch>
        </p:blipFill>
        <p:spPr>
          <a:xfrm>
            <a:off x="8753475" y="2853690"/>
            <a:ext cx="2298800" cy="2160000"/>
          </a:xfrm>
          <a:prstGeom prst="rect">
            <a:avLst/>
          </a:prstGeom>
        </p:spPr>
      </p:pic>
      <p:cxnSp>
        <p:nvCxnSpPr>
          <p:cNvPr id="8" name="Straight Arrow Connector 7"/>
          <p:cNvCxnSpPr/>
          <p:nvPr/>
        </p:nvCxnSpPr>
        <p:spPr>
          <a:xfrm flipH="1">
            <a:off x="2400300" y="4281170"/>
            <a:ext cx="7482840" cy="1324610"/>
          </a:xfrm>
          <a:prstGeom prst="straightConnector1">
            <a:avLst/>
          </a:prstGeom>
          <a:ln w="19050">
            <a:solidFill>
              <a:schemeClr val="bg1"/>
            </a:solidFill>
            <a:tailEnd type="triangle" w="lg" len="med"/>
          </a:ln>
        </p:spPr>
        <p:style>
          <a:lnRef idx="2">
            <a:schemeClr val="accent1"/>
          </a:lnRef>
          <a:fillRef idx="0">
            <a:srgbClr val="FFFFFF"/>
          </a:fillRef>
          <a:effectRef idx="0">
            <a:srgbClr val="FFFFFF"/>
          </a:effectRef>
          <a:fontRef idx="minor">
            <a:schemeClr val="tx1"/>
          </a:fontRef>
        </p:style>
      </p:cxnSp>
      <p:pic>
        <p:nvPicPr>
          <p:cNvPr id="9" name="Picture 8" descr="C:\Users\Matteo\Downloads\server_figlio.pngserver_figlio"/>
          <p:cNvPicPr>
            <a:picLocks noChangeAspect="1"/>
          </p:cNvPicPr>
          <p:nvPr/>
        </p:nvPicPr>
        <p:blipFill>
          <a:blip r:embed="rId4"/>
          <a:srcRect l="8" r="8"/>
          <a:stretch>
            <a:fillRect/>
          </a:stretch>
        </p:blipFill>
        <p:spPr>
          <a:xfrm>
            <a:off x="1127125" y="1618615"/>
            <a:ext cx="2298800" cy="2160000"/>
          </a:xfrm>
          <a:prstGeom prst="rect">
            <a:avLst/>
          </a:prstGeom>
        </p:spPr>
      </p:pic>
      <p:sp>
        <p:nvSpPr>
          <p:cNvPr id="14" name="Arc 13"/>
          <p:cNvSpPr/>
          <p:nvPr/>
        </p:nvSpPr>
        <p:spPr>
          <a:xfrm rot="14340000">
            <a:off x="392430" y="2724150"/>
            <a:ext cx="4243705" cy="2357755"/>
          </a:xfrm>
          <a:prstGeom prst="arc">
            <a:avLst/>
          </a:prstGeom>
          <a:ln w="19050">
            <a:solidFill>
              <a:schemeClr val="bg1"/>
            </a:solidFill>
            <a:tailEnd type="triangle"/>
          </a:ln>
        </p:spPr>
        <p:style>
          <a:lnRef idx="2">
            <a:schemeClr val="accent1"/>
          </a:lnRef>
          <a:fillRef idx="0">
            <a:srgbClr val="FFFFFF"/>
          </a:fillRef>
          <a:effectRef idx="0">
            <a:srgbClr val="FFFFFF"/>
          </a:effectRef>
          <a:fontRef idx="minor">
            <a:schemeClr val="tx1"/>
          </a:fontRef>
        </p:style>
        <p:txBody>
          <a:bodyPr rtlCol="0" anchor="ctr"/>
          <a:p>
            <a:pPr algn="ctr"/>
            <a:endParaRPr lang="en-US">
              <a:solidFill>
                <a:schemeClr val="bg1"/>
              </a:solidFill>
            </a:endParaRPr>
          </a:p>
        </p:txBody>
      </p:sp>
      <p:cxnSp>
        <p:nvCxnSpPr>
          <p:cNvPr id="15" name="Straight Arrow Connector 14"/>
          <p:cNvCxnSpPr/>
          <p:nvPr/>
        </p:nvCxnSpPr>
        <p:spPr>
          <a:xfrm>
            <a:off x="2253615" y="3051175"/>
            <a:ext cx="7592060" cy="1200785"/>
          </a:xfrm>
          <a:prstGeom prst="straightConnector1">
            <a:avLst/>
          </a:prstGeom>
          <a:ln w="19050">
            <a:solidFill>
              <a:schemeClr val="bg1"/>
            </a:solidFill>
            <a:tailEnd type="triangle" w="lg" len="med"/>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a:off x="2253615" y="3153410"/>
            <a:ext cx="7592060" cy="1200785"/>
          </a:xfrm>
          <a:prstGeom prst="straightConnector1">
            <a:avLst/>
          </a:prstGeom>
          <a:ln w="19050">
            <a:solidFill>
              <a:schemeClr val="bg1"/>
            </a:solidFill>
            <a:headEnd type="triangle" w="lg" len="med"/>
            <a:tailEnd type="none" w="lg" len="med"/>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clickEffect">
                                  <p:stCondLst>
                                    <p:cond delay="0"/>
                                  </p:stCondLst>
                                  <p:childTnLst>
                                    <p:set>
                                      <p:cBhvr>
                                        <p:cTn id="6" dur="750"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fmla="">
                                          <p:val>
                                            <p:strVal val="0-#ppt_w/2"/>
                                          </p:val>
                                        </p:tav>
                                        <p:tav tm="100000" fmla="">
                                          <p:val>
                                            <p:strVal val="#ppt_x"/>
                                          </p:val>
                                        </p:tav>
                                      </p:tavLst>
                                    </p:anim>
                                    <p:anim calcmode="lin" valueType="num">
                                      <p:cBhvr additive="base">
                                        <p:cTn id="8" dur="750" fill="hold"/>
                                        <p:tgtEl>
                                          <p:spTgt spid="4"/>
                                        </p:tgtEl>
                                        <p:attrNameLst>
                                          <p:attrName>ppt_y</p:attrName>
                                        </p:attrNameLst>
                                      </p:cBhvr>
                                      <p:tavLst>
                                        <p:tav tm="0" fmla="">
                                          <p:val>
                                            <p:strVal val="#ppt_y"/>
                                          </p:val>
                                        </p:tav>
                                        <p:tav tm="100000" fmla="">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2" fill="hold" nodeType="clickEffect">
                                  <p:stCondLst>
                                    <p:cond delay="0"/>
                                  </p:stCondLst>
                                  <p:childTnLst>
                                    <p:set>
                                      <p:cBhvr>
                                        <p:cTn id="12" dur="750" fill="hold">
                                          <p:stCondLst>
                                            <p:cond delay="0"/>
                                          </p:stCondLst>
                                        </p:cTn>
                                        <p:tgtEl>
                                          <p:spTgt spid="5"/>
                                        </p:tgtEl>
                                        <p:attrNameLst>
                                          <p:attrName>style.visibility</p:attrName>
                                        </p:attrNameLst>
                                      </p:cBhvr>
                                      <p:to>
                                        <p:strVal val="visible"/>
                                      </p:to>
                                    </p:set>
                                    <p:anim calcmode="lin" valueType="num">
                                      <p:cBhvr additive="base">
                                        <p:cTn id="13" dur="750" fill="hold"/>
                                        <p:tgtEl>
                                          <p:spTgt spid="5"/>
                                        </p:tgtEl>
                                        <p:attrNameLst>
                                          <p:attrName>ppt_x</p:attrName>
                                        </p:attrNameLst>
                                      </p:cBhvr>
                                      <p:tavLst>
                                        <p:tav tm="0" fmla="">
                                          <p:val>
                                            <p:strVal val="1+#ppt_w/2"/>
                                          </p:val>
                                        </p:tav>
                                        <p:tav tm="100000" fmla="">
                                          <p:val>
                                            <p:strVal val="#ppt_x"/>
                                          </p:val>
                                        </p:tav>
                                      </p:tavLst>
                                    </p:anim>
                                    <p:anim calcmode="lin" valueType="num">
                                      <p:cBhvr additive="base">
                                        <p:cTn id="14" dur="750" fill="hold"/>
                                        <p:tgtEl>
                                          <p:spTgt spid="5"/>
                                        </p:tgtEl>
                                        <p:attrNameLst>
                                          <p:attrName>ppt_y</p:attrName>
                                        </p:attrNameLst>
                                      </p:cBhvr>
                                      <p:tavLst>
                                        <p:tav tm="0" fmla="">
                                          <p:val>
                                            <p:strVal val="#ppt_y"/>
                                          </p:val>
                                        </p:tav>
                                        <p:tav tm="100000" fmla="">
                                          <p:val>
                                            <p:strVal val="#ppt_y"/>
                                          </p:val>
                                        </p:tav>
                                      </p:tavLst>
                                    </p:anim>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par>
                          <p:cTn id="19" fill="hold">
                            <p:stCondLst>
                              <p:cond delay="1500"/>
                            </p:stCondLst>
                            <p:childTnLst>
                              <p:par>
                                <p:cTn id="20" presetID="22" presetClass="exit" presetSubtype="2" fill="hold" nodeType="afterEffect">
                                  <p:stCondLst>
                                    <p:cond delay="0"/>
                                  </p:stCondLst>
                                  <p:childTnLst>
                                    <p:animEffect transition="out" filter="wipe(right)">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0" presetClass="path" presetSubtype="0" accel="50000" decel="50000" fill="hold" nodeType="withEffect">
                                  <p:stCondLst>
                                    <p:cond delay="0"/>
                                  </p:stCondLst>
                                  <p:childTnLst>
                                    <p:animMotion origin="layout" path="M -0.00078125 0.326389 L 0 0 " pathEditMode="relative" ptsTypes="">
                                      <p:cBhvr>
                                        <p:cTn id="31" dur="500" fill="hold"/>
                                        <p:tgtEl>
                                          <p:spTgt spid="9"/>
                                        </p:tgtEl>
                                        <p:attrNameLst>
                                          <p:attrName>ppt_x</p:attrName>
                                          <p:attrName>ppt_y</p:attrName>
                                        </p:attrNameLst>
                                      </p:cBhvr>
                                    </p:animMotion>
                                  </p:childTnLst>
                                </p:cTn>
                              </p:par>
                              <p:par>
                                <p:cTn id="32" presetID="22" presetClass="entr" presetSubtype="4" fill="hold" grpId="0" nodeType="withEffect">
                                  <p:stCondLst>
                                    <p:cond delay="0"/>
                                  </p:stCondLst>
                                  <p:childTnLst>
                                    <p:set>
                                      <p:cBhvr>
                                        <p:cTn id="33" dur="500"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right)">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Architettura del software - API</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r>
              <a:rPr lang="it-IT" altLang="en-US">
                <a:solidFill>
                  <a:schemeClr val="bg1"/>
                </a:solidFill>
                <a:latin typeface="Bahnschrift SemiBold" panose="020B0502040204020203" charset="0"/>
                <a:cs typeface="Bahnschrift SemiBold" panose="020B0502040204020203" charset="0"/>
              </a:rPr>
              <a:t>help </a:t>
            </a:r>
            <a:r>
              <a:rPr lang="it-IT" altLang="en-US">
                <a:solidFill>
                  <a:schemeClr val="bg1"/>
                </a:solidFill>
                <a:latin typeface="Bahnschrift Light" panose="020B0502040204020203" charset="0"/>
                <a:cs typeface="Bahnschrift Light" panose="020B0502040204020203" charset="0"/>
                <a:sym typeface="+mn-ea"/>
              </a:rPr>
              <a:t>- stampa a schermo i comandi</a:t>
            </a:r>
            <a:endParaRPr lang="it-IT" altLang="en-US">
              <a:solidFill>
                <a:schemeClr val="bg1"/>
              </a:solidFill>
              <a:latin typeface="Bahnschrift SemiBold" panose="020B0502040204020203" charset="0"/>
              <a:cs typeface="Bahnschrift SemiBold" panose="020B0502040204020203" charset="0"/>
            </a:endParaRPr>
          </a:p>
          <a:p>
            <a:r>
              <a:rPr lang="it-IT" altLang="en-US">
                <a:solidFill>
                  <a:schemeClr val="bg1"/>
                </a:solidFill>
                <a:latin typeface="Bahnschrift SemiBold" panose="020B0502040204020203" charset="0"/>
                <a:cs typeface="Bahnschrift SemiBold" panose="020B0502040204020203" charset="0"/>
              </a:rPr>
              <a:t>list &lt;numero_pagina&gt;</a:t>
            </a:r>
            <a:r>
              <a:rPr lang="it-IT" altLang="en-US">
                <a:solidFill>
                  <a:schemeClr val="bg1"/>
                </a:solidFill>
                <a:latin typeface="Bahnschrift Light" panose="020B0502040204020203" charset="0"/>
                <a:cs typeface="Bahnschrift Light" panose="020B0502040204020203" charset="0"/>
              </a:rPr>
              <a:t> - stampa a schermo il contenuto della directory del server (specificando il numero di pagina si visualizzerà una porzione dell’intero contenuto della directory)</a:t>
            </a:r>
            <a:endParaRPr lang="it-IT" altLang="en-US">
              <a:solidFill>
                <a:schemeClr val="bg1"/>
              </a:solidFill>
              <a:latin typeface="Bahnschrift Light" panose="020B0502040204020203" charset="0"/>
              <a:cs typeface="Bahnschrift Light" panose="020B0502040204020203" charset="0"/>
            </a:endParaRPr>
          </a:p>
          <a:p>
            <a:r>
              <a:rPr lang="it-IT" altLang="en-US">
                <a:solidFill>
                  <a:schemeClr val="bg1"/>
                </a:solidFill>
                <a:latin typeface="Bahnschrift SemiBold" panose="020B0502040204020203" charset="0"/>
                <a:cs typeface="Bahnschrift SemiBold" panose="020B0502040204020203" charset="0"/>
              </a:rPr>
              <a:t>get &lt;nomefile.estensione&gt;</a:t>
            </a:r>
            <a:r>
              <a:rPr lang="it-IT" altLang="en-US">
                <a:solidFill>
                  <a:schemeClr val="bg1"/>
                </a:solidFill>
                <a:latin typeface="Bahnschrift Light" panose="020B0502040204020203" charset="0"/>
                <a:cs typeface="Bahnschrift Light" panose="020B0502040204020203" charset="0"/>
              </a:rPr>
              <a:t> - scarica un file dal server</a:t>
            </a:r>
            <a:endParaRPr lang="it-IT" altLang="en-US">
              <a:solidFill>
                <a:schemeClr val="bg1"/>
              </a:solidFill>
              <a:latin typeface="Bahnschrift Light" panose="020B0502040204020203" charset="0"/>
              <a:cs typeface="Bahnschrift Light" panose="020B0502040204020203" charset="0"/>
            </a:endParaRPr>
          </a:p>
          <a:p>
            <a:r>
              <a:rPr lang="it-IT" altLang="en-US">
                <a:solidFill>
                  <a:schemeClr val="bg1"/>
                </a:solidFill>
                <a:latin typeface="Bahnschrift SemiBold" panose="020B0502040204020203" charset="0"/>
                <a:cs typeface="Bahnschrift SemiBold" panose="020B0502040204020203" charset="0"/>
              </a:rPr>
              <a:t>put &lt;nomefile.estensione&gt;</a:t>
            </a:r>
            <a:r>
              <a:rPr lang="it-IT" altLang="en-US">
                <a:solidFill>
                  <a:schemeClr val="bg1"/>
                </a:solidFill>
                <a:latin typeface="Bahnschrift Light" panose="020B0502040204020203" charset="0"/>
                <a:cs typeface="Bahnschrift Light" panose="020B0502040204020203" charset="0"/>
              </a:rPr>
              <a:t> - carica un file nel server</a:t>
            </a:r>
            <a:endParaRPr lang="it-IT" altLang="en-US">
              <a:solidFill>
                <a:schemeClr val="bg1"/>
              </a:solidFill>
              <a:latin typeface="Bahnschrift Light" panose="020B0502040204020203" charset="0"/>
              <a:cs typeface="Bahnschrift Light" panose="020B0502040204020203" charset="0"/>
            </a:endParaRPr>
          </a:p>
          <a:p>
            <a:r>
              <a:rPr lang="it-IT" altLang="en-US">
                <a:solidFill>
                  <a:schemeClr val="bg1"/>
                </a:solidFill>
                <a:latin typeface="Bahnschrift SemiBold" panose="020B0502040204020203" charset="0"/>
                <a:cs typeface="Bahnschrift SemiBold" panose="020B0502040204020203" charset="0"/>
              </a:rPr>
              <a:t>quit </a:t>
            </a:r>
            <a:r>
              <a:rPr lang="it-IT" altLang="en-US">
                <a:solidFill>
                  <a:schemeClr val="bg1"/>
                </a:solidFill>
                <a:latin typeface="Bahnschrift Light" panose="020B0502040204020203" charset="0"/>
                <a:cs typeface="Bahnschrift Light" panose="020B0502040204020203" charset="0"/>
              </a:rPr>
              <a:t>- chiude il client</a:t>
            </a:r>
            <a:endParaRPr lang="it-IT" altLang="en-US">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rPr>
              <a:t>Il protocollo</a:t>
            </a:r>
            <a:endParaRPr lang="it-IT" altLang="en-US">
              <a:solidFill>
                <a:schemeClr val="bg1"/>
              </a:solidFill>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Al di sotto delle API dell’applicazione è implementato un protocollo TCP-like, ispirato alle specifiche TCP.</a:t>
            </a:r>
            <a:endParaRPr lang="it-IT" altLang="en-US">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rPr>
              <a:t>Il protocollo - Struttura del pacchetto</a:t>
            </a:r>
            <a:endParaRPr lang="it-IT" altLang="en-US">
              <a:solidFill>
                <a:schemeClr val="bg1"/>
              </a:solidFill>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Ogni messaggio inviato è un pacchetto, composto dai seguenti campi:</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numero di sequenza - 64 bit</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acknowledgment - 1 bit</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numero di acknowledgment - 64 bit</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timer - 64 bit</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numero di ritrasmissioni - 16</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dimensione del file in invio - 32 bit</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dimensione del campo dati - 12 bit</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comando - 3 bit</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dati - 1000 bytes (max)</a:t>
            </a:r>
            <a:endParaRPr lang="it-IT" altLang="en-US">
              <a:solidFill>
                <a:schemeClr val="bg1"/>
              </a:solidFill>
              <a:latin typeface="Bahnschrift Light" panose="020B0502040204020203" charset="0"/>
              <a:cs typeface="Bahnschrift Light" panose="020B0502040204020203" charset="0"/>
            </a:endParaRPr>
          </a:p>
          <a:p>
            <a:pPr marL="0" indent="0">
              <a:buNone/>
            </a:pPr>
            <a:endParaRPr lang="it-IT" altLang="en-US">
              <a:solidFill>
                <a:schemeClr val="bg1"/>
              </a:solidFill>
              <a:latin typeface="Bahnschrift Light" panose="020B0502040204020203" charset="0"/>
              <a:cs typeface="Bahnschrift Light" panose="020B0502040204020203" charset="0"/>
            </a:endParaRPr>
          </a:p>
        </p:txBody>
      </p:sp>
      <p:pic>
        <p:nvPicPr>
          <p:cNvPr id="6" name="Picture 5" descr="pkt"/>
          <p:cNvPicPr>
            <a:picLocks noChangeAspect="1"/>
          </p:cNvPicPr>
          <p:nvPr/>
        </p:nvPicPr>
        <p:blipFill>
          <a:blip r:embed="rId2"/>
          <a:stretch>
            <a:fillRect/>
          </a:stretch>
        </p:blipFill>
        <p:spPr>
          <a:xfrm>
            <a:off x="6542405" y="2526665"/>
            <a:ext cx="3600000" cy="360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par>
                          <p:cTn id="27" fill="hold">
                            <p:stCondLst>
                              <p:cond delay="0"/>
                            </p:stCondLst>
                            <p:childTnLst>
                              <p:par>
                                <p:cTn id="28" presetID="53" presetClass="entr" presetSubtype="16" fill="hold" nodeType="after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a:bodyPr>
          <a:p>
            <a:pPr algn="l"/>
            <a:r>
              <a:rPr lang="it-IT" altLang="en-US">
                <a:solidFill>
                  <a:schemeClr val="bg1"/>
                </a:solidFill>
                <a:latin typeface="Bahnschrift SemiBold" panose="020B0502040204020203" charset="0"/>
                <a:cs typeface="Bahnschrift SemiBold" panose="020B0502040204020203" charset="0"/>
              </a:rPr>
              <a:t>Il protocollo - </a:t>
            </a:r>
            <a:r>
              <a:rPr lang="it-IT" altLang="en-US">
                <a:solidFill>
                  <a:schemeClr val="bg1"/>
                </a:solidFill>
                <a:latin typeface="Bahnschrift SemiBold" panose="020B0502040204020203" charset="0"/>
                <a:cs typeface="Bahnschrift SemiBold" panose="020B0502040204020203" charset="0"/>
                <a:sym typeface="+mn-ea"/>
              </a:rPr>
              <a:t>Trasferimento affidabile</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p:txBody>
          <a:bodyPr/>
          <a:p>
            <a:pPr marL="0" indent="0">
              <a:buNone/>
            </a:pPr>
            <a:r>
              <a:rPr lang="it-IT" altLang="en-US">
                <a:solidFill>
                  <a:schemeClr val="bg1"/>
                </a:solidFill>
                <a:latin typeface="Bahnschrift Light" panose="020B0502040204020203" charset="0"/>
                <a:cs typeface="Bahnschrift Light" panose="020B0502040204020203" charset="0"/>
              </a:rPr>
              <a:t>“Tutti i pacchetti arrivano, e arrivano in ordine”</a:t>
            </a:r>
            <a:endParaRPr lang="it-IT" altLang="en-US">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Per ogni pacchetto inviato, il mittente si aspetta di ricevere un acknowledgment. </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Se non lo riceve entro un certo periodo di tempo, il pacchetto viene ritrasmesso. Il meccanismo si ripete fino a che l’ACK non viene ricevuto. </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Uso di ACK cumulativi.</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mittente mantiene una lista d’invio contenente tutti i pacchetti da inviare. </a:t>
            </a:r>
            <a:endParaRPr lang="it-IT" altLang="en-US" sz="2000">
              <a:solidFill>
                <a:schemeClr val="bg1"/>
              </a:solidFill>
              <a:latin typeface="Bahnschrift Light" panose="020B0502040204020203" charset="0"/>
              <a:cs typeface="Bahnschrift Light" panose="020B0502040204020203" charset="0"/>
            </a:endParaRPr>
          </a:p>
          <a:p>
            <a:r>
              <a:rPr lang="it-IT" altLang="en-US" sz="2000">
                <a:solidFill>
                  <a:schemeClr val="bg1"/>
                </a:solidFill>
                <a:latin typeface="Bahnschrift Light" panose="020B0502040204020203" charset="0"/>
                <a:cs typeface="Bahnschrift Light" panose="020B0502040204020203" charset="0"/>
              </a:rPr>
              <a:t>Il ricevente mantiene una lista di ricezione, nella quale vengono inseriti i pacchetti ricevuti</a:t>
            </a:r>
            <a:endParaRPr lang="it-IT" altLang="en-US" sz="2000">
              <a:solidFill>
                <a:schemeClr val="bg1"/>
              </a:solidFill>
              <a:latin typeface="Bahnschrift Light" panose="020B0502040204020203" charset="0"/>
              <a:cs typeface="Bahnschrift Light"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pPr algn="l"/>
            <a:r>
              <a:rPr lang="it-IT" altLang="en-US">
                <a:solidFill>
                  <a:schemeClr val="bg1"/>
                </a:solidFill>
                <a:latin typeface="Bahnschrift SemiBold" panose="020B0502040204020203" charset="0"/>
                <a:cs typeface="Bahnschrift SemiBold" panose="020B0502040204020203" charset="0"/>
                <a:sym typeface="+mn-ea"/>
              </a:rPr>
              <a:t>Il protocollo - Trasferimento affidabile</a:t>
            </a:r>
            <a:endParaRPr lang="it-IT" altLang="en-US">
              <a:solidFill>
                <a:schemeClr val="bg1"/>
              </a:solidFill>
              <a:latin typeface="Bahnschrift SemiBold" panose="020B0502040204020203" charset="0"/>
              <a:cs typeface="Bahnschrift SemiBold" panose="020B0502040204020203" charset="0"/>
              <a:sym typeface="+mn-ea"/>
            </a:endParaRPr>
          </a:p>
        </p:txBody>
      </p:sp>
      <p:sp>
        <p:nvSpPr>
          <p:cNvPr id="3" name="Content Placeholder 2"/>
          <p:cNvSpPr>
            <a:spLocks noGrp="1"/>
          </p:cNvSpPr>
          <p:nvPr>
            <p:ph idx="1"/>
          </p:nvPr>
        </p:nvSpPr>
        <p:spPr>
          <a:xfrm>
            <a:off x="609600" y="2385695"/>
            <a:ext cx="5486400" cy="3373120"/>
          </a:xfrm>
        </p:spPr>
        <p:txBody>
          <a:bodyPr/>
          <a:p>
            <a:pPr marL="0" indent="0">
              <a:buNone/>
            </a:pPr>
            <a:r>
              <a:rPr lang="it-IT" altLang="en-US">
                <a:solidFill>
                  <a:schemeClr val="bg1"/>
                </a:solidFill>
                <a:latin typeface="Bahnschrift Light" panose="020B0502040204020203" charset="0"/>
                <a:cs typeface="Bahnschrift Light" panose="020B0502040204020203" charset="0"/>
              </a:rPr>
              <a:t>Scenario 1 -Ricezione pacchetto già ricevuto e riscontrato</a:t>
            </a:r>
            <a:endParaRPr lang="it-IT" altLang="en-US">
              <a:solidFill>
                <a:schemeClr val="bg1"/>
              </a:solidFill>
              <a:latin typeface="Bahnschrift Light" panose="020B0502040204020203" charset="0"/>
              <a:cs typeface="Bahnschrift Light" panose="020B0502040204020203" charset="0"/>
            </a:endParaRPr>
          </a:p>
          <a:p>
            <a:pPr marL="0" indent="0">
              <a:buNone/>
            </a:pPr>
            <a:r>
              <a:rPr lang="it-IT" altLang="en-US" sz="2000">
                <a:solidFill>
                  <a:schemeClr val="bg1"/>
                </a:solidFill>
                <a:latin typeface="Bahnschrift Light" panose="020B0502040204020203" charset="0"/>
                <a:cs typeface="Bahnschrift Light" panose="020B0502040204020203" charset="0"/>
              </a:rPr>
              <a:t>Il ricevente scarta il pacchetto e invia un ACK duplicato, ossia contenente lo stesso numero di acknowledgment inviato appena prima.</a:t>
            </a:r>
            <a:endParaRPr lang="it-IT" altLang="en-US" sz="2000">
              <a:solidFill>
                <a:schemeClr val="bg1"/>
              </a:solidFill>
              <a:latin typeface="Bahnschrift Light" panose="020B0502040204020203" charset="0"/>
              <a:cs typeface="Bahnschrift Light" panose="020B0502040204020203" charset="0"/>
            </a:endParaRPr>
          </a:p>
        </p:txBody>
      </p:sp>
      <p:sp>
        <p:nvSpPr>
          <p:cNvPr id="4" name="Content Placeholder 2"/>
          <p:cNvSpPr>
            <a:spLocks noGrp="1"/>
          </p:cNvSpPr>
          <p:nvPr/>
        </p:nvSpPr>
        <p:spPr>
          <a:xfrm>
            <a:off x="6096000" y="2385695"/>
            <a:ext cx="5486400" cy="337375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it-IT" altLang="en-US">
                <a:solidFill>
                  <a:schemeClr val="bg1"/>
                </a:solidFill>
                <a:latin typeface="Bahnschrift Light" panose="020B0502040204020203" charset="0"/>
                <a:cs typeface="Bahnschrift Light" panose="020B0502040204020203" charset="0"/>
                <a:sym typeface="+mn-ea"/>
              </a:rPr>
              <a:t>Scenario 2 - Ricezione pacchetto fuori sequenza</a:t>
            </a:r>
            <a:endParaRPr lang="it-IT" altLang="en-US">
              <a:solidFill>
                <a:schemeClr val="bg1"/>
              </a:solidFill>
              <a:latin typeface="Bahnschrift Light" panose="020B0502040204020203" charset="0"/>
              <a:cs typeface="Bahnschrift Light" panose="020B0502040204020203" charset="0"/>
              <a:sym typeface="+mn-ea"/>
            </a:endParaRPr>
          </a:p>
          <a:p>
            <a:pPr marL="0" indent="0">
              <a:buNone/>
            </a:pPr>
            <a:r>
              <a:rPr lang="it-IT" altLang="en-US" sz="2000">
                <a:solidFill>
                  <a:schemeClr val="bg1"/>
                </a:solidFill>
                <a:latin typeface="Bahnschrift Light" panose="020B0502040204020203" charset="0"/>
                <a:cs typeface="Bahnschrift Light" panose="020B0502040204020203" charset="0"/>
                <a:sym typeface="+mn-ea"/>
              </a:rPr>
              <a:t>Il ricevente salva il pacchetto in una lista di ricezione e invia ACK duplicato. Quando riceve il pacchetto con numero di sequenza atteso, la lista di ricezione viene scandita e vengono rimossi e riscontrati pacchetti con numeri di sequenza contigui con un acknowledgment cumulativo.</a:t>
            </a:r>
            <a:endParaRPr lang="it-IT" altLang="en-US" sz="2000">
              <a:solidFill>
                <a:schemeClr val="bg1"/>
              </a:solidFill>
              <a:latin typeface="Bahnschrift Light" panose="020B0502040204020203" charset="0"/>
              <a:cs typeface="Bahnschrift Light" panose="020B0502040204020203" charset="0"/>
              <a:sym typeface="+mn-ea"/>
            </a:endParaRPr>
          </a:p>
        </p:txBody>
      </p:sp>
      <p:sp>
        <p:nvSpPr>
          <p:cNvPr id="7" name="Content Placeholder 2"/>
          <p:cNvSpPr>
            <a:spLocks noGrp="1"/>
          </p:cNvSpPr>
          <p:nvPr/>
        </p:nvSpPr>
        <p:spPr>
          <a:xfrm>
            <a:off x="609600" y="1533525"/>
            <a:ext cx="10845800" cy="63944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it-IT" altLang="en-US">
                <a:solidFill>
                  <a:schemeClr val="bg1"/>
                </a:solidFill>
                <a:latin typeface="Bahnschrift SemiBold" panose="020B0502040204020203" charset="0"/>
                <a:cs typeface="Bahnschrift SemiBold" panose="020B0502040204020203" charset="0"/>
              </a:rPr>
              <a:t>Possibili scenari lato ricevente</a:t>
            </a:r>
            <a:endParaRPr lang="it-IT" altLang="en-US">
              <a:solidFill>
                <a:schemeClr val="bg1"/>
              </a:solidFill>
              <a:latin typeface="Bahnschrift SemiBold" panose="020B0502040204020203" charset="0"/>
              <a:cs typeface="Bahnschrift SemiBold" panose="020B05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xNy44NTcxNDI4NTcxNDI4NTQsXCJ3aWR0aFwiOjQ0OS4xMDcxNDI4NTcxNDI4M30iLAoJIkxhdGV4IiA6ICJlc3RpbWF0ZWRSVFQgPSAoMSAtIFxcYWxwaGEpZXN0aW1hdGVkUlRUICsgXFxhbHBoYSAgXFxjZG90IHNhbXBsZVJUVCIsCgkiTGF0ZXhJbWdCYXNlNjQiIDogIlBITjJaeUI0Yld4dWN6MGlhSFIwY0RvdkwzZDNkeTUzTXk1dmNtY3ZNakF3TUM5emRtY2lJSGRwWkhSb1BTSTFOeTQyTnpabGVDSWdhR1ZwWjJoMFBTSXlMakkyTW1WNElpQnliMnhsUFNKcGJXY2lJR1p2WTNWellXSnNaVDBpWm1Gc2MyVWlJSFpwWlhkQ2IzZzlJakFnTFRjMU1DQXlOVFE1TWk0NUlERXdNREFpSUhodGJHNXpPbmhzYVc1clBTSm9kSFJ3T2k4dmQzZDNMbmN6TG05eVp5OHhPVGs1TDNoc2FXNXJJaUJoY21saExXaHBaR1JsYmowaWRISjFaU0lnYzNSNWJHVTlJblpsY25ScFkyRnNMV0ZzYVdkdU9pQXRNQzQxTmpabGVEc2diV0Y0TFhkcFpIUm9PaUE1T0NVN0lqNDhaR1ZtY3o0OGNHRjBhQ0JwWkQwaVRVcFlMVE10VkVWWUxVa3RNVVEwTlRJaUlHUTlJazB6T1NBeE5qaFJNemtnTWpJMUlEVTRJREkzTWxReE1EY2dNelV3VkRFM05DQTBNREpVTWpRMElEUXpNMVF6TURjZ05EUXlTRE14TUZFek5UVWdORFF5SURNNE9DQTBNakJVTkRJeElETTFOVkUwTWpFZ01qWTFJRE14TUNBeU16ZFJNall4SURJeU5DQXhOellnTWpJelVURXpPU0F5TWpNZ01UTTRJREl5TVZFeE16Z2dNakU1SURFek1pQXhPRFpVTVRJMUlERXlPRkV4TWpVZ09ERWdNVFEySURVMFZESXdPU0F5TmxRek1ESWdORFZVTXprMElERXhNVkUwTURNZ01USXhJRFF3TmlBeE1qRlJOREV3SURFeU1TQTBNVGtnTVRFeVZEUXlPU0E1T0ZRME1qQWdPREpVTXprd0lEVTFWRE0wTkNBeU5GUXlPREVnTFRGVU1qQTFJQzB4TVZFeE1qWWdMVEV4SURneklEUXlWRE01SURFMk9GcE5NemN6SURNMU0xRXpOamNnTkRBMUlETXdOU0EwTURWUk1qY3lJRFF3TlNBeU5EUWdNemt4VkRFNU9TQXpOVGRVTVRjd0lETXhObFF4TlRRZ01qZ3dWREUwT1NBeU5qRlJNVFE1SURJMk1DQXhOamtnTWpZd1VUSTRNaUF5TmpBZ016STNJREk0TkZRek56TWdNelV6V2lJdlBqeHdZWFJvSUdsa1BTSk5TbGd0TXkxVVJWZ3RTUzB4UkRRMk1DSWdaRDBpVFRFek1TQXlPRGxSTVRNeElETXlNU0F4TkRjZ016VTBWREl3TXlBME1UVlVNekF3SURRME1sRXpOaklnTkRReUlETTVNQ0EwTVRWVU5ERTVJRE0xTlZFME1Ua2dNekl6SURRd01pQXpNRGhVTXpZMElESTVNbEV6TlRFZ01qa3lJRE0wTUNBek1EQlVNekk0SURNeU5sRXpNamdnTXpReUlETXpOeUF6TlRSVU16VTBJRE0zTWxRek5qY2dNemM0VVRNMk9DQXpOemdnTXpZNElETTNPVkV6TmpnZ016Z3lJRE0yTVNBek9EaFVNek0ySURNNU9WUXlPVGNnTkRBMVVUSTBPU0EwTURVZ01qSTNJRE0zT1ZReU1EUWdNekkyVVRJd05DQXpNREVnTWpJeklESTVNVlF5TnpnZ01qYzBWRE16TUNBeU5UbFJNemsySURJek1DQXpPVFlnTVRZelVUTTVOaUF4TXpVZ016ZzFJREV3TjFRek5USWdOVEZVTWpnNUlEZFVNVGsxSUMweE1GRXhNVGdnTFRFd0lEZzJJREU1VkRVeklEZzNVVFV6SURFeU5pQTNOQ0F4TkROVU1URTRJREUyTUZFeE16TWdNVFl3SURFME5pQXhOVEZVTVRZd0lERXlNRkV4TmpBZ09UUWdNVFF5SURjMlZERXhNU0ExT0ZFeE1Ea2dOVGNnTVRBNElEVTNWREV3TnlBMU5WRXhNRGdnTlRJZ01URTFJRFEzVkRFME5pQXpORlF5TURFZ01qZFJNak0zSURJM0lESTJNeUF6T0ZRek1ERWdOalpVTXpFNElEazNWRE15TXlBeE1qSlJNekl6SURFMU1DQXpNRElnTVRZMFZESTFOQ0F4T0RGVU1UazFJREU1TmxReE5EZ2dNak14VVRFek1TQXlOVFlnTVRNeElESTRPVm9pTHo0OGNHRjBhQ0JwWkQwaVRVcFlMVE10VkVWWUxVa3RNVVEwTmpFaUlHUTlJazB5TmlBek9EVlJNVGtnTXpreUlERTVJRE01TlZFeE9TQXpPVGtnTWpJZ05ERXhWREkzSURReU5WRXlPU0EwTXpBZ016WWdORE13VkRnM0lEUXpNVWd4TkRCTU1UVTVJRFV4TVZFeE5qSWdOVEl5SURFMk5pQTFOREJVTVRjeklEVTJObFF4TnprZ05UZzJWREU0TnlBMk1ETlVNVGszSURZeE5WUXlNVEVnTmpJMFZESXlPU0EyTWpaUk1qUTNJRFl5TlNBeU5UUWdOakUxVkRJMk1TQTFPVFpSTWpZeElEVTRPU0F5TlRJZ05UUTVWREl6TWlBME56Qk1Nakl5SURRek0xRXlNaklnTkRNeElESTNNaUEwTXpGSU16SXpVVE16TUNBME1qUWdNek13SURReU1GRXpNekFnTXprNElETXhOeUF6T0RWSU1qRXdUREUzTkNBeU5EQlJNVE0xSURnd0lERXpOU0EyT0ZFeE16VWdNallnTVRZeUlESTJVVEU1TnlBeU5pQXlNekFnTmpCVU1qZ3pJREUwTkZFeU9EVWdNVFV3SURJNE9DQXhOVEZVTXpBeklERTFNMGd6TURkUk16SXlJREUxTXlBek1qSWdNVFExVVRNeU1pQXhORElnTXpFNUlERXpNMUV6TVRRZ01URTNJRE13TVNBNU5WUXlOamNnTkRoVU1qRTJJRFpVTVRVMUlDMHhNVkV4TWpVZ0xURXhJRGs0SURSVU5Ua2dOVFpSTlRjZ05qUWdOVGNnT0ROV01UQXhURGt5SURJME1WRXhNamNnTXpneUlERXlPQ0F6T0ROUk1USTRJRE00TlNBM055QXpPRFZJTWpaYUlpOCtQSEJoZEdnZ2FXUTlJazFLV0MwekxWUkZXQzFKTFRGRU5EVTJJaUJrUFNKTk1UZzBJRFl3TUZFeE9EUWdOakkwSURJd015QTJOREpVTWpRM0lEWTJNVkV5TmpVZ05qWXhJREkzTnlBMk5EbFVNamt3SURZeE9WRXlPVEFnTlRrMklESTNNQ0ExTnpkVU1qSTJJRFUxTjFFeU1URWdOVFUzSURFNU9DQTFOamRVTVRnMElEWXdNRnBOTWpFZ01qZzNVVEl4SURJNU5TQXpNQ0F6TVRoVU5UUWdNelk1VkRrNElEUXlNRlF4TlRnZ05EUXlVVEU1TnlBME5ESWdNakl6SURReE9WUXlOVEFnTXpVM1VUSTFNQ0F6TkRBZ01qTTJJRE13TVZReE9UWWdNVGsyVkRFMU5DQTRNMUV4TkRrZ05qRWdNVFE1SURVeFVURTBPU0F5TmlBeE5qWWdNalpSTVRjMUlESTJJREU0TlNBeU9WUXlNRGdnTkROVU1qTTFJRGM0VkRJMk1DQXhNemRSTWpZeklERTBPU0F5TmpVZ01UVXhWREk0TWlBeE5UTlJNekF5SURFMU15QXpNRElnTVRRelVUTXdNaUF4TXpVZ01qa3pJREV4TWxReU5qZ2dOakZVTWpJeklERXhWREUyTVNBdE1URlJNVEk1SUMweE1TQXhNRElnTVRCVU56UWdOelJSTnpRZ09URWdOemtnTVRBMlZERXlNaUF5TWpCUk1UWXdJRE15TVNBeE5qWWdNelF4VkRFM015QXpPREJSTVRjeklEUXdOQ0F4TlRZZ05EQTBTREUxTkZFeE1qUWdOREEwSURrNUlETTNNVlEyTVNBeU9EZFJOakFnTWpnMklEVTVJREk0TkZRMU9DQXlPREZVTlRZZ01qYzVWRFV6SURJM09GUTBPU0F5TnpoVU5ERWdNamM0U0RJM1VUSXhJREk0TkNBeU1TQXlPRGRhSWk4K1BIQmhkR2dnYVdROUlrMUtXQzB6TFZSRldDMUpMVEZFTkRWQklpQmtQU0pOTWpFZ01qZzNVVEl5SURJNU15QXlOQ0F6TUROVU16WWdNelF4VkRVMklETTRPRlE0T0NBME1qVlVNVE15SURRME1sUXhOelVnTkRNMVZESXdOU0EwTVRkVU1qSXhJRE01TlZReU1qa2dNemMyVERJek1TQXpOamxSTWpNeElETTJOeUF5TXpJZ016WTNUREkwTXlBek56aFJNekF6SURRME1pQXpPRFFnTkRReVVUUXdNU0EwTkRJZ05ERTFJRFEwTUZRME5ERWdORE16VkRRMk1DQTBNak5VTkRjMUlEUXhNVlEwT0RVZ016azRWRFE1TXlBek9EVlVORGszSURNM00xUTFNREFnTXpZMFZEVXdNaUF6TlRkTU5URXdJRE0yTjFFMU56TWdORFF5SURZMU9TQTBOREpSTnpFeklEUTBNaUEzTkRZZ05ERTFWRGM0TUNBek16WlJOemd3SURJNE5TQTNORElnTVRjNFZEY3dOQ0ExTUZFM01EVWdNellnTnpBNUlETXhWRGN5TkNBeU5sRTNOVElnTWpZZ056YzJJRFUyVkRneE5TQXhNemhST0RFNElERTBPU0E0TWpFZ01UVXhWRGd6TnlBeE5UTlJPRFUzSURFMU15QTROVGNnTVRRMVVUZzFOeUF4TkRRZ09EVXpJREV6TUZFNE5EVWdNVEF4SURnek1TQTNNMVEzT0RVZ01UZFVOekUySUMweE1GRTJOamtnTFRFd0lEWTBPQ0F4TjFRMk1qY2dOek5STmpJM0lEa3lJRFkyTXlBeE9UTlVOekF3SURNME5WRTNNREFnTkRBMElEWTFOaUEwTURSSU5qVXhVVFUyTlNBME1EUWdOVEEySURNd00wdzBPVGtnTWpreFREUTJOaUF4TlRkUk5ETXpJREkySURReU9DQXhObEUwTVRVZ0xURXhJRE00TlNBdE1URlJNemN5SUMweE1TQXpOalFnTFRSVU16VXpJRGhVTXpVd0lERTRVVE0xTUNBeU9TQXpPRFFnTVRZeFREUXlNQ0F6TURkUk5ESXpJRE15TWlBME1qTWdNelExVVRReU15QTBNRFFnTXpjNUlEUXdORWd6TnpSUk1qZzRJRFF3TkNBeU1qa2dNekF6VERJeU1pQXlPVEZNTVRnNUlERTFOMUV4TlRZZ01qWWdNVFV4SURFMlVURXpPQ0F0TVRFZ01UQTRJQzB4TVZFNU5TQXRNVEVnT0RjZ0xUVlVOellnTjFRM05DQXhOMUUzTkNBek1DQXhNVElnTVRneFVURTFNU0F6TXpVZ01UVXhJRE0wTWxFeE5UUWdNelUzSURFMU5DQXpOamxSTVRVMElEUXdOU0F4TWprZ05EQTFVVEV3TnlBME1EVWdPVElnTXpjM1ZEWTVJRE14TmxRMU55QXlPREJSTlRVZ01qYzRJRFF4SURJM09FZ3lOMUV5TVNBeU9EUWdNakVnTWpnM1dpSXZQanh3WVhSb0lHbGtQU0pOU2xndE15MVVSVmd0U1MweFJEUTBSU0lnWkQwaVRUTXpJREUxTjFFek15QXlOVGdnTVRBNUlETTBPVlF5T0RBZ05EUXhVVE16TVNBME5ERWdNemN3SURNNU1sRXpPRFlnTkRJeUlEUXhOaUEwTWpKUk5ESTVJRFF5TWlBME16a2dOREUwVkRRME9TQXpPVFJSTkRRNUlETTRNU0EwTVRJZ01qTTBWRE0zTkNBMk9GRXpOelFnTkRNZ016Z3hJRE0xVkRRd01pQXlObEUwTVRFZ01qY2dOREl5SURNMVVUUTBNeUExTlNBME5qTWdNVE14VVRRMk9TQXhOVEVnTkRjeklERTFNbEUwTnpVZ01UVXpJRFE0TXlBeE5UTklORGczVVRVd05pQXhOVE1nTlRBMklERTBORkUxTURZZ01UTTRJRFV3TVNBeE1UZFVORGd4SURZelZEUTBPU0F4TTFFME16WWdNQ0EwTVRjZ0xUaFJOREE1SUMweE1DQXpPVE1nTFRFd1VUTTFPU0F0TVRBZ016TTJJRFZVTXpBMklETTJURE13TUNBMU1WRXlPVGtnTlRJZ01qazJJRFV3VVRJNU5DQTBPQ0F5T1RJZ05EWlJNak16SUMweE1DQXhOeklnTFRFd1VURXhOeUF0TVRBZ056VWdNekJVTXpNZ01UVTNXazB6TlRFZ016STRVVE0xTVNBek16UWdNelEySURNMU1GUXpNak1nTXpnMVZESTNOeUEwTURWUk1qUXlJRFF3TlNBeU1UQWdNemMwVkRFMk1DQXlPVE5STVRNeElESXhOQ0F4TVRrZ01USTVVVEV4T1NBeE1qWWdNVEU1SURFeE9GUXhNVGdnTVRBMlVURXhPQ0EyTVNBeE16WWdORFJVTVRjNUlESTJVVEl4TnlBeU5pQXlOVFFnTlRsVU1qazRJREV4TUZFek1EQWdNVEUwSURNeU5TQXlNVGRVTXpVeElETXlPRm9pTHo0OGNHRjBhQ0JwWkQwaVRVcFlMVE10VkVWWUxVa3RNVVEwTlRFaUlHUTlJazB6TmpZZ05qZ3pVVE0yTnlBMk9ETWdORE00SURZNE9GUTFNVEVnTmprMFVUVXlNeUEyT1RRZ05USXpJRFk0TmxFMU1qTWdOamM1SURRMU1DQXpPRFJVTXpjMUlEZ3pWRE0zTkNBMk9GRXpOelFnTWpZZ05EQXlJREkyVVRReE1TQXlOeUEwTWpJZ016VlJORFF6SURVMUlEUTJNeUF4TXpGUk5EWTVJREUxTVNBME56TWdNVFV5VVRRM05TQXhOVE1nTkRneklERTFNMGcwT0RkSU5Ea3hVVFV3TmlBeE5UTWdOVEEySURFME5WRTFNRFlnTVRRd0lEVXdNeUF4TWpsUk5Ea3dJRGM1SURRM015QTBPRlEwTkRVZ09GUTBNVGNnTFRoUk5EQTVJQzB4TUNBek9UTWdMVEV3VVRNMU9TQXRNVEFnTXpNMklEVlVNekEySURNMlRETXdNQ0ExTVZFeU9Ua2dOVElnTWprMklEVXdVVEk1TkNBME9DQXlPVElnTkRaUk1qTXpJQzB4TUNBeE56SWdMVEV3VVRFeE55QXRNVEFnTnpVZ016QlVNek1nTVRVM1VUTXpJREl3TlNBMU15QXlOVFZVTVRBeElETTBNVkV4TkRnZ016azRJREU1TlNBME1qQlVNamd3SURRME1sRXpNellnTkRReUlETTJOQ0EwTURCUk16WTVJRE01TkNBek5qa2dNemsyVVRNM01DQTBNREFnTXprMklEVXdOVlEwTWpRZ05qRTJVVFF5TkNBMk1qa2dOREUzSURZek1sUXpOemdnTmpNM1NETTFOMUV6TlRFZ05qUXpJRE0xTVNBMk5EVlVNelV6SURZMk5GRXpOVGdnTmpneklETTJOaUEyT0ROYVRUTTFNaUF6TWpaUk16STVJRFF3TlNBeU56Y2dOREExVVRJME1pQTBNRFVnTWpFd0lETTNORlF4TmpBZ01qa3pVVEV6TVNBeU1UUWdNVEU1SURFeU9WRXhNVGtnTVRJMklERXhPU0F4TVRoVU1URTRJREV3TmxFeE1UZ2dOakVnTVRNMklEUTBWREUzT1NBeU5sRXlNek1nTWpZZ01qa3dJRGs0VERJNU9DQXhNRGxNTXpVeUlETXlObG9pTHo0OGNHRjBhQ0JwWkQwaVRVcFlMVE10VkVWWUxVa3RNVVEwTkRVaUlHUTlJazB5TXpBZ05qTTNVVEl3TXlBMk16Y2dNVGs0SURZek9GUXhPVE1nTmpRNVVURTVNeUEyTnpZZ01qQTBJRFk0TWxFeU1EWWdOamd6SURNM09DQTJPRE5STlRVd0lEWTRNaUExTmpRZ05qZ3dVVFl5TUNBMk56SWdOalU0SURZMU1sUTNNVElnTmpBMlZEY3pNeUExTmpOVU56TTVJRFV5T1ZFM016a2dORGcwSURjeE1DQTBORFZVTmpReklETTROVlExTnpZZ016VXhWRFV6T0NBek16aE1OVFExSURNek0xRTJNVElnTWprMUlEWXhNaUF5TWpOUk5qRXlJREl4TWlBMk1EY2dNVFl5VkRZd01pQTRNRlkzTVZFMk1ESWdOVE1nTmpBeklEUXpWRFl4TkNBeU5WUTJOREFnTVRaUk5qWTRJREUySURZNE5pQXpPRlEzTVRJZ09EVlJOekUzSURrNUlEY3lNQ0F4TURKVU56TTFJREV3TlZFM05UVWdNVEExSURjMU5TQTVNMUUzTlRVZ056VWdOek14SURNMlVUWTVNeUF0TWpFZ05qUXhJQzB5TVVnMk16SlJOVGN4SUMweU1TQTFNekVnTkZRME9EY2dPREpSTkRnM0lERXdPU0ExTURJZ01UWTJWRFV4TnlBeU16bFJOVEUzSURJNU1DQTBOelFnTXpFelVUUTFPU0F6TWpBZ05EUTVJRE15TVZRek56Z2dNekl6U0RNd09Vd3lOemNnTVRrelVUSTBOQ0EyTVNBeU5EUWdOVGxSTWpRMElEVTFJREkwTlNBMU5GUXlOVElnTlRCVU1qWTVJRFE0VkRNd01pQTBOa2d6TXpOUk16TTVJRE00SURNek9TQXpOMVF6TXpZZ01UbFJNek15SURZZ016STJJREJJTXpFeFVUSTNOU0F5SURFNE1DQXlVVEUwTmlBeUlERXhOeUF5VkRjeElESlVOVEFnTVZFek15QXhJRE16SURFd1VUTXpJREV5SURNMklESTBVVFF4SURReklEUTJJRFExVVRVd0lEUTJJRFl4SURRMlNEWTNVVGswSURRMklERXlOeUEwT1ZFeE5ERWdOVElnTVRRMklEWXhVVEUwT1NBMk5TQXlNVGdnTXpNNVZESTROeUEyTWpoUk1qZzNJRFl6TlNBeU16QWdOak0zV2swMk16QWdOVFUwVVRZek1DQTFPRFlnTmpBNUlEWXdPRlExTWpNZ05qTTJVVFV5TVNBMk16WWdOVEF3SURZek5sUTBOaklnTmpNM1NEUTBNRkV6T1RNZ05qTTNJRE00TmlBMk1qZFJNemcxSURZeU5DQXpOVElnTkRrMFZETXhPU0F6TmpGUk16RTVJRE0yTUNBek9EZ2dNell3VVRRMk5pQXpOakVnTkRreUlETTJOMUUxTlRZZ016YzNJRFU1TWlBME1qWlJOakE0SURRME9TQTJNVGtnTkRnMlZEWXpNQ0ExTlRSYUlpOCtQSEJoZEdnZ2FXUTlJazFLV0MwekxWUkZXQzFKTFRGRU5EUTNJaUJrUFNKTk5EQWdORE0zVVRJeElEUXpOeUF5TVNBME5EVlJNakVnTkRVd0lETTNJRFV3TVZRM01TQTJNREpNT0RnZ05qVXhVVGt6SURZMk9TQXhNREVnTmpjM1NEVTJPVWcyTlRsUk5qa3hJRFkzTnlBMk9UY2dOamMyVkRjd05DQTJOamRSTnpBMElEWTJNU0EyT0RjZ05UVXpWRFkyT0NBME5EUlJOalk0SURRek55QTJORGtnTkRNM1VUWTBNQ0EwTXpjZ05qTTNJRFF6TjFRMk16RWdORFF5VERZeU9TQTBORFZSTmpJNUlEUTFNU0EyTXpVZ05Ea3dWRFkwTVNBMU5URlJOalF4SURVNE5pQTJNamdnTmpBMFZEVTNNeUEyTWpsUk5UWTRJRFl6TUNBMU1UVWdOak14VVRRMk9TQTJNekVnTkRVM0lEWXpNRlEwTXprZ05qSXlVVFF6T0NBMk1qRWdNelk0SURNME0xUXlPVGdnTmpCUk1qazRJRFE0SURNNE5pQTBObEUwTVRnZ05EWWdOREkzSURRMVZEUXpOaUF6TmxFME16WWdNekVnTkRNeklESXlVVFF5T1NBMElEUXlOQ0F4VERReU1pQXdVVFF4T1NBd0lEUXhOU0F3VVRReE1DQXdJRE0yTXlBeFZESXlPQ0F5VVRrNUlESWdOalFnTUVnME9WRTBNeUEySURReklEbFVORFVnTWpkUk5Ea2dOREFnTlRVZ05EWklPRE5JT1RSUk1UYzBJRFEySURFNE9TQTFOVkV4T1RBZ05UWWdNVGt4SURVMlVURTVOaUExT1NBeU1ERWdOelpVTWpReElESXpNMUV5TlRnZ016QXhJREkyT1NBek5EUlJNek01SURZeE9TQXpNemtnTmpJMVVUTXpPU0EyTXpBZ016RXdJRFl6TUVneU56bFJNakV5SURZek1DQXhPVEVnTmpJMFVURTBOaUEyTVRRZ01USXhJRFU0TTFRMk55QTBOamRSTmpBZ05EUTFJRFUzSURRME1WUTBNeUEwTXpkSU5EQmFJaTgrUEhCaGRHZ2dhV1E5SWsxS1dDMH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e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l5TVRJaUlHUTlJazA0TkNBeU16ZFVPRFFnTWpVd1ZEazRJREkzTUVnMk56bFJOamswSURJMk1pQTJPVFFnTWpVd1ZEWTNPU0F5TXpCSU9UaFJPRFFnTWpNM0lEZzBJREkxTUZvaUx6NDhjR0YwYUNCcFpEMGlUVXBZTFRNdFZFVllMVWt0TVVRMlJrTWlJR1E5SWswek5DQXhOVFpSTXpRZ01qY3dJREV5TUNBek5UWlVNekE1SURRME1sRXpOemtnTkRReUlEUXlNU0EwTURKVU5EYzRJRE13TkZFME9EUWdNamMxSURRNE5TQXlNemRXTWpBNFVUVXpOQ0F5T0RJZ05UWXdJRE0zTkZFMU5qUWdNemc0SURVMk5pQXpPVEJVTlRneUlETTVNMUUyTURNZ016a3pJRFl3TXlBek9EVlJOakF6SURNM05pQTFPVFFnTXpRMlZEVTFPQ0F5TmpGVU5EazNJREUyTVV3ME9EWWdNVFEzVERRNE55QXhNak5STkRnNUlEWTNJRFE1TlNBME4xUTFNVFFnTWpaUk5USTRJREk0SURVME1DQXpOMVExTlRjZ05qQlJOVFU1SURZM0lEVTJNaUEyT0ZRMU56Y2dOekJSTlRrM0lEY3dJRFU1TnlBMk1sRTFPVGNnTlRZZ05Ua3hJRFF6VVRVM09TQXhPU0ExTlRZZ05WUTFNVElnTFRFd1NEVXdOVkUwTXpnZ0xURXdJRFF4TkNBMk1rdzBNVEVnTmpsTU5EQXdJRFl4VVRNNU1DQTFNeUF6TnpBZ05ERlVNekkxSURFNFZESTJOeUF0TWxReU1ETWdMVEV4VVRFeU5DQXRNVEVnTnprZ016bFVNelFnTVRVMldrMHlNRGdnTWpaUk1qVTNJREkySURNd05pQTBOMVF6TnprZ09UQk1OREF6SURFeE1sRTBNREVnTWpVMUlETTVOaUF5T1RCUk16Z3lJRFF3TlNBek1EUWdOREExVVRJek5TQTBNRFVnTVRneklETXpNbEV4TlRZZ01qa3lJREV6T1NBeU1qUlVNVEl4SURFeU1GRXhNakVnTnpFZ01UUTJJRFE1VkRJd09DQXlObG9pTHo0OGNHRjBhQ0JwWkQwaVRVcFlMVE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B6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TXRWRVZZTFU0dE1qSkROU0lnWkQwaVRUYzRJREkxTUZFM09DQXlOelFnT1RVZ01qa3lWREV6T0NBek1UQlJNVFl5SURNeE1DQXhPREFnTWprMFZERTVPU0F5TlRGUk1UazVJREl5TmlBeE9ESWdNakE0VkRFek9TQXhPVEJVT1RZZ01qQTNWRGM0SURJMU1Gb2lMejQ4Y0dGMGFDQnBaRDBpVFVwWUxUTXRWRVZZTFVrdE1VUTBOVVFpSUdROUlrMHlNeUF5T0RkUk1qUWdNamt3SURJMUlESTVOVlF6TUNBek1UZFVOREFnTXpRNFZEVTFJRE00TVZRM05TQTBNVEZVTVRBeElEUXpNMVF4TXpRZ05EUXlVVEl3T1NBME5ESWdNak13SURNM09Fd3lOREFnTXpnM1VUTXdNaUEwTkRJZ016VTRJRFEwTWxFME1qTWdORFF5SURRMk1DQXpPVFZVTkRrM0lESTRNVkUwT1RjZ01UY3pJRFF5TVNBNE1sUXlORGtnTFRFd1VUSXlOeUF0TVRBZ01qRXdJQzAwVVRFNU9TQXhJREU0TnlBeE1WUXhOamdnTWpoTU1UWXhJRE0yVVRFMk1DQXpOU0F4TXprZ0xUVXhWREV4T0NBdE1UTTRVVEV4T0NBdE1UUTBJREV5TmlBdE1UUTFWREUyTXlBdE1UUTRTREU0T0ZFeE9UUWdMVEUxTlNBeE9UUWdMVEUxTjFReE9URWdMVEUzTlZFeE9EZ2dMVEU0TnlBeE9EVWdMVEU1TUZReE56SWdMVEU1TkZFeE56QWdMVEU1TkNBeE5qRWdMVEU1TkZReE1qY2dMVEU1TTFRMk5TQXRNVGt5VVMwMUlDMHhPVElnTFRJMElDMHhPVFJJTFRNeVVTMHpPU0F0TVRnM0lDMHpPU0F0TVRnelVTMHpOeUF0TVRVMklDMHlOaUF0TVRRNFNDMDJVVEk0SUMweE5EY2dNek1nTFRFek5sRXpOaUF0TVRNd0lEazBJREV3TTFReE5UVWdNelV3VVRFMU5pQXpOVFVnTVRVMklETTJORkV4TlRZZ05EQTFJREV6TVNBME1EVlJNVEE1SURRd05TQTVOQ0F6TnpkVU56RWdNekUyVkRVNUlESTRNRkUxTnlBeU56Z2dORE1nTWpjNFNESTVVVEl6SURJNE5DQXlNeUF5T0RkYVRURTNPQ0F4TURKUk1qQXdJREkySURJMU1pQXlObEV5T0RJZ01qWWdNekV3SURRNVZETTFOaUF4TURkUk16YzBJREUwTVNBek9USWdNakUxVkRReE1TQXpNalZXTXpNeFVUUXhNU0EwTURVZ016VXdJRFF3TlZFek16a2dOREExSURNeU9DQTBNREpVTXpBMklETTVNMVF5T0RZZ016Z3dWREkyT1NBek5qVlVNalUwSURNMU1GUXlORE1nTXpNMlZESXpOU0F6TWpaTU1qTXlJRE15TWxFeU16SWdNekl4SURJeU9TQXpNRGhVTWpFNElESTJORlF5TURRZ01qRXlVVEUzT0NBeE1EWWdNVGM0SURFd01sb2lMejQ4Y0dGMGFDQnBaRDBpVFVwWUxUTXRWRVZZTFVrdE1VUTBOVGtpSUdROUlrMHhNVGNnTlRsUk1URTNJREkySURFME1pQXlObEV4TnprZ01qWWdNakExSURFek1WRXlNVEVnTVRVeElESXhOU0F4TlRKUk1qRTNJREUxTXlBeU1qVWdNVFV6U0RJeU9WRXlNemdnTVRVeklESTBNU0F4TlROVU1qUTJJREUxTVZReU5EZ2dNVFEwVVRJME55QXhNemdnTWpRMUlERXlPRlF5TXpRZ09UQlVNakUwSURRelZERTRNeUEyVkRFek55QXRNVEZSTVRBeElDMHhNU0EzTUNBeE1WUXpPQ0E0TlZFek9DQTVOeUF6T1NBeE1ESk1NVEEwSURNMk1GRXhOamNnTmpFMUlERTJOeUEyTWpOUk1UWTNJRFl5TmlBeE5qWWdOakk0VkRFMk1pQTJNekpVTVRVM0lEWXpORlF4TkRrZ05qTTFWREUwTVNBMk16WlVNVE15SURZek4xUXhNaklnTmpNM1VURXhNaUEyTXpjZ01UQTVJRFl6TjFReE1ERWdOak00VkRrMUlEWTBNVlE1TkNBMk5EZFJPVFFnTmpRNUlEazJJRFkyTVZFeE1ERWdOamd3SURFd055QTJPREpVTVRjNUlEWTRPRkV4T1RRZ05qZzVJREl4TXlBMk9UQlVNalF6SURZNU0xUXlOVFFnTmprMFVUSTJOaUEyT1RRZ01qWTJJRFk0TmxFeU5qWWdOamMxSURFNU15QXpPRFpVTVRFNElEZ3pVVEV4T0NBNE1TQXhNVGdnTnpWVU1URTNJRFkxVmpV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lRJaUlIaHNhVzVyT21oeVpXWTlJaU5OU2xndE15MVVSVmd0U1MweFJEUTFNaUl2UGp3dlp6NDhaeUJrWVhSaExXMXRiQzF1YjJSbFBTSnRhU0lnZEhKaGJuTm1iM0p0UFNKMGNtRnVjMnhoZEdVb05EWTJMREFwSWo0OGRYTmxJR1JoZEdFdFl6MGlNVVEwTmpBaUlIaHNhVzVyT21oeVpXWTlJaU5OU2xndE15MVVSVmd0U1MweFJEUTJNQ0l2UGp3dlp6NDhaeUJrWVhSaExXMXRiQzF1YjJSbFBTSnRhU0lnZEhKaGJuTm1iM0p0UFNKMGNtRnVjMnhoZEdVb09UTTFMREFwSWo0OGRYTmxJR1JoZEdFdFl6MGlNVVEwTmpFaUlIaHNhVzVyT21oeVpXWTlJaU5OU2xndE15MVVSVmd0U1MweFJEUTJNU0l2UGp3dlp6NDhaeUJrWVhSaExXMXRiQzF1YjJSbFBTSnRhU0lnZEhKaGJuTm1iM0p0UFNKMGNtRnVjMnhoZEdVb01USTVOaXd3S1NJK1BIVnpaU0JrWVhSaExXTTlJakZFTkRVMklpQjRiR2x1YXpwb2NtVm1QU0lqVFVwWUxUTXRWRVZZTFVrdE1VUTBOVFlpTHo0OEwyYytQR2NnWkdGMFlTMXRiV3d0Ym05a1pUMGliV2tpSUhSeVlXNXpabTl5YlQwaWRISmhibk5zWVhSbEtERTJOREVzTUNraVBqeDFjMlVnWkdGMFlTMWpQU0l4UkRRMVFTSWdlR3hwYm1zNmFISmxaajBpSTAxS1dDMHpMVlJGV0MxSkxURkVORFZCSWk4K1BDOW5QanhuSUdSaGRHRXRiVzFzTFc1dlpHVTlJbTFwSWlCMGNtRnVjMlp2Y20wOUluUnlZVzV6YkdGMFpTZ3lOVEU1TERBcElqNDhkWE5sSUdSaGRHRXRZejBpTVVRME5FVWlJSGhzYVc1ck9taHlaV1k5SWlOTlNsZ3RNeTFVUlZndFNTMHhSRFEwUlNJdlBqd3ZaejQ4WnlCa1lYUmhMVzF0YkMxdWIyUmxQU0p0YVNJZ2RISmhibk5tYjNKdFBTSjBjbUZ1YzJ4aGRHVW9NekEwT0N3d0tTSStQSFZ6WlNCa1lYUmhMV005SWpGRU5EWXhJaUI0YkdsdWF6cG9jbVZtUFNJalRVcFlMVE10VkVWWUxVa3RNVVEwTmpFaUx6NDhMMmMrUEdjZ1pHRjBZUzF0Yld3dGJtOWtaVDBpYldraUlIUnlZVzV6Wm05eWJUMGlkSEpoYm5Oc1lYUmxLRE0wTURrc01Da2lQangxYzJVZ1pHRjBZUzFqUFNJeFJEUTFNaUlnZUd4cGJtczZhSEpsWmowaUkwMUtXQzB6TFZSRldDMUpMVEZFTkRVeUlpOCtQQzluUGp4bklHUmhkR0V0Ylcxc0xXNXZaR1U5SW0xcElpQjBjbUZ1YzJadmNtMDlJblJ5WVc1emJHRjBaU2d6T0RjMUxEQXBJajQ4ZFhObElHUmhkR0V0WXowaU1VUTBOVEVpSUhoc2FXNXJPbWh5WldZOUlpTk5TbGd0TXkxVVJWZ3RTUzB4UkRRMU1TSXZQand2Wno0OFp5QmtZWFJoTFcxdGJDMXViMlJsUFNKdGFTSWdkSEpoYm5ObWIzSnRQU0owY21GdWMyeGhkR1VvTkRNNU5Td3dLU0krUEhWelpTQmtZWFJoTFdNOUlqRkVORFExSWlCNGJHbHVhenBvY21WbVBTSWpUVXBZTFRNdFZFVllMVWt0TVVRME5EVWlMejQ4TDJjK1BHY2daR0YwWVMxdGJXd3RibTlrWlQwaWJXa2lJSFJ5WVc1elptOXliVDBpZEhKaGJuTnNZWFJsS0RVeE5UUXNNQ2tpUGp4MWMyVWdaR0YwWVMxalBTSXhSRFEwTnlJZ2VHeHBibXM2YUhKbFpqMGlJMDFLV0MwekxWUkZXQzFKTFRGRU5EUTNJaTgrUEM5blBqeG5JR1JoZEdFdGJXMXNMVzV2WkdVOUltMXBJaUIwY21GdWMyWnZjbTA5SW5SeVlXNXpiR0YwWlNnMU9EVTRMREFwSWo0OGRYTmxJR1JoZEdFdFl6MGlNVVEwTkRjaUlIaHNhVzVyT21oeVpXWTlJaU5OU2xndE15MVVSVmd0U1MweFJEUTBOeUl2UGp3dlp6NDhaeUJrWVhSaExXMXRiQzF1YjJSbFBTSnRieUlnZEhKaGJuTm1iM0p0UFNKMGNtRnVjMnhoZEdVb05qZ3pPUzQ0TERBcElqNDhkWE5sSUdSaGRHRXRZejBpTTBRaUlIaHNhVzVyT21oeVpXWTlJaU5OU2xndE15MVVSVmd0VGkwelJDSXZQand2Wno0OFp5QmtZWFJoTFcxdGJDMXViMlJsUFNKdGJ5SWdkSEpoYm5ObWIzSnRQU0owY21GdWMyeGhkR1VvTnpnNU5TNDJMREFwSWo0OGRYTmxJR1JoZEdFdFl6MGlNamdpSUhoc2FXNXJPbWh5WldZOUlpTk5TbGd0TXkxVVJWZ3RUaTB5T0NJdlBqd3ZaejQ4WnlCa1lYUmhMVzF0YkMxdWIyUmxQU0p0YmlJZ2RISmhibk5tYjNKdFBTSjBjbUZ1YzJ4aGRHVW9PREk0TkM0MkxEQXBJajQ4ZFhObElHUmhkR0V0WXowaU16RWlJSGhzYVc1ck9taHlaV1k5SWlOTlNsZ3RNeTFVUlZndFRpMHpNU0l2UGp3dlp6NDhaeUJrWVhSaExXMXRiQzF1YjJSbFBTSnRieUlnZEhKaGJuTm1iM0p0UFNKMGNtRnVjMnhoZEdVb09UQXdOaTQ0TERBcElqNDhkWE5sSUdSaGRHRXRZejBpTWpJeE1pSWdlR3hwYm1zNmFISmxaajBpSTAxS1dDMHpMVlJGV0MxT0xUSXlNVElpTHo0OEwyYytQR2NnWkdGMFlTMXRiV3d0Ym05a1pUMGliV2tpSUhSeVlXNXpabTl5YlQwaWRISmhibk5zWVhSbEtERXdNREEzTERBcElqNDhkWE5sSUdSaGRHRXRZejBpTVVRMlJrTWlJSGhzYVc1ck9taHlaV1k5SWlOTlNsZ3RNeTFVUlZndFNTMHhSRFpHUXlJdlBqd3ZaejQ4WnlCa1lYUmhMVzF0YkMxdWIyUmxQU0p0YnlJZ2RISmhibk5tYjNKdFBTSjBjbUZ1YzJ4aGRHVW9NVEEyTkRjc01Da2lQangxYzJVZ1pHRjBZUzFqUFNJeU9TSWdlR3hwYm1zNmFISmxaajBpSTAxS1dDMHpMVlJGV0MxT0xUSTVJaTgrUEM5blBqeG5JR1JoZEdFdGJXMXNMVzV2WkdVOUltMXBJaUIwY21GdWMyWnZjbTA5SW5SeVlXNXpiR0YwWlNneE1UQXpOaXd3S1NJK1BIVnpaU0JrWVhSaExXTTlJakZFTkRVeUlpQjRiR2x1YXpwb2NtVm1QU0lqVFVwWUxUTXRWRVZZTFVrdE1VUTBOVElpTHo0OEwyYytQR2NnWkdGMFlTMXRiV3d0Ym05a1pUMGliV2tpSUhSeVlXNXpabTl5YlQwaWRISmhibk5zWVhSbEtERXhOVEF5TERBcElqNDhkWE5sSUdSaGRHRXRZejBpTVVRME5qQWlJSGhzYVc1ck9taHlaV1k5SWlOTlNsZ3RNeTFVUlZndFNTMHhSRFEyTUNJdlBqd3ZaejQ4WnlCa1lYUmhMVzF0YkMxdWIyUmxQU0p0YVNJZ2RISmhibk5tYjNKdFBTSjBjbUZ1YzJ4aGRHVW9NVEU1TnpFc01Da2lQangxYzJVZ1pHRjBZUzFqUFNJeFJEUTJNU0lnZUd4cGJtczZhSEpsWmowaUkwMUtXQzB6TFZSRldDMUpMVEZFTkRZeElpOCtQQzluUGp4bklHUmhkR0V0Ylcxc0xXNXZaR1U5SW0xcElpQjBjbUZ1YzJadmNtMDlJblJ5WVc1emJHRjBaU2d4TWpNek1pd3dLU0krUEhWelpTQmtZWFJoTFdNOUlqRkVORFUySWlCNGJHbHVhenBvY21WbVBTSWpUVXBZTFRNdFZFVllMVWt0TVVRME5UWWlMejQ4TDJjK1BHY2daR0YwWVMxdGJXd3RibTlrWlQwaWJXa2lJSFJ5WVc1elptOXliVDBpZEhKaGJuTnNZWFJsS0RFeU5qYzNMREFwSWo0OGRYTmxJR1JoZEdFdFl6MGlNVVEwTlVFaUlIaHNhVzVyT21oeVpXWTlJaU5OU2xndE15MVVSVmd0U1MweFJEUTFRU0l2UGp3dlp6NDhaeUJrWVhSaExXMXRiQzF1YjJSbFBTSnRhU0lnZEhKaGJuTm1iM0p0UFNKMGNtRnVjMnhoZEdVb01UTTFOVFVzTUNraVBqeDFjMlVnWkdGMFlTMWpQU0l4UkRRMFJTSWdlR3hwYm1zNmFISmxaajBpSTAxS1dDMHpMVlJGV0MxSkxURkVORFJGSWk4K1BDOW5QanhuSUdSaGRHRXRiVzFzTFc1dlpHVTlJbTFwSWlCMGNtRnVjMlp2Y20wOUluUnlZVzV6YkdGMFpTZ3hOREE0TkN3d0tTSStQSFZ6WlNCa1lYUmhMV005SWpGRU5EWXhJaUI0YkdsdWF6cG9jbVZtUFNJalRVcFlMVE10VkVWWUxVa3RNVVEwTmpFaUx6NDhMMmMrUEdjZ1pHRjBZUzF0Yld3dGJtOWtaVDBpYldraUlIUnlZVzV6Wm05eWJUMGlkSEpoYm5Oc1lYUmxLREUwTkRRMUxEQXBJajQ4ZFhObElHUmhkR0V0WXowaU1VUTBOVElpSUhoc2FXNXJPbWh5WldZOUlpTk5TbGd0TXkxVVJWZ3RTUzB4UkRRMU1pSXZQand2Wno0OFp5QmtZWFJoTFcxdGJDMXViMlJsUFNKdGFTSWdkSEpoYm5ObWIzSnRQU0owY21GdWMyeGhkR1VvTVRRNU1URXNNQ2tpUGp4MWMyVWdaR0YwWVMxalBTSXhSRFExTVNJZ2VHeHBibXM2YUhKbFpqMGlJMDFLV0MwekxWUkZXQzFKTFRGRU5EVXhJaTgrUEM5blBqeG5JR1JoZEdFdGJXMXNMVzV2WkdVOUltMXBJaUIwY21GdWMyWnZjbTA5SW5SeVlXNXpiR0YwWlNneE5UUXpNU3d3S1NJK1BIVnpaU0JrWVhSaExXTTlJakZFTkRRMUlpQjRiR2x1YXpwb2NtVm1QU0lqVFVwWUxUTXRWRVZZTFVrdE1VUTBORFVpTHo0OEwyYytQR2NnWkdGMFlTMXRiV3d0Ym05a1pUMGliV2tpSUhSeVlXNXpabTl5YlQwaWRISmhibk5zWVhSbEtERTJNVGt3TERBcElqNDhkWE5sSUdSaGRHRXRZejBpTVVRME5EY2lJSGhzYVc1ck9taHlaV1k5SWlOTlNsZ3RNeTFVUlZndFNTMHhSRFEwTnlJdlBqd3ZaejQ4WnlCa1lYUmhMVzF0YkMxdWIyUmxQU0p0YVNJZ2RISmhibk5tYjNKdFBTSjBjbUZ1YzJ4aGRHVW9NVFk0T1RRc01Da2lQangxYzJVZ1pHRjBZUzFqUFNJeFJEUTBOeUlnZUd4cGJtczZhSEpsWmowaUkwMUtXQzB6TFZSRldDMUpMVEZFTkRRM0lpOCtQQzluUGp4bklHUmhkR0V0Ylcxc0xXNXZaR1U5SW0xdklpQjBjbUZ1YzJadmNtMDlJblJ5WVc1emJHRjBaU2d4TnpneU1DNHlMREFwSWo0OGRYTmxJR1JoZEdFdFl6MGlNa0lpSUhoc2FXNXJPbWh5WldZOUlpTk5TbGd0TXkxVVJWZ3RUaTB5UWlJdlBqd3ZaejQ4WnlCa1lYUmhMVzF0YkMxdWIyUmxQU0p0YVNJZ2RISmhibk5tYjNKdFBTSjBjbUZ1YzJ4aGRHVW9NVGc0TWpBdU5Dd3dLU0krUEhWelpTQmtZWFJoTFdNOUlqRkVOa1pESWlCNGJHbHVhenBvY21WbVBTSWpUVXBZTFRNdFZFVllMVWt0TVVRMlJrTWlMejQ4TDJjK1BHY2daR0YwWVMxdGJXd3RibTlrWlQwaWJXOGlJSFJ5WVc1elptOXliVDBpZEhKaGJuTnNZWFJsS0RFNU5qZ3lMamNzTUNraVBqeDFjMlVnWkdGMFlTMWpQU0l5TWtNMUlpQjRiR2x1YXpwb2NtVm1QU0lqVFVwWUxUTXRWRVZZTFU0dE1qSkROU0l2UGp3dlp6NDhaeUJrWVhSaExXMXRiQzF1YjJSbFBTSnRhU0lnZEhKaGJuTm1iM0p0UFNKMGNtRnVjMnhoZEdVb01qQXhPREl1T1N3d0tTSStQSFZ6WlNCa1lYUmhMV005SWpGRU5EWXdJaUI0YkdsdWF6cG9jbVZtUFNJalRVcFlMVE10VkVWWUxVa3RNVVEwTmpBaUx6NDhMMmMrUEdjZ1pHRjBZUzF0Yld3dGJtOWtaVDBpYldraUlIUnlZVzV6Wm05eWJUMGlkSEpoYm5Oc1lYUmxLREl3TmpVeExqa3NNQ2tpUGp4MWMyVWdaR0YwWVMxalBTSXhSRFEwUlNJZ2VHeHBibXM2YUhKbFpqMGlJMDFLV0MwekxWUkZXQzFKTFRGRU5EUkZJaTgrUEM5blBqeG5JR1JoZEdFdGJXMXNMVzV2WkdVOUltMXBJaUIwY21GdWMyWnZjbTA5SW5SeVlXNXpiR0YwWlNneU1URTRNQzQ1TERBcElqNDhkWE5sSUdSaGRHRXRZejBpTVVRME5VRWlJSGhzYVc1ck9taHlaV1k5SWlOTlNsZ3RNeTFVUlZndFNTMHhSRFExUVNJdlBqd3ZaejQ4WnlCa1lYUmhMVzF0YkMxdWIyUmxQU0p0YVNJZ2RISmhibk5tYjNKdFBTSjBjbUZ1YzJ4aGRHVW9Nakl3TlRndU9Td3dLU0krUEhWelpTQmtZWFJoTFdNOUlqRkVORFZFSWlCNGJHbHVhenBvY21WbVBTSWpUVXBZTFRNdFZFVllMVWt0TVVRME5VUWlMejQ4TDJjK1BHY2daR0YwWVMxdGJXd3RibTlrWlQwaWJXa2lJSFJ5WVc1elptOXliVDBpZEhKaGJuTnNZWFJsS0RJeU5UWXhMamtzTUNraVBqeDFjMlVnWkdGMFlTMWpQU0l4UkRRMU9TSWdlR3hwYm1zNmFISmxaajBpSTAxS1dDMHpMVlJGV0MxSkxURkVORFU1SWk4K1BDOW5QanhuSUdSaGRHRXRiVzFzTFc1dlpHVTlJbTFwSWlCMGNtRnVjMlp2Y20wOUluUnlZVzV6YkdGMFpTZ3lNamcxT1M0NUxEQXBJajQ4ZFhObElHUmhkR0V0WXowaU1VUTBOVElpSUhoc2FXNXJPbWh5WldZOUlpTk5TbGd0TXkxVVJWZ3RTUzB4UkRRMU1pSXZQand2Wno0OFp5QmtZWFJoTFcxdGJDMXViMlJsUFNKdGFTSWdkSEpoYm5ObWIzSnRQU0owY21GdWMyeGhkR1VvTWpNek1qVXVPU3d3S1NJK1BIVnpaU0JrWVhSaExXTTlJakZFTkRRMUlpQjRiR2x1YXpwb2NtVm1QU0lqVFVwWUxUTXRWRVZZTFVrdE1VUTBORFVpTHo0OEwyYytQR2NnWkdGMFlTMXRiV3d0Ym05a1pUMGliV2tpSUhSeVlXNXpabTl5YlQwaWRISmhibk5zWVhSbEtESTBNRGcwTGprc01Da2lQangxYzJVZ1pHRjBZUzFqUFNJeFJEUTBOeUlnZUd4cGJtczZhSEpsWmowaUkwMUtXQzB6TFZSRldDMUpMVEZFTkRRM0lpOCtQQzluUGp4bklHUmhkR0V0Ylcxc0xXNXZaR1U5SW0xcElpQjBjbUZ1YzJadmNtMDlJblJ5WVc1emJHRjBaU2d5TkRjNE9DNDVMREFwSWo0OGRYTmxJR1JoZEdFdFl6MGlNVVEwTkRjaUlIaHNhVzVyT21oeVpXWTlJaU5OU2xndE15MVVSVmd0U1MweFJEUTBOeUl2UGp3dlp6NDhMMmMrUEM5blBqd3ZjM1puUGc9PSIsCgkiUmVhbFZpZXdTaXplSnNvbiIgOiAie1wiaGVpZ2h0XCI6MzU3LjE0Mjg2ODA0MTk5MjIsXCJ3aWR0aFwiOjg5ODIuMTQyOTQ0MzM1OTM4fSIKfQo="/>
    </extobj>
    <extobj name="2384804F-3998-4D57-9195-F3826E402611-2">
      <extobjdata type="2384804F-3998-4D57-9195-F3826E402611" data="ewoJIkltZ1NldHRpbmdKc29uIiA6ICJ7XCJoZWlnaHRcIjoxNy44NTcxNDI4NTcxNDI4NTQsXCJ3aWR0aFwiOjQ1OC45Mjg1NzE0Mjg1NzE0fSIsCgkiTGF0ZXgiIDogImRldlJUVCA9ICgxIC0gXFxiZXRhKWRldlJUVCArIFxcYmV0YSAgXFxjZG90IHxlc3RpbWF0ZWRSVFQgLSBzYW1wbGVSVFR8IiwKCSJMYXRleEltZ0Jhc2U2NCIgOiAiUEhOMlp5QjRiV3h1Y3owaWFIUjBjRG92TDNkM2R5NTNNeTV2Y21jdk1qQXdNQzl6ZG1jaUlIZHBaSFJvUFNJMk1pNDVPR1Y0SWlCb1pXbG5hSFE5SWpJdU1qWXlaWGdpSUhKdmJHVTlJbWx0WnlJZ1ptOWpkWE5oWW14bFBTSm1ZV3h6WlNJZ2RtbGxkMEp2ZUQwaU1DQXROelV3SURJM09ETTNMak1nTVRBd01DSWdlRzFzYm5NNmVHeHBibXM5SW1oMGRIQTZMeTkzZDNjdWR6TXViM0puTHpFNU9Ua3ZlR3hwYm1zaUlHRnlhV0V0YUdsa1pHVnVQU0owY25WbElpQnpkSGxzWlQwaWRtVnlkR2xqWVd3dFlXeHBaMjQ2SUMwd0xqVTJObVY0T3lCdFlYZ3RkMmxrZEdnNklEazRKVHNpUGp4a1pXWnpQanh3WVhSb0lHbGtQU0pOU2xndE15MVVSVmd0U1MweFJEUTFNU0lnWkQwaVRUTTJOaUEyT0ROUk16WTNJRFk0TXlBME16Z2dOamc0VkRVeE1TQTJPVFJSTlRJeklEWTVOQ0ExTWpNZ05qZzJVVFV5TXlBMk56a2dORFV3SURNNE5GUXpOelVnT0ROVU16YzBJRFk0VVRNM05DQXlOaUEwTURJZ01qWlJOREV4SURJM0lEUXlNaUF6TlZFME5ETWdOVFVnTkRZeklERXpNVkUwTmprZ01UVXhJRFEzTXlBeE5USlJORGMxSURFMU15QTBPRE1nTVRVelNEUTROMGcwT1RGUk5UQTJJREUxTXlBMU1EWWdNVFExVVRVd05pQXhOREFnTlRBeklERXlPVkUwT1RBZ056a2dORGN6SURRNFZEUTBOU0E0VkRReE55QXRPRkUwTURrZ0xURXdJRE01TXlBdE1UQlJNelU1SUMweE1DQXpNellnTlZRek1EWWdNelpNTXpBd0lEVXhVVEk1T1NBMU1pQXlPVFlnTlRCUk1qazBJRFE0SURJNU1pQTBObEV5TXpNZ0xURXdJREUzTWlBdE1UQlJNVEUzSUMweE1DQTNOU0F6TUZRek15QXhOVGRSTXpNZ01qQTFJRFV6SURJMU5WUXhNREVnTXpReFVURTBPQ0F6T1RnZ01UazFJRFF5TUZReU9EQWdORFF5VVRNek5pQTBORElnTXpZMElEUXdNRkV6TmprZ016azBJRE0yT1NBek9UWlJNemN3SURRd01DQXpPVFlnTlRBMVZEUXlOQ0EyTVRaUk5ESTBJRFl5T1NBME1UY2dOak15VkRNM09DQTJNemRJTXpVM1VUTTFNU0EyTkRNZ016VXhJRFkwTlZRek5UTWdOalkwVVRNMU9DQTJPRE1nTXpZMklEWTRNMXBOTXpVeUlETXlObEV6TWprZ05EQTFJREkzTnlBME1EVlJNalF5SURRd05TQXlNVEFnTXpjMFZERTJNQ0F5T1ROUk1UTXhJREl4TkNBeE1Ua2dNVEk1VVRFeE9TQXhNallnTVRFNUlERXhPRlF4TVRnZ01UQTJVVEV4T0NBMk1TQXhNellnTkRSVU1UYzVJREkyVVRJek15QXlOaUF5T1RBZ09UaE1Nams0SURFd09Vd3pOVElnTXpJMldpSXZQanh3WVhSb0lHbGtQU0pOU2xndE15MVVSVmd0U1MweFJEUTFNaUlnWkQwaVRUTTVJREUyT0ZFek9TQXlNalVnTlRnZ01qY3lWREV3TnlBek5UQlVNVGMwSURRd01sUXlORFFnTkRNelZETXdOeUEwTkRKSU16RXdVVE0xTlNBME5ESWdNemc0SURReU1GUTBNakVnTXpVMVVUUXlNU0F5TmpVZ016RXdJREl6TjFFeU5qRWdNakkwSURFM05pQXlNak5STVRNNUlESXlNeUF4TXpnZ01qSXhVVEV6T0NBeU1Ua2dNVE15SURFNE5sUXhNalVnTVRJNFVURXlOU0E0TVNBeE5EWWdOVFJVTWpBNUlESTJWRE13TWlBME5WUXpPVFFnTVRFeFVUUXdNeUF4TWpFZ05EQTJJREV5TVZFME1UQWdNVEl4SURReE9TQXhNVEpVTkRJNUlEazRWRFF5TUNBNE1sUXpPVEFnTlRWVU16UTBJREkwVkRJNE1TQXRNVlF5TURVZ0xURXhVVEV5TmlBdE1URWdPRE1nTkRKVU16a2dNVFk0V2swek56TWdNelV6VVRNMk55QTBNRFVnTXpBMUlEUXdOVkV5TnpJZ05EQTFJREkwTkNBek9URlVNVGs1SURNMU4xUXhOekFnTXpFMlZERTFOQ0F5T0RCVU1UUTVJREkyTVZFeE5Ea2dNall3SURFMk9TQXlOakJSTWpneUlESTJNQ0F6TWpjZ01qZzBWRE0zTXlBek5UTmFJaTgrUEhCaGRHZ2dhV1E5SWsxS1dDMHpMVlJGV0MxSkxURkVORFl6SWlCa1BTSk5NVGN6SURNNE1GRXhOek1nTkRBMUlERTFOQ0EwTURWUk1UTXdJRFF3TlNBeE1EUWdNemMyVkRZeElESTROMUUyTUNBeU9EWWdOVGtnTWpnMFZEVTRJREk0TVZRMU5pQXlOemxVTlRNZ01qYzRWRFE1SURJM09GUTBNU0F5TnpoSU1qZFJNakVnTWpnMElESXhJREk0TjFFeU1TQXlPVFFnTWprZ016RTJWRFV6SURNMk9GUTVOeUEwTVRsVU1UWXdJRFEwTVZFeU1ESWdORFF4SURJeU5TQTBNVGRVTWpRNUlETTJNVkV5TkRrZ016UTBJREkwTmlBek16VlJNalEySURNeU9TQXlNekVnTWpreFZESXdNQ0F5TURKVU1UZ3lJREV4TTFFeE9ESWdPRFlnTVRnM0lEWTVVVEl3TUNBeU5pQXlOVEFnTWpaUk1qZzNJREkySURNeE9TQTJNRlF6TmprZ01UTTVWRE01T0NBeU1qSlVOREE1SURJM04xRTBNRGtnTXpBd0lEUXdNU0F6TVRkVU16Z3pJRE0wTTFRek5qVWdNell4VkRNMU55QXpPRE5STXpVM0lEUXdOU0F6TnpZZ05ESTBWRFF4TnlBME5ETlJORE0ySURRME15QTBOVEVnTkRJMVZEUTJOeUF6TmpkUk5EWTNJRE0wTUNBME5UVWdNamcwVkRReE9DQXhOVGxVTXpRM0lEUXdWREkwTVNBdE1URlJNVGMzSUMweE1TQXhNemtnTWpKUk1UQXlJRFUwSURFd01pQXhNVGRSTVRBeUlERTBPQ0F4TVRBZ01UZ3hWREUxTVNBeU9UaFJNVGN6SURNMk1pQXhOek1nTXpnd1dpSXZQanh3WVhSb0lHbGtQU0pOU2xndE15MVVSVmd0U1MweFJEUTBOU0lnWkQwaVRUSXpNQ0EyTXpkUk1qQXpJRFl6TnlBeE9UZ2dOak00VkRFNU15QTJORGxSTVRreklEWTNOaUF5TURRZ05qZ3lVVEl3TmlBMk9ETWdNemM0SURZNE0xRTFOVEFnTmpneUlEVTJOQ0EyT0RCUk5qSXdJRFkzTWlBMk5UZ2dOalV5VkRjeE1pQTJNRFpVTnpNeklEVTJNMVEzTXprZ05USTVVVGN6T1NBME9EUWdOekV3SURRME5WUTJORE1nTXpnMVZEVTNOaUF6TlRGVU5UTTRJRE16T0V3MU5EVWdNek16VVRZeE1pQXlPVFVnTmpFeUlESXlNMUUyTVRJZ01qRXlJRFl3TnlBeE5qSlVOakF5SURnd1ZqY3hVVFl3TWlBMU15QTJNRE1nTkROVU5qRTBJREkxVkRZME1DQXhObEUyTmpnZ01UWWdOamcySURNNFZEY3hNaUE0TlZFM01UY2dPVGtnTnpJd0lERXdNbFEzTXpVZ01UQTFVVGMxTlNBeE1EVWdOelUxSURrelVUYzFOU0EzTlNBM016RWdNelpSTmpreklDMHlNU0EyTkRFZ0xUSXhTRFl6TWxFMU56RWdMVEl4SURVek1TQTBWRFE0TnlBNE1sRTBPRGNnTVRBNUlEVXdNaUF4TmpaVU5URTNJREl6T1ZFMU1UY2dNamt3SURRM05DQXpNVE5STkRVNUlETXlNQ0EwTkRrZ016SXhWRE0zT0NBek1qTklNekE1VERJM055QXhPVE5STWpRMElEWXhJREkwTkNBMU9WRXlORFFnTlRVZ01qUTFJRFUwVkRJMU1pQTFNRlF5TmprZ05EaFVNekF5SURRMlNETXpNMUV6TXprZ016Z2dNek01SURNM1ZETXpOaUF4T1ZFek16SWdOaUF6TWpZZ01FZ3pNVEZSTWpjMUlESWdNVGd3SURKUk1UUTJJRElnTVRFM0lESlVOekVnTWxRMU1DQXhVVE16SURFZ016TWdNVEJSTXpNZ01USWdNellnTWpSUk5ERWdORE1nTkRZZ05EVlJOVEFnTkRZZ05qRWdORFpJTmpkUk9UUWdORFlnTVRJM0lEUTVVVEUwTVNBMU1pQXhORFlnTmpGUk1UUTVJRFkxSURJeE9DQXpNemxVTWpnM0lEWXlPRkV5T0RjZ05qTTFJREl6TUNBMk16ZGFUVFl6TUNBMU5UUlJOak13SURVNE5pQTJNRGtnTmpBNFZEVXlNeUEyTXpaUk5USXhJRFl6TmlBMU1EQWdOak0yVkRRMk1pQTJNemRJTkRRd1VUTTVNeUEyTXpjZ016ZzJJRFl5TjFFek9EVWdOakkwSURNMU1pQTBPVFJVTXpFNUlETTJNVkV6TVRrZ016WXdJRE00T0NBek5qQlJORFkySURNMk1TQTBPVElnTXpZM1VUVTFOaUF6TnpjZ05Ua3lJRFF5TmxFMk1EZ2dORFE1SURZeE9TQTBPRFpVTmpNd0lEVTFORm9pTHo0OGNHRjBhQ0JwWkQwaVRVcFlMVE10VkVWWUxVa3RNVVEwTkRjaUlHUTlJazAwTUNBME16ZFJNakVnTkRNM0lESXhJRFEwTlZFeU1TQTBOVEFnTXpjZ05UQXhWRGN4SURZd01rdzRPQ0EyTlRGUk9UTWdOalk1SURFd01TQTJOemRJTlRZNVNEWTFPVkUyT1RFZ05qYzNJRFk1TnlBMk56WlVOekEwSURZMk4xRTNNRFFnTmpZeElEWTROeUExTlROVU5qWTRJRFEwTkZFMk5qZ2dORE0zSURZME9TQTBNemRSTmpRd0lEUXpOeUEyTXpjZ05ETTNWRFl6TVNBME5ESk1Oakk1SURRME5WRTJNamtnTkRVeElEWXpOU0EwT1RCVU5qUXhJRFUxTVZFMk5ERWdOVGcySURZeU9DQTJNRFJVTlRjeklEWXlPVkUxTmpnZ05qTXdJRFV4TlNBMk16RlJORFk1SURZek1TQTBOVGNnTmpNd1ZEUXpPU0EyTWpKUk5ETTRJRFl5TVNBek5qZ2dNelF6VkRJNU9DQTJNRkV5T1RnZ05EZ2dNemcySURRMlVUUXhPQ0EwTmlBME1qY2dORFZVTkRNMklETTJVVFF6TmlBek1TQTBNek1nTWpKUk5ESTVJRFFnTkRJMElERk1OREl5SURCUk5ERTVJREFnTkRFMUlEQlJOREV3SURBZ016WXpJREZVTWpJNElESlJPVGtnTWlBMk5DQXdTRFE1VVRReklEWWdORE1nT1ZRME5TQXlOMUUwT1NBME1DQTFOU0EwTmtnNE0wZzVORkV4TnpRZ05EWWdNVGc1SURVMVVURTVNQ0ExTmlBeE9URWdOVFpSTVRrMklEVTVJREl3TVNBM05sUXlOREVnTWpNelVUSTFPQ0F6TURFZ01qWTVJRE0wTkZFek16a2dOakU1SURNek9TQTJNalZSTXpNNUlEWXpNQ0F6TVRBZ05qTXdTREkzT1ZFeU1USWdOak13SURFNU1TQTJNalJSTVRRMklEWXhOQ0F4TWpFZ05UZ3pWRFkzSURRMk4xRTJNQ0EwTkRVZ05UY2dORFF4VkRReklEUXpOMGcwTU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PTFRJNElpQmtQU0pOT1RRZ01qVXdVVGswSURNeE9TQXhNRFFnTXpneFZERXlOeUEwT0RoVU1UWTBJRFUzTmxReU1ESWdOalF6VkRJME5DQTJPVFZVTWpjM0lEY3lPVlF6TURJZ056VXdTRE14TlVnek1UbFJNek16SURjMU1DQXpNek1nTnpReFVUTXpNeUEzTXpnZ016RTJJRGN5TUZReU56VWdOalkzVkRJeU5pQTFPREZVTVRnMElEUTBNMVF4TmpjZ01qVXdWREU0TkNBMU9GUXlNalVnTFRneFZESTNOQ0F0TVRZM1ZETXhOaUF0TWpJd1ZETXpNeUF0TWpReFVUTXpNeUF0TWpVd0lETXhPQ0F0TWpVd1NETXhOVWd6TURKTU1qYzBJQzB5TWpaUk1UZ3dJQzB4TkRFZ01UTTNJQzB4TkZRNU5DQXlOVEJhSWk4K1BIQmhkR2dnYVdROUlrMUtXQzB6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TXRWRVZZTFU0dE1qSXhNaUlnWkQwaVRUZzBJREl6TjFRNE5DQXlOVEJVT1RnZ01qY3dTRFkzT1ZFMk9UUWdNall5SURZNU5DQXlOVEJVTmpjNUlESXpNRWc1T0ZFNE5DQXlNemNnT0RRZ01qVXdXaUl2UGp4d1lYUm9JR2xrUFNKTlNsZ3RNeTFVUlZndFNTMHhSRFpHUkNJZ1pEMGlUVEk1SUMweE9UUlJNak1nTFRFNE9DQXlNeUF0TVRnMlVUSXpJQzB4T0RNZ01UQXlJREV6TkZReE9EWWdORFkxVVRJd09DQTFNek1nTWpReklEVTRORlF6TURrZ05qVTRVVE0yTlNBM01EVWdOREk1SURjd05VZzBNekZSTkRreklEY3dOU0ExTXpNZ05qWTNWRFUzTXlBMU56QlJOVGN6SURRMk5TQTBOamtnTXprMlREUTRNaUF6T0ROUk5UTXpJRE16TWlBMU16TWdNalV5VVRVek15QXhNemtnTkRRNElEWTFWREkxTnlBdE1UQlJNakkzSUMweE1DQXlNRE1nTFRKVU1UWTFJREUzVkRFME15QTBNRlF4TXpFZ05UbFVNVEkySURZMVREWXlJQzB4T0RoUk5qQWdMVEU1TkNBME1pQXRNVGswU0RJNVdrMHpOVE1nTkRNeFVUTTVNaUEwTXpFZ05ESTNJRFF4T1V3ME16SWdOREl5VVRRek5pQTBNallnTkRNNUlEUXlPVlEwTkRrZ05ETTVWRFEyTVNBME5UTlVORGN5SURRM01WUTBPRFFnTkRrMVZEUTVNeUExTWpSVU5UQXhJRFUyTUZFMU1ETWdOVFk1SURVd015QTFPVE5STlRBeklEWXhNU0ExTURJZ05qRTJVVFE0TnlBMk5qY2dOREkySURZMk4xRXpPRFFnTmpZM0lETTBOeUEyTkROVU1qZzJJRFU0TWxReU5EY2dOVEUwVkRJeU5DQTBOVFZSTWpFNUlEUXpPU0F4T0RZZ016QTRWREUxTWlBeE5qaFJNVFV4SURFMk15QXhOVEVnTVRRM1VURTFNU0E1T1NBeE56TWdOamhSTWpBMElESTJJREkyTUNBeU5sRXpNRElnTWpZZ016UTVJRFV4VkRReU5TQXhNemRSTkRReElERTNNU0EwTkRrZ01qRTBWRFExTnlBeU56bFJORFUzSURNek55QTBNaklnTXpjeVVUTTRNQ0F6TlRnZ016UTNJRE0xT0Vnek16ZFJNalU0SURNMU9DQXlOVGdnTXpnNVVUSTFPQ0F6T1RZZ01qWXhJRFF3TTFFeU56VWdORE14SURNMU15QTBNekZhSWk4K1BIQmhkR2dnYVdROUlrMUtXQzB6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XkxVVJWZ3RUaTB5UWlJZ1pEMGlUVFUySURJek4xUTFOaUF5TlRCVU56QWdNamN3U0RNMk9WWTBNakJNTXpjd0lEVTNNRkV6T0RBZ05UZ3pJRE00T1NBMU9ETlJOREF5SURVNE15QTBNRGtnTlRZNFZqSTNNRWczTURkUk56SXlJREkyTWlBM01qSWdNalV3VkRjd055QXlNekJJTkRBNVZpMDJPRkUwTURFZ0xUZ3lJRE01TVNBdE9ESklNemc1U0RNNE4xRXpOelVnTFRneUlETTJPU0F0TmpoV01qTXdTRGN3VVRVMklESXpOeUExTmlBeU5UQmFJaTgrUEhCaGRHZ2dhV1E5SWsxS1dDMHpMVlJGV0MxT0xUSXlRelVpSUdROUlrMDNPQ0F5TlRCUk56Z2dNamMwSURrMUlESTVNbFF4TXpnZ016RXdVVEUyTWlBek1UQWdNVGd3SURJNU5GUXhPVGtnTWpVeFVURTVPU0F5TWpZZ01UZ3lJREl3T0ZReE16a2dNVGt3VkRrMklESXdOMVEzT0NBeU5UQmFJaTgrUEhCaGRHZ2dhV1E5SWsxS1dDMHpMVlJGV0MxT0xUZERJaUJrUFNKTk1UTTVJQzB5TkRsSU1UTTNVVEV5TlNBdE1qUTVJREV4T1NBdE1qTTFWakkxTVV3eE1qQWdOek0zVVRFek1DQTNOVEFnTVRNNUlEYzFNRkV4TlRJZ056VXdJREUxT1NBM016VldMVEl6TlZFeE5URWdMVEkwT1NBeE5ERWdMVEkwT1VneE16bGFJaTgrUEhCaGRHZ2dhV1E5SWsxS1dDMHpMVlJGV0MxSkxURkVORFl3SWlCa1BTSk5NVE14SURJNE9WRXhNekVnTXpJeElERTBOeUF6TlRSVU1qQXpJRFF4TlZRek1EQWdORFF5VVRNMk1pQTBORElnTXprd0lEUXhOVlEwTVRrZ016VTFVVFF4T1NBek1qTWdOREF5SURNd09GUXpOalFnTWpreVVUTTFNU0F5T1RJZ016UXdJRE13TUZRek1qZ2dNekkyVVRNeU9DQXpORElnTXpNM0lETTFORlF6TlRRZ016Y3lWRE0yTnlBek56aFJNelk0SURNM09DQXpOamdnTXpjNVVUTTJPQ0F6T0RJZ016WXhJRE00T0ZRek16WWdNems1VkRJNU55QTBNRFZSTWpRNUlEUXdOU0F5TWpjZ016YzVWREl3TkNBek1qWlJNakEwSURNd01TQXlNak1nTWpreFZESTNPQ0F5TnpSVU16TXdJREkxT1ZFek9UWWdNak13SURNNU5pQXhOak5STXprMklERXpOU0F6T0RVZ01UQTNWRE0xTWlBMU1WUXlPRGtnTjFReE9UVWdMVEV3VVRFeE9DQXRNVEFnT0RZZ01UbFVOVE1nT0RkUk5UTWdNVEkySURjMElERTBNMVF4TVRnZ01UWXdVVEV6TXlBeE5qQWdNVFEySURFMU1WUXhOakFnTVRJd1VURTJNQ0E1TkNBeE5ESWdOelpVTVRFeElEVTRVVEV3T1NBMU55QXhNRGdnTlRkVU1UQTNJRFUxVVRFd09DQTFNaUF4TVRVZ05EZFVNVFEySURNMFZESXdNU0F5TjFFeU16Y2dNamNnTWpZeklETTRWRE13TVNBMk5sUXpNVGdnT1RkVU16SXpJREV5TWxFek1qTWdNVFV3SURNd01pQXhOalJVTWpVMElERTRNVlF4T1RVZ01UazJWREUwT0NBeU16RlJNVE14SURJMU5pQXhNekVnTWpnNVdpSXZQanh3WVhSb0lHbGtQU0pOU2xndE15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1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Y0dGMGFDQnBaRDBpVFVwWUxUTXRWRVZZTFVrdE1VUTBOVUVpSUdROUlrMHlNU0F5T0RkUk1qSWdNamt6SURJMElETXdNMVF6TmlBek5ERlVOVFlnTXpnNFZEZzRJRFF5TlZReE16SWdORFF5VkRFM05TQTBNelZVTWpBMUlEUXhOMVF5TWpFZ016azFWREl5T1NBek56Wk1Nak14SURNMk9WRXlNekVnTXpZM0lESXpNaUF6TmpkTU1qUXpJRE0zT0ZFek1ETWdORFF5SURNNE5DQTBOREpSTkRBeElEUTBNaUEwTVRVZ05EUXdWRFEwTVNBME16TlVORFl3SURReU0xUTBOelVnTkRFeFZEUTROU0F6T1RoVU5Ea3pJRE00TlZRME9UY2dNemN6VkRVd01DQXpOalJVTlRBeUlETTFOMHcxTVRBZ016WTNVVFUzTXlBME5ESWdOalU1SURRME1sRTNNVE1nTkRReUlEYzBOaUEwTVRWVU56Z3dJRE16TmxFM09EQWdNamcxSURjME1pQXhOemhVTnpBMElEVXdVVGN3TlNBek5pQTNNRGtnTXpGVU56STBJREkyVVRjMU1pQXlOaUEzTnpZZ05UWlVPREUxSURFek9GRTRNVGdnTVRRNUlEZ3lNU0F4TlRGVU9ETTNJREUxTTFFNE5UY2dNVFV6SURnMU55QXhORFZST0RVM0lERTBOQ0E0TlRNZ01UTXdVVGcwTlNBeE1ERWdPRE14SURjelZEYzROU0F4TjFRM01UWWdMVEV3VVRZMk9TQXRNVEFnTmpRNElERTNWRFl5TnlBM00xRTJNamNnT1RJZ05qWXpJREU1TTFRM01EQWdNelExVVRjd01DQTBNRFFnTmpVMklEUXdORWcyTlRGUk5UWTFJRFF3TkNBMU1EWWdNekF6VERRNU9TQXlPVEZNTkRZMklERTFOMUUwTXpNZ01qWWdOREk0SURFMlVUUXhOU0F0TVRFZ016ZzFJQzB4TVZFek56SWdMVEV4SURNMk5DQXRORlF6TlRNZ09GUXpOVEFnTVRoUk16VXdJREk1SURNNE5DQXhOakZNTkRJd0lETXdOMUUwTWpNZ016SXlJRFF5TXlBek5EVlJOREl6SURRd05DQXpOemtnTkRBMFNETTNORkV5T0RnZ05EQTBJREl5T1NBek1ETk1Nakl5SURJNU1Vd3hPRGtnTVRVM1VURTFOaUF5TmlBeE5URWdNVFpSTVRNNElDMHhNU0F4TURnZ0xURXhVVGsxSUMweE1TQTROeUF0TlZRM05pQTNWRGMwSURFM1VUYzBJRE13SURFeE1pQXhPREZSTVRVeElETXpOU0F4TlRFZ016UXlVVEUxTkNBek5UY2dNVFUwSURNMk9WRXhOVFFnTkRBMUlERXlPU0EwTURWUk1UQTNJRFF3TlNBNU1pQXpOemRVTmprZ016RTJWRFUzSURJNE1GRTFOU0F5TnpnZ05ERWdNamM0U0RJM1VUSXhJREk0TkNBeU1TQXlPR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U1MweFJEUTFSQ0lnWkQwaVRUSXpJREk0TjFFeU5DQXlPVEFnTWpVZ01qazFWRE13SURNeE4xUTBNQ0F6TkRoVU5UVWdNemd4VkRjMUlEUXhNVlF4TURFZ05ETXpWREV6TkNBME5ESlJNakE1SURRME1pQXlNekFnTXpjNFRESTBNQ0F6T0RkUk16QXlJRFEwTWlBek5UZ2dORFF5VVRReU15QTBORElnTkRZd0lETTVOVlEwT1RjZ01qZ3hVVFE1TnlBeE56TWdOREl4SURneVZESTBPU0F0TVRCUk1qSTNJQzB4TUNBeU1UQWdMVFJSTVRrNUlERWdNVGczSURFeFZERTJPQ0F5T0V3eE5qRWdNelpSTVRZd0lETTFJREV6T1NBdE5URlVNVEU0SUMweE16aFJNVEU0SUMweE5EUWdNVEkySUMweE5EVlVNVFl6SUMweE5EaElNVGc0VVRFNU5DQXRNVFUxSURFNU5DQXRNVFUzVkRFNU1TQXRNVGMxVVRFNE9DQXRNVGczSURFNE5TQXRNVGt3VkRFM01pQXRNVGswVVRFM01DQXRNVGswSURFMk1TQXRNVGswVkRFeU55QXRNVGt6VkRZMUlDMHhPVEpSTFRVZ0xURTVNaUF0TWpRZ0xURTVORWd0TXpKUkxUTTVJQzB4T0RjZ0xUTTVJQzB4T0ROUkxUTTNJQzB4TlRZZ0xUSTJJQzB4TkRoSUxUWlJNamdnTFRFME55QXpNeUF0TVRNMlVUTTJJQzB4TXpBZ09UUWdNVEF6VkRFMU5TQXpOVEJSTVRVMklETTFOU0F4TlRZZ016WTBVVEUxTmlBME1EVWdNVE14SURRd05WRXhNRGtnTkRBMUlEazBJRE0zTjFRM01TQXpNVFpVTlRrZ01qZ3dVVFUzSURJM09DQTBNeUF5TnpoSU1qbFJNak1nTWpnMElESXpJREk0TjFwTk1UYzRJREV3TWxFeU1EQWdNallnTWpVeUlESTJVVEk0TWlBeU5pQXpNVEFnTkRsVU16VTJJREV3TjFFek56UWdNVFF4SURNNU1pQXlNVFZVTkRFeElETXlOVll6TXpGUk5ERXhJRFF3TlNBek5UQWdOREExVVRNek9TQTBNRFVnTXpJNElEUXdNbFF6TURZZ016a3pWREk0TmlBek9EQlVNalk1SURNMk5WUXlOVFFnTXpVd1ZESTBNeUF6TXpaVU1qTTFJRE15Tmt3eU16SWdNekl5VVRJek1pQXpNakVnTWpJNUlETXdPRlF5TVRnZ01qWTBWREl3TkNBeU1USlJNVGM0SURFd05pQXhOemdnTVRBeVdpSXZQanh3WVhSb0lHbGtQU0pOU2xndE15MVVSVmd0U1MweFJEUTFPU0lnWkQwaVRURXhOeUExT1ZFeE1UY2dNallnTVRReUlESTJVVEUzT1NBeU5pQXlNRFVnTVRNeFVUSXhNU0F4TlRFZ01qRTFJREUxTWxFeU1UY2dNVFV6SURJeU5TQXhOVE5JTWpJNVVUSXpPQ0F4TlRNZ01qUXhJREUxTTFReU5EWWdNVFV4VkRJME9DQXhORFJSTWpRM0lERXpPQ0F5TkRVZ01USTRWREl6TkNBNU1GUXlNVFFnTkROVU1UZ3pJRFpVTVRNM0lDMHhNVkV4TURFZ0xURXhJRGN3SURFeFZETTRJRGcxVVRNNElEazNJRE01SURFd01rd3hNRFFnTXpZd1VURTJOeUEyTVRVZ01UWTNJRFl5TTFFeE5qY2dOakkySURFMk5pQTJNamhVTVRZeUlEWXpNbFF4TlRjZ05qTTBWREUwT1NBMk16VlVNVFF4SURZek5sUXhNeklnTmpNM1ZERXlNaUEyTXpkUk1URXlJRFl6TnlBeE1Ea2dOak0zVkRFd01TQTJNemhVT1RVZ05qUXhWRGswSURZME4xRTVOQ0EyTkRrZ09UWWdOall4VVRFd01TQTJPREFnTVRBM0lEWTRNbFF4TnprZ05qZzRVVEU1TkNBMk9Ea2dNakV6SURZNU1GUXlORE1nTmprelZESTFOQ0EyT1RSUk1qWTJJRFk1TkNBeU5qWWdOamcyVVRJMk5pQTJOelVnTVRreklETTRObFF4TVRnZ09ETlJNVEU0SURneElERXhPQ0EzTlZReE1UY2dOalZXTlRs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ExTVNJZ2VHeHBibXM2YUhKbFpqMGlJMDFLV0MwekxWUkZXQzFKTFRGRU5EVXhJaTgrUEM5blBqeG5JR1JoZEdFdGJXMXNMVzV2WkdVOUltMXBJaUIwY21GdWMyWnZjbTA5SW5SeVlXNXpiR0YwWlNnMU1qQXNNQ2tpUGp4MWMyVWdaR0YwWVMxalBTSXhSRFExTWlJZ2VHeHBibXM2YUhKbFpqMGlJMDFLV0MwekxWUkZXQzFKTFRGRU5EVXlJaTgrUEM5blBqeG5JR1JoZEdFdGJXMXNMVzV2WkdVOUltMXBJaUIwY21GdWMyWnZjbTA5SW5SeVlXNXpiR0YwWlNnNU9EWXNNQ2tpUGp4MWMyVWdaR0YwWVMxalBTSXhSRFEyTXlJZ2VHeHBibXM2YUhKbFpqMGlJMDFLV0MwekxWUkZXQzFKTFRGRU5EWXpJaTgrUEM5blBqeG5JR1JoZEdFdGJXMXNMVzV2WkdVOUltMXBJaUIwY21GdWMyWnZjbTA5SW5SeVlXNXpiR0YwWlNneE5EY3hMREFwSWo0OGRYTmxJR1JoZEdFdFl6MGlNVVEwTkRVaUlIaHNhVzVyT21oeVpXWTlJaU5OU2xndE15MVVSVmd0U1MweFJEUTBOU0l2UGp3dlp6NDhaeUJrWVhSaExXMXRiQzF1YjJSbFBTSnRhU0lnZEhKaGJuTm1iM0p0UFNKMGNtRnVjMnhoZEdVb01qSXpNQ3d3S1NJK1BIVnpaU0JrWVhSaExXTTlJakZFTkRRM0lpQjRiR2x1YXpwb2NtVm1QU0lqVFVwWUxUTXRWRVZZTFVrdE1VUTBORGNpTHo0OEwyYytQR2NnWkdGMFlTMXRiV3d0Ym05a1pUMGliV2tpSUhSeVlXNXpabTl5YlQwaWRISmhibk5zWVhSbEtESTVNelFzTUNraVBqeDFjMlVnWkdGMFlTMWpQU0l4UkRRME55SWdlR3hwYm1zNmFISmxaajBpSTAxS1dDMHpMVlJGV0MxSkxURkVORFEzSWk4K1BDOW5QanhuSUdSaGRHRXRiVzFzTFc1dlpHVTlJbTF2SWlCMGNtRnVjMlp2Y20wOUluUnlZVzV6YkdGMFpTZ3pPVEUxTGpnc01Da2lQangxYzJVZ1pHRjBZUzFqUFNJelJDSWdlR3hwYm1zNmFISmxaajBpSTAxS1dDMHpMVlJGV0MxT0xUTkVJaTgrUEM5blBqeG5JR1JoZEdFdGJXMXNMVzV2WkdVOUltMXZJaUIwY21GdWMyWnZjbTA5SW5SeVlXNXpiR0YwWlNnME9UY3hMallzTUNraVBqeDFjMlVnWkdGMFlTMWpQU0l5T0NJZ2VHeHBibXM2YUhKbFpqMGlJMDFLV0MwekxWUkZXQzFPTFRJNElpOCtQQzluUGp4bklHUmhkR0V0Ylcxc0xXNXZaR1U5SW0xdUlpQjBjbUZ1YzJadmNtMDlJblJ5WVc1emJHRjBaU2cxTXpZd0xqWXNNQ2tpUGp4MWMyVWdaR0YwWVMxalBTSXpNU0lnZUd4cGJtczZhSEpsWmowaUkwMUtXQzB6TFZSRldDMU9MVE14SWk4K1BDOW5QanhuSUdSaGRHRXRiVzFzTFc1dlpHVTlJbTF2SWlCMGNtRnVjMlp2Y20wOUluUnlZVzV6YkdGMFpTZzJNRGd5TGpnc01Da2lQangxYzJVZ1pHRjBZUzFqUFNJeU1qRXlJaUI0YkdsdWF6cG9jbVZtUFNJalRVcFlMVE10VkVWWUxVNHRNakl4TWlJdlBqd3ZaejQ4WnlCa1lYUmhMVzF0YkMxdWIyUmxQU0p0YVNJZ2RISmhibk5tYjNKdFBTSjBjbUZ1YzJ4aGRHVW9OekE0TXl3d0tTSStQSFZ6WlNCa1lYUmhMV005SWpGRU5rWkVJaUI0YkdsdWF6cG9jbVZtUFNJalRVcFlMVE10VkVWWUxVa3RNVVEyUmtRaUx6NDhMMmMrUEdjZ1pHRjBZUzF0Yld3dGJtOWtaVDBpYlc4aUlIUnlZVzV6Wm05eWJUMGlkSEpoYm5Oc1lYUmxLRGMyTkRrc01Da2lQangxYzJVZ1pHRjBZUzFqUFNJeU9TSWdlR3hwYm1zNmFISmxaajBpSTAxS1dDMHpMVlJGV0MxT0xUSTVJaTgrUEM5blBqeG5JR1JoZEdFdGJXMXNMVzV2WkdVOUltMXBJaUIwY21GdWMyWnZjbTA5SW5SeVlXNXpiR0YwWlNnNE1ETTRMREFwSWo0OGRYTmxJR1JoZEdFdFl6MGlNVVEwTlRFaUlIaHNhVzVyT21oeVpXWTlJaU5OU2xndE15MVVSVmd0U1MweFJEUTFNU0l2UGp3dlp6NDhaeUJrWVhSaExXMXRiQzF1YjJSbFBTSnRhU0lnZEhKaGJuTm1iM0p0UFNKMGNtRnVjMnhoZEdVb09EVTFPQ3d3S1NJK1BIVnpaU0JrWVhSaExXTTlJakZFTkRVeUlpQjRiR2x1YXpwb2NtVm1QU0lqVFVwWUxUTXRWRVZZTFVrdE1VUTBOVElpTHo0OEwyYytQR2NnWkdGMFlTMXRiV3d0Ym05a1pUMGliV2tpSUhSeVlXNXpabTl5YlQwaWRISmhibk5zWVhSbEtEa3dNalFzTUNraVBqeDFjMlVnWkdGMFlTMWpQU0l4UkRRMk15SWdlR3hwYm1zNmFISmxaajBpSTAxS1dDMHpMVlJGV0MxSkxURkVORFl6SWk4K1BDOW5QanhuSUdSaGRHRXRiVzFzTFc1dlpHVTlJbTFwSWlCMGNtRnVjMlp2Y20wOUluUnlZVzV6YkdGMFpTZzVOVEE1TERBcElqNDhkWE5sSUdSaGRHRXRZejBpTVVRME5EVWlJSGhzYVc1ck9taHlaV1k5SWlOTlNsZ3RNeTFVUlZndFNTMHhSRFEwTlNJdlBqd3ZaejQ4WnlCa1lYUmhMVzF0YkMxdWIyUmxQU0p0YVNJZ2RISmhibk5tYjNKdFBTSjBjbUZ1YzJ4aGRHVW9NVEF5Tmpnc01Da2lQangxYzJVZ1pHRjBZUzFqUFNJeFJEUTBOeUlnZUd4cGJtczZhSEpsWmowaUkwMUtXQzB6TFZSRldDMUpMVEZFTkRRM0lpOCtQQzluUGp4bklHUmhkR0V0Ylcxc0xXNXZaR1U5SW0xcElpQjBjbUZ1YzJadmNtMDlJblJ5WVc1emJHRjBaU2d4TURrM01pd3dLU0krUEhWelpTQmtZWFJoTFdNOUlqRkVORFEzSWlCNGJHbHVhenBvY21WbVBTSWpUVXBZTFRNdFZFVllMVWt0TVVRME5EY2lMejQ4TDJjK1BHY2daR0YwWVMxdGJXd3RibTlrWlQwaWJXOGlJSFJ5WVc1elptOXliVDBpZEhKaGJuTnNZWFJsS0RFeE9EazRMaklzTUNraVBqeDFjMlVnWkdGMFlTMWpQU0l5UWlJZ2VHeHBibXM2YUhKbFpqMGlJMDFLV0MwekxWUkZXQzFPTFRKQ0lpOCtQQzluUGp4bklHUmhkR0V0Ylcxc0xXNXZaR1U5SW0xcElpQjBjbUZ1YzJadmNtMDlJblJ5WVc1emJHRjBaU2d4TWpnNU9DNDBMREFwSWo0OGRYTmxJR1JoZEdFdFl6MGlNVVEyUmtRaUlIaHNhVzVyT21oeVpXWTlJaU5OU2xndE15MVVSVmd0U1MweFJEWkdSQ0l2UGp3dlp6NDhaeUJrWVhSaExXMXRiQzF1YjJSbFBTSnRieUlnZEhKaGJuTm1iM0p0UFNKMGNtRnVjMnhoZEdVb01UTTJPRFl1Tnl3d0tTSStQSFZ6WlNCa1lYUmhMV005SWpJeVF6VWlJSGhzYVc1ck9taHlaV1k5SWlOTlNsZ3RNeTFVUlZndFRpMHlNa00xSWk4K1BDOW5QanhuSUdSaGRHRXRiVzFzTFc1dlpHVTlJbFJsV0VGMGIyMGlJR1JoZEdFdGJXcDRMWFJsZUdOc1lYTnpQU0pQVWtRaUlIUnlZVzV6Wm05eWJUMGlkSEpoYm5Oc1lYUmxLREUwTVRnMkxqa3NNQ2tpUGp4bklHUmhkR0V0Ylcxc0xXNXZaR1U5SW0xdklpQjBjbUZ1YzJadmNtMDlJblJ5WVc1emJHRjBaU2d3SUMwd0xqVXBJajQ4ZFhObElHUmhkR0V0WXowaU4wTWlJSGhzYVc1ck9taHlaV1k5SWlOTlNsZ3RNeTFVUlZndFRpMDNReUl2UGp3dlp6NDhMMmMrUEdjZ1pHRjBZUzF0Yld3dGJtOWtaVDBpYldraUlIUnlZVzV6Wm05eWJUMGlkSEpoYm5Oc1lYUmxLREUwTkRZMExqa3NNQ2tpUGp4MWMyVWdaR0YwWVMxalBTSXhSRFExTWlJZ2VHeHBibXM2YUhKbFpqMGlJMDFLV0MwekxWUkZXQzFKTFRGRU5EVXlJaTgrUEM5blBqeG5JR1JoZEdFdGJXMXNMVzV2WkdVOUltMXBJaUIwY21GdWMyWnZjbTA5SW5SeVlXNXpiR0YwWlNneE5Ea3pNQzQ1TERBcElqNDhkWE5sSUdSaGRHRXRZejBpTVVRME5qQWlJSGhzYVc1ck9taHlaV1k5SWlOTlNsZ3RNeTFVUlZndFNTMHhSRFEyTUNJdlBqd3ZaejQ4WnlCa1lYUmhMVzF0YkMxdWIyUmxQU0p0YVNJZ2RISmhibk5tYjNKdFBTSjBjbUZ1YzJ4aGRHVW9NVFV6T1RrdU9Td3dLU0krUEhWelpTQmtZWFJoTFdNOUlqRkVORFl4SWlCNGJHbHVhenBvY21WbVBTSWpUVXBZTFRNdFZFVllMVWt0TVVRME5qRWlMejQ4TDJjK1BHY2daR0YwWVMxdGJXd3RibTlrWlQwaWJXa2lJSFJ5WVc1elptOXliVDBpZEhKaGJuTnNZWFJsS0RFMU56WXdMamtzTUNraVBqeDFjMlVnWkdGMFlTMWpQU0l4UkRRMU5pSWdlR3hwYm1zNmFISmxaajBpSTAxS1dDMHpMVlJGV0MxSkxURkVORFUySWk4K1BDOW5QanhuSUdSaGRHRXRiVzFzTFc1dlpHVTlJbTFwSWlCMGNtRnVjMlp2Y20wOUluUnlZVzV6YkdGMFpTZ3hOakV3TlM0NUxEQXBJajQ4ZFhObElHUmhkR0V0WXowaU1VUTBOVUVpSUhoc2FXNXJPbWh5WldZOUlpTk5TbGd0TXkxVVJWZ3RTUzB4UkRRMVFTSXZQand2Wno0OFp5QmtZWFJoTFcxdGJDMXViMlJsUFNKdGFTSWdkSEpoYm5ObWIzSnRQU0owY21GdWMyeGhkR1VvTVRZNU9ETXVPU3d3S1NJK1BIVnpaU0JrWVhSaExXTTlJakZFTkRSRklpQjRiR2x1YXpwb2NtVm1QU0lqVFVwWUxUTXRWRVZZTFVrdE1VUTBORVVpTHo0OEwyYytQR2NnWkdGMFlTMXRiV3d0Ym05a1pUMGliV2tpSUhSeVlXNXpabTl5YlQwaWRISmhibk5zWVhSbEtERTNOVEV5TGprc01Da2lQangxYzJVZ1pHRjBZUzFqUFNJeFJEUTJNU0lnZUd4cGJtczZhSEpsWmowaUkwMUtXQzB6TFZSRldDMUpMVEZFTkRZeElpOCtQQzluUGp4bklHUmhkR0V0Ylcxc0xXNXZaR1U5SW0xcElpQjBjbUZ1YzJadmNtMDlJblJ5WVc1emJHRjBaU2d4TnpnM015NDVMREFwSWo0OGRYTmxJR1JoZEdFdFl6MGlNVVEwTlRJaUlIaHNhVzVyT21oeVpXWTlJaU5OU2xndE15MVVSVmd0U1MweFJEUTFNaUl2UGp3dlp6NDhaeUJrWVhSaExXMXRiQzF1YjJSbFBTSnRhU0lnZEhKaGJuTm1iM0p0UFNKMGNtRnVjMnhoZEdVb01UZ3pNemt1T1N3d0tTSStQSFZ6WlNCa1lYUmhMV005SWpGRU5EVXhJaUI0YkdsdWF6cG9jbVZtUFNJalRVcFlMVE10VkVWWUxVa3RNVVEwTlRFaUx6NDhMMmMrUEdjZ1pHRjBZUzF0Yld3dGJtOWtaVDBpYldraUlIUnlZVzV6Wm05eWJUMGlkSEpoYm5Oc1lYUmxLREU0T0RVNUxqa3NNQ2tpUGp4MWMyVWdaR0YwWVMxalBTSXhSRFEwTlNJZ2VHeHBibXM2YUhKbFpqMGlJMDFLV0MwekxWUkZXQzFKTFRGRU5EUTFJaTgrUEM5blBqeG5JR1JoZEdFdGJXMXNMVzV2WkdVOUltMXBJaUIwY21GdWMyWnZjbTA5SW5SeVlXNXpiR0YwWlNneE9UWXhPQzQ1TERBcElqNDhkWE5sSUdSaGRHRXRZejBpTVVRME5EY2lJSGhzYVc1ck9taHlaV1k5SWlOTlNsZ3RNeTFVUlZndFNTMHhSRFEwTnlJdlBqd3ZaejQ4WnlCa1lYUmhMVzF0YkMxdWIyUmxQU0p0YVNJZ2RISmhibk5tYjNKdFBTSjBjbUZ1YzJ4aGRHVW9NakF6TWpJdU9Td3dLU0krUEhWelpTQmtZWFJoTFdNOUlqRkVORFEzSWlCNGJHbHVhenBvY21WbVBTSWpUVXBZTFRNdFZFVllMVWt0TVVRME5EY2lMejQ4TDJjK1BHY2daR0YwWVMxdGJXd3RibTlrWlQwaWJXOGlJSFJ5WVc1elptOXliVDBpZEhKaGJuTnNZWFJsS0RJeE1qUTVMakVzTUNraVBqeDFjMlVnWkdGMFlTMWpQU0l5TWpFeUlpQjRiR2x1YXpwb2NtVm1QU0lqVFVwWUxUTXRWRVZZTFU0dE1qSXhNaUl2UGp3dlp6NDhaeUJrWVhSaExXMXRiQzF1YjJSbFBTSnRhU0lnZEhKaGJuTm1iM0p0UFNKMGNtRnVjMnhoZEdVb01qSXlORGt1TXl3d0tTSStQSFZ6WlNCa1lYUmhMV005SWpGRU5EWXdJaUI0YkdsdWF6cG9jbVZtUFNJalRVcFlMVE10VkVWWUxVa3RNVVEwTmpBaUx6NDhMMmMrUEdjZ1pHRjBZUzF0Yld3dGJtOWtaVDBpYldraUlIUnlZVzV6Wm05eWJUMGlkSEpoYm5Oc1lYUmxLREl5TnpFNExqTXNNQ2tpUGp4MWMyVWdaR0YwWVMxalBTSXhSRFEwUlNJZ2VHeHBibXM2YUhKbFpqMGlJMDFLV0MwekxWUkZXQzFKTFRGRU5EUkZJaTgrUEM5blBqeG5JR1JoZEdFdGJXMXNMVzV2WkdVOUltMXBJaUIwY21GdWMyWnZjbTA5SW5SeVlXNXpiR0YwWlNneU16STBOeTR6TERBcElqNDhkWE5sSUdSaGRHRXRZejBpTVVRME5VRWlJSGhzYVc1ck9taHlaV1k5SWlOTlNsZ3RNeTFVUlZndFNTMHhSRFExUVNJdlBqd3ZaejQ4WnlCa1lYUmhMVzF0YkMxdWIyUmxQU0p0YVNJZ2RISmhibk5tYjNKdFBTSjBjbUZ1YzJ4aGRHVW9NalF4TWpVdU15d3dLU0krUEhWelpTQmtZWFJoTFdNOUlqRkVORFZFSWlCNGJHbHVhenBvY21WbVBTSWpUVXBZTFRNdFZFVllMVWt0TVVRME5VUWlMejQ4TDJjK1BHY2daR0YwWVMxdGJXd3RibTlrWlQwaWJXa2lJSFJ5WVc1elptOXliVDBpZEhKaGJuTnNZWFJsS0RJME5qSTRMak1zTUNraVBqeDFjMlVnWkdGMFlTMWpQU0l4UkRRMU9TSWdlR3hwYm1zNmFISmxaajBpSTAxS1dDMHpMVlJGV0MxSkxURkVORFU1SWk4K1BDOW5QanhuSUdSaGRHRXRiVzFzTFc1dlpHVTlJbTFwSWlCMGNtRnVjMlp2Y20wOUluUnlZVzV6YkdGMFpTZ3lORGt5Tmk0ekxEQXBJajQ4ZFhObElHUmhkR0V0WXowaU1VUTBOVElpSUhoc2FXNXJPbWh5WldZOUlpTk5TbGd0TXkxVVJWZ3RTUzB4UkRRMU1pSXZQand2Wno0OFp5QmtZWFJoTFcxdGJDMXViMlJsUFNKdGFTSWdkSEpoYm5ObWIzSnRQU0owY21GdWMyeGhkR1VvTWpVek9USXVNeXd3S1NJK1BIVnpaU0JrWVhSaExXTTlJakZFTkRRMUlpQjRiR2x1YXpwb2NtVm1QU0lqVFVwWUxUTXRWRVZZTFVrdE1VUTBORFVpTHo0OEwyYytQR2NnWkdGMFlTMXRiV3d0Ym05a1pUMGliV2tpSUhSeVlXNXpabTl5YlQwaWRISmhibk5zWVhSbEtESTJNVFV4TGpNc01Da2lQangxYzJVZ1pHRjBZUzFqUFNJeFJEUTBOeUlnZUd4cGJtczZhSEpsWmowaUkwMUtXQzB6TFZSRldDMUpMVEZFTkRRM0lpOCtQQzluUGp4bklHUmhkR0V0Ylcxc0xXNXZaR1U5SW0xcElpQjBjbUZ1YzJadmNtMDlJblJ5WVc1emJHRjBaU2d5TmpnMU5TNHpMREFwSWo0OGRYTmxJR1JoZEdFdFl6MGlNVVEwTkRjaUlIaHNhVzVyT21oeVpXWTlJaU5OU2xndE15MVVSVmd0U1MweFJEUTBOeUl2UGp3dlp6NDhaeUJrWVhSaExXMXRiQzF1YjJSbFBTSnRieUlnZEhKaGJuTm1iM0p0UFNKMGNtRnVjMnhoZEdVb01qYzFOVGt1TXl3d0tTQjBjbUZ1YzJ4aGRHVW9NQ0F0TUM0MUtTSStQSFZ6WlNCa1lYUmhMV005SWpkRElpQjRiR2x1YXpwb2NtVm1QU0lqVFVwWUxUTXRWRVZZTFU0dE4wTWlMejQ4TDJjK1BDOW5Qand2Wno0OEwzTjJaejQ9IiwKCSJSZWFsVmlld1NpemVKc29uIiA6ICJ7XCJoZWlnaHRcIjozNTcuMTQyODY4MDQxOTkyMixcIndpZHRoXCI6OTE3OC41NzExNjY5OTIxODh9Igp9Cg=="/>
    </extobj>
    <extobj name="2384804F-3998-4D57-9195-F3826E402611-3">
      <extobjdata type="2384804F-3998-4D57-9195-F3826E402611" data="ewoJIkltZ1NldHRpbmdKc29uIiA6ICJ7XCJoZWlnaHRcIjoxMy4zOTI4NTcxNDI4NTcxNDIsXCJ3aWR0aFwiOjMwNy4xNDI4NTcxNDI4NTcxfSIsCgkiTGF0ZXgiIDogInRpbWVvdXQgPSBlc3RpbWF0ZWRSVFQgKyA0IFxcY2RvdCBkZXZSVFQiLAoJIkxhdGV4SW1nQmFzZTY0IiA6ICJQSE4yWnlCNGJXeHVjejBpYUhSMGNEb3ZMM2QzZHk1M015NXZjbWN2TWpBd01DOXpkbWNpSUhkcFpIUm9QU0l6T1M0ME56SmxlQ0lnYUdWcFoyaDBQU0l4TGpjMU5tVjRJaUJ5YjJ4bFBTSnBiV2NpSUdadlkzVnpZV0pzWlQwaVptRnNjMlVpSUhacFpYZENiM2c5SWpBZ0xUWTVOQ0F4TnpRME5pNDBJRGMzTmlJZ2VHMXNibk02ZUd4cGJtczlJbWgwZEhBNkx5OTNkM2N1ZHpNdWIzSm5MekU1T1RrdmVHeHBibXNpSUdGeWFXRXRhR2xrWkdWdVBTSjBjblZsSWlCemRIbHNaVDBpZG1WeWRHbGpZV3d0WVd4cFoyNDZJQzB3TGpFNE5tVjRPeUJ0WVhndGQybGtkR2c2SURrNEpUc2lQanhrWldaelBqeHdZWFJvSUdsa1BTSk5TbGd0TmpN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hCaGRHZ2dhV1E5SWsxS1dDMDJNeT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qTXRWRVZZTFVrdE1VUTBOVUVpSUdROUlrMHlNU0F5T0RkUk1qSWdNamt6SURJMElETXdNMVF6TmlBek5ERlVOVFlnTXpnNFZEZzRJRFF5TlZReE16SWdORFF5VkRFM05TQTBNelZVTWpBMUlEUXhOMVF5TWpFZ016azFWREl5T1NBek56Wk1Nak14SURNMk9WRXlNekVnTXpZM0lESXpNaUF6TmpkTU1qUXpJRE0zT0ZFek1ETWdORFF5SURNNE5DQTBOREpSTkRBeElEUTBNaUEwTVRVZ05EUXdWRFEwTVNBME16TlVORFl3SURReU0xUTBOelVnTkRFeFZEUTROU0F6T1RoVU5Ea3pJRE00TlZRME9UY2dNemN6VkRVd01DQXpOalJVTlRBeUlETTFOMHcxTVRBZ016WTNVVFUzTXlBME5ESWdOalU1SURRME1sRTNNVE1nTkRReUlEYzBOaUEwTVRWVU56Z3dJRE16TmxFM09EQWdNamcxSURjME1pQXhOemhVTnpBMElEVXdVVGN3TlNBek5pQTNNRGtnTXpGVU56STBJREkyVVRjMU1pQXlOaUEzTnpZZ05UWlVPREUxSURFek9GRTRNVGdnTVRRNUlEZ3lNU0F4TlRGVU9ETTNJREUxTTFFNE5UY2dNVFV6SURnMU55QXhORFZST0RVM0lERTBOQ0E0TlRNZ01UTXdVVGcwTlNBeE1ERWdPRE14SURjelZEYzROU0F4TjFRM01UWWdMVEV3VVRZMk9TQXRNVEFnTmpRNElERTNWRFl5TnlBM00xRTJNamNnT1RJZ05qWXpJREU1TTFRM01EQWdNelExVVRjd01DQTBNRFFnTmpVMklEUXdORWcyTlRGUk5UWTFJRFF3TkNBMU1EWWdNekF6VERRNU9TQXlPVEZNTkRZMklERTFOMUUwTXpNZ01qWWdOREk0SURFMlVUUXhOU0F0TVRFZ016ZzFJQzB4TVZFek56SWdMVEV4SURNMk5DQXRORlF6TlRNZ09GUXpOVEFnTVRoUk16VXdJREk1SURNNE5DQXhOakZNTkRJd0lETXdOMUUwTWpNZ016SXlJRFF5TXlBek5EVlJOREl6SURRd05DQXpOemtnTkRBMFNETTNORkV5T0RnZ05EQTBJREl5T1NBek1ETk1Nakl5SURJNU1Vd3hPRGtnTVRVM1VURTFOaUF5TmlBeE5URWdNVFpSTVRNNElDMHhNU0F4TURnZ0xURXhVVGsxSUMweE1TQTROeUF0TlZRM05pQTNWRGMwSURFM1VUYzBJRE13SURFeE1pQXhPREZSTVRVeElETXpOU0F4TlRFZ016UXlVVEUxTkNBek5UY2dNVFUwSURNMk9WRXhOVFFnTkRBMUlERXlPU0EwTURWUk1UQTNJRFF3TlNBNU1pQXpOemRVTmprZ016RTJWRFUzSURJNE1GRTFOU0F5TnpnZ05ERWdNamM0U0RJM1VUSXhJREk0TkNBeU1TQXlPRGRhSWk4K1BIQmhkR2dnYVdROUlrMUtXQzAyTXkxVVJWZ3RTUzB4UkRRMU1pSWdaRDBpVFRNNUlERTJPRkV6T1NBeU1qVWdOVGdnTWpjeVZERXdOeUF6TlRCVU1UYzBJRFF3TWxReU5EUWdORE16VkRNd055QTBOREpJTXpFd1VUTTFOU0EwTkRJZ016ZzRJRFF5TUZRME1qRWdNelUxVVRReU1TQXlOalVnTXpFd0lESXpOMUV5TmpFZ01qSTBJREUzTmlBeU1qTlJNVE01SURJeU15QXhNemdnTWpJeFVURXpPQ0F5TVRrZ01UTXlJREU0TmxReE1qVWdNVEk0VVRFeU5TQTRNU0F4TkRZZ05UUlVNakE1SURJMlZETXdNaUEwTlZRek9UUWdNVEV4VVRRd015QXhNakVnTkRBMklERXlNVkUwTVRBZ01USXhJRFF4T1NBeE1USlVOREk1SURrNFZEUXlNQ0E0TWxRek9UQWdOVFZVTXpRMElESTBWREk0TVNBdE1WUXlNRFVnTFRFeFVURXlOaUF0TVRFZ09ETWdOREpVTXprZ01UWTRXazB6TnpNZ016VXpVVE0yTnlBME1EVWdNekExSURRd05WRXlOeklnTkRBMUlESTBOQ0F6T1RGVU1UazVJRE0xTjFReE56QWdNekUyVkRFMU5DQXlPREJVTVRRNUlESTJNVkV4TkRrZ01qWXdJREUyT1NBeU5qQlJNamd5SURJMk1DQXpNamNnTWpnMFZETTNNeUF6TlROYUlpOCtQSEJoZEdnZ2FXUTlJazFLV0MwMk15MVVSVmd0U1MweFJEUTFReUlnWkQwaVRUSXdNU0F0TVRGUk1USTJJQzB4TVNBNE1DQXpPRlF6TkNBeE5UWlJNelFnTWpJeElEWTBJREkzT1ZReE5EWWdNemd3VVRJeU1pQTBOREVnTXpBeElEUTBNVkV6TXpNZ05EUXhJRE0wTVNBME5EQlJNelUwSURRek55QXpOamNnTkRNelZEUXdNaUEwTVRkVU5ETTRJRE00TjFRME5qUWdNek00VkRRM05pQXlOamhSTkRjMklERTJNU0F6T1RBZ056VlVNakF4SUMweE1WcE5NVEl4SURFeU1GRXhNakVnTnpBZ01UUTNJRFE0VkRJd05pQXlObEV5TlRBZ01qWWdNamc1SURVNFZETTFNU0F4TkRKUk16WXdJREUyTXlBek56UWdNakUyVkRNNE9DQXpNRGhSTXpnNElETTFNaUF6TnpBZ016YzFVVE0wTmlBME1EVWdNekEySURRd05WRXlORE1nTkRBMUlERTVOU0F6TkRkUk1UVTRJRE13TXlBeE5EQWdNak13VkRFeU1TQXhNakJhSWk4K1BIQmhkR2dnYVdROUlrMUtXQzAyTXkxVVJWZ3RTUzB4UkRRMk1pSWdaRDBpVFRJeElESTROMUV5TVNBeU9UVWdNekFnTXpFNFZEVTFJRE0zTUZRNU9TQTBNakJVTVRVNElEUTBNbEV5TURRZ05EUXlJREl5TnlBME1UZFVNalV3SURNMU9GRXlOVEFnTXpRd0lESXhOaUF5TkRaVU1UZ3lJREV3TlZFeE9ESWdOaklnTVRrMklEUTFWREl6T0NBeU4xUXlPVEVnTkRSVU16STRJRGM0VERNek9TQTVOVkV6TkRFZ09Ua2dNemMzSURJME4xRTBNRGNnTXpZM0lEUXhNeUF6T0RkVU5ESTNJRFF4TmxFME5EUWdORE14SURRMk15QTBNekZSTkRnd0lEUXpNU0EwT0RnZ05ESXhWRFE1TmlBME1ESk1OREl3SURnMFVUUXhPU0EzT1NBME1Ua2dOamhSTkRFNUlEUXpJRFF5TmlBek5WUTBORGNnTWpaUk5EWTVJREk1SURRNE1pQTFOMVExTVRJZ01UUTFVVFV4TkNBeE5UTWdOVE15SURFMU0xRTFOVEVnTVRVeklEVTFNU0F4TkRSUk5UVXdJREV6T1NBMU5Ea2dNVE13VkRVME1DQTVPRlExTWpNZ05UVlVORGs0SURFM1ZEUTJNaUF0T0ZFME5UUWdMVEV3SURRek9DQXRNVEJSTXpjeUlDMHhNQ0F6TkRjZ05EWlJNelExSURRMUlETXpOaUF6TmxRek1UZ2dNakZVTWprMklEWlVNalkzSUMwMlZESXpNeUF0TVRGUk1UZzVJQzB4TVNBeE5UVWdOMUV4TURNZ016Z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WXp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Oak10VkVWWUxVa3RNVVEwTmpBaUlHUTlJazB4TXpFZ01qZzVVVEV6TVNBek1qRWdNVFEzSURNMU5GUXlNRE1nTkRFMVZETXdNQ0EwTkRKUk16WXlJRFEwTWlBek9UQWdOREUxVkRReE9TQXpOVFZSTkRFNUlETXlNeUEwTURJZ016QTRWRE0yTkNBeU9USlJNelV4SURJNU1pQXpOREFnTXpBd1ZETXlPQ0F6TWpaUk16STRJRE0wTWlBek16Y2dNelUwVkRNMU5DQXpOekpVTXpZM0lETTNPRkV6TmpnZ016YzRJRE0yT0NBek56bFJNelk0SURNNE1pQXpOakVnTXpnNFZETXpOaUF6T1RsVU1qazNJRFF3TlZFeU5Ea2dOREExSURJeU55QXpOemxVTWpBMElETXlObEV5TURRZ016QXhJREl5TXlBeU9URlVNamM0SURJM05GUXpNekFnTWpVNVVUTTVOaUF5TXpBZ016azJJREUyTTFFek9UWWdNVE0xSURNNE5TQXhNRGRVTXpVeUlEVXhWREk0T1NBM1ZERTVOU0F0TVRCUk1URTRJQzB4TUNBNE5pQXhPVlExTXlBNE4xRTFNeUF4TWpZZ056UWdNVFF6VkRFeE9DQXhOakJSTVRNeklERTJNQ0F4TkRZZ01UVXhWREUyTUNBeE1qQlJNVFl3SURrMElERTBNaUEzTmxReE1URWdOVGhSTVRBNUlEVTNJREV3T0NBMU4xUXhNRGNnTlRWUk1UQTRJRFV5SURFeE5TQTBOMVF4TkRZZ016UlVNakF4SURJM1VUSXpOeUF5TnlBeU5qTWdNemhVTXpBeElEWTJWRE14T0NBNU4xUXpNak1nTVRJeVVUTXlNeUF4TlRBZ016QXlJREUyTkZReU5UUWdNVGd4VkRFNU5TQXhPVFpVTVRRNElESXpNVkV4TXpFZ01qVTJJREV6TVNBeU9EbGFJaTgrUEhCaGRHZ2dhV1E5SWsxS1dDMDJNe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ZekxWUkZXQzFKTFRGRU5EVXhJaUJrUFNKTk16WTJJRFk0TTFFek5qY2dOamd6SURRek9DQTJPRGhVTlRFeElEWTVORkUxTWpNZ05qazBJRFV5TXlBMk9EWlJOVEl6SURZM09TQTBOVEFnTXpnMFZETTNOU0E0TTFRek56UWdOamhSTXpjMElESTJJRFF3TWlBeU5sRTBNVEVnTWpjZ05ESXlJRE0xVVRRME15QTFOU0EwTmpNZ01UTXhVVFEyT1NBeE5URWdORGN6SURFMU1sRTBOelVnTVRVeklEUTRNeUF4TlROSU5EZzNTRFE1TVZFMU1EWWdNVFV6SURVd05pQXhORFZSTlRBMklERTBNQ0ExTURNZ01USTVVVFE1TUNBM09TQTBOek1nTkRoVU5EUTFJRGhVTkRFM0lDMDRVVFF3T1NBdE1UQWdNemt6SUMweE1GRXpOVGtnTFRFd0lETXpOaUExVkRNd05pQXpOa3d6TURBZ05URlJNams1SURVeUlESTVOaUExTUZFeU9UUWdORGdnTWpreUlEUTJVVEl6TXlBdE1UQWdNVGN5SUMweE1GRXhNVGNnTFRFd0lEYzFJRE13VkRNeklERTFOMUV6TXlBeU1EVWdOVE1nTWpVMVZERXdNU0F6TkRGUk1UUTRJRE01T0NBeE9UVWdOREl3VkRJNE1DQTBOREpSTXpNMklEUTBNaUF6TmpRZ05EQXdVVE0yT1NBek9UUWdNelk1SURNNU5sRXpOekFnTkRBd0lETTVOaUExTURWVU5ESTBJRFl4TmxFME1qUWdOakk1SURReE55QTJNekpVTXpjNElEWXpOMGd6TlRkUk16VXhJRFkwTXlBek5URWdOalExVkRNMU15QTJOalJSTXpVNElEWTRNeUF6TmpZZ05qZ3pXazB6TlRJZ016STJVVE15T1NBME1EVWdNamMzSURRd05WRXlORElnTkRBMUlESXhNQ0F6TnpSVU1UWXdJREk1TTFFeE16RWdNakUwSURFeE9TQXhNamxSTVRFNUlERXlOaUF4TVRrZ01URTRWREV4T0NBeE1EWlJNVEU0SURZeElERXpOaUEwTkZReE56a2dNalpSTWpNeklESTJJREk1TUNBNU9Fd3lPVGdnTVRBNVRETTFNaUF6TWpaYUlpOCtQSEJoZEdnZ2FXUTlJazFLV0MwMk15MVVSVmd0U1MweFJEUTBOU0lnWkQwaVRUSXpNQ0EyTXpkUk1qQXpJRFl6TnlBeE9UZ2dOak00VkRFNU15QTJORGxSTVRreklEWTNOaUF5TURRZ05qZ3lVVEl3TmlBMk9ETWdNemM0SURZNE0xRTFOVEFnTmpneUlEVTJOQ0EyT0RCUk5qSXdJRFkzTWlBMk5UZ2dOalV5VkRjeE1pQTJNRFpVTnpNeklEVTJNMVEzTXprZ05USTVVVGN6T1NBME9EUWdOekV3SURRME5WUTJORE1nTXpnMVZEVTNOaUF6TlRGVU5UTTRJRE16T0V3MU5EVWdNek16VVRZeE1pQXlPVFVnTmpFeUlESXlNMUUyTVRJZ01qRXlJRFl3TnlBeE5qSlVOakF5SURnd1ZqY3hVVFl3TWlBMU15QTJNRE1nTkROVU5qRTBJREkxVkRZME1DQXhObEUyTmpnZ01UWWdOamcySURNNFZEY3hNaUE0TlZFM01UY2dPVGtnTnpJd0lERXdNbFEzTXpVZ01UQTFVVGMxTlNBeE1EVWdOelUxSURrelVUYzFOU0EzTlNBM016RWdNelpSTmpreklDMHlNU0EyTkRFZ0xUSXhTRFl6TWxFMU56RWdMVEl4SURVek1TQTBWRFE0TnlBNE1sRTBPRGNnTVRBNUlEVXdNaUF4TmpaVU5URTNJREl6T1ZFMU1UY2dNamt3SURRM05DQXpNVE5STkRVNUlETXlNQ0EwTkRrZ016SXhWRE0zT0NBek1qTklNekE1VERJM055QXhPVE5STWpRMElEWXhJREkwTkNBMU9WRXlORFFnTlRVZ01qUTFJRFUwVkRJMU1pQTFNRlF5TmprZ05EaFVNekF5SURRMlNETXpNMUV6TXprZ016Z2dNek01SURNM1ZETXpOaUF4T1ZFek16SWdOaUF6TWpZZ01FZ3pNVEZSTWpjMUlESWdNVGd3SURKUk1UUTJJRElnTVRFM0lESlVOekVnTWxRMU1DQXhVVE16SURFZ016TWdNVEJSTXpNZ01USWdNellnTWpSUk5ERWdORE1nTkRZZ05EVlJOVEFnTkRZZ05qRWdORFpJTmpkUk9UUWdORFlnTVRJM0lEUTVVVEUwTVNBMU1pQXhORFlnTmpGUk1UUTVJRFkxSURJeE9DQXpNemxVTWpnM0lEWXlPRkV5T0RjZ05qTTFJREl6TUNBMk16ZGFUVFl6TUNBMU5UUlJOak13SURVNE5pQTJNRGtnTmpBNFZEVXlNeUEyTXpaUk5USXhJRFl6TmlBMU1EQWdOak0yVkRRMk1pQTJNemRJTkRRd1VUTTVNeUEyTXpjZ016ZzJJRFl5TjFFek9EVWdOakkwSURNMU1pQTBPVFJVTXpFNUlETTJNVkV6TVRrZ016WXdJRE00T0NBek5qQlJORFkySURNMk1TQTBPVElnTXpZM1VUVTFOaUF6TnpjZ05Ua3lJRFF5TmxFMk1EZ2dORFE1SURZeE9TQTBPRFpVTmpNd0lEVTFORm9pTHo0OGNHRjBhQ0JwWkQwaVRVcFlMVFl6TFZSRldDMUpMVEZFTkRRM0lpQmtQU0pOTkRBZ05ETTNVVEl4SURRek55QXlNU0EwTkRWUk1qRWdORFV3SURNM0lEVXdNVlEzTVNBMk1ESk1PRGdnTmpVeFVUa3pJRFkyT1NBeE1ERWdOamMzU0RVMk9VZzJOVGxSTmpreElEWTNOeUEyT1RjZ05qYzJWRGN3TkNBMk5qZFJOekEwSURZMk1TQTJPRGNnTlRVelZEWTJPQ0EwTkRSUk5qWTRJRFF6TnlBMk5Ea2dORE0zVVRZME1DQTBNemNnTmpNM0lEUXpOMVEyTXpFZ05EUXlURFl5T1NBME5EVlJOakk1SURRMU1TQTJNelVnTkRrd1ZEWTBNU0ExTlRGUk5qUXhJRFU0TmlBMk1qZ2dOakEwVkRVM015QTJNamxSTlRZNElEWXpNQ0ExTVRVZ05qTXhVVFEyT1NBMk16RWdORFUzSURZek1GUTBNemtnTmpJeVVUUXpPQ0EyTWpFZ016WTRJRE0wTTFReU9UZ2dOakJSTWprNElEUTRJRE00TmlBME5sRTBNVGdnTkRZZ05ESTNJRFExVkRRek5pQXpObEUwTXpZZ016RWdORE16SURJeVVUUXlPU0EwSURReU5DQXhURFF5TWlBd1VUUXhPU0F3SURReE5TQXdVVFF4TUNBd0lETTJNeUF4VkRJeU9DQXlVVGs1SURJZ05qUWdNRWcwT1ZFME15QTJJRFF6SURsVU5EVWdNamRSTkRrZ05EQWdOVFVnTkRaSU9ETklPVFJSTVRjMElEUTJJREU0T1NBMU5WRXhPVEFnTlRZZ01Ua3hJRFUyVVRFNU5pQTFPU0F5TURFZ056WlVNalF4SURJek0xRXlOVGdnTXpBeElESTJPU0F6TkRSUk16TTVJRFl4T1NBek16a2dOakkxVVRNek9TQTJNekFnTXpFd0lEWXpNRWd5TnpsUk1qRXlJRFl6TUNBeE9URWdOakkwVVRFME5pQTJNVFFnTVRJeElEVTRNMVEyTnlBME5qZFJOakFnTkRRMUlEVTNJRFEwTVZRME15QTBNemRJTkRCYUlpOCtQSEJoZEdnZ2FXUTlJazFLV0MwMk15MVVSVmd0VGkweVFpSWdaRDBpVFRVMklESXpOMVExTmlBeU5UQlVOekFnTWpjd1NETTJPVlkwTWpCTU16Y3dJRFUzTUZFek9EQWdOVGd6SURNNE9TQTFPRE5STkRBeUlEVTRNeUEwTURrZ05UWTRWakkzTUVnM01EZFJOekl5SURJMk1pQTNNaklnTWpVd1ZEY3dOeUF5TXpCSU5EQTVWaTAyT0ZFME1ERWdMVGd5SURNNU1TQXRPREpJTXpnNVNETTROMUV6TnpVZ0xUZ3lJRE0yT1NBdE5qaFdNak13U0Rjd1VUVTJJREl6TnlBMU5pQXlOVEJhSWk4K1BIQmhkR2dnYVdROUlrMUtXQzAyTXkxVVJWZ3RUaTB6TkNJZ1pEMGlUVFEyTWlBd1VUUTBOQ0F6SURNek15QXpVVEl4TnlBeklERTVPU0F3U0RFNU1GWTBOa2d5TWpGUk1qUXhJRFEySURJME9DQTBObFF5TmpVZ05EaFVNamM1SURVelZESTROaUEyTVZFeU9EY2dOak1nTWpnM0lERXhOVll4TmpWSU1qaFdNakV4VERFM09TQTBOREpSTXpNeUlEWTNOQ0F6TXpRZ05qYzFVVE16TmlBMk56Y2dNelUxSURZM04wZ3pOek5NTXpjNUlEWTNNVll5TVRGSU5EY3hWakUyTlVnek56bFdNVEUwVVRNM09TQTNNeUF6TnprZ05qWlVNemcxSURVMFVUTTVNeUEwTnlBME5ESWdORFpJTkRjeFZqQklORFl5V2sweU9UTWdNakV4VmpVME5VdzNOQ0F5TVRKTU1UZ3pJREl4TVVneU9UTmFJaTgrUEhCaGRHZ2dhV1E5SWsxS1dDMDJNeTFVUlZndFRpMHlNa00xSWlCa1BTSk5OemdnTWpVd1VUYzRJREkzTkNBNU5TQXlPVEpVTVRNNElETXhNRkV4TmpJZ016RXdJREU0TUNBeU9UUlVNVGs1SURJMU1WRXhPVGtnTWpJMklERTRNaUF5TURoVU1UTTVJREU1TUZRNU5pQXlNRGRVTnpnZ01qVXdXaUl2UGp4d1lYUm9JR2xrUFNKTlNsZ3ROak10VkVWWUxVa3RNVVEwTmpNaUlHUTlJazB4TnpNZ016Z3dVVEUzTXlBME1EVWdNVFUwSURRd05WRXhNekFnTkRBMUlERXdOQ0F6TnpaVU5qRWdNamczVVRZd0lESTROaUExT1NBeU9EUlVOVGdnTWpneFZEVTJJREkzT1ZRMU15QXlOemhVTkRrZ01qYzRWRFF4SURJM09FZ3lOMUV5TVNBeU9EUWdNakVnTWpnM1VUSXhJREk1TkNBeU9TQXpNVFpVTlRNZ016WTRWRGszSURReE9WUXhOakFnTkRReFVUSXdNaUEwTkRFZ01qSTFJRFF4TjFReU5Ea2dNell4VVRJME9TQXpORFFnTWpRMklETXpOVkV5TkRZZ016STVJREl6TVNBeU9URlVNakF3SURJd01sUXhPRElnTVRFelVURTRNaUE0TmlBeE9EY2dOamxSTWpBd0lESTJJREkxTUNBeU5sRXlPRGNnTWpZZ016RTVJRFl3VkRNMk9TQXhNemxVTXprNElESXlNbFEwTURrZ01qYzNVVFF3T1NBek1EQWdOREF4SURNeE4xUXpPRE1nTXpRelZETTJOU0F6TmpGVU16VTNJRE00TTFFek5UY2dOREExSURNM05pQTBNalJVTkRFM0lEUTBNMUUwTXpZZ05EUXpJRFExTVNBME1qVlVORFkzSURNMk4xRTBOamNnTXpRd0lEUTFOU0F5T0RSVU5ERTRJREUxT1ZRek5EY2dOREJVTWpReElDMHhNVkV4TnpjZ0xURXhJREV6T1NBeU1sRXhNRElnTlRRZ01UQXlJREV4TjFFeE1ESWdNVFE0SURFeE1DQXhPREZVTVRVeElESTVPRkV4TnpNZ016WXlJREUzTXlBek9EQmFJaTgrUEM5a1pXWnpQanhuSUhOMGNtOXJaVDBpWTNWeWNtVnVkRU52Ykc5eUlpQm1hV3hzUFNKamRYSnlaVzUwUTI5c2IzSWlJSE4wY205clpTMTNhV1IwYUQwaU1DSWdkSEpoYm5ObWIzSnRQU0p6WTJGc1pTZ3hMQzB4S1NJK1BHY2daR0YwWVMxdGJXd3RibTlrWlQwaWJXRjBhQ0krUEdjZ1pHRjBZUzF0Yld3dGJtOWtaVDBpYldraVBqeDFjMlVnWkdGMFlTMWpQU0l4UkRRMk1TSWdlR3hwYm1zNmFISmxaajBpSTAxS1dDMDJNeTFVUlZndFNTMHhSRFEyTVNJdlBqd3ZaejQ4WnlCa1lYUmhMVzF0YkMxdWIyUmxQU0p0YVNJZ2RISmhibk5tYjNKdFBTSjBjbUZ1YzJ4aGRHVW9Nell4TERBcElqNDhkWE5sSUdSaGRHRXRZejBpTVVRME5UWWlJSGhzYVc1ck9taHlaV1k5SWlOTlNsZ3ROak10VkVWWUxVa3RNVVEwTlRZaUx6NDhMMmMrUEdjZ1pHRjBZUzF0Yld3dGJtOWtaVDBpYldraUlIUnlZVzV6Wm05eWJUMGlkSEpoYm5Oc1lYUmxLRGN3Tml3d0tTSStQSFZ6WlNCa1lYUmhMV005SWpGRU5EVkJJaUI0YkdsdWF6cG9jbVZtUFNJalRVcFlMVFl6TFZSRldDMUpMVEZFTkRWQklpOCtQQzluUGp4bklHUmhkR0V0Ylcxc0xXNXZaR1U5SW0xcElpQjBjbUZ1YzJadmNtMDlJblJ5WVc1emJHRjBaU2d4TlRnMExEQXBJajQ4ZFhObElHUmhkR0V0WXowaU1VUTBOVElpSUhoc2FXNXJPbWh5WldZOUlpTk5TbGd0TmpNdFZFVllMVWt0TVVRME5USWlMejQ4TDJjK1BHY2daR0YwWVMxdGJXd3RibTlrWlQwaWJXa2lJSFJ5WVc1elptOXliVDBpZEhKaGJuTnNZWFJsS0RJd05UQXNNQ2tpUGp4MWMyVWdaR0YwWVMxalBTSXhSRFExUXlJZ2VHeHBibXM2YUhKbFpqMGlJMDFLV0MwMk15MVVSVmd0U1MweFJEUTFReUl2UGp3dlp6NDhaeUJrWVhSaExXMXRiQzF1YjJSbFBTSnRhU0lnZEhKaGJuTm1iM0p0UFNKMGNtRnVjMnhoZEdVb01qVXpOU3d3S1NJK1BIVnpaU0JrWVhSaExXTTlJakZFTkRZeUlpQjRiR2x1YXpwb2NtVm1QU0lqVFVwWUxUWXpMVlJGV0MxSkxURkVORFl5SWk4K1BDOW5QanhuSUdSaGRHRXRiVzFzTFc1dlpHVTlJbTFwSWlCMGNtRnVjMlp2Y20wOUluUnlZVzV6YkdGMFpTZ3pNVEEzTERBcElqNDhkWE5sSUdSaGRHRXRZejBpTVVRME5qRWlJSGhzYVc1ck9taHlaV1k5SWlOTlNsZ3ROak10VkVWWUxVa3RNVVEwTmpFaUx6NDhMMmMrUEdjZ1pHRjBZUzF0Yld3dGJtOWtaVDBpYlc4aUlIUnlZVzV6Wm05eWJUMGlkSEpoYm5Oc1lYUmxLRE0zTkRVdU9Dd3dLU0krUEhWelpTQmtZWFJoTFdNOUlqTkVJaUI0YkdsdWF6cG9jbVZtUFNJalRVcFlMVFl6TFZSRldDMU9MVE5FSWk4K1BDOW5QanhuSUdSaGRHRXRiVzFzTFc1dlpHVTlJbTFwSWlCMGNtRnVjMlp2Y20wOUluUnlZVzV6YkdGMFpTZzBPREF4TGpZc01Da2lQangxYzJVZ1pHRjBZUzFqUFNJeFJEUTFNaUlnZUd4cGJtczZhSEpsWmowaUkwMUtXQzAyTXkxVVJWZ3RTUzB4UkRRMU1pSXZQand2Wno0OFp5QmtZWFJoTFcxdGJDMXViMlJsUFNKdGFTSWdkSEpoYm5ObWIzSnRQU0owY21GdWMyeGhkR1VvTlRJMk55NDJMREFwSWo0OGRYTmxJR1JoZEdFdFl6MGlNVVEwTmpBaUlIaHNhVzVyT21oeVpXWTlJaU5OU2xndE5qTXRWRVZZTFVrdE1VUTBOakFpTHo0OEwyYytQR2NnWkdGMFlTMXRiV3d0Ym05a1pUMGliV2tpSUhSeVlXNXpabTl5YlQwaWRISmhibk5zWVhSbEtEVTNNell1Tml3d0tTSStQSFZ6WlNCa1lYUmhMV005SWpGRU5EWXhJaUI0YkdsdWF6cG9jbVZtUFNJalRVcFlMVFl6TFZSRldDMUpMVEZFTkRZeElpOCtQQzluUGp4bklHUmhkR0V0Ylcxc0xXNXZaR1U5SW0xcElpQjBjbUZ1YzJadmNtMDlJblJ5WVc1emJHRjBaU2cyTURrM0xqWXNNQ2tpUGp4MWMyVWdaR0YwWVMxalBTSXhSRFExTmlJZ2VHeHBibXM2YUhKbFpqMGlJMDFLV0MwMk15MVVSVmd0U1MweFJEUTFOaUl2UGp3dlp6NDhaeUJrWVhSaExXMXRiQzF1YjJSbFBTSnRhU0lnZEhKaGJuTm1iM0p0UFNKMGNtRnVjMnhoZEdVb05qUTBNaTQyTERBcElqNDhkWE5sSUdSaGRHRXRZejBpTVVRME5VRWlJSGhzYVc1ck9taHlaV1k5SWlOTlNsZ3ROak10VkVWWUxVa3RNVVEwTlVFaUx6NDhMMmMrUEdjZ1pHRjBZUzF0Yld3dGJtOWtaVDBpYldraUlIUnlZVzV6Wm05eWJUMGlkSEpoYm5Oc1lYUmxLRGN6TWpBdU5pd3dLU0krUEhWelpTQmtZWFJoTFdNOUlqRkVORFJGSWlCNGJHbHVhenBvY21WbVBTSWpUVXBZTFRZekxWUkZXQzFKTFRGRU5EUkZJaTgrUEM5blBqeG5JR1JoZEdFdGJXMXNMVzV2WkdVOUltMXBJaUIwY21GdWMyWnZjbTA5SW5SeVlXNXpiR0YwWlNnM09EUTVMallzTUNraVBqeDFjMlVnWkdGMFlTMWpQU0l4UkRRMk1TSWdlR3hwYm1zNmFISmxaajBpSTAxS1dDMDJNeTFVUlZndFNTMHhSRFEyTVNJdlBqd3ZaejQ4WnlCa1lYUmhMVzF0YkMxdWIyUmxQU0p0YVNJZ2RISmhibk5tYjNKdFBTSjBjbUZ1YzJ4aGRHVW9PREl4TUM0MkxEQXBJajQ4ZFhObElHUmhkR0V0WXowaU1VUTBOVElpSUhoc2FXNXJPbWh5WldZOUlpTk5TbGd0TmpNdFZFVllMVWt0TVVRME5USWlMejQ4TDJjK1BHY2daR0YwWVMxdGJXd3RibTlrWlQwaWJXa2lJSFJ5WVc1elptOXliVDBpZEhKaGJuTnNZWFJsS0RnMk56WXVOaXd3S1NJK1BIVnpaU0JrWVhSaExXTTlJakZFTkRVeElpQjRiR2x1YXpwb2NtVm1QU0lqVFVwWUxUWXpMVlJGV0MxSkxURkVORFV4SWk4K1BDOW5QanhuSUdSaGRHRXRiVzFzTFc1dlpHVTlJbTFwSWlCMGNtRnVjMlp2Y20wOUluUnlZVzV6YkdGMFpTZzVNVGsyTGpZc01Da2lQangxYzJVZ1pHRjBZUzFqUFNJeFJEUTBOU0lnZUd4cGJtczZhSEpsWmowaUkwMUtXQzAyTXkxVVJWZ3RTUzB4UkRRME5TSXZQand2Wno0OFp5QmtZWFJoTFcxdGJDMXViMlJsUFNKdGFTSWdkSEpoYm5ObWIzSnRQU0owY21GdWMyeGhkR1VvT1RrMU5TNDJMREFwSWo0OGRYTmxJR1JoZEdFdFl6MGlNVVEwTkRjaUlIaHNhVzVyT21oeVpXWTlJaU5OU2xndE5qTXRWRVZZTFVrdE1VUTBORGNpTHo0OEwyYytQR2NnWkdGMFlTMXRiV3d0Ym05a1pUMGliV2tpSUhSeVlXNXpabTl5YlQwaWRISmhibk5zWVhSbEtERXdOalU1TGpZc01Da2lQangxYzJVZ1pHRjBZUzFqUFNJeFJEUTBOeUlnZUd4cGJtczZhSEpsWmowaUkwMUtXQzAyTXkxVVJWZ3RTUzB4UkRRME55SXZQand2Wno0OFp5QmtZWFJoTFcxdGJDMXViMlJsUFNKdGJ5SWdkSEpoYm5ObWIzSnRQU0owY21GdWMyeGhkR1VvTVRFMU9EVXVPQ3d3S1NJK1BIVnpaU0JrWVhSaExXTTlJakpDSWlCNGJHbHVhenBvY21WbVBTSWpUVXBZTFRZekxWUkZXQzFPTFRKQ0lpOCtQQzluUGp4bklHUmhkR0V0Ylcxc0xXNXZaR1U5SW0xdUlpQjBjbUZ1YzJadmNtMDlJblJ5WVc1emJHRjBaU2d4TWpVNE5pd3dLU0krUEhWelpTQmtZWFJoTFdNOUlqTTBJaUI0YkdsdWF6cG9jbVZtUFNJalRVcFlMVFl6TFZSRldDMU9MVE0wSWk4K1BDOW5QanhuSUdSaGRHRXRiVzFzTFc1dlpHVTlJbTF2SWlCMGNtRnVjMlp2Y20wOUluUnlZVzV6YkdGMFpTZ3hNek13T0M0eUxEQXBJajQ4ZFhObElHUmhkR0V0WXowaU1qSkROU0lnZUd4cGJtczZhSEpsWmowaUkwMUtXQzAyTXkxVVJWZ3RUaTB5TWtNMUlpOCtQQzluUGp4bklHUmhkR0V0Ylcxc0xXNXZaR1U5SW0xcElpQjBjbUZ1YzJadmNtMDlJblJ5WVc1emJHRjBaU2d4TXpnd09DNDBMREFwSWo0OGRYTmxJR1JoZEdFdFl6MGlNVVEwTlRFaUlIaHNhVzVyT21oeVpXWTlJaU5OU2xndE5qTXRWRVZZTFVrdE1VUTBOVEVpTHo0OEwyYytQR2NnWkdGMFlTMXRiV3d0Ym05a1pUMGliV2tpSUhSeVlXNXpabTl5YlQwaWRISmhibk5zWVhSbEtERTBNekk0TGpRc01Da2lQangxYzJVZ1pHRjBZUzFqUFNJeFJEUTFNaUlnZUd4cGJtczZhSEpsWmowaUkwMUtXQzAyTXkxVVJWZ3RTUzB4UkRRMU1pSXZQand2Wno0OFp5QmtZWFJoTFcxdGJDMXViMlJsUFNKdGFTSWdkSEpoYm5ObWIzSnRQU0owY21GdWMyeGhkR1VvTVRRM09UUXVOQ3d3S1NJK1BIVnpaU0JrWVhSaExXTTlJakZFTkRZeklpQjRiR2x1YXpwb2NtVm1QU0lqVFVwWUxUWXpMVlJGV0MxSkxURkVORFl6SWk4K1BDOW5QanhuSUdSaGRHRXRiVzFzTFc1dlpHVTlJbTFwSWlCMGNtRnVjMlp2Y20wOUluUnlZVzV6YkdGMFpTZ3hOVEkzT1M0MExEQXBJajQ4ZFhObElHUmhkR0V0WXowaU1VUTBORFVpSUhoc2FXNXJPbWh5WldZOUlpTk5TbGd0TmpNdFZFVllMVWt0TVVRME5EVWlMejQ4TDJjK1BHY2daR0YwWVMxdGJXd3RibTlrWlQwaWJXa2lJSFJ5WVc1elptOXliVDBpZEhKaGJuTnNZWFJsS0RFMk1ETTRMalFzTUNraVBqeDFjMlVnWkdGMFlTMWpQU0l4UkRRME55SWdlR3hwYm1zNmFISmxaajBpSTAxS1dDMDJNeTFVUlZndFNTMHhSRFEwTnlJdlBqd3ZaejQ4WnlCa1lYUmhMVzF0YkMxdWIyUmxQU0p0YVNJZ2RISmhibk5tYjNKdFBTSjBjbUZ1YzJ4aGRHVW9NVFkzTkRJdU5Dd3dLU0krUEhWelpTQmtZWFJoTFdNOUlqRkVORFEzSWlCNGJHbHVhenBvY21WbVBTSWpUVXBZTFRZekxWUkZXQzFKTFRGRU5EUTNJaTgrUEM5blBqd3ZaejQ4TDJjK1BDOXpkbWMrIiwKCSJSZWFsVmlld1NpemVKc29uIiA6ICJ7XCJoZWlnaHRcIjoyNzMsXCJ3aWR0aFwiOjYxNDN9Igp9Cg=="/>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10211</Words>
  <Application>WPS Presentation</Application>
  <PresentationFormat>Widescreen</PresentationFormat>
  <Paragraphs>279</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SimSun</vt:lpstr>
      <vt:lpstr>Wingdings</vt:lpstr>
      <vt:lpstr>Bahnschrift SemiBold</vt:lpstr>
      <vt:lpstr>Bahnschrift Light</vt:lpstr>
      <vt:lpstr>Microsoft YaHei</vt:lpstr>
      <vt:lpstr>Arial Unicode MS</vt:lpstr>
      <vt:lpstr>Calibri</vt:lpstr>
      <vt:lpstr>Courier New</vt:lpstr>
      <vt:lpstr>Default Design</vt:lpstr>
      <vt:lpstr>Reliable UDP</vt:lpstr>
      <vt:lpstr>Indice</vt:lpstr>
      <vt:lpstr>Architettura del software</vt:lpstr>
      <vt:lpstr>Architettura del software</vt:lpstr>
      <vt:lpstr>Architettura del software - API</vt:lpstr>
      <vt:lpstr>Il protocollo</vt:lpstr>
      <vt:lpstr>Il protocollo - Struttura del pacchetto</vt:lpstr>
      <vt:lpstr>Il protocollo - Trasferimento affidabile</vt:lpstr>
      <vt:lpstr>Il protocollo - Trasferimento affidabile</vt:lpstr>
      <vt:lpstr>Il protocollo - Trasferimento affidabile</vt:lpstr>
      <vt:lpstr>Il protocollo - Timeout</vt:lpstr>
      <vt:lpstr>Il protocollo - Timeout</vt:lpstr>
      <vt:lpstr>Il protocollo - Timeout</vt:lpstr>
      <vt:lpstr>Il protocollo - Timeout</vt:lpstr>
      <vt:lpstr>Il protocollo - Controllo di congestione</vt:lpstr>
      <vt:lpstr>Il protocollo - Controllo di congestione</vt:lpstr>
      <vt:lpstr>Il protocollo - Handshake e chiusura</vt:lpstr>
      <vt:lpstr>Dettagli sull’implementazione - send_pkt</vt:lpstr>
      <vt:lpstr>Dettagli sull’implementazione - dynamic_list</vt:lpstr>
      <vt:lpstr>Dettagli sull’implementazione - invio file pesanti</vt:lpstr>
      <vt:lpstr>Dettagli sull’implementazione - invio file pesanti</vt:lpstr>
      <vt:lpstr>Dettagli sull’implementazione - variabili di sequenza</vt:lpstr>
      <vt:lpstr>Dettagli sull’implementazione - variabili di sequenza</vt:lpstr>
      <vt:lpstr>Dettagli sull’implementazione - list</vt:lpstr>
      <vt:lpstr>Dettagli sull’implementazione - list</vt:lpstr>
      <vt:lpstr>Dettagli sull’implementazione - acknowledgment</vt:lpstr>
      <vt:lpstr>Dettagli sull’implementazione - Acknowledgment piggybacked</vt:lpstr>
      <vt:lpstr>Dettagli sull’implementazione - Acknowledgment piggybacked</vt:lpstr>
      <vt:lpstr>Dettagli sull’implementazione - put</vt:lpstr>
      <vt:lpstr>Test &amp; Prestazioni - invio file mp3 di 2 MB</vt:lpstr>
      <vt:lpstr>Test &amp; Prestazioni - timeout adattativo</vt:lpstr>
      <vt:lpstr>Test &amp; Prestazioni - invio file mp3 di 2 MB</vt:lpstr>
      <vt:lpstr>Test &amp; Prestazioni - finestra di congestione</vt:lpstr>
      <vt:lpstr>Test &amp; Prestazioni - finestra di congestione</vt:lpstr>
      <vt:lpstr>Test &amp; Prestazioni - finestra di congestione</vt:lpstr>
      <vt:lpstr>Fine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Reliable UDP</dc:title>
  <dc:creator>Matteo</dc:creator>
  <cp:lastModifiedBy>Matteo</cp:lastModifiedBy>
  <cp:revision>37</cp:revision>
  <dcterms:created xsi:type="dcterms:W3CDTF">2023-12-23T13:37:00Z</dcterms:created>
  <dcterms:modified xsi:type="dcterms:W3CDTF">2024-01-16T09:34:17Z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CAE63E4E4CEF4B95A1703EEE26E189B1_11</vt:lpwstr>
  </property>
  <property fmtid="{D5CDD505-2E9C-101B-9397-08002B2CF9AE}" pid="3" name="KSOProductBuildVer">
    <vt:lpwstr>1033-12.2.0.13431</vt:lpwstr>
  </property>
</Properties>
</file>