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52"/>
  </p:notesMasterIdLst>
  <p:handoutMasterIdLst>
    <p:handoutMasterId r:id="rId53"/>
  </p:handoutMasterIdLst>
  <p:sldIdLst>
    <p:sldId id="327" r:id="rId5"/>
    <p:sldId id="330" r:id="rId6"/>
    <p:sldId id="331" r:id="rId7"/>
    <p:sldId id="332" r:id="rId8"/>
    <p:sldId id="298" r:id="rId9"/>
    <p:sldId id="333" r:id="rId10"/>
    <p:sldId id="263" r:id="rId11"/>
    <p:sldId id="299" r:id="rId12"/>
    <p:sldId id="302" r:id="rId13"/>
    <p:sldId id="264" r:id="rId14"/>
    <p:sldId id="266" r:id="rId15"/>
    <p:sldId id="265" r:id="rId16"/>
    <p:sldId id="276" r:id="rId17"/>
    <p:sldId id="303" r:id="rId18"/>
    <p:sldId id="293" r:id="rId19"/>
    <p:sldId id="277" r:id="rId20"/>
    <p:sldId id="284" r:id="rId21"/>
    <p:sldId id="269" r:id="rId22"/>
    <p:sldId id="304" r:id="rId23"/>
    <p:sldId id="305" r:id="rId24"/>
    <p:sldId id="307" r:id="rId25"/>
    <p:sldId id="306" r:id="rId26"/>
    <p:sldId id="308" r:id="rId27"/>
    <p:sldId id="270" r:id="rId28"/>
    <p:sldId id="309" r:id="rId29"/>
    <p:sldId id="310" r:id="rId30"/>
    <p:sldId id="311" r:id="rId31"/>
    <p:sldId id="312" r:id="rId32"/>
    <p:sldId id="314" r:id="rId33"/>
    <p:sldId id="313" r:id="rId34"/>
    <p:sldId id="315" r:id="rId35"/>
    <p:sldId id="316" r:id="rId36"/>
    <p:sldId id="317" r:id="rId37"/>
    <p:sldId id="294" r:id="rId38"/>
    <p:sldId id="296" r:id="rId39"/>
    <p:sldId id="318" r:id="rId40"/>
    <p:sldId id="319" r:id="rId41"/>
    <p:sldId id="321" r:id="rId42"/>
    <p:sldId id="322" r:id="rId43"/>
    <p:sldId id="323" r:id="rId44"/>
    <p:sldId id="324" r:id="rId45"/>
    <p:sldId id="288" r:id="rId46"/>
    <p:sldId id="289" r:id="rId47"/>
    <p:sldId id="320" r:id="rId48"/>
    <p:sldId id="274" r:id="rId49"/>
    <p:sldId id="275" r:id="rId50"/>
    <p:sldId id="329" r:id="rId51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8CB"/>
    <a:srgbClr val="0B49CB"/>
    <a:srgbClr val="F2F4F8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8C200-0CD0-59C7-61CC-C40EF593F3CB}" v="87" dt="2025-04-19T08:29:30.380"/>
    <p1510:client id="{BB2C3359-DB8B-4363-8E60-0BCF54903CC1}" v="47" dt="2025-04-18T15:41:35.736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1"/>
    <p:restoredTop sz="85174"/>
  </p:normalViewPr>
  <p:slideViewPr>
    <p:cSldViewPr snapToGrid="0" snapToObjects="1">
      <p:cViewPr varScale="1">
        <p:scale>
          <a:sx n="117" d="100"/>
          <a:sy n="117" d="100"/>
        </p:scale>
        <p:origin x="184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D642B-7CEE-98EB-1C9C-59D93AE32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A2FB4-FB0E-EA39-DDBD-F384E9AE5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A186F-45A0-5A43-A68F-057DFCCF7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F7BBA-65FB-4594-AEAB-274A7DB15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3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66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30FDD2-E0CC-3E4C-A49E-91BE8BE03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829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19083-F06C-6F4F-9852-321B8C953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1030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36AF9D-A911-994B-90EA-013D4CDA5604}"/>
              </a:ext>
            </a:extLst>
          </p:cNvPr>
          <p:cNvSpPr txBox="1"/>
          <p:nvPr/>
        </p:nvSpPr>
        <p:spPr>
          <a:xfrm>
            <a:off x="888546" y="4568734"/>
            <a:ext cx="25146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2"/>
                </a:solidFill>
                <a:latin typeface="Abadi"/>
                <a:ea typeface="SF Pro" pitchFamily="2" charset="0"/>
                <a:cs typeface="SF Pro" pitchFamily="2" charset="0"/>
              </a:rPr>
              <a:t>&lt;Name&gt;</a:t>
            </a:r>
          </a:p>
          <a:p>
            <a:r>
              <a:rPr lang="en-US" dirty="0">
                <a:solidFill>
                  <a:schemeClr val="bg2"/>
                </a:solidFill>
                <a:latin typeface="Abadi" panose="020B0604020104020204" pitchFamily="34" charset="0"/>
                <a:ea typeface="SF Pro" pitchFamily="2" charset="0"/>
                <a:cs typeface="SF Pro" pitchFamily="2" charset="0"/>
              </a:rPr>
              <a:t>&lt;Date&gt;</a:t>
            </a:r>
          </a:p>
        </p:txBody>
      </p:sp>
      <p:pic>
        <p:nvPicPr>
          <p:cNvPr id="2" name="Picture 2" descr="IBM Skills Network Logo - Horizontal-noai copy.png">
            <a:extLst>
              <a:ext uri="{FF2B5EF4-FFF2-40B4-BE49-F238E27FC236}">
                <a16:creationId xmlns:a16="http://schemas.microsoft.com/office/drawing/2014/main" id="{4F94DBE5-2DCC-401E-95AA-12E04A97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20" y="676828"/>
            <a:ext cx="2104103" cy="62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162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21CA9-7CB7-1046-8FA0-21F127C1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825625"/>
            <a:ext cx="8975652" cy="4351338"/>
          </a:xfrm>
          <a:prstGeom prst="rect">
            <a:avLst/>
          </a:prstGeom>
        </p:spPr>
        <p:txBody>
          <a:bodyPr/>
          <a:lstStyle/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Describe how data were processed</a:t>
            </a:r>
          </a:p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You need to present your data wrangling process using key phrases and flowcharts</a:t>
            </a:r>
          </a:p>
          <a:p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data wrangling related notebooks, as an external reference and peer-review purpose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665A13-3129-46DF-B847-F273F3E96BE6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29875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E03D3-761E-7549-A4C6-7E585EBC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Summarize what charts were plotted and why you used those 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EDA with data visualization notebook,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E97D81-A978-4758-8A93-47C19B10407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77997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B1B70-690D-5945-90C2-196E130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06575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Using bullet point format, summarize the SQL queries you performed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EDA with SQL notebook, as an external reference and peer-review purpose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2405FDA-CB27-4506-BA80-B7DD00CB25C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EDA with SQL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72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75054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what map objects such as markers, circles, lines, etc. you created and added to a folium map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Explain why you added those objects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interactive map with Folium map, as an external reference and peer-review purpose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8946E4-5BEF-46F0-A56A-E7E85ACA148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an Interactive Map with Folium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B26FF-76AA-124F-92D8-C93C45D2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what plots/graphs and interactions you have added to a dashboard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Explain why you added those plots and interactions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</a:t>
            </a:r>
            <a:r>
              <a:rPr lang="en-US" sz="2200" err="1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Plotly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 Dash lab,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9FC08B-7D2E-43A5-A528-821DCDCCCC8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Build a Dashboard with </a:t>
            </a:r>
            <a:r>
              <a:rPr lang="en-US" dirty="0" err="1">
                <a:solidFill>
                  <a:srgbClr val="0B49CB"/>
                </a:solidFill>
                <a:latin typeface="Abadi"/>
              </a:rPr>
              <a:t>Plotly</a:t>
            </a:r>
            <a:r>
              <a:rPr lang="en-US" dirty="0">
                <a:solidFill>
                  <a:srgbClr val="0B49CB"/>
                </a:solidFill>
                <a:latin typeface="Abadi"/>
              </a:rPr>
              <a:t> Dash</a:t>
            </a:r>
          </a:p>
        </p:txBody>
      </p:sp>
    </p:spTree>
    <p:extLst>
      <p:ext uri="{BB962C8B-B14F-4D97-AF65-F5344CB8AC3E}">
        <p14:creationId xmlns:p14="http://schemas.microsoft.com/office/powerpoint/2010/main" val="3345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B08F2-C4AD-A440-BB78-A0625E2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Summarize how you built, evaluated, improved, and found the best performing classification model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You need present your model development process using key phrases and flowchart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your completed predictive analysis lab, as an external reference and peer-review purpose</a:t>
            </a:r>
          </a:p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857EDD-A3A7-434D-B8D5-401E872498D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Predictive Analysis (Classification)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181371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B9C153-C85C-3240-8E7E-523FBC004564}"/>
              </a:ext>
            </a:extLst>
          </p:cNvPr>
          <p:cNvSpPr txBox="1">
            <a:spLocks/>
          </p:cNvSpPr>
          <p:nvPr/>
        </p:nvSpPr>
        <p:spPr>
          <a:xfrm>
            <a:off x="841125" y="1807337"/>
            <a:ext cx="7068725" cy="1621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Exploratory data analysis 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Interactive analytics demo in screenshots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Predictive analysis results</a:t>
            </a:r>
          </a:p>
          <a:p>
            <a:pPr lvl="1"/>
            <a:endParaRPr lang="en-US" sz="1800"/>
          </a:p>
          <a:p>
            <a:pPr marL="457200" lvl="1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C363-925C-9E48-86B0-27D7D36E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0F9542-6794-4F57-BB45-868D94AD06B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Results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8B93D-8F11-6347-95EE-BF68474E5B1F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2</a:t>
            </a:r>
          </a:p>
        </p:txBody>
      </p:sp>
    </p:spTree>
    <p:extLst>
      <p:ext uri="{BB962C8B-B14F-4D97-AF65-F5344CB8AC3E}">
        <p14:creationId xmlns:p14="http://schemas.microsoft.com/office/powerpoint/2010/main" val="17827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64973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scatter plot of Flight Number vs. Launch Site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F4FCC5-6E7E-4FF0-BE45-680EEC392C9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Launch Site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05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7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scatter plot of Payload vs. Launch Site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CD949-E788-4375-9B07-478FA5684BC1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Launch Site</a:t>
            </a:r>
          </a:p>
        </p:txBody>
      </p:sp>
    </p:spTree>
    <p:extLst>
      <p:ext uri="{BB962C8B-B14F-4D97-AF65-F5344CB8AC3E}">
        <p14:creationId xmlns:p14="http://schemas.microsoft.com/office/powerpoint/2010/main" val="386978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5167086" cy="3320824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82114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bar chart for the success rate of each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811A61-F7FB-4B19-9ED1-E0E2554A5BE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 Rate vs. Orbit 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6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scatter point of Flight number vs.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1C109C-C017-4D19-928F-AED25AC3012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Flight Number vs. Orbit 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27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57400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scatter point of payload vs. orbit type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E7D9E4-306D-49E3-9AC4-15D566FC72A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Payload vs. Orbit Type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40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F7889-073A-E045-A3F2-45D63BD0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27F3-F386-AA4E-80ED-D86DEF8C158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69757"/>
            <a:ext cx="3932238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CA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a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line chart of yearly average success rate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screenshot of the scatter plot with explanations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35FD2D-1BD2-45D7-B015-1A96C241520B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Success Yearly Trend</a:t>
            </a:r>
          </a:p>
        </p:txBody>
      </p:sp>
    </p:spTree>
    <p:extLst>
      <p:ext uri="{BB962C8B-B14F-4D97-AF65-F5344CB8AC3E}">
        <p14:creationId xmlns:p14="http://schemas.microsoft.com/office/powerpoint/2010/main" val="706594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the names of the unique launch sites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E60219-AE1B-47B6-9A1D-F2865D04BE52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All Launch Site Names</a:t>
            </a:r>
          </a:p>
        </p:txBody>
      </p:sp>
    </p:spTree>
    <p:extLst>
      <p:ext uri="{BB962C8B-B14F-4D97-AF65-F5344CB8AC3E}">
        <p14:creationId xmlns:p14="http://schemas.microsoft.com/office/powerpoint/2010/main" val="272785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5 records where launch sites begin with `CCA`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7C8CBA-1A0E-4CDF-A451-7AAA44D3983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Launch Site Names Begin with 'CCA'</a:t>
            </a:r>
          </a:p>
        </p:txBody>
      </p:sp>
    </p:spTree>
    <p:extLst>
      <p:ext uri="{BB962C8B-B14F-4D97-AF65-F5344CB8AC3E}">
        <p14:creationId xmlns:p14="http://schemas.microsoft.com/office/powerpoint/2010/main" val="1794738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total payload carried by boosters from NASA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161C47-0660-416F-B4C2-25E4D35D69F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Payload Mass</a:t>
            </a:r>
          </a:p>
        </p:txBody>
      </p:sp>
    </p:spTree>
    <p:extLst>
      <p:ext uri="{BB962C8B-B14F-4D97-AF65-F5344CB8AC3E}">
        <p14:creationId xmlns:p14="http://schemas.microsoft.com/office/powerpoint/2010/main" val="401001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average payload mass carried by booster version F9 v1.1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D52E17-48CB-4D60-BD56-71D197A29B38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Average Payload Mass by F9 v1.1</a:t>
            </a:r>
          </a:p>
        </p:txBody>
      </p:sp>
    </p:spTree>
    <p:extLst>
      <p:ext uri="{BB962C8B-B14F-4D97-AF65-F5344CB8AC3E}">
        <p14:creationId xmlns:p14="http://schemas.microsoft.com/office/powerpoint/2010/main" val="2735560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Find the dates of the first successful landing outcome on ground pad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12CD3C-55B3-4129-817A-84D0B28F713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First Successful Ground Landing Date</a:t>
            </a:r>
          </a:p>
        </p:txBody>
      </p:sp>
    </p:spTree>
    <p:extLst>
      <p:ext uri="{BB962C8B-B14F-4D97-AF65-F5344CB8AC3E}">
        <p14:creationId xmlns:p14="http://schemas.microsoft.com/office/powerpoint/2010/main" val="143467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List the names of boosters which have successfully landed on drone ship and had payload mass greater than 4000 but less than 6000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2C2E9C-C6BE-40BD-A406-CFB441363C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Successful Drone Ship Landing with Payload between 4000 and 6000</a:t>
            </a:r>
          </a:p>
        </p:txBody>
      </p:sp>
    </p:spTree>
    <p:extLst>
      <p:ext uri="{BB962C8B-B14F-4D97-AF65-F5344CB8AC3E}">
        <p14:creationId xmlns:p14="http://schemas.microsoft.com/office/powerpoint/2010/main" val="63939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441319" y="1520407"/>
            <a:ext cx="11007371" cy="309819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Summary of Methodologies:</a:t>
            </a:r>
            <a:br>
              <a:rPr lang="en-US" sz="2200" b="1" dirty="0">
                <a:latin typeface="Abadi"/>
              </a:rPr>
            </a:b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Collected and cleaned Falcon 9 launch data, performed EDA with Python and SQL, created interactive dashboards with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Plotly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and Folium, and built a classification model to predict first stage landings.</a:t>
            </a:r>
          </a:p>
          <a:p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Summary of Results:</a:t>
            </a:r>
            <a:br>
              <a:rPr lang="en-US" sz="2200" b="1" dirty="0">
                <a:latin typeface="Abadi"/>
              </a:rPr>
            </a:br>
            <a:r>
              <a:rPr lang="en-US" sz="22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Identified key factors affecting landing success, developed predictive dashboards, and achieved high model accuracy to support launch cost predictions and strategic insights for Space Y.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Executive Summary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21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Calculate the total number of successful and failure mission outcomes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B32320-42D4-49FA-8047-C080B444B3A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Total Number of Successful and Failure Mission Outcomes</a:t>
            </a:r>
          </a:p>
        </p:txBody>
      </p:sp>
    </p:spTree>
    <p:extLst>
      <p:ext uri="{BB962C8B-B14F-4D97-AF65-F5344CB8AC3E}">
        <p14:creationId xmlns:p14="http://schemas.microsoft.com/office/powerpoint/2010/main" val="175697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List the names of the booster which have carried the maximum payload mass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7EB98F-A25F-4357-9775-478FC17F7F83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Boosters Carried Maximum Payload</a:t>
            </a:r>
          </a:p>
        </p:txBody>
      </p:sp>
    </p:spTree>
    <p:extLst>
      <p:ext uri="{BB962C8B-B14F-4D97-AF65-F5344CB8AC3E}">
        <p14:creationId xmlns:p14="http://schemas.microsoft.com/office/powerpoint/2010/main" val="3566646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List the failed 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landing_outcomes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in drone ship, their booster versions, and launch site names for in year 2015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Present your query result with a short explanation here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64DA114-677C-40D8-8FFA-43531834CFB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2015 Launch Records</a:t>
            </a:r>
          </a:p>
        </p:txBody>
      </p:sp>
    </p:spTree>
    <p:extLst>
      <p:ext uri="{BB962C8B-B14F-4D97-AF65-F5344CB8AC3E}">
        <p14:creationId xmlns:p14="http://schemas.microsoft.com/office/powerpoint/2010/main" val="1398439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8596A-0847-664A-9D47-5096383E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Rank the count of landing outcomes (such as Failure (drone ship) or Success (ground pad)) between the date 2010-06-04 and 2017-03-20, in descending order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query result with a short explanation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523243-E4D6-45EC-97C8-D44398FB741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Rank Landing Outcomes Between 2010-06-04 and 2017-03-20</a:t>
            </a:r>
          </a:p>
        </p:txBody>
      </p:sp>
    </p:spTree>
    <p:extLst>
      <p:ext uri="{BB962C8B-B14F-4D97-AF65-F5344CB8AC3E}">
        <p14:creationId xmlns:p14="http://schemas.microsoft.com/office/powerpoint/2010/main" val="3975168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25EC16-0638-FF41-B7CF-E42224EF7FA1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102335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1&gt;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Explore the generated folium map and make a proper screenshot to include all launch sites’ location markers on a global map</a:t>
            </a:r>
            <a:endParaRPr lang="en-US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76327-8CC4-4356-8BBB-DC4965CE9857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1&gt;</a:t>
            </a:r>
          </a:p>
        </p:txBody>
      </p:sp>
    </p:spTree>
    <p:extLst>
      <p:ext uri="{BB962C8B-B14F-4D97-AF65-F5344CB8AC3E}">
        <p14:creationId xmlns:p14="http://schemas.microsoft.com/office/powerpoint/2010/main" val="981671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2&gt;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  <a:ea typeface="+mn-lt"/>
                <a:cs typeface="+mn-lt"/>
              </a:rPr>
              <a:t>Explore the folium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map and make a proper screenshot to show the color-labeled launch outcomes on the map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spcBef>
                <a:spcPts val="1400"/>
              </a:spcBef>
            </a:pPr>
            <a:endParaRPr lang="en-US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0ECA32-E146-40DA-85CD-9677244BC3E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2&gt;</a:t>
            </a:r>
          </a:p>
        </p:txBody>
      </p:sp>
    </p:spTree>
    <p:extLst>
      <p:ext uri="{BB962C8B-B14F-4D97-AF65-F5344CB8AC3E}">
        <p14:creationId xmlns:p14="http://schemas.microsoft.com/office/powerpoint/2010/main" val="23959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690688"/>
            <a:ext cx="8597827" cy="43148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&lt;Folium map screenshot 3&gt;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Explore the generated folium map and show the screenshot of a selected launch site to its proximities such as railway, highway, coastline, with distance calculated and displayed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C97452-C78A-4701-B8AB-ABFE63D5BED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&lt;Folium Map Screenshot 3&gt;</a:t>
            </a:r>
          </a:p>
        </p:txBody>
      </p:sp>
    </p:spTree>
    <p:extLst>
      <p:ext uri="{BB962C8B-B14F-4D97-AF65-F5344CB8AC3E}">
        <p14:creationId xmlns:p14="http://schemas.microsoft.com/office/powerpoint/2010/main" val="232499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BBD4D-F87B-2648-91EB-CF6A4BF6870A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733461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0" y="1825625"/>
            <a:ext cx="9745589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&lt;Dashboard screenshot 1&gt;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Show the screenshot of launch success count for all sites, in a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piechart</a:t>
            </a: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456A072-47A6-4424-9ABE-F398119040DD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1&gt;</a:t>
            </a:r>
          </a:p>
        </p:txBody>
      </p:sp>
    </p:spTree>
    <p:extLst>
      <p:ext uri="{BB962C8B-B14F-4D97-AF65-F5344CB8AC3E}">
        <p14:creationId xmlns:p14="http://schemas.microsoft.com/office/powerpoint/2010/main" val="700132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823503" y="1992919"/>
            <a:ext cx="9736218" cy="35211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Project Background and Context:</a:t>
            </a:r>
            <a:br>
              <a:rPr lang="en-US" sz="2000" b="1" dirty="0">
                <a:latin typeface="Abadi"/>
              </a:rPr>
            </a:b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The commercial space race is accelerating, with SpaceX leading due to lower launch costs enabled by reusing rocket first stages. Space Y, a new competitor, seeks to understand and predict first stage landing outcomes to optimize costs and market strategy.</a:t>
            </a:r>
            <a:endParaRPr lang="en-US">
              <a:solidFill>
                <a:schemeClr val="accent3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Problems to Answer: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What factors influence the success of a Falcon 9 first stage landing?</a:t>
            </a:r>
          </a:p>
          <a:p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Can we predict if a launch will result in a successful landing using public data and machine learning?</a:t>
            </a:r>
          </a:p>
          <a:p>
            <a:pPr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4027" y="1825625"/>
            <a:ext cx="10551583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Replace &lt;Dashboard screenshot 2&gt;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Show the screenshot of the </a:t>
            </a:r>
            <a:r>
              <a:rPr lang="en-US" sz="2200" dirty="0" err="1">
                <a:solidFill>
                  <a:schemeClr val="accent3">
                    <a:lumMod val="25000"/>
                  </a:schemeClr>
                </a:solidFill>
                <a:latin typeface="Abadi"/>
              </a:rPr>
              <a:t>piechart</a:t>
            </a: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 for the launch site with highest launch success ratio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</a:t>
            </a:r>
            <a:endParaRPr lang="en-US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F94599-779E-457E-B57B-6063EBF7A840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2&gt;</a:t>
            </a:r>
          </a:p>
        </p:txBody>
      </p:sp>
    </p:spTree>
    <p:extLst>
      <p:ext uri="{BB962C8B-B14F-4D97-AF65-F5344CB8AC3E}">
        <p14:creationId xmlns:p14="http://schemas.microsoft.com/office/powerpoint/2010/main" val="1866160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82F32A-22A5-0046-9FAC-5295E4FA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D9F803-CDBC-C74C-AF1B-2B5937D1C24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70011" y="1825625"/>
            <a:ext cx="10414662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Replace &lt;Dashboard screenshot 3&gt; title with an appropriate title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screenshots of Payload vs. Launch Outcome scatter plot for all sites, with different payload selected in the range slider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Explain the important elements and findings on the screenshot, such as which payload range or booster version have the largest success rate, etc.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271BF5-BAA1-4CEB-A575-76A097FABBB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&lt;Dashboard Screenshot 3&gt;</a:t>
            </a:r>
          </a:p>
        </p:txBody>
      </p:sp>
    </p:spTree>
    <p:extLst>
      <p:ext uri="{BB962C8B-B14F-4D97-AF65-F5344CB8AC3E}">
        <p14:creationId xmlns:p14="http://schemas.microsoft.com/office/powerpoint/2010/main" val="2523596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7DFD2-2B76-8445-A1BD-6628DC42C398}"/>
              </a:ext>
            </a:extLst>
          </p:cNvPr>
          <p:cNvSpPr txBox="1"/>
          <p:nvPr/>
        </p:nvSpPr>
        <p:spPr>
          <a:xfrm>
            <a:off x="797970" y="2529746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290394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0" y="2082114"/>
            <a:ext cx="5325989" cy="38115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Visualize the built model accuracy for all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built classification models, in a bar chart</a:t>
            </a: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Find which model has the highest classification accuracy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8D8986-45AC-4FB5-96E8-C45F9603EB5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Classification Accuracy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446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C985E-BCEF-DD49-BB47-C4649A79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70011" y="2057400"/>
            <a:ext cx="9477960" cy="38115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 dirty="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Show the confusion matrix of the best performing model with an explanation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3106AC-60D7-46AE-8E64-7B84ABDBD099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Confusion Matrix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34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75054"/>
            <a:ext cx="5903913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1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2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3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Point 4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…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Conclusions</a:t>
            </a:r>
            <a:endParaRPr lang="en-US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Include any relevant assets like Python code snippets, SQL queries, charts, Notebook outputs, or data sets that you may have created during this project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40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F29A-91D2-784B-9589-F5A38831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5075537C-CA84-1446-933C-8E9D027F9201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393D11-6810-B94E-A01A-A2D00E82E738}"/>
              </a:ext>
            </a:extLst>
          </p:cNvPr>
          <p:cNvSpPr txBox="1"/>
          <p:nvPr/>
        </p:nvSpPr>
        <p:spPr>
          <a:xfrm>
            <a:off x="765313" y="2812774"/>
            <a:ext cx="1058303" cy="369332"/>
          </a:xfrm>
          <a:prstGeom prst="rect">
            <a:avLst/>
          </a:prstGeom>
          <a:solidFill>
            <a:srgbClr val="0948CB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Section 1</a:t>
            </a:r>
          </a:p>
        </p:txBody>
      </p:sp>
    </p:spTree>
    <p:extLst>
      <p:ext uri="{BB962C8B-B14F-4D97-AF65-F5344CB8AC3E}">
        <p14:creationId xmlns:p14="http://schemas.microsoft.com/office/powerpoint/2010/main" val="3093198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6A02E-9E7D-AB59-F39C-806956382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1E093-AC80-64DC-82B5-FE3C1B30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0EAEF3-A0FF-F8C5-9228-7A0FA5E0E2A5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Methodology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3F2CD-0441-F809-A030-A6460E8186E5}"/>
              </a:ext>
            </a:extLst>
          </p:cNvPr>
          <p:cNvSpPr txBox="1"/>
          <p:nvPr/>
        </p:nvSpPr>
        <p:spPr>
          <a:xfrm>
            <a:off x="772886" y="1436915"/>
            <a:ext cx="10069284" cy="5601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badi"/>
                <a:ea typeface="+mn-lt"/>
                <a:cs typeface="+mn-lt"/>
              </a:rPr>
              <a:t>Data collection methodology:</a:t>
            </a:r>
            <a:br>
              <a:rPr lang="en-US" sz="2000" b="1" dirty="0">
                <a:latin typeface="Abadi"/>
                <a:ea typeface="+mn-lt"/>
                <a:cs typeface="+mn-lt"/>
              </a:rPr>
            </a:br>
            <a:r>
              <a:rPr lang="en-US" sz="2000" dirty="0">
                <a:latin typeface="Abadi"/>
                <a:ea typeface="+mn-lt"/>
                <a:cs typeface="+mn-lt"/>
              </a:rPr>
              <a:t> Collected Falcon 9 launch data via the SpaceX REST API and web scraping Wikipedia launch tables. Normalized JSON responses and parsed HTML tables into Pandas </a:t>
            </a:r>
            <a:r>
              <a:rPr lang="en-US" sz="2000" err="1">
                <a:latin typeface="Abadi"/>
                <a:ea typeface="+mn-lt"/>
                <a:cs typeface="+mn-lt"/>
              </a:rPr>
              <a:t>DataFrames</a:t>
            </a:r>
            <a:r>
              <a:rPr lang="en-US" sz="2000" dirty="0">
                <a:latin typeface="Abadi"/>
                <a:ea typeface="+mn-lt"/>
                <a:cs typeface="+mn-lt"/>
              </a:rPr>
              <a:t>.</a:t>
            </a:r>
            <a:endParaRPr lang="en-US" sz="2000">
              <a:latin typeface="Abad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badi"/>
                <a:ea typeface="+mn-lt"/>
                <a:cs typeface="+mn-lt"/>
              </a:rPr>
              <a:t>Perform data wrangling:</a:t>
            </a:r>
            <a:br>
              <a:rPr lang="en-US" sz="2000" b="1" dirty="0">
                <a:latin typeface="Abadi"/>
                <a:ea typeface="+mn-lt"/>
                <a:cs typeface="+mn-lt"/>
              </a:rPr>
            </a:br>
            <a:r>
              <a:rPr lang="en-US" sz="2000" dirty="0">
                <a:latin typeface="Abadi"/>
                <a:ea typeface="+mn-lt"/>
                <a:cs typeface="+mn-lt"/>
              </a:rPr>
              <a:t> Filtered for Falcon 9 launches, merged related data from multiple API endpoints, handled null values (e.g. </a:t>
            </a:r>
            <a:r>
              <a:rPr lang="en-US" sz="2000" err="1">
                <a:latin typeface="Abadi"/>
                <a:ea typeface="+mn-lt"/>
                <a:cs typeface="+mn-lt"/>
              </a:rPr>
              <a:t>PayloadMass</a:t>
            </a:r>
            <a:r>
              <a:rPr lang="en-US" sz="2000" dirty="0">
                <a:latin typeface="Abadi"/>
                <a:ea typeface="+mn-lt"/>
                <a:cs typeface="+mn-lt"/>
              </a:rPr>
              <a:t> with mean imputation), and applied one-hot encoding to categorical variables.</a:t>
            </a:r>
            <a:endParaRPr lang="en-US" sz="2000">
              <a:latin typeface="Abad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bad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badi"/>
                <a:ea typeface="+mn-lt"/>
                <a:cs typeface="+mn-lt"/>
              </a:rPr>
              <a:t>Perform exploratory data analysis (EDA) using visualization and SQL</a:t>
            </a:r>
            <a:br>
              <a:rPr lang="en-US" sz="2000" b="1" dirty="0">
                <a:latin typeface="Abadi"/>
                <a:ea typeface="+mn-lt"/>
                <a:cs typeface="+mn-lt"/>
              </a:rPr>
            </a:br>
            <a:r>
              <a:rPr lang="en-US" sz="2000" b="1" dirty="0">
                <a:latin typeface="Abadi"/>
                <a:ea typeface="+mn-lt"/>
                <a:cs typeface="+mn-lt"/>
              </a:rPr>
              <a:t> </a:t>
            </a:r>
            <a:endParaRPr lang="en-US" sz="2000" b="1">
              <a:latin typeface="Abad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badi"/>
                <a:ea typeface="+mn-lt"/>
                <a:cs typeface="+mn-lt"/>
              </a:rPr>
              <a:t>Perform interactive visual analytics using Folium and </a:t>
            </a:r>
            <a:r>
              <a:rPr lang="en-US" sz="2000" b="1" err="1">
                <a:latin typeface="Abadi"/>
                <a:ea typeface="+mn-lt"/>
                <a:cs typeface="+mn-lt"/>
              </a:rPr>
              <a:t>Plotly</a:t>
            </a:r>
            <a:r>
              <a:rPr lang="en-US" sz="2000" b="1" dirty="0">
                <a:latin typeface="Abadi"/>
                <a:ea typeface="+mn-lt"/>
                <a:cs typeface="+mn-lt"/>
              </a:rPr>
              <a:t> Dash</a:t>
            </a:r>
            <a:br>
              <a:rPr lang="en-US" sz="2000" b="1" dirty="0">
                <a:latin typeface="Abadi"/>
                <a:ea typeface="+mn-lt"/>
                <a:cs typeface="+mn-lt"/>
              </a:rPr>
            </a:br>
            <a:r>
              <a:rPr lang="en-US" sz="2000" b="1" dirty="0">
                <a:latin typeface="Abadi"/>
                <a:ea typeface="+mn-lt"/>
                <a:cs typeface="+mn-lt"/>
              </a:rPr>
              <a:t> </a:t>
            </a:r>
            <a:endParaRPr lang="en-US" sz="2000" b="1">
              <a:latin typeface="Abad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Abadi"/>
                <a:ea typeface="+mn-lt"/>
                <a:cs typeface="+mn-lt"/>
              </a:rPr>
              <a:t>Perform predictive analysis using classification models:</a:t>
            </a:r>
            <a:br>
              <a:rPr lang="en-US" sz="2000" b="1" dirty="0">
                <a:latin typeface="Abadi"/>
                <a:ea typeface="+mn-lt"/>
                <a:cs typeface="+mn-lt"/>
              </a:rPr>
            </a:br>
            <a:r>
              <a:rPr lang="en-US" sz="2000" dirty="0">
                <a:latin typeface="Abadi"/>
                <a:ea typeface="+mn-lt"/>
                <a:cs typeface="+mn-lt"/>
              </a:rPr>
              <a:t> Trained Logistic Regression, Decision Tree, and KNN models to predict landing success. Tuned hyperparameters via </a:t>
            </a:r>
            <a:r>
              <a:rPr lang="en-US" sz="2000" err="1">
                <a:latin typeface="Abadi"/>
                <a:ea typeface="+mn-lt"/>
                <a:cs typeface="+mn-lt"/>
              </a:rPr>
              <a:t>GridSearchCV</a:t>
            </a:r>
            <a:r>
              <a:rPr lang="en-US" sz="2000" dirty="0">
                <a:latin typeface="Abadi"/>
                <a:ea typeface="+mn-lt"/>
                <a:cs typeface="+mn-lt"/>
              </a:rPr>
              <a:t> and evaluated models using accuracy, precision, recall, and F1-score.</a:t>
            </a:r>
            <a:endParaRPr lang="en-US" sz="2000" dirty="0">
              <a:latin typeface="Abad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28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7AC1D2-8B41-4A7A-88CF-41E6B7D8C98D}"/>
              </a:ext>
            </a:extLst>
          </p:cNvPr>
          <p:cNvSpPr txBox="1">
            <a:spLocks/>
          </p:cNvSpPr>
          <p:nvPr/>
        </p:nvSpPr>
        <p:spPr>
          <a:xfrm>
            <a:off x="387989" y="186907"/>
            <a:ext cx="5032273" cy="97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dirty="0">
                <a:solidFill>
                  <a:srgbClr val="0B49CB"/>
                </a:solidFill>
                <a:latin typeface="Abadi"/>
                <a:ea typeface="+mj-ea"/>
                <a:cs typeface="+mj-cs"/>
              </a:rPr>
              <a:t>Data Collection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200" y="1003754"/>
            <a:ext cx="6585026" cy="5638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endParaRPr lang="en-US" sz="1900"/>
          </a:p>
          <a:p>
            <a:r>
              <a:rPr lang="en-US" sz="2000" dirty="0">
                <a:latin typeface="Abadi"/>
              </a:rPr>
              <a:t>To build a dataset for predicting Falcon 9 first stage landing outcomes, we collected data from multiple sources using APIs and web scraping. The data collection process involved:</a:t>
            </a:r>
          </a:p>
          <a:p>
            <a:endParaRPr lang="en-US" sz="2000" b="1" dirty="0">
              <a:latin typeface="Abadi"/>
            </a:endParaRPr>
          </a:p>
          <a:p>
            <a:r>
              <a:rPr lang="en-US" sz="2000" b="1" dirty="0">
                <a:latin typeface="Abadi"/>
              </a:rPr>
              <a:t>SpaceX REST API:  </a:t>
            </a:r>
          </a:p>
          <a:p>
            <a:r>
              <a:rPr lang="en-US" sz="2000" dirty="0">
                <a:latin typeface="Abadi"/>
              </a:rPr>
              <a:t>  Retrieved detailed launch data using the endpoint `https://api.spacexdata.com/v4/launches/past`. The JSON response was normalized into a Pandas </a:t>
            </a:r>
            <a:r>
              <a:rPr lang="en-US" sz="2000" err="1">
                <a:latin typeface="Abadi"/>
              </a:rPr>
              <a:t>DataFrame</a:t>
            </a:r>
            <a:r>
              <a:rPr lang="en-US" sz="2000" dirty="0">
                <a:latin typeface="Abadi"/>
              </a:rPr>
              <a:t>.</a:t>
            </a:r>
          </a:p>
          <a:p>
            <a:endParaRPr lang="en-US" sz="1900"/>
          </a:p>
          <a:p>
            <a:pPr marL="0"/>
            <a:endParaRPr lang="en-US" sz="1900"/>
          </a:p>
          <a:p>
            <a:pPr>
              <a:spcBef>
                <a:spcPts val="1400"/>
              </a:spcBef>
            </a:pPr>
            <a:endParaRPr lang="en-US" sz="1900"/>
          </a:p>
          <a:p>
            <a:pPr marL="0"/>
            <a:endParaRPr lang="en-US" sz="1900"/>
          </a:p>
        </p:txBody>
      </p:sp>
      <p:pic>
        <p:nvPicPr>
          <p:cNvPr id="2" name="Picture 1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488F0FBF-C26B-CCAC-C2EF-55694A56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9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075537C-CA84-1446-933C-8E9D027F9201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866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07C49E-AFFC-EC46-8930-E4D428F5F9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910262" y="1792288"/>
            <a:ext cx="5461000" cy="42068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200">
                <a:solidFill>
                  <a:srgbClr val="1C7DDB"/>
                </a:solidFill>
                <a:latin typeface="Abadi"/>
              </a:rPr>
              <a:t>Place your flowchart of SpaceX API calls 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here</a:t>
            </a:r>
            <a:endParaRPr lang="en-US"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20738" y="1800225"/>
            <a:ext cx="4640263" cy="4225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Present your data collection with SpaceX REST calls using key phrases and flowcharts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the completed SpaceX API calls notebook </a:t>
            </a:r>
            <a:r>
              <a:rPr lang="en-US" sz="2200">
                <a:solidFill>
                  <a:srgbClr val="1C7DDB"/>
                </a:solidFill>
                <a:latin typeface="Abadi" panose="020B0604020104020204" pitchFamily="34" charset="0"/>
              </a:rPr>
              <a:t>(must include completed code cell and outcome cell), </a:t>
            </a: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as an external reference and peer-review purpose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66AA34-20EE-4A59-B343-346A8DB5667C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– SpaceX API</a:t>
            </a:r>
          </a:p>
        </p:txBody>
      </p:sp>
    </p:spTree>
    <p:extLst>
      <p:ext uri="{BB962C8B-B14F-4D97-AF65-F5344CB8AC3E}">
        <p14:creationId xmlns:p14="http://schemas.microsoft.com/office/powerpoint/2010/main" val="28031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0411-8FF8-C540-84AE-DBA0703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AB2AC-B7E6-6849-9AE9-697369407F8F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922411" y="1792288"/>
            <a:ext cx="3932238" cy="381158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/>
              </a:rPr>
              <a:t>Present your web scraping process using key phrases and flowcharts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20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200">
                <a:solidFill>
                  <a:schemeClr val="accent3">
                    <a:lumMod val="25000"/>
                  </a:schemeClr>
                </a:solidFill>
                <a:latin typeface="Abadi" panose="020B0604020104020204" pitchFamily="34" charset="0"/>
              </a:rPr>
              <a:t>Add the GitHub URL of the completed web scraping notebook, as an external reference and peer-review purpose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84506E-0B2F-4BA8-892E-8CE3753AF954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endParaRPr lang="en-US">
              <a:solidFill>
                <a:srgbClr val="1C7DDB"/>
              </a:solidFill>
              <a:latin typeface="Abad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F5ABFD-B4D4-43FF-959F-AFAF45B45269}"/>
              </a:ext>
            </a:extLst>
          </p:cNvPr>
          <p:cNvSpPr txBox="1">
            <a:spLocks/>
          </p:cNvSpPr>
          <p:nvPr/>
        </p:nvSpPr>
        <p:spPr>
          <a:xfrm>
            <a:off x="922411" y="6910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Data Collection - Scraping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8B78C759-C687-440F-8CAE-D3071F1AB630}"/>
              </a:ext>
            </a:extLst>
          </p:cNvPr>
          <p:cNvSpPr txBox="1">
            <a:spLocks/>
          </p:cNvSpPr>
          <p:nvPr/>
        </p:nvSpPr>
        <p:spPr>
          <a:xfrm>
            <a:off x="5910262" y="1792288"/>
            <a:ext cx="5461000" cy="42068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200">
                <a:solidFill>
                  <a:srgbClr val="1C7DDB"/>
                </a:solidFill>
                <a:latin typeface="Abadi"/>
              </a:rPr>
              <a:t>Place your flowchart of web scraping here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5539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80a141d-92ca-4d3d-9308-f7e7b1d44ce8"/>
    <ds:schemaRef ds:uri="http://purl.org/dc/dcmitype/"/>
    <ds:schemaRef ds:uri="http://www.w3.org/XML/1998/namespace"/>
    <ds:schemaRef ds:uri="155be751-a274-42e8-93fb-f39d3b9bccc8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1346</Words>
  <Application>Microsoft Office PowerPoint</Application>
  <PresentationFormat>Widescreen</PresentationFormat>
  <Paragraphs>234</Paragraphs>
  <Slides>47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&lt;Title&gt;</dc:title>
  <dc:creator>YAN Luo</dc:creator>
  <cp:lastModifiedBy>YAN Luo</cp:lastModifiedBy>
  <cp:revision>296</cp:revision>
  <dcterms:created xsi:type="dcterms:W3CDTF">2021-04-29T18:58:34Z</dcterms:created>
  <dcterms:modified xsi:type="dcterms:W3CDTF">2025-04-22T16:05:48Z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