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28040" y="1295280"/>
            <a:ext cx="6486480" cy="3151800"/>
          </a:xfrm>
          <a:prstGeom prst="rect">
            <a:avLst/>
          </a:prstGeom>
          <a:noFill/>
          <a:ln w="3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216000" y="648000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I.I.S. Zanelli – 2014-2015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28040" y="1295280"/>
            <a:ext cx="6486480" cy="3151800"/>
          </a:xfrm>
          <a:prstGeom prst="rect">
            <a:avLst/>
          </a:prstGeom>
          <a:noFill/>
          <a:ln w="3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16000" y="648000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I.I.S. Zanelli – 2014-2015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freope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freope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3000" y="1523880"/>
            <a:ext cx="6496920" cy="172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Tahoma"/>
                <a:ea typeface="Tahoma"/>
              </a:rPr>
              <a:t>C++ e C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23000" y="3299040"/>
            <a:ext cx="6496920" cy="9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8B8B8B"/>
                </a:solidFill>
                <a:latin typeface="Tahoma"/>
                <a:ea typeface="Tahoma"/>
              </a:rPr>
              <a:t>Gestione files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4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Il primo metodo : Open</a:t>
            </a:r>
            <a:br/>
            <a:endParaRPr lang="it-I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428840"/>
            <a:ext cx="8228880" cy="415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 </a:t>
            </a:r>
            <a:r>
              <a:rPr lang="it-IT" sz="2400" b="0" strike="noStrike" spc="-1">
                <a:latin typeface="Arial"/>
              </a:rPr>
              <a:t>L’oggetto dopo essere stato istanziato esiste in memoria ma adesso comincio a lavorarci : lo apro …e per questo uso il metodo Open ..sull’oggetto appena istanziato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latin typeface="Courier New"/>
              </a:rPr>
              <a:t>fs.open(argomenti)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latin typeface="Arial"/>
              </a:rPr>
              <a:t>La difficoltà ad usare alcuni metodi è proprio che gli argomenti possono essere difficili da intuire/usare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Courier New"/>
              </a:rPr>
              <a:t>fs.open (file_name, modalità di apertura)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Courier New"/>
              </a:rPr>
              <a:t>fs.open ("test.txt", std::fstream::in | std::fstream::out | std::fstream::app 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15080" y="6072120"/>
            <a:ext cx="164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Es. L3-main2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Overload di operatori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49360" y="1600200"/>
            <a:ext cx="8041320" cy="49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216000">
              <a:lnSpc>
                <a:spcPct val="100000"/>
              </a:lnSpc>
              <a:buClr>
                <a:srgbClr val="595959"/>
              </a:buClr>
              <a:buSzPct val="110000"/>
              <a:buFont typeface="Wingdings 2" charset="2"/>
              <a:buChar char=""/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Adesso che ho aperto il mio file provo a scrivere qualcosa sopra ….come operatore di scrittura perche non usare un operatore già noto ?……usiamo &lt;&lt;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L’operazione di scrittura diventa quindi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fs &lt;&lt; “Prova di scrittura”;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Che si puo leggere come : sull’oggetto filestream fs esegui l’operazione di scrittura.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Nella definizione di classe avrò una definizione dell’operatore &lt;&lt; che nel linguaggio standard corrisponde allo shift di bit..quindi un </a:t>
            </a:r>
            <a:r>
              <a:rPr lang="it-IT" sz="2400" b="1" strike="noStrike" spc="-1">
                <a:solidFill>
                  <a:srgbClr val="595959"/>
                </a:solidFill>
                <a:latin typeface="News Gothic MT"/>
                <a:ea typeface="DejaVu Sans"/>
              </a:rPr>
              <a:t>overload</a:t>
            </a: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 proprio della classe fstream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072200" y="6215040"/>
            <a:ext cx="164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Es. L3-main2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Tahoma"/>
                <a:ea typeface="Tahoma"/>
              </a:rPr>
              <a:t>Scrittura in append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49360" y="1600200"/>
            <a:ext cx="66052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L’utilizzo dell’oggetto fstream è subordinato alla istanziazione della classe e alla sua apertura con gli argomenti opportuni indicati nel metodo di open sull’oggetto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fs.open ("test.txt", std::fstream::in | std::fstream::out | std::fstream::app 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Gli argomenti del metodo open indicano che su questo oggetto si possono fare operazioni sia di in , che di out e in caso di out la scrittura viene eseguita in append (ovvero appendo le mie scritture a quanto è nel file)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Rimuovendo l’argomento </a:t>
            </a: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posso andare in sovrascrittura.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715080" y="6072120"/>
            <a:ext cx="164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Es. L3-main2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Lettura da file 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lettura da file avviene sempre con l’overload del consueto operatore (per l’oggetto fstream) 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std::fstream fs;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fs.open ("test.txt", std::fstream::in 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fs &gt;&gt; carattere;  // l'operatore &gt;&gt; è in overload sui due oggetti :-)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L3-main3.cpp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Attenzione che la lettura è fatta sul tipo dato (in questo caso un char)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 Controllo del file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La lettura puo essere effettuata fino a che non trovo la fine del file ..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Quindi c’è un metodo apposito che mi dice se sono arrivato in fondo al file : eof  End Of File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(!fs.eof())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I metodi disponibili sono elencati nella </a:t>
            </a:r>
            <a:r>
              <a:rPr lang="it-IT" sz="2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dichiarazione di classe</a:t>
            </a:r>
            <a:r>
              <a:rPr lang="it-IT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 e la classe fstream ne contiene tanti  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Ereditarietà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49360" y="1600200"/>
            <a:ext cx="709416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216000">
              <a:lnSpc>
                <a:spcPct val="100000"/>
              </a:lnSpc>
              <a:buClr>
                <a:srgbClr val="595959"/>
              </a:buClr>
              <a:buSzPct val="110000"/>
              <a:buFont typeface="Wingdings 2" charset="2"/>
              <a:buChar char=""/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Le classi difficilmente vengono create da zero..ma vengono definite arricchiendo e cambiando altre classi da cui possono ereditare proprietà e metodi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La classe fstream deriva da iostream che abbiamo gia usato </a:t>
            </a:r>
            <a:endParaRPr lang="it-IT" sz="2400" b="0" strike="noStrike" spc="-1">
              <a:latin typeface="Arial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857160" y="4857840"/>
            <a:ext cx="6743520" cy="99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Ereditarietà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Le classi ereditano proprietà e metodi dalle classi da cui sono generate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Ovvero se la classe fstream è derivata dalla classe istream (input stream) che a sua volta viene dalla classe stream quindi  puo usare il metodo getline nella forma di funzione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metodo getline  lo usiamo per leggere da std::cin e scrivere sul file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L3-main5.cpp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metodo getline lo usiamo per leggere il file riga per riga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L3-main6.cpp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Problema olimpiadi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it-IT" sz="1200" b="1" strike="noStrike" spc="-1">
              <a:latin typeface="LMSans10-Bold"/>
              <a:ea typeface="LMSans10-Bold"/>
            </a:endParaRPr>
          </a:p>
          <a:p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Consideriamo il seguente algoritmo, che prende in ingresso un intero positivo </a:t>
            </a:r>
            <a:r>
              <a:rPr lang="it-IT" sz="1800" b="0" i="1" strike="noStrike" spc="-1">
                <a:solidFill>
                  <a:srgbClr val="595959"/>
                </a:solidFill>
                <a:latin typeface="LMSans10-Oblique"/>
                <a:ea typeface="LMSans10-Oblique"/>
              </a:rPr>
              <a:t>N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:</a:t>
            </a:r>
            <a:endParaRPr lang="it-IT" sz="1800" b="0" strike="noStrike" spc="-1">
              <a:latin typeface="LMSans10-Bold"/>
              <a:ea typeface="LMSans10-Bold"/>
            </a:endParaRPr>
          </a:p>
          <a:p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1. Se </a:t>
            </a:r>
            <a:r>
              <a:rPr lang="it-IT" sz="1800" b="0" i="1" strike="noStrike" spc="-1">
                <a:solidFill>
                  <a:srgbClr val="595959"/>
                </a:solidFill>
                <a:latin typeface="LMSans10-Oblique"/>
                <a:ea typeface="LMSans10-Oblique"/>
              </a:rPr>
              <a:t>N 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vale </a:t>
            </a:r>
            <a:r>
              <a:rPr lang="it-IT" sz="1800" b="0" strike="noStrike" spc="-1">
                <a:solidFill>
                  <a:srgbClr val="595959"/>
                </a:solidFill>
                <a:latin typeface="LMRoman10-Regular"/>
                <a:ea typeface="LMRoman10-Regular"/>
              </a:rPr>
              <a:t>1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, l’algoritmo termina.</a:t>
            </a:r>
            <a:endParaRPr lang="it-IT" sz="1800" b="0" strike="noStrike" spc="-1">
              <a:latin typeface="LMSans10-Bold"/>
              <a:ea typeface="LMSans10-Bold"/>
            </a:endParaRPr>
          </a:p>
          <a:p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2. Se </a:t>
            </a:r>
            <a:r>
              <a:rPr lang="it-IT" sz="1800" b="0" i="1" strike="noStrike" spc="-1">
                <a:solidFill>
                  <a:srgbClr val="595959"/>
                </a:solidFill>
                <a:latin typeface="LMSans10-Oblique"/>
                <a:ea typeface="LMSans10-Oblique"/>
              </a:rPr>
              <a:t>N 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è pari, dividi </a:t>
            </a:r>
            <a:r>
              <a:rPr lang="it-IT" sz="1800" b="0" i="1" strike="noStrike" spc="-1">
                <a:solidFill>
                  <a:srgbClr val="595959"/>
                </a:solidFill>
                <a:latin typeface="LMSans10-Oblique"/>
                <a:ea typeface="LMSans10-Oblique"/>
              </a:rPr>
              <a:t>N 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per </a:t>
            </a:r>
            <a:r>
              <a:rPr lang="it-IT" sz="1800" b="0" strike="noStrike" spc="-1">
                <a:solidFill>
                  <a:srgbClr val="595959"/>
                </a:solidFill>
                <a:latin typeface="LMRoman10-Regular"/>
                <a:ea typeface="LMRoman10-Regular"/>
              </a:rPr>
              <a:t>2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, altrimenti (se </a:t>
            </a:r>
            <a:r>
              <a:rPr lang="it-IT" sz="1800" b="0" i="1" strike="noStrike" spc="-1">
                <a:solidFill>
                  <a:srgbClr val="595959"/>
                </a:solidFill>
                <a:latin typeface="LMSans10-Oblique"/>
                <a:ea typeface="LMSans10-Oblique"/>
              </a:rPr>
              <a:t>N 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è dispari) moltiplicalo per </a:t>
            </a:r>
            <a:r>
              <a:rPr lang="it-IT" sz="1800" b="0" strike="noStrike" spc="-1">
                <a:solidFill>
                  <a:srgbClr val="595959"/>
                </a:solidFill>
                <a:latin typeface="LMRoman10-Regular"/>
                <a:ea typeface="LMRoman10-Regular"/>
              </a:rPr>
              <a:t>3 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e aggiungi </a:t>
            </a:r>
            <a:r>
              <a:rPr lang="it-IT" sz="1800" b="0" strike="noStrike" spc="-1">
                <a:solidFill>
                  <a:srgbClr val="595959"/>
                </a:solidFill>
                <a:latin typeface="LMRoman10-Regular"/>
                <a:ea typeface="LMRoman10-Regular"/>
              </a:rPr>
              <a:t>1</a:t>
            </a:r>
            <a:r>
              <a:rPr lang="it-IT" sz="1800" b="0" strike="noStrike" spc="-1">
                <a:solidFill>
                  <a:srgbClr val="595959"/>
                </a:solidFill>
                <a:latin typeface="LMSans10-Regular"/>
                <a:ea typeface="LMSans10-Regular"/>
              </a:rPr>
              <a:t>.</a:t>
            </a:r>
            <a:endParaRPr lang="it-IT" sz="1800" b="0" strike="noStrike" spc="-1">
              <a:latin typeface="LMSans10-Bold"/>
              <a:ea typeface="LMSans10-Bold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576000" y="3960000"/>
            <a:ext cx="7560000" cy="12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it-IT" sz="1100" b="1" strike="noStrike" spc="-1">
                <a:latin typeface="LMSans10-Bold"/>
              </a:rPr>
              <a:t>Dati di input</a:t>
            </a:r>
            <a:endParaRPr lang="it-IT" sz="1100" b="1" strike="noStrike" spc="-1">
              <a:latin typeface="LMSans10-Bold"/>
              <a:ea typeface="LMSans10-Bold"/>
            </a:endParaRPr>
          </a:p>
          <a:p>
            <a:r>
              <a:rPr lang="it-IT" sz="1100" b="0" strike="noStrike" spc="-1">
                <a:latin typeface="LMSans10-Regular"/>
                <a:ea typeface="LMSans10-Regular"/>
              </a:rPr>
              <a:t>Il file </a:t>
            </a:r>
            <a:r>
              <a:rPr lang="it-IT" sz="1100" b="0" strike="noStrike" spc="-1">
                <a:latin typeface="LMMono10-Regular"/>
                <a:ea typeface="LMMono10-Regular"/>
              </a:rPr>
              <a:t>input.txt </a:t>
            </a:r>
            <a:r>
              <a:rPr lang="it-IT" sz="1100" b="0" strike="noStrike" spc="-1">
                <a:latin typeface="LMSans10-Regular"/>
                <a:ea typeface="LMSans10-Regular"/>
              </a:rPr>
              <a:t>è composto da una riga contenente </a:t>
            </a:r>
            <a:r>
              <a:rPr lang="it-IT" sz="1100" b="0" i="1" strike="noStrike" spc="-1">
                <a:latin typeface="LMSans10-Oblique"/>
                <a:ea typeface="LMSans10-Oblique"/>
              </a:rPr>
              <a:t>N</a:t>
            </a:r>
            <a:r>
              <a:rPr lang="it-IT" sz="1100" b="0" strike="noStrike" spc="-1">
                <a:latin typeface="LMSans10-Regular"/>
                <a:ea typeface="LMSans10-Regular"/>
              </a:rPr>
              <a:t>, un intero positivo.</a:t>
            </a:r>
            <a:endParaRPr lang="it-IT" sz="1100" b="0" strike="noStrike" spc="-1">
              <a:latin typeface="LMSans10-Bold"/>
              <a:ea typeface="LMSans10-Bold"/>
            </a:endParaRPr>
          </a:p>
          <a:p>
            <a:r>
              <a:rPr lang="it-IT" sz="1100" b="1" strike="noStrike" spc="-1">
                <a:latin typeface="LMSans10-Bold"/>
              </a:rPr>
              <a:t>Dati di output</a:t>
            </a:r>
            <a:endParaRPr lang="it-IT" sz="1100" b="1" strike="noStrike" spc="-1">
              <a:latin typeface="LMSans10-Bold"/>
              <a:ea typeface="LMSans10-Bold"/>
            </a:endParaRPr>
          </a:p>
          <a:p>
            <a:r>
              <a:rPr lang="it-IT" sz="1100" b="0" strike="noStrike" spc="-1">
                <a:latin typeface="LMSans10-Regular"/>
                <a:ea typeface="LMSans10-Regular"/>
              </a:rPr>
              <a:t>Il file </a:t>
            </a:r>
            <a:r>
              <a:rPr lang="it-IT" sz="1100" b="0" strike="noStrike" spc="-1">
                <a:latin typeface="LMMono10-Regular"/>
                <a:ea typeface="LMMono10-Regular"/>
              </a:rPr>
              <a:t>output.txt </a:t>
            </a:r>
            <a:r>
              <a:rPr lang="it-IT" sz="1100" b="0" strike="noStrike" spc="-1">
                <a:latin typeface="LMSans10-Regular"/>
                <a:ea typeface="LMSans10-Regular"/>
              </a:rPr>
              <a:t>è composto da una sola riga contenente un intero positivo </a:t>
            </a:r>
            <a:r>
              <a:rPr lang="it-IT" sz="1100" b="0" i="1" strike="noStrike" spc="-1">
                <a:latin typeface="LMSans10-Oblique"/>
                <a:ea typeface="LMSans10-Oblique"/>
              </a:rPr>
              <a:t>L</a:t>
            </a:r>
            <a:r>
              <a:rPr lang="it-IT" sz="1100" b="0" strike="noStrike" spc="-1">
                <a:latin typeface="LMSans10-Regular"/>
                <a:ea typeface="LMSans10-Regular"/>
              </a:rPr>
              <a:t>: la lunghezza della sequenza</a:t>
            </a:r>
            <a:endParaRPr lang="it-IT" sz="1100" b="0" strike="noStrike" spc="-1">
              <a:latin typeface="LMSans10-Bold"/>
              <a:ea typeface="LMSans10-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Analisi della soluzione scritta in C++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soluzione del problema precedente puo essere scritta anche in C++ rispettando in misura maggiore il carattere ad oggetti e senza introdurre metodi “riciclati”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Es. L3-main8.cpp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std::fstream filediinput,filedioutput;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int N;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 Legge da input.txt e scrive su output.txt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filediinput.open("input.txt", std::fstream::in 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filedioutput.open("output.txt", std::fstream::out 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 Legge N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filediinput &gt;&gt; N;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0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Operatore ternario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Immagine 161"/>
          <p:cNvPicPr/>
          <p:nvPr/>
        </p:nvPicPr>
        <p:blipFill>
          <a:blip r:embed="rId2"/>
          <a:stretch/>
        </p:blipFill>
        <p:spPr>
          <a:xfrm>
            <a:off x="397440" y="1656000"/>
            <a:ext cx="8674560" cy="46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C gestione files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595959"/>
                </a:solidFill>
                <a:latin typeface="News Gothic MT"/>
                <a:ea typeface="DejaVu Sans"/>
              </a:rPr>
              <a:t>La libreria “classica” di input/output di C era la cstdio e questa comprende una funzione fropen che puo essere utilizzata anche in C++  ovviamente includendola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#include &lt;cstdio&gt;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fropen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freopen("input.txt", "r", stdin);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freopen("output.txt", "w", stdout);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Riutilizza lo stream posto come ultimo argomento , in questo caso stdin (o stdout), lo ribattezza col nome del primo argomento e lo riapre (reopen) nella modalità indicata.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Es, L3_main7.cpp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 -&gt; read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 -&gt; write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http://www.cplusplus.com/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reference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cstdio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freopen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scanf e printf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 funzioni standard di lettura e scrittura di C sono scanf e printf dove il primo argomento è la stringa di formattazione.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Es, L3_main7debug.cpp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stringa di formattazione deve essere costituita da un carattere '%' seguito da uno degli specificatori elencati: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   Carattere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   Numero intero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  Numero reale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   Stringa (array di caratteri e, pertanto, un puntatore che nella scanf non ha bisogno di '&amp;')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   Indirizzo di memoria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Fropen e controllo visivo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9360" y="1600200"/>
            <a:ext cx="804132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freopen("input.txt", "r", stdin);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freopen("output.txt", "w", stdout);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Il vantaggio di utilizzare la sintassi C mista alla sintassi C++ è collegato al fatto che commentando le funzioni di apertura file è possibile impiegare lo standard IN e standard OUT e controllare le funzionalita in debug.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Es, L3_main9.cpp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 -&gt; read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 -&gt; write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http://www.cplusplus.com/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reference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cstdio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r>
              <a:rPr lang="it-IT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freopen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Tahoma"/>
                <a:ea typeface="Tahoma"/>
              </a:rPr>
              <a:t>Classi e oggetti 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9360" y="1600200"/>
            <a:ext cx="8041320" cy="42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i="1" strike="noStrike" spc="-1">
                <a:solidFill>
                  <a:srgbClr val="595959"/>
                </a:solidFill>
                <a:latin typeface="Tahoma"/>
                <a:ea typeface="Tahoma"/>
              </a:rPr>
              <a:t>Il C++ è un linguaggio orientato agli oggetti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L'uso di oggetti permette di manipolare e realizzare velocemente elaborazione senza estendere il linguaggio : semplicemente basta conoscere l’oggetto (classe) e i metodi consentiti.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L’esempio piu immediato è la gestione dei files di testo …che ci permette anche di imparare a gestlre un elemento importante nella programmazione reale.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i="1" strike="noStrike" spc="-1">
                <a:solidFill>
                  <a:srgbClr val="595959"/>
                </a:solidFill>
                <a:latin typeface="Tahoma"/>
                <a:ea typeface="Tahoma"/>
              </a:rPr>
              <a:t>Es. L3-main2.cpp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Tahoma"/>
                <a:ea typeface="Tahoma"/>
              </a:rPr>
              <a:t>Oggetto filestream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49360" y="1600200"/>
            <a:ext cx="7909560" cy="44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Se un programma ha bisogno di elaborare dati da/per file deve dichiarare oggetti di tipo “filestream” 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 libreria &lt;fstream&gt; che appartiene alle STL (Standard Library) di C++ ci fornisce proprio questi oggetti senza estendere il linguaggio standard (ovvero : quando serve questo oggetto allego la libreria al progetto altrimenti non appesantisco il codice)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Gli oggetti fstream sono di tre tipi 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Ifstream (input file stream)  - per leggere i dati da file</a:t>
            </a:r>
            <a:endParaRPr lang="it-IT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Ofstream (output file stream) – per scrivere i dati </a:t>
            </a:r>
            <a:endParaRPr lang="it-IT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Fstream (file stream) oggetto generico per operazione di in/out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Tahoma"/>
                <a:ea typeface="Tahoma"/>
              </a:rPr>
              <a:t>Cosa è l’oggetto filestream ?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49360" y="1600200"/>
            <a:ext cx="7909560" cy="44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Anziche concentrarmi su come sia realizzata l’operazione di lettura-scrittura mi basta sapere quali sono i metodi che lavorano sull’oggetto filestream. 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Non è piu importante sapere quali elementi devo usare ma quali operazioni posso fare sugli oggetti che creo.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 riferimento completo agli oggetti fstream lo si puo </a:t>
            </a:r>
            <a:r>
              <a:rPr lang="it-IT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trovare qui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49360" y="107640"/>
            <a:ext cx="8041320" cy="13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4600" b="0" strike="noStrike" spc="-1">
                <a:solidFill>
                  <a:srgbClr val="2C7C9F"/>
                </a:solidFill>
                <a:latin typeface="News Gothic MT"/>
                <a:ea typeface="DejaVu Sans"/>
              </a:rPr>
              <a:t>Definire un filestream </a:t>
            </a:r>
            <a:endParaRPr lang="it-IT" sz="4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49360" y="1600200"/>
            <a:ext cx="74512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definizione richiede come sempre un include e inizia sempre con un costruttore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&lt;fstream&gt;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std::fstream fs;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Lo posso leggere come : istanzia un oggetto fstream (che trovi sotto le librerie std) e chiamalo fs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715080" y="6072120"/>
            <a:ext cx="164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Es. L3-main2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1332</Words>
  <Application>Microsoft Office PowerPoint</Application>
  <PresentationFormat>Presentazione su schermo 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19</vt:i4>
      </vt:variant>
    </vt:vector>
  </HeadingPairs>
  <TitlesOfParts>
    <vt:vector size="35" baseType="lpstr">
      <vt:lpstr>Arial</vt:lpstr>
      <vt:lpstr>Calibri</vt:lpstr>
      <vt:lpstr>Courier New</vt:lpstr>
      <vt:lpstr>LMMono10-Regular</vt:lpstr>
      <vt:lpstr>LMRoman10-Regular</vt:lpstr>
      <vt:lpstr>LMSans10-Bold</vt:lpstr>
      <vt:lpstr>LMSans10-Oblique</vt:lpstr>
      <vt:lpstr>LMSans10-Regular</vt:lpstr>
      <vt:lpstr>News Gothic MT</vt:lpstr>
      <vt:lpstr>Symbol</vt:lpstr>
      <vt:lpstr>Tahoma</vt:lpstr>
      <vt:lpstr>Wingdings</vt:lpstr>
      <vt:lpstr>Wingdings 2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Amministratore</dc:creator>
  <dc:description/>
  <cp:lastModifiedBy>Francesco</cp:lastModifiedBy>
  <cp:revision>113</cp:revision>
  <dcterms:modified xsi:type="dcterms:W3CDTF">2020-01-07T23:31:01Z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