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7NYuPrZFX5jV2aHgpMMV40n7g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2690AE-6A62-42D4-9C6E-4C7A1AE2BE3C}">
  <a:tblStyle styleId="{332690AE-6A62-42D4-9C6E-4C7A1AE2BE3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1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1565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6941fc3fed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36941fc3f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26926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1"/>
          </p:nvPr>
        </p:nvSpPr>
        <p:spPr>
          <a:xfrm>
            <a:off x="838200" y="1555659"/>
            <a:ext cx="10515600" cy="450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73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26926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27" name="Google Shape;27;p29"/>
          <p:cNvCxnSpPr/>
          <p:nvPr/>
        </p:nvCxnSpPr>
        <p:spPr>
          <a:xfrm>
            <a:off x="838200" y="1213234"/>
            <a:ext cx="7272000" cy="0"/>
          </a:xfrm>
          <a:prstGeom prst="straightConnector1">
            <a:avLst/>
          </a:prstGeom>
          <a:noFill/>
          <a:ln w="63500" cap="flat" cmpd="thickThin">
            <a:solidFill>
              <a:srgbClr val="00823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" name="Google Shape;28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86336" y="365125"/>
            <a:ext cx="2436582" cy="53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524000" y="2702987"/>
            <a:ext cx="9144000" cy="5751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705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23F"/>
              </a:buClr>
              <a:buSzPts val="3000"/>
              <a:buFont typeface="Arial"/>
              <a:buNone/>
            </a:pPr>
            <a:r>
              <a:rPr lang="it-IT" sz="3000" b="1">
                <a:solidFill>
                  <a:srgbClr val="00823F"/>
                </a:solidFill>
                <a:latin typeface="Arial"/>
                <a:ea typeface="Arial"/>
                <a:cs typeface="Arial"/>
                <a:sym typeface="Arial"/>
              </a:rPr>
              <a:t>SABD Project #1</a:t>
            </a:r>
            <a:endParaRPr sz="3000" b="1">
              <a:solidFill>
                <a:srgbClr val="0082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524000" y="3326696"/>
            <a:ext cx="9144000" cy="8044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70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it-IT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 comparative Analysis of Carbon Intensity and Carbon-Free Energy in Italy and Sweden (2021- 2024) Using Apache Spark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614" y="479814"/>
            <a:ext cx="3742380" cy="83219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5972060" y="627041"/>
            <a:ext cx="542463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Macroarea di Ingegneria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Dipartimento di Ingegneria Civile e Ingegneria Informatica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62916" y="5496927"/>
            <a:ext cx="5513176" cy="7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Corso di Sistemi e Architetture per Big Data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Laurea Magistrale in Ingegneria Informatica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8169160" y="5496925"/>
            <a:ext cx="3306290" cy="7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A.A. 2024/25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Matteo Basili, Adriano Trani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NiFi - Data Acquisition and Ingestion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0" descr="Immagine che contiene testo, schermata, numero, diagramma&#10;&#10;Il contenuto generato dall&amp;#39;IA potrebbe non essere corret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174" y="1467311"/>
            <a:ext cx="8984694" cy="467115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0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M. Basili, A. Trani - SABD 2024/25</a:t>
            </a:r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 dirty="0" err="1" smtClean="0">
                <a:latin typeface="Arial"/>
                <a:ea typeface="Arial"/>
                <a:cs typeface="Arial"/>
                <a:sym typeface="Arial"/>
              </a:rPr>
              <a:t>Implementation</a:t>
            </a:r>
            <a:endParaRPr dirty="0"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1"/>
          </p:nvPr>
        </p:nvSpPr>
        <p:spPr>
          <a:xfrm>
            <a:off x="838200" y="1595765"/>
            <a:ext cx="10515600" cy="450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</a:pPr>
            <a:r>
              <a:rPr lang="en-GB" dirty="0"/>
              <a:t>The analytical queries have been implemented </a:t>
            </a:r>
            <a:r>
              <a:rPr lang="en-GB" dirty="0" smtClean="0"/>
              <a:t>using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three different Spark programming </a:t>
            </a:r>
            <a:r>
              <a:rPr lang="en-GB" dirty="0" smtClean="0">
                <a:solidFill>
                  <a:schemeClr val="tx1"/>
                </a:solidFill>
              </a:rPr>
              <a:t>interfaces</a:t>
            </a:r>
            <a:endParaRPr dirty="0" smtClean="0">
              <a:solidFill>
                <a:schemeClr val="tx1"/>
              </a:solidFill>
            </a:endParaRPr>
          </a:p>
          <a:p>
            <a:pPr marL="92583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458"/>
              </a:buClr>
              <a:buSzPts val="2200"/>
              <a:buFont typeface="Courier New"/>
              <a:buChar char="o"/>
            </a:pPr>
            <a:r>
              <a:rPr lang="it-IT" dirty="0" smtClean="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RDD API</a:t>
            </a:r>
            <a:endParaRPr lang="it-IT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83030" lvl="2" indent="-342900">
              <a:buClrTx/>
              <a:buSzPts val="2200"/>
              <a:buFont typeface="Wingdings" panose="05000000000000000000" pitchFamily="2" charset="2"/>
              <a:buChar char="§"/>
            </a:pPr>
            <a:r>
              <a:rPr lang="it-IT" dirty="0" smtClean="0">
                <a:solidFill>
                  <a:schemeClr val="tx1"/>
                </a:solidFill>
              </a:rPr>
              <a:t>CSV input format</a:t>
            </a:r>
            <a:endParaRPr dirty="0">
              <a:solidFill>
                <a:schemeClr val="tx1"/>
              </a:solidFill>
            </a:endParaRPr>
          </a:p>
          <a:p>
            <a:pPr marL="92583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458"/>
              </a:buClr>
              <a:buSzPts val="2200"/>
              <a:buFont typeface="Courier New"/>
              <a:buChar char="o"/>
            </a:pPr>
            <a:r>
              <a:rPr lang="it-IT" dirty="0" err="1" smtClean="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lang="it-IT" dirty="0" smtClean="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 API</a:t>
            </a:r>
          </a:p>
          <a:p>
            <a:pPr marL="1383030" lvl="2" indent="-342900">
              <a:buClrTx/>
              <a:buSzPts val="2200"/>
              <a:buFont typeface="Wingdings" panose="05000000000000000000" pitchFamily="2" charset="2"/>
              <a:buChar char="§"/>
            </a:pPr>
            <a:r>
              <a:rPr lang="it-IT" dirty="0" smtClean="0"/>
              <a:t>Parquet input format</a:t>
            </a:r>
            <a:endParaRPr dirty="0"/>
          </a:p>
          <a:p>
            <a:pPr marL="92583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458"/>
              </a:buClr>
              <a:buSzPts val="2200"/>
              <a:buFont typeface="Courier New"/>
              <a:buChar char="o"/>
            </a:pPr>
            <a:r>
              <a:rPr lang="it-IT" dirty="0" smtClean="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lang="it-IT" dirty="0">
              <a:solidFill>
                <a:srgbClr val="00C458"/>
              </a:solidFill>
            </a:endParaRPr>
          </a:p>
          <a:p>
            <a:pPr marL="1383030" lvl="2" indent="-342900">
              <a:buClr>
                <a:schemeClr val="tx1"/>
              </a:buClr>
              <a:buSzPts val="2200"/>
              <a:buFont typeface="Wingdings" panose="05000000000000000000" pitchFamily="2" charset="2"/>
              <a:buChar char="§"/>
            </a:pPr>
            <a:r>
              <a:rPr lang="it-IT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Parquet input format</a:t>
            </a:r>
          </a:p>
        </p:txBody>
      </p:sp>
      <p:sp>
        <p:nvSpPr>
          <p:cNvPr id="159" name="Google Shape;159;p9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M. Basili, A. Trani - SABD 2024/25</a:t>
            </a:r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60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Implementation – Q1 (RDD Version)</a:t>
            </a:r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M. Basili, A. Trani - SABD 2024/25</a:t>
            </a:r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  <p:pic>
        <p:nvPicPr>
          <p:cNvPr id="200" name="Google Shape;2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290" y="1735844"/>
            <a:ext cx="9954786" cy="419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Implementation – Q2 (DataFrame version)</a:t>
            </a:r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M. Basili, A. Trani - SABD 2024/25</a:t>
            </a:r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  <p:pic>
        <p:nvPicPr>
          <p:cNvPr id="208" name="Google Shape;2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826" y="1495378"/>
            <a:ext cx="10161714" cy="4679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Implementation – Q3 (SQL version)</a:t>
            </a:r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M. Basili, A. Trani - SABD 2024/25</a:t>
            </a:r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14</a:t>
            </a:fld>
            <a:endParaRPr/>
          </a:p>
        </p:txBody>
      </p:sp>
      <p:pic>
        <p:nvPicPr>
          <p:cNvPr id="216" name="Google Shape;216;p16" descr="Immagine che contiene testo, schermata, Carattere, Elementi grafici&#10;&#10;Il contenuto generato dall&amp;#39;IA potrebbe non essere corret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3394" y="1358208"/>
            <a:ext cx="9785211" cy="49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Export – HDFS &amp; Redis</a:t>
            </a:r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body" idx="1"/>
          </p:nvPr>
        </p:nvSpPr>
        <p:spPr>
          <a:xfrm>
            <a:off x="838200" y="1555659"/>
            <a:ext cx="10515600" cy="450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written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directly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to HDFS</a:t>
            </a:r>
            <a:endParaRPr dirty="0"/>
          </a:p>
          <a:p>
            <a:pPr marL="827088" lvl="1" indent="-2841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output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saved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under the </a:t>
            </a:r>
            <a:r>
              <a:rPr lang="it-IT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/output/</a:t>
            </a:r>
            <a:r>
              <a:rPr lang="it-IT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directory with a </a:t>
            </a:r>
            <a:r>
              <a:rPr lang="it-IT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</a:t>
            </a:r>
            <a:r>
              <a:rPr lang="it-IT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</a:t>
            </a:r>
            <a:r>
              <a:rPr lang="it-IT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it-IT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distinguish</a:t>
            </a:r>
            <a:r>
              <a:rPr lang="it-IT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it-IT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7088" lvl="1" indent="-2841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it-IT" dirty="0">
                <a:latin typeface="Arial"/>
                <a:ea typeface="Arial"/>
                <a:cs typeface="Arial"/>
                <a:sym typeface="Arial"/>
              </a:rPr>
              <a:t>The data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written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a CSV file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includes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header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row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827088" lvl="1" indent="-2841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it-IT" dirty="0">
                <a:latin typeface="Arial"/>
                <a:ea typeface="Arial"/>
                <a:cs typeface="Arial"/>
                <a:sym typeface="Arial"/>
              </a:rPr>
              <a:t>Spark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automatically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handles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partitioning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internally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it-IT" dirty="0">
                <a:latin typeface="Arial"/>
                <a:ea typeface="Arial"/>
                <a:cs typeface="Arial"/>
                <a:sym typeface="Arial"/>
              </a:rPr>
              <a:t>Output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files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filtered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with streaming</a:t>
            </a:r>
            <a:endParaRPr dirty="0"/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line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 smtClean="0">
                <a:latin typeface="Arial"/>
                <a:ea typeface="Arial"/>
                <a:cs typeface="Arial"/>
                <a:sym typeface="Arial"/>
              </a:rPr>
              <a:t>parsed</a:t>
            </a:r>
            <a:endParaRPr dirty="0" smtClean="0">
              <a:latin typeface="Arial"/>
              <a:ea typeface="Arial"/>
              <a:cs typeface="Arial"/>
              <a:sym typeface="Arial"/>
            </a:endParaRPr>
          </a:p>
          <a:p>
            <a:pPr marL="911861" lvl="1" indent="-342900">
              <a:buSzPts val="2000"/>
              <a:buFont typeface="Courier New" panose="02070309020205020404" pitchFamily="49" charset="0"/>
              <a:buChar char="o"/>
            </a:pP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Headers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ignored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rows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splitted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fields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validated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keys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builded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1325881" lvl="2" indent="-342900">
              <a:buSzPts val="1800"/>
              <a:buFont typeface="Wingdings" panose="05000000000000000000" pitchFamily="2" charset="2"/>
              <a:buChar char="§"/>
            </a:pPr>
            <a:r>
              <a:rPr lang="it-IT" dirty="0">
                <a:latin typeface="Arial"/>
                <a:ea typeface="Arial"/>
                <a:cs typeface="Arial"/>
                <a:sym typeface="Arial"/>
              </a:rPr>
              <a:t>Q1 -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it-IT" i="1" dirty="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Q1:&lt;country&gt;:&lt;</a:t>
            </a:r>
            <a:r>
              <a:rPr lang="it-IT" i="1" dirty="0" err="1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it-IT" i="1" dirty="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>
              <a:solidFill>
                <a:srgbClr val="00C4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25881" lvl="2" indent="-342900">
              <a:buSzPts val="1800"/>
              <a:buFont typeface="Wingdings" panose="05000000000000000000" pitchFamily="2" charset="2"/>
              <a:buChar char="§"/>
            </a:pPr>
            <a:r>
              <a:rPr lang="it-IT" dirty="0">
                <a:latin typeface="Arial"/>
                <a:ea typeface="Arial"/>
                <a:cs typeface="Arial"/>
                <a:sym typeface="Arial"/>
              </a:rPr>
              <a:t>Q2 -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it-IT" i="1" dirty="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Q2:IT&lt;</a:t>
            </a:r>
            <a:r>
              <a:rPr lang="it-IT" i="1" dirty="0" err="1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order_type</a:t>
            </a:r>
            <a:r>
              <a:rPr lang="it-IT" i="1" dirty="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&gt;:&lt;</a:t>
            </a:r>
            <a:r>
              <a:rPr lang="it-IT" i="1" dirty="0" err="1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rank</a:t>
            </a:r>
            <a:r>
              <a:rPr lang="it-IT" i="1" dirty="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>
              <a:solidFill>
                <a:srgbClr val="00C4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25881" lvl="2" indent="-342900">
              <a:buSzPts val="1800"/>
              <a:buFont typeface="Wingdings" panose="05000000000000000000" pitchFamily="2" charset="2"/>
              <a:buChar char="§"/>
            </a:pPr>
            <a:r>
              <a:rPr lang="it-IT" dirty="0">
                <a:latin typeface="Arial"/>
                <a:ea typeface="Arial"/>
                <a:cs typeface="Arial"/>
                <a:sym typeface="Arial"/>
              </a:rPr>
              <a:t>Q3 -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it-IT" i="1" dirty="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Q3:&lt;</a:t>
            </a:r>
            <a:r>
              <a:rPr lang="it-IT" i="1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country</a:t>
            </a:r>
            <a:r>
              <a:rPr lang="it-IT" i="1">
                <a:solidFill>
                  <a:srgbClr val="00C458"/>
                </a:solidFill>
              </a:rPr>
              <a:t>&gt;:&lt;metric</a:t>
            </a:r>
            <a:r>
              <a:rPr lang="it-IT" i="1" dirty="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>
              <a:solidFill>
                <a:srgbClr val="00C4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908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it-IT" dirty="0">
                <a:latin typeface="Arial"/>
                <a:ea typeface="Arial"/>
                <a:cs typeface="Arial"/>
                <a:sym typeface="Arial"/>
              </a:rPr>
              <a:t>Use a non-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transactional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pipeline for batch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writing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Redis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458"/>
              </a:buClr>
              <a:buSzPts val="2500"/>
              <a:buFont typeface="Arial"/>
              <a:buChar char="•"/>
            </a:pPr>
            <a:r>
              <a:rPr lang="it-IT" b="1" i="1" dirty="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export_q*_hdfs_to_redis.py</a:t>
            </a:r>
            <a:r>
              <a:rPr lang="it-IT" dirty="0">
                <a:solidFill>
                  <a:srgbClr val="0082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scripts</a:t>
            </a:r>
            <a:endParaRPr dirty="0"/>
          </a:p>
        </p:txBody>
      </p:sp>
      <p:sp>
        <p:nvSpPr>
          <p:cNvPr id="223" name="Google Shape;223;p17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M. Basili, A. Trani - SABD 2024/25</a:t>
            </a:r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Grafana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838200" y="1555659"/>
            <a:ext cx="10515600" cy="450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8775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458"/>
              </a:buClr>
              <a:buSzPts val="2500"/>
              <a:buChar char="•"/>
            </a:pPr>
            <a:r>
              <a:rPr lang="it-IT" b="1" i="1" dirty="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create_q*_plots.py</a:t>
            </a:r>
            <a:r>
              <a:rPr lang="it-IT" dirty="0">
                <a:solidFill>
                  <a:srgbClr val="0082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scripts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827405" lvl="1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it-IT" dirty="0">
                <a:latin typeface="Arial"/>
                <a:ea typeface="Arial"/>
                <a:cs typeface="Arial"/>
                <a:sym typeface="Arial"/>
              </a:rPr>
              <a:t>Create the CSV Data Source</a:t>
            </a:r>
            <a:endParaRPr dirty="0"/>
          </a:p>
          <a:p>
            <a:pPr marL="125984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458"/>
              </a:buClr>
              <a:buSzPts val="2000"/>
              <a:buFont typeface="Noto Sans Symbols"/>
              <a:buChar char="▪"/>
            </a:pPr>
            <a:r>
              <a:rPr lang="it-IT" dirty="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Grafana API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it-IT" dirty="0" err="1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marcusolsson-csv-datasource</a:t>
            </a:r>
            <a:r>
              <a:rPr lang="it-IT" dirty="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plugin</a:t>
            </a:r>
            <a:endParaRPr dirty="0"/>
          </a:p>
          <a:p>
            <a:pPr marL="827405" lvl="1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it-IT" dirty="0">
                <a:latin typeface="Arial"/>
                <a:ea typeface="Arial"/>
                <a:cs typeface="Arial"/>
                <a:sym typeface="Arial"/>
              </a:rPr>
              <a:t>Create the Dashboard and Panel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the API</a:t>
            </a:r>
            <a:endParaRPr dirty="0"/>
          </a:p>
          <a:p>
            <a:pPr marL="827405" lvl="1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it-IT" dirty="0">
                <a:latin typeface="Arial"/>
                <a:ea typeface="Arial"/>
                <a:cs typeface="Arial"/>
                <a:sym typeface="Arial"/>
              </a:rPr>
              <a:t>Save the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dashboard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Selenium</a:t>
            </a:r>
            <a:endParaRPr dirty="0">
              <a:solidFill>
                <a:srgbClr val="00C4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7405" lvl="1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it-IT" dirty="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Grafana's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render service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to export panel images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PNGs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125984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it-IT" dirty="0">
                <a:latin typeface="Arial"/>
                <a:ea typeface="Arial"/>
                <a:cs typeface="Arial"/>
                <a:sym typeface="Arial"/>
              </a:rPr>
              <a:t>Save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them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it-IT" i="1" dirty="0" err="1"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it-IT" i="1" dirty="0">
                <a:latin typeface="Arial"/>
                <a:ea typeface="Arial"/>
                <a:cs typeface="Arial"/>
                <a:sym typeface="Arial"/>
              </a:rPr>
              <a:t>/images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directory</a:t>
            </a:r>
            <a:endParaRPr dirty="0"/>
          </a:p>
        </p:txBody>
      </p:sp>
      <p:sp>
        <p:nvSpPr>
          <p:cNvPr id="231" name="Google Shape;231;p18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M. Basili, A. Trani - SABD 2024/25</a:t>
            </a:r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body" idx="1"/>
          </p:nvPr>
        </p:nvSpPr>
        <p:spPr>
          <a:xfrm>
            <a:off x="838200" y="1555659"/>
            <a:ext cx="10515600" cy="450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8775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For example</a:t>
            </a:r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M. Basili, A. Trani - SABD 2024/25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17</a:t>
            </a:fld>
            <a:endParaRPr/>
          </a:p>
        </p:txBody>
      </p:sp>
      <p:pic>
        <p:nvPicPr>
          <p:cNvPr id="241" name="Google Shape;241;p19" descr="Immagine che contiene testo, schermata, Carattere, numero&#10;&#10;Il contenuto generato dall&amp;#39;IA potrebbe non essere corret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598" y="2483029"/>
            <a:ext cx="4421717" cy="265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9" descr="Immagine che contiene testo, schermata, Diagramma, diagramma&#10;&#10;Il contenuto generato dall&amp;#39;IA potrebbe non essere corretto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4382" y="1440392"/>
            <a:ext cx="5221818" cy="236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 descr="Immagine che contiene testo, schermata, Diagramma, diagramma&#10;&#10;Il contenuto generato dall&amp;#39;IA potrebbe non essere corretto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9146" y="3894666"/>
            <a:ext cx="5212291" cy="237066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9"/>
          <p:cNvSpPr/>
          <p:nvPr/>
        </p:nvSpPr>
        <p:spPr>
          <a:xfrm rot="2100000">
            <a:off x="5337709" y="4037946"/>
            <a:ext cx="606270" cy="3125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45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9"/>
          <p:cNvSpPr/>
          <p:nvPr/>
        </p:nvSpPr>
        <p:spPr>
          <a:xfrm rot="-2100000">
            <a:off x="5337708" y="3350028"/>
            <a:ext cx="606270" cy="3125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45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Performance Analysis – Setup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"/>
          <p:cNvSpPr txBox="1">
            <a:spLocks noGrp="1"/>
          </p:cNvSpPr>
          <p:nvPr>
            <p:ph type="body" idx="1"/>
          </p:nvPr>
        </p:nvSpPr>
        <p:spPr>
          <a:xfrm>
            <a:off x="838200" y="1555659"/>
            <a:ext cx="10515600" cy="450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8775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Spark Cluster (default) Configuration:</a:t>
            </a:r>
            <a:endParaRPr/>
          </a:p>
          <a:p>
            <a:pPr marL="960755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458"/>
              </a:buClr>
              <a:buSzPts val="2200"/>
              <a:buFont typeface="Courier New"/>
              <a:buChar char="o"/>
            </a:pP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Executors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: 2 (1 per worker node)</a:t>
            </a:r>
            <a:endParaRPr/>
          </a:p>
          <a:p>
            <a:pPr marL="960755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458"/>
              </a:buClr>
              <a:buSzPts val="2200"/>
              <a:buFont typeface="Courier New"/>
              <a:buChar char="o"/>
            </a:pP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Cores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 per Executor: 2 (total 4 vCPUs)</a:t>
            </a:r>
            <a:endParaRPr/>
          </a:p>
          <a:p>
            <a:pPr marL="960755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458"/>
              </a:buClr>
              <a:buSzPts val="2200"/>
              <a:buFont typeface="Courier New"/>
              <a:buChar char="o"/>
            </a:pP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: ~1 GB per executor and driver</a:t>
            </a:r>
            <a:endParaRPr/>
          </a:p>
          <a:p>
            <a:pPr marL="960755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458"/>
              </a:buClr>
              <a:buSzPts val="2200"/>
              <a:buFont typeface="Courier New"/>
              <a:buChar char="o"/>
            </a:pP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Partitioning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: Based on HDFS block size (128 MB)</a:t>
            </a:r>
            <a:endParaRPr/>
          </a:p>
          <a:p>
            <a:pPr marL="960755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458"/>
              </a:buClr>
              <a:buSzPts val="2200"/>
              <a:buFont typeface="Courier New"/>
              <a:buChar char="o"/>
            </a:pP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Deploy Mode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: Client mode (driver on spark-master)</a:t>
            </a:r>
            <a:endParaRPr/>
          </a:p>
          <a:p>
            <a:pPr marL="358775" lvl="0" indent="-2000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i="1">
              <a:latin typeface="Arial"/>
              <a:ea typeface="Arial"/>
              <a:cs typeface="Arial"/>
              <a:sym typeface="Arial"/>
            </a:endParaRPr>
          </a:p>
          <a:p>
            <a:pPr marL="358775" lvl="0" indent="-2000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/>
          </a:p>
          <a:p>
            <a:pPr marL="358775" lvl="0" indent="-2000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M. Basili, A. Trani - SABD 2024/25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Performance Analysis – Execution Logic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 txBox="1">
            <a:spLocks noGrp="1"/>
          </p:cNvSpPr>
          <p:nvPr>
            <p:ph type="body" idx="1"/>
          </p:nvPr>
        </p:nvSpPr>
        <p:spPr>
          <a:xfrm>
            <a:off x="838200" y="1555659"/>
            <a:ext cx="10515600" cy="450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8775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458"/>
              </a:buClr>
              <a:buSzPts val="2500"/>
              <a:buChar char="•"/>
            </a:pPr>
            <a:r>
              <a:rPr lang="it-IT" b="1" i="1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run_query_isolated.py</a:t>
            </a:r>
            <a:r>
              <a:rPr lang="it-IT">
                <a:solidFill>
                  <a:srgbClr val="0082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script</a:t>
            </a:r>
            <a:endParaRPr/>
          </a:p>
          <a:p>
            <a:pPr marL="960755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10 runs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37414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Ensures </a:t>
            </a: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cold-start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 conditions (no cache interference)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60755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Execution time measured before and after job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60755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Compute mean &amp; standard deviation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60755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Results saved to </a:t>
            </a:r>
            <a:r>
              <a:rPr lang="it-IT" i="1">
                <a:latin typeface="Arial"/>
                <a:ea typeface="Arial"/>
                <a:cs typeface="Arial"/>
                <a:sym typeface="Arial"/>
              </a:rPr>
              <a:t>Results/analysis/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 folder</a:t>
            </a:r>
            <a:endParaRPr/>
          </a:p>
        </p:txBody>
      </p:sp>
      <p:sp>
        <p:nvSpPr>
          <p:cNvPr id="260" name="Google Shape;260;p21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M. Basili, A. Trani - SABD 2024/25</a:t>
            </a:r>
            <a:endParaRPr/>
          </a:p>
        </p:txBody>
      </p:sp>
      <p:sp>
        <p:nvSpPr>
          <p:cNvPr id="261" name="Google Shape;261;p21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Outline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555659"/>
            <a:ext cx="10515600" cy="450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8775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Goals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Introduction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&amp; Background</a:t>
            </a:r>
            <a:endParaRPr dirty="0"/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Overview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it-IT" dirty="0"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Acquisition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Ingestion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NiFi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Implementation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it-IT" dirty="0" err="1" smtClean="0">
                <a:latin typeface="Arial"/>
                <a:ea typeface="Arial"/>
                <a:cs typeface="Arial"/>
                <a:sym typeface="Arial"/>
              </a:rPr>
              <a:t>Queries</a:t>
            </a:r>
            <a:r>
              <a:rPr lang="it-IT" dirty="0" smtClean="0">
                <a:latin typeface="Arial"/>
                <a:ea typeface="Arial"/>
                <a:cs typeface="Arial"/>
                <a:sym typeface="Arial"/>
              </a:rPr>
              <a:t> (Spark)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it-IT" dirty="0">
                <a:latin typeface="Arial"/>
                <a:ea typeface="Arial"/>
                <a:cs typeface="Arial"/>
                <a:sym typeface="Arial"/>
              </a:rPr>
              <a:t>Export of the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(HDFS </a:t>
            </a:r>
            <a:r>
              <a:rPr lang="it-IT" dirty="0"/>
              <a:t>→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Redis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Charts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Creation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(Grafana)</a:t>
            </a:r>
            <a:endParaRPr dirty="0"/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, Performance Analysis and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Discussion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it-IT" dirty="0">
                <a:latin typeface="Arial"/>
                <a:ea typeface="Arial"/>
                <a:cs typeface="Arial"/>
                <a:sym typeface="Arial"/>
              </a:rPr>
              <a:t>Demo</a:t>
            </a:r>
            <a:endParaRPr dirty="0"/>
          </a:p>
          <a:p>
            <a:pPr marL="358775" lvl="0" indent="-2000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58775" lvl="0" indent="-2000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dirty="0"/>
          </a:p>
          <a:p>
            <a:pPr marL="358775" lvl="0" indent="-2000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dirty="0"/>
          </a:p>
        </p:txBody>
      </p:sp>
      <p:sp>
        <p:nvSpPr>
          <p:cNvPr id="102" name="Google Shape;102;p2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M. Basili, A. Trani - SABD 2024/25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Performance Analysis – 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2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M. Basili, A. Trani - SABD 2024/25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9" name="Google Shape;269;p22"/>
          <p:cNvGraphicFramePr/>
          <p:nvPr/>
        </p:nvGraphicFramePr>
        <p:xfrm>
          <a:off x="3273390" y="1392931"/>
          <a:ext cx="5340800" cy="1483400"/>
        </p:xfrm>
        <a:graphic>
          <a:graphicData uri="http://schemas.openxmlformats.org/drawingml/2006/table">
            <a:tbl>
              <a:tblPr firstRow="1" bandRow="1">
                <a:noFill/>
                <a:tableStyleId>{332690AE-6A62-42D4-9C6E-4C7A1AE2BE3C}</a:tableStyleId>
              </a:tblPr>
              <a:tblGrid>
                <a:gridCol w="13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 u="none" strike="noStrike" cap="none"/>
                        <a:t>Q1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/>
                        <a:t>Average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Standard Deviation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RDD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42.12 seconds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3.05 seconds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DataFrame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52.45 seconds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11.07 seconds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SQL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49.04 seconds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0.73 seconds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0" name="Google Shape;270;p22"/>
          <p:cNvGraphicFramePr/>
          <p:nvPr/>
        </p:nvGraphicFramePr>
        <p:xfrm>
          <a:off x="3273390" y="3087378"/>
          <a:ext cx="5340800" cy="1483400"/>
        </p:xfrm>
        <a:graphic>
          <a:graphicData uri="http://schemas.openxmlformats.org/drawingml/2006/table">
            <a:tbl>
              <a:tblPr firstRow="1" bandRow="1">
                <a:noFill/>
                <a:tableStyleId>{332690AE-6A62-42D4-9C6E-4C7A1AE2BE3C}</a:tableStyleId>
              </a:tblPr>
              <a:tblGrid>
                <a:gridCol w="13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Q2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Average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Standard Deviation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RDD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44.04 seconds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0.59 seconds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DataFrame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71.80 seconds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1.12 seconds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SQL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52.90 seconds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1.43 seconds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1" name="Google Shape;271;p22"/>
          <p:cNvGraphicFramePr/>
          <p:nvPr/>
        </p:nvGraphicFramePr>
        <p:xfrm>
          <a:off x="3273390" y="4781825"/>
          <a:ext cx="5340800" cy="1483400"/>
        </p:xfrm>
        <a:graphic>
          <a:graphicData uri="http://schemas.openxmlformats.org/drawingml/2006/table">
            <a:tbl>
              <a:tblPr firstRow="1" bandRow="1">
                <a:noFill/>
                <a:tableStyleId>{332690AE-6A62-42D4-9C6E-4C7A1AE2BE3C}</a:tableStyleId>
              </a:tblPr>
              <a:tblGrid>
                <a:gridCol w="13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Q3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Average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Standard Deviation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RDD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47.93 seconds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1.13 seconds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DataFrame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93.35 seconds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1.60 seconds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SQL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79.46 seconds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0.81 seconds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941fc3fed_1_0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Discussion – Query 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36941fc3fed_1_0"/>
          <p:cNvSpPr txBox="1">
            <a:spLocks noGrp="1"/>
          </p:cNvSpPr>
          <p:nvPr>
            <p:ph type="body" idx="1"/>
          </p:nvPr>
        </p:nvSpPr>
        <p:spPr>
          <a:xfrm>
            <a:off x="838200" y="1555659"/>
            <a:ext cx="10515600" cy="45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58775" lvl="0" indent="-353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t-IT" sz="2617">
                <a:latin typeface="Arial"/>
                <a:ea typeface="Arial"/>
                <a:cs typeface="Arial"/>
                <a:sym typeface="Arial"/>
              </a:rPr>
              <a:t>Annual Trend (Q1)</a:t>
            </a:r>
            <a:endParaRPr sz="2617"/>
          </a:p>
          <a:p>
            <a:pPr marL="827405" lvl="1" indent="-3214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458"/>
              </a:buClr>
              <a:buSzPct val="100000"/>
              <a:buFont typeface="Courier New"/>
              <a:buChar char="o"/>
            </a:pPr>
            <a:r>
              <a:rPr lang="it-IT" sz="235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Italy</a:t>
            </a:r>
            <a:r>
              <a:rPr lang="it-IT" sz="2350">
                <a:latin typeface="Arial"/>
                <a:ea typeface="Arial"/>
                <a:cs typeface="Arial"/>
                <a:sym typeface="Arial"/>
              </a:rPr>
              <a:t>: Between 2022 and 2024, –35% carbon intensity (~322 → 207 gCO</a:t>
            </a:r>
            <a:r>
              <a:rPr lang="it-IT" sz="2350" baseline="-25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it-IT" sz="2350">
                <a:latin typeface="Arial"/>
                <a:ea typeface="Arial"/>
                <a:cs typeface="Arial"/>
                <a:sym typeface="Arial"/>
              </a:rPr>
              <a:t>eq/kWh);</a:t>
            </a:r>
            <a:endParaRPr sz="2350"/>
          </a:p>
          <a:p>
            <a:pPr marL="8280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2350"/>
              <a:t>CFE ↑ from 41% to 57%</a:t>
            </a:r>
            <a:endParaRPr sz="2350"/>
          </a:p>
          <a:p>
            <a:pPr marL="1259840" lvl="2" indent="-23050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it-IT" sz="2117">
                <a:latin typeface="Arial"/>
                <a:ea typeface="Arial"/>
                <a:cs typeface="Arial"/>
                <a:sym typeface="Arial"/>
              </a:rPr>
              <a:t>Driven by renewables, hydropower recovery, low-carbon imports</a:t>
            </a:r>
            <a:endParaRPr sz="2117"/>
          </a:p>
          <a:p>
            <a:pPr marL="827405" lvl="1" indent="-3214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458"/>
              </a:buClr>
              <a:buSzPct val="100000"/>
              <a:buFont typeface="Courier New"/>
              <a:buChar char="o"/>
            </a:pPr>
            <a:r>
              <a:rPr lang="it-IT" sz="235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Sweden</a:t>
            </a:r>
            <a:r>
              <a:rPr lang="it-IT" sz="2350">
                <a:latin typeface="Arial"/>
                <a:ea typeface="Arial"/>
                <a:cs typeface="Arial"/>
                <a:sym typeface="Arial"/>
              </a:rPr>
              <a:t>: Stable near-zero emissions (3–6 gCO</a:t>
            </a:r>
            <a:r>
              <a:rPr lang="it-IT" sz="2350" baseline="-25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it-IT" sz="2350">
                <a:latin typeface="Arial"/>
                <a:ea typeface="Arial"/>
                <a:cs typeface="Arial"/>
                <a:sym typeface="Arial"/>
              </a:rPr>
              <a:t>eq/kWh) and ~99% CFE</a:t>
            </a:r>
            <a:endParaRPr sz="2350"/>
          </a:p>
          <a:p>
            <a:pPr marL="1259840" lvl="2" indent="-23050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it-IT" sz="2117">
                <a:latin typeface="Arial"/>
                <a:ea typeface="Arial"/>
                <a:cs typeface="Arial"/>
                <a:sym typeface="Arial"/>
              </a:rPr>
              <a:t>Consistent clean mix: hydro, nuclear, wind</a:t>
            </a:r>
            <a:endParaRPr sz="2117"/>
          </a:p>
          <a:p>
            <a:pPr marL="358775" lvl="0" indent="-34369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2550">
                <a:latin typeface="Arial"/>
                <a:ea typeface="Arial"/>
                <a:cs typeface="Arial"/>
                <a:sym typeface="Arial"/>
              </a:rPr>
              <a:t>Monthly Variability – Italy (Q2)</a:t>
            </a:r>
            <a:endParaRPr sz="2550"/>
          </a:p>
          <a:p>
            <a:pPr marL="827405" lvl="1" indent="-3214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-IT" sz="2350">
                <a:latin typeface="Arial"/>
                <a:ea typeface="Arial"/>
                <a:cs typeface="Arial"/>
                <a:sym typeface="Arial"/>
              </a:rPr>
              <a:t>Peak: Dec 2022 (~360 gCO</a:t>
            </a:r>
            <a:r>
              <a:rPr lang="it-IT" sz="2350" baseline="-25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it-IT" sz="2350">
                <a:latin typeface="Arial"/>
                <a:ea typeface="Arial"/>
                <a:cs typeface="Arial"/>
                <a:sym typeface="Arial"/>
              </a:rPr>
              <a:t>eq/kWh), Best: May 2024 (~158 gCO</a:t>
            </a:r>
            <a:r>
              <a:rPr lang="it-IT" sz="2350" baseline="-25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it-IT" sz="2350">
                <a:latin typeface="Arial"/>
                <a:ea typeface="Arial"/>
                <a:cs typeface="Arial"/>
                <a:sym typeface="Arial"/>
              </a:rPr>
              <a:t>eq/kWh)</a:t>
            </a:r>
            <a:endParaRPr sz="2350"/>
          </a:p>
          <a:p>
            <a:pPr marL="827405" lvl="1" indent="-3214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-IT" sz="2350">
                <a:latin typeface="Arial"/>
                <a:ea typeface="Arial"/>
                <a:cs typeface="Arial"/>
                <a:sym typeface="Arial"/>
              </a:rPr>
              <a:t>CFE % inversely correlated with emissions</a:t>
            </a:r>
            <a:endParaRPr sz="2350"/>
          </a:p>
          <a:p>
            <a:pPr marL="827405" lvl="1" indent="-3214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-IT" sz="2350">
                <a:latin typeface="Arial"/>
                <a:ea typeface="Arial"/>
                <a:cs typeface="Arial"/>
                <a:sym typeface="Arial"/>
              </a:rPr>
              <a:t>2024 shows structural progress</a:t>
            </a:r>
            <a:endParaRPr sz="2350"/>
          </a:p>
          <a:p>
            <a:pPr marL="358775" lvl="0" indent="-3373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2617">
                <a:latin typeface="Arial"/>
                <a:ea typeface="Arial"/>
                <a:cs typeface="Arial"/>
                <a:sym typeface="Arial"/>
              </a:rPr>
              <a:t>Hourly Distribution (Q3)</a:t>
            </a:r>
            <a:endParaRPr sz="2617"/>
          </a:p>
          <a:p>
            <a:pPr marL="827405" lvl="0" indent="-32146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458"/>
              </a:buClr>
              <a:buSzPct val="100000"/>
              <a:buFont typeface="Courier New"/>
              <a:buChar char="o"/>
            </a:pPr>
            <a:r>
              <a:rPr lang="it-IT" sz="235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Italy</a:t>
            </a:r>
            <a:r>
              <a:rPr lang="it-IT" sz="2350">
                <a:latin typeface="Arial"/>
                <a:ea typeface="Arial"/>
                <a:cs typeface="Arial"/>
                <a:sym typeface="Arial"/>
              </a:rPr>
              <a:t>: Emissions ↓ at midday (~220 gCO</a:t>
            </a:r>
            <a:r>
              <a:rPr lang="it-IT" sz="2350" baseline="-25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it-IT" sz="2350">
                <a:latin typeface="Arial"/>
                <a:ea typeface="Arial"/>
                <a:cs typeface="Arial"/>
                <a:sym typeface="Arial"/>
              </a:rPr>
              <a:t>eq/kWh), ↑ at night (~297 gCO</a:t>
            </a:r>
            <a:r>
              <a:rPr lang="it-IT" sz="2350" baseline="-25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it-IT" sz="2350">
                <a:latin typeface="Arial"/>
                <a:ea typeface="Arial"/>
                <a:cs typeface="Arial"/>
                <a:sym typeface="Arial"/>
              </a:rPr>
              <a:t>eq/kWh);</a:t>
            </a:r>
            <a:endParaRPr sz="2350"/>
          </a:p>
          <a:p>
            <a:pPr marL="815975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2350"/>
              <a:t>CFE peaks at ~57% (day), drops to ~42% (night)</a:t>
            </a:r>
            <a:endParaRPr sz="2350"/>
          </a:p>
          <a:p>
            <a:pPr marL="827405" lvl="1" indent="-3214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458"/>
              </a:buClr>
              <a:buSzPct val="100000"/>
              <a:buFont typeface="Courier New"/>
              <a:buChar char="o"/>
            </a:pPr>
            <a:r>
              <a:rPr lang="it-IT" sz="235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Sweden</a:t>
            </a:r>
            <a:r>
              <a:rPr lang="it-IT" sz="2350">
                <a:latin typeface="Arial"/>
                <a:ea typeface="Arial"/>
                <a:cs typeface="Arial"/>
                <a:sym typeface="Arial"/>
              </a:rPr>
              <a:t>: Flat profile &lt;6 gCO</a:t>
            </a:r>
            <a:r>
              <a:rPr lang="it-IT" sz="2350" baseline="-25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it-IT" sz="2350">
                <a:latin typeface="Arial"/>
                <a:ea typeface="Arial"/>
                <a:cs typeface="Arial"/>
                <a:sym typeface="Arial"/>
              </a:rPr>
              <a:t>eq/kWh &amp; ~99.5% CFE → steady supply</a:t>
            </a:r>
            <a:endParaRPr sz="2350"/>
          </a:p>
          <a:p>
            <a:pPr marL="827405" lvl="1" indent="-19462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36941fc3fed_1_0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M. Basili, A. Trani - SABD 2024/25</a:t>
            </a:r>
            <a:endParaRPr/>
          </a:p>
        </p:txBody>
      </p:sp>
      <p:sp>
        <p:nvSpPr>
          <p:cNvPr id="279" name="Google Shape;279;g36941fc3fed_1_0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Discussion – Performance Analysis</a:t>
            </a:r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body" idx="1"/>
          </p:nvPr>
        </p:nvSpPr>
        <p:spPr>
          <a:xfrm>
            <a:off x="838200" y="1555659"/>
            <a:ext cx="10515600" cy="450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RDDs with CSV perform better than Dataframe/SQL with Parquet</a:t>
            </a:r>
            <a:endParaRPr/>
          </a:p>
          <a:p>
            <a:pPr marL="811530" lvl="1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458"/>
              </a:buClr>
              <a:buSzPts val="2200"/>
              <a:buFont typeface="Courier New"/>
              <a:buChar char="o"/>
            </a:pP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Initial Overhead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: DataFrame + Parquet</a:t>
            </a:r>
            <a:endParaRPr/>
          </a:p>
          <a:p>
            <a:pPr marL="1259840" lvl="2" indent="-2336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DataFrames trigger Catalyst optimizer:</a:t>
            </a:r>
            <a:endParaRPr/>
          </a:p>
          <a:p>
            <a:pPr marL="1691640" lvl="3" indent="-2514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Logical plan → Physical plan → Extra planning time</a:t>
            </a:r>
            <a:endParaRPr/>
          </a:p>
          <a:p>
            <a:pPr marL="1259840" lvl="2" indent="-2336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Parquet needs:</a:t>
            </a:r>
            <a:endParaRPr/>
          </a:p>
          <a:p>
            <a:pPr marL="1691640" lvl="3" indent="-2514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Metadata parsing, schema resolution, deserialization</a:t>
            </a:r>
            <a:endParaRPr/>
          </a:p>
          <a:p>
            <a:pPr marL="827405" lvl="1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RDD + CSV is </a:t>
            </a: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direct 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low-level</a:t>
            </a:r>
            <a:endParaRPr>
              <a:solidFill>
                <a:srgbClr val="00C4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9840" lvl="2" indent="-2336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RDDs skip Catalyst, schema parsing, and logical planning</a:t>
            </a:r>
            <a:endParaRPr/>
          </a:p>
          <a:p>
            <a:pPr marL="1259840" lvl="2" indent="-2336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CSV is simple to parse (line-by-line, no metadata)</a:t>
            </a:r>
            <a:endParaRPr/>
          </a:p>
          <a:p>
            <a:pPr marL="827405" lvl="1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458"/>
              </a:buClr>
              <a:buSzPts val="2200"/>
              <a:buFont typeface="Courier New"/>
              <a:buChar char="o"/>
            </a:pP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Cold Start 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impacts DataFrame + Parquet more</a:t>
            </a:r>
            <a:endParaRPr/>
          </a:p>
          <a:p>
            <a:pPr marL="1259840" lvl="2" indent="-2336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Spark must initialize driver, executors, and plan queries</a:t>
            </a:r>
            <a:endParaRPr/>
          </a:p>
          <a:p>
            <a:pPr marL="1259840" lvl="2" indent="-2336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Parquet files need to be scanned and interpreted</a:t>
            </a:r>
            <a:endParaRPr/>
          </a:p>
        </p:txBody>
      </p:sp>
      <p:sp>
        <p:nvSpPr>
          <p:cNvPr id="286" name="Google Shape;286;p24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M. Basili, A. Trani - SABD 2024/25</a:t>
            </a:r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5"/>
          <p:cNvSpPr txBox="1">
            <a:spLocks noGrp="1"/>
          </p:cNvSpPr>
          <p:nvPr>
            <p:ph type="body" idx="1"/>
          </p:nvPr>
        </p:nvSpPr>
        <p:spPr>
          <a:xfrm>
            <a:off x="838200" y="1555659"/>
            <a:ext cx="10515600" cy="450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8775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https://github.com/MatteoBasili/sabd-progetto1-2024_25</a:t>
            </a:r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M. Basili, A. Trani - SABD 2024/25</a:t>
            </a:r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Demo</a:t>
            </a:r>
            <a:endParaRPr/>
          </a:p>
        </p:txBody>
      </p:sp>
      <p:sp>
        <p:nvSpPr>
          <p:cNvPr id="301" name="Google Shape;301;p26"/>
          <p:cNvSpPr txBox="1">
            <a:spLocks noGrp="1"/>
          </p:cNvSpPr>
          <p:nvPr>
            <p:ph type="body" idx="1"/>
          </p:nvPr>
        </p:nvSpPr>
        <p:spPr>
          <a:xfrm>
            <a:off x="838200" y="1555659"/>
            <a:ext cx="10515600" cy="450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8775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terminal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the </a:t>
            </a: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root directory</a:t>
            </a:r>
            <a:r>
              <a:rPr lang="it-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project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Launch containers</a:t>
            </a:r>
            <a:endParaRPr/>
          </a:p>
          <a:p>
            <a:pPr marL="827405" lvl="1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458"/>
              </a:buClr>
              <a:buSzPts val="1900"/>
              <a:buFont typeface="Courier New"/>
              <a:buChar char="o"/>
            </a:pPr>
            <a:r>
              <a:rPr lang="it-IT" sz="190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$ docker compose up -d</a:t>
            </a:r>
            <a:endParaRPr sz="1900">
              <a:solidFill>
                <a:srgbClr val="00C4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the full pipeline for one of the queries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7405" lvl="1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458"/>
              </a:buClr>
              <a:buSzPts val="1900"/>
              <a:buFont typeface="Courier New"/>
              <a:buChar char="o"/>
            </a:pPr>
            <a:r>
              <a:rPr lang="it-IT" sz="190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$ python3 ./scripts/run_full_pipeline.py [q1|q2|q3] [rdd|df|sql]</a:t>
            </a:r>
            <a:endParaRPr sz="1900">
              <a:solidFill>
                <a:srgbClr val="00C4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the results (tables and/or images) in the directory </a:t>
            </a: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solidFill>
                <a:srgbClr val="00C4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6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M. Basili, A. Trani - SABD 2024/25</a:t>
            </a:r>
            <a:endParaRPr/>
          </a:p>
        </p:txBody>
      </p:sp>
      <p:sp>
        <p:nvSpPr>
          <p:cNvPr id="303" name="Google Shape;303;p26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Goals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838200" y="1555659"/>
            <a:ext cx="10515600" cy="450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8775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Analyze </a:t>
            </a: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carbon intensity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carbon-free energy share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 in Italy and Sweden (2021–2024) using </a:t>
            </a: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ElectricityMaps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 data</a:t>
            </a:r>
            <a:endParaRPr/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Develop a </a:t>
            </a: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distributed Big Data pipeline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 to:</a:t>
            </a:r>
            <a:endParaRPr/>
          </a:p>
          <a:p>
            <a:pPr marL="827405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it-IT" sz="2200">
                <a:latin typeface="Arial"/>
                <a:ea typeface="Arial"/>
                <a:cs typeface="Arial"/>
                <a:sym typeface="Arial"/>
              </a:rPr>
              <a:t>Retrieve, process, and analyze data</a:t>
            </a:r>
            <a:endParaRPr/>
          </a:p>
          <a:p>
            <a:pPr marL="827405" lvl="1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Answer specific queries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827405" lvl="1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Export results and generate charts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Measure execution time for each query in a controlled environment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Present and discuss the results of the analysis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M. Basili, A. Trani - SABD 2024/25</a:t>
            </a: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Queries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838200" y="1555659"/>
            <a:ext cx="10515600" cy="450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58775" lvl="0" indent="-35880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458"/>
              </a:buClr>
              <a:buSzPct val="100000"/>
              <a:buChar char="•"/>
            </a:pPr>
            <a:r>
              <a:rPr lang="it-IT" b="1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 – </a:t>
            </a: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Yearly Aggregation by Country</a:t>
            </a:r>
            <a:endParaRPr/>
          </a:p>
          <a:p>
            <a:pPr marL="81153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Compute the average, minimum, and maximum values of:</a:t>
            </a:r>
            <a:endParaRPr/>
          </a:p>
          <a:p>
            <a:pPr marL="1243965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it-IT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Carbon intensity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43965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it-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Carbon-free energy share (CFE%)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811530" lvl="1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it-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between Italy and Sweden with visual plots</a:t>
            </a:r>
            <a:endParaRPr/>
          </a:p>
          <a:p>
            <a:pPr marL="358775" lvl="0" indent="-3588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458"/>
              </a:buClr>
              <a:buSzPct val="100000"/>
              <a:buChar char="•"/>
            </a:pPr>
            <a:r>
              <a:rPr lang="it-IT" sz="2300" b="1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Q2</a:t>
            </a:r>
            <a:r>
              <a:rPr lang="it-IT" sz="2300" b="1">
                <a:solidFill>
                  <a:srgbClr val="0074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it-IT" sz="230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230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Monthly Aggregation for Italy</a:t>
            </a:r>
            <a:endParaRPr>
              <a:solidFill>
                <a:srgbClr val="00C4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7405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Identify the top 5 and bottom 5 months for each metric (carbon intensity and CFE%)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827405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it-IT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monthly trends through visualizations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lvl="0" indent="-3588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458"/>
              </a:buClr>
              <a:buSzPct val="100000"/>
              <a:buChar char="•"/>
            </a:pPr>
            <a:r>
              <a:rPr lang="it-IT" sz="2300" b="1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Q3</a:t>
            </a:r>
            <a:r>
              <a:rPr lang="it-IT" sz="2300" b="1">
                <a:solidFill>
                  <a:srgbClr val="0082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it-IT" sz="230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it-IT" sz="230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24-Hour Aggregation</a:t>
            </a:r>
            <a:endParaRPr>
              <a:solidFill>
                <a:srgbClr val="00C4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7405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For both countries, compute: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25984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Minimum, 25th percentile, median (50th), 75th percentile, and maximum for carbon intensity and CFE%</a:t>
            </a:r>
            <a:endParaRPr/>
          </a:p>
          <a:p>
            <a:pPr marL="827405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Show hourly comparisons using charts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i="1"/>
          </a:p>
          <a:p>
            <a:pPr marL="358775" lvl="0" indent="-2119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M. Basili, A. Trani - SABD 2024/25</a:t>
            </a:r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/>
              <a:t>I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ntroduction &amp; Background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838200" y="1555659"/>
            <a:ext cx="10515600" cy="450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8775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The term </a:t>
            </a:r>
            <a:r>
              <a:rPr lang="it-IT" i="1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carbon intensity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 describes the amount of greenhouse gases emitted per unit of electricity load</a:t>
            </a:r>
            <a:endParaRPr/>
          </a:p>
          <a:p>
            <a:pPr marL="827405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It's</a:t>
            </a:r>
            <a:r>
              <a:rPr lang="it-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expressed as grams of CO</a:t>
            </a:r>
            <a:r>
              <a:rPr lang="it-IT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it-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equivalent per kilowatt hour (gCO</a:t>
            </a:r>
            <a:r>
              <a:rPr lang="it-IT" sz="160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it-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eq/kWh)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Char char="•"/>
            </a:pPr>
            <a:r>
              <a:rPr lang="it-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term </a:t>
            </a:r>
            <a:r>
              <a:rPr lang="it-IT" i="1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carbon-free energy</a:t>
            </a:r>
            <a:r>
              <a:rPr lang="it-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r</a:t>
            </a:r>
            <a:r>
              <a:rPr lang="it-IT">
                <a:solidFill>
                  <a:srgbClr val="000000"/>
                </a:solidFill>
              </a:rPr>
              <a:t>e</a:t>
            </a:r>
            <a:r>
              <a:rPr lang="it-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presents the percentage of electricity available on a grid from low or zero carbon emission sources</a:t>
            </a:r>
            <a:endParaRPr/>
          </a:p>
          <a:p>
            <a:pPr marL="827405" lvl="1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o"/>
            </a:pPr>
            <a:r>
              <a:rPr lang="it-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</a:t>
            </a:r>
            <a:endParaRPr/>
          </a:p>
          <a:p>
            <a:pPr marL="827405" lvl="1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o"/>
            </a:pPr>
            <a:r>
              <a:rPr lang="it-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Hydro</a:t>
            </a:r>
            <a:endParaRPr/>
          </a:p>
          <a:p>
            <a:pPr marL="827405" lvl="1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o"/>
            </a:pPr>
            <a:r>
              <a:rPr lang="it-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Geothermal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7405" lvl="1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o"/>
            </a:pPr>
            <a:r>
              <a:rPr lang="it-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Biomass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7405" lvl="1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Char char="o"/>
            </a:pPr>
            <a:r>
              <a:rPr lang="it-IT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Nuclear energy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M. Basili, A. Trani - SABD 2024/25</a:t>
            </a:r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Overview - Technology Stack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838200" y="1595765"/>
            <a:ext cx="10515600" cy="450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8775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458"/>
              </a:buClr>
              <a:buSzPts val="2500"/>
              <a:buChar char="•"/>
            </a:pP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Docker &amp; Docker Compose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: Containerization of the entire system</a:t>
            </a:r>
            <a:endParaRPr/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458"/>
              </a:buClr>
              <a:buSzPts val="2500"/>
              <a:buChar char="•"/>
            </a:pP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Apache Spark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: Processing the data</a:t>
            </a:r>
            <a:endParaRPr/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458"/>
              </a:buClr>
              <a:buSzPts val="2500"/>
              <a:buChar char="•"/>
            </a:pP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: Distributed data storage</a:t>
            </a:r>
            <a:endParaRPr/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458"/>
              </a:buClr>
              <a:buSzPts val="2500"/>
              <a:buChar char="•"/>
            </a:pP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Apache NiFi</a:t>
            </a:r>
            <a:r>
              <a:rPr lang="it-IT">
                <a:solidFill>
                  <a:srgbClr val="00823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 Data acquisition and ingestion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458"/>
              </a:buClr>
              <a:buSzPts val="2500"/>
              <a:buChar char="•"/>
            </a:pP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Redis</a:t>
            </a:r>
            <a:r>
              <a:rPr lang="it-IT">
                <a:solidFill>
                  <a:srgbClr val="00823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 Exporting the results of the queries</a:t>
            </a:r>
            <a:endParaRPr/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458"/>
              </a:buClr>
              <a:buSzPts val="2500"/>
              <a:buChar char="•"/>
            </a:pP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Grafana</a:t>
            </a:r>
            <a:r>
              <a:rPr lang="it-IT">
                <a:solidFill>
                  <a:srgbClr val="00823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 Charts maker</a:t>
            </a:r>
            <a:endParaRPr/>
          </a:p>
          <a:p>
            <a:pPr marL="358775" lvl="0" indent="-358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458"/>
              </a:buClr>
              <a:buSzPts val="2500"/>
              <a:buChar char="•"/>
            </a:pPr>
            <a:r>
              <a:rPr lang="it-IT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it-IT">
                <a:solidFill>
                  <a:srgbClr val="00823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 Main programming language</a:t>
            </a:r>
            <a:endParaRPr/>
          </a:p>
          <a:p>
            <a:pPr marL="358775" lvl="0" indent="-2000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M. Basili, A. Trani - SABD 2024/25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Overview - Architecture</a:t>
            </a:r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M. Basili, A. Trani - SABD 2024/25</a:t>
            </a: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  <p:pic>
        <p:nvPicPr>
          <p:cNvPr id="143" name="Google Shape;143;p7" descr="Immagine che contiene testo, schermata, diagramma, Carattere&#10;&#10;Il contenuto generato dall&amp;#39;IA potrebbe non essere corret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8011" y="1511205"/>
            <a:ext cx="5954931" cy="455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Overview - DataFlow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 txBox="1">
            <a:spLocks noGrp="1"/>
          </p:cNvSpPr>
          <p:nvPr>
            <p:ph type="body" idx="1"/>
          </p:nvPr>
        </p:nvSpPr>
        <p:spPr>
          <a:xfrm>
            <a:off x="6264564" y="1652518"/>
            <a:ext cx="5261811" cy="446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it-IT" sz="1900" dirty="0" err="1">
                <a:latin typeface="Arial"/>
                <a:ea typeface="Arial"/>
                <a:cs typeface="Arial"/>
                <a:sym typeface="Arial"/>
              </a:rPr>
              <a:t>Hourly</a:t>
            </a: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 CSV </a:t>
            </a:r>
            <a:r>
              <a:rPr lang="it-IT" sz="1900" dirty="0" err="1">
                <a:latin typeface="Arial"/>
                <a:ea typeface="Arial"/>
                <a:cs typeface="Arial"/>
                <a:sym typeface="Arial"/>
              </a:rPr>
              <a:t>files</a:t>
            </a: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it-IT" sz="1900" dirty="0" err="1">
                <a:latin typeface="Arial"/>
                <a:ea typeface="Arial"/>
                <a:cs typeface="Arial"/>
                <a:sym typeface="Arial"/>
              </a:rPr>
              <a:t>retrieved</a:t>
            </a: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it-IT" sz="1900" dirty="0" err="1">
                <a:latin typeface="Arial"/>
                <a:ea typeface="Arial"/>
                <a:cs typeface="Arial"/>
                <a:sym typeface="Arial"/>
              </a:rPr>
              <a:t>Electricity</a:t>
            </a: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900" dirty="0" err="1">
                <a:latin typeface="Arial"/>
                <a:ea typeface="Arial"/>
                <a:cs typeface="Arial"/>
                <a:sym typeface="Arial"/>
              </a:rPr>
              <a:t>Maps</a:t>
            </a: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 via API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it-IT" sz="1900" dirty="0" err="1">
                <a:latin typeface="Arial"/>
                <a:ea typeface="Arial"/>
                <a:cs typeface="Arial"/>
                <a:sym typeface="Arial"/>
              </a:rPr>
              <a:t>NiFi</a:t>
            </a: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900" dirty="0" err="1">
                <a:latin typeface="Arial"/>
                <a:ea typeface="Arial"/>
                <a:cs typeface="Arial"/>
                <a:sym typeface="Arial"/>
              </a:rPr>
              <a:t>preprocesses</a:t>
            </a: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 the data and </a:t>
            </a:r>
            <a:r>
              <a:rPr lang="it-IT" sz="1900" dirty="0" err="1">
                <a:latin typeface="Arial"/>
                <a:ea typeface="Arial"/>
                <a:cs typeface="Arial"/>
                <a:sym typeface="Arial"/>
              </a:rPr>
              <a:t>loads</a:t>
            </a: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900" dirty="0" err="1"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 CSV and Parquet formats </a:t>
            </a:r>
            <a:r>
              <a:rPr lang="it-IT" sz="1900" dirty="0" err="1"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 HDFS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Spark </a:t>
            </a:r>
            <a:r>
              <a:rPr lang="it-IT" sz="1900" dirty="0" err="1">
                <a:latin typeface="Arial"/>
                <a:ea typeface="Arial"/>
                <a:cs typeface="Arial"/>
                <a:sym typeface="Arial"/>
              </a:rPr>
              <a:t>reads</a:t>
            </a: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 the data from HDFS and </a:t>
            </a:r>
            <a:r>
              <a:rPr lang="it-IT" sz="1900" dirty="0" err="1">
                <a:latin typeface="Arial"/>
                <a:ea typeface="Arial"/>
                <a:cs typeface="Arial"/>
                <a:sym typeface="Arial"/>
              </a:rPr>
              <a:t>executes</a:t>
            </a: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 processing 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Query </a:t>
            </a:r>
            <a:r>
              <a:rPr lang="it-IT" sz="1900" dirty="0" err="1"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it-IT" sz="1900" dirty="0" err="1">
                <a:latin typeface="Arial"/>
                <a:ea typeface="Arial"/>
                <a:cs typeface="Arial"/>
                <a:sym typeface="Arial"/>
              </a:rPr>
              <a:t>written</a:t>
            </a: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 back to HDFS in CSV format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it-IT" sz="1900" dirty="0" err="1">
                <a:latin typeface="Arial"/>
                <a:ea typeface="Arial"/>
                <a:cs typeface="Arial"/>
                <a:sym typeface="Arial"/>
              </a:rPr>
              <a:t>Aggregated</a:t>
            </a: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900" dirty="0" err="1"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it-IT" sz="1900" dirty="0" err="1">
                <a:latin typeface="Arial"/>
                <a:ea typeface="Arial"/>
                <a:cs typeface="Arial"/>
                <a:sym typeface="Arial"/>
              </a:rPr>
              <a:t>exported</a:t>
            </a: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it-IT" sz="1900" dirty="0" err="1">
                <a:latin typeface="Arial"/>
                <a:ea typeface="Arial"/>
                <a:cs typeface="Arial"/>
                <a:sym typeface="Arial"/>
              </a:rPr>
              <a:t>Redis</a:t>
            </a: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 for fast </a:t>
            </a:r>
            <a:r>
              <a:rPr lang="it-IT" sz="1900" dirty="0" err="1">
                <a:latin typeface="Arial"/>
                <a:ea typeface="Arial"/>
                <a:cs typeface="Arial"/>
                <a:sym typeface="Arial"/>
              </a:rPr>
              <a:t>access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R"/>
            </a:pP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Grafana </a:t>
            </a:r>
            <a:r>
              <a:rPr lang="it-IT" sz="1900" dirty="0" err="1">
                <a:latin typeface="Arial"/>
                <a:ea typeface="Arial"/>
                <a:cs typeface="Arial"/>
                <a:sym typeface="Arial"/>
              </a:rPr>
              <a:t>reads</a:t>
            </a: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 the data (CSV format) and </a:t>
            </a:r>
            <a:r>
              <a:rPr lang="it-IT" sz="1900" dirty="0" err="1">
                <a:latin typeface="Arial"/>
                <a:ea typeface="Arial"/>
                <a:cs typeface="Arial"/>
                <a:sym typeface="Arial"/>
              </a:rPr>
              <a:t>creates</a:t>
            </a:r>
            <a:r>
              <a:rPr lang="it-IT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900" dirty="0" err="1">
                <a:latin typeface="Arial"/>
                <a:ea typeface="Arial"/>
                <a:cs typeface="Arial"/>
                <a:sym typeface="Arial"/>
              </a:rPr>
              <a:t>charts</a:t>
            </a:r>
            <a:endParaRPr dirty="0"/>
          </a:p>
        </p:txBody>
      </p:sp>
      <p:sp>
        <p:nvSpPr>
          <p:cNvPr id="150" name="Google Shape;150;p8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M. Basili, A. Trani - SABD 2024/25</a:t>
            </a:r>
            <a:endParaRPr/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  <p:pic>
        <p:nvPicPr>
          <p:cNvPr id="152" name="Google Shape;152;p8" descr="Immagine che contiene testo, schermata, diagramma, Carattere&#10;&#10;Il contenuto generato dall&amp;#39;IA potrebbe non essere corret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829" y="1660294"/>
            <a:ext cx="4948470" cy="3838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838200" y="269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Overview - Docker Containers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1"/>
          </p:nvPr>
        </p:nvSpPr>
        <p:spPr>
          <a:xfrm>
            <a:off x="838200" y="1595765"/>
            <a:ext cx="10515600" cy="450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it-IT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fully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containerized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orchestrated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Compose</a:t>
            </a:r>
            <a:endParaRPr dirty="0"/>
          </a:p>
          <a:p>
            <a:pPr marL="92583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458"/>
              </a:buClr>
              <a:buSzPts val="2200"/>
              <a:buFont typeface="Courier New"/>
              <a:buChar char="o"/>
            </a:pPr>
            <a:r>
              <a:rPr lang="it-IT" dirty="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HDFS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namenode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, datanode1, datanode2</a:t>
            </a:r>
            <a:endParaRPr dirty="0"/>
          </a:p>
          <a:p>
            <a:pPr marL="92583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458"/>
              </a:buClr>
              <a:buSzPts val="2200"/>
              <a:buFont typeface="Courier New"/>
              <a:buChar char="o"/>
            </a:pPr>
            <a:r>
              <a:rPr lang="it-IT" dirty="0" err="1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NiFi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: nifi</a:t>
            </a:r>
            <a:endParaRPr dirty="0"/>
          </a:p>
          <a:p>
            <a:pPr marL="92583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458"/>
              </a:buClr>
              <a:buSzPts val="2200"/>
              <a:buFont typeface="Courier New"/>
              <a:buChar char="o"/>
            </a:pPr>
            <a:r>
              <a:rPr lang="it-IT" dirty="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: spark-master, spark-worker-1, spark-worker-2</a:t>
            </a:r>
            <a:endParaRPr dirty="0"/>
          </a:p>
          <a:p>
            <a:pPr marL="92583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458"/>
              </a:buClr>
              <a:buSzPts val="2200"/>
              <a:buFont typeface="Courier New"/>
              <a:buChar char="o"/>
            </a:pPr>
            <a:r>
              <a:rPr lang="it-IT" dirty="0" err="1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Redis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redis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results_exporter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2583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C458"/>
              </a:buClr>
              <a:buSzPts val="2200"/>
              <a:buFont typeface="Courier New"/>
              <a:buChar char="o"/>
            </a:pPr>
            <a:r>
              <a:rPr lang="it-IT" dirty="0">
                <a:solidFill>
                  <a:srgbClr val="00C458"/>
                </a:solidFill>
                <a:latin typeface="Arial"/>
                <a:ea typeface="Arial"/>
                <a:cs typeface="Arial"/>
                <a:sym typeface="Arial"/>
              </a:rPr>
              <a:t>Grafana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: grafana, grafana-image-render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dt" idx="10"/>
          </p:nvPr>
        </p:nvSpPr>
        <p:spPr>
          <a:xfrm>
            <a:off x="8382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M. Basili, A. Trani - SABD 2024/25</a:t>
            </a:r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ldNum" idx="12"/>
          </p:nvPr>
        </p:nvSpPr>
        <p:spPr>
          <a:xfrm>
            <a:off x="8610600" y="6269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1142</Words>
  <Application>Microsoft Office PowerPoint</Application>
  <PresentationFormat>Widescreen</PresentationFormat>
  <Paragraphs>245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Noto Sans Symbols</vt:lpstr>
      <vt:lpstr>Wingdings</vt:lpstr>
      <vt:lpstr>Tema di Office</vt:lpstr>
      <vt:lpstr>SABD Project #1</vt:lpstr>
      <vt:lpstr>Outline</vt:lpstr>
      <vt:lpstr>Goals</vt:lpstr>
      <vt:lpstr>Queries</vt:lpstr>
      <vt:lpstr>Introduction &amp; Background</vt:lpstr>
      <vt:lpstr>Overview - Technology Stack</vt:lpstr>
      <vt:lpstr>Overview - Architecture</vt:lpstr>
      <vt:lpstr>Overview - DataFlow</vt:lpstr>
      <vt:lpstr>Overview - Docker Containers</vt:lpstr>
      <vt:lpstr>NiFi - Data Acquisition and Ingestion</vt:lpstr>
      <vt:lpstr>Implementation</vt:lpstr>
      <vt:lpstr>Implementation – Q1 (RDD Version)</vt:lpstr>
      <vt:lpstr>Implementation – Q2 (DataFrame version)</vt:lpstr>
      <vt:lpstr>Implementation – Q3 (SQL version)</vt:lpstr>
      <vt:lpstr>Export – HDFS &amp; Redis</vt:lpstr>
      <vt:lpstr>Grafana</vt:lpstr>
      <vt:lpstr>Results</vt:lpstr>
      <vt:lpstr>Performance Analysis – Setup</vt:lpstr>
      <vt:lpstr>Performance Analysis – Execution Logic</vt:lpstr>
      <vt:lpstr>Performance Analysis – Results</vt:lpstr>
      <vt:lpstr>Discussion – Query Results</vt:lpstr>
      <vt:lpstr>Discussion – Performance Analysis</vt:lpstr>
      <vt:lpstr>References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SABD Project #1</dc:title>
  <dc:creator>Matteo</dc:creator>
  <cp:lastModifiedBy>matteo basili</cp:lastModifiedBy>
  <cp:revision>8</cp:revision>
  <dcterms:created xsi:type="dcterms:W3CDTF">2024-06-11T15:00:04Z</dcterms:created>
  <dcterms:modified xsi:type="dcterms:W3CDTF">2025-06-19T10:40:43Z</dcterms:modified>
</cp:coreProperties>
</file>