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7" r:id="rId7"/>
    <p:sldId id="263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59" r:id="rId1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1A78-B0C1-4F4E-BB6F-C331ADB27DF7}" type="datetimeFigureOut">
              <a:rPr lang="it-IT" smtClean="0"/>
              <a:pPr/>
              <a:t>22/02/2015</a:t>
            </a:fld>
            <a:endParaRPr lang="it-IT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CE2E-099F-442C-9B0B-416779870FD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1A78-B0C1-4F4E-BB6F-C331ADB27DF7}" type="datetimeFigureOut">
              <a:rPr lang="it-IT" smtClean="0"/>
              <a:pPr/>
              <a:t>22/02/2015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CE2E-099F-442C-9B0B-416779870FD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1A78-B0C1-4F4E-BB6F-C331ADB27DF7}" type="datetimeFigureOut">
              <a:rPr lang="it-IT" smtClean="0"/>
              <a:pPr/>
              <a:t>22/02/2015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CE2E-099F-442C-9B0B-416779870FD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1A78-B0C1-4F4E-BB6F-C331ADB27DF7}" type="datetimeFigureOut">
              <a:rPr lang="it-IT" smtClean="0"/>
              <a:pPr/>
              <a:t>22/02/2015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CE2E-099F-442C-9B0B-416779870FD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1A78-B0C1-4F4E-BB6F-C331ADB27DF7}" type="datetimeFigureOut">
              <a:rPr lang="it-IT" smtClean="0"/>
              <a:pPr/>
              <a:t>22/02/2015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CE2E-099F-442C-9B0B-416779870FD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1A78-B0C1-4F4E-BB6F-C331ADB27DF7}" type="datetimeFigureOut">
              <a:rPr lang="it-IT" smtClean="0"/>
              <a:pPr/>
              <a:t>22/02/2015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CE2E-099F-442C-9B0B-416779870FD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1A78-B0C1-4F4E-BB6F-C331ADB27DF7}" type="datetimeFigureOut">
              <a:rPr lang="it-IT" smtClean="0"/>
              <a:pPr/>
              <a:t>22/02/2015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CE2E-099F-442C-9B0B-416779870FD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1A78-B0C1-4F4E-BB6F-C331ADB27DF7}" type="datetimeFigureOut">
              <a:rPr lang="it-IT" smtClean="0"/>
              <a:pPr/>
              <a:t>22/02/2015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CE2E-099F-442C-9B0B-416779870FD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1A78-B0C1-4F4E-BB6F-C331ADB27DF7}" type="datetimeFigureOut">
              <a:rPr lang="it-IT" smtClean="0"/>
              <a:pPr/>
              <a:t>22/02/2015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CE2E-099F-442C-9B0B-416779870FD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1A78-B0C1-4F4E-BB6F-C331ADB27DF7}" type="datetimeFigureOut">
              <a:rPr lang="it-IT" smtClean="0"/>
              <a:pPr/>
              <a:t>22/02/2015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CE2E-099F-442C-9B0B-416779870FD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taglia e arrotonda singolo angolo rettangol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olo rettango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1A78-B0C1-4F4E-BB6F-C331ADB27DF7}" type="datetimeFigureOut">
              <a:rPr lang="it-IT" smtClean="0"/>
              <a:pPr/>
              <a:t>22/02/2015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885CE2E-099F-442C-9B0B-416779870FDB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igura a mano liber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igura a mano liber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ED1A78-B0C1-4F4E-BB6F-C331ADB27DF7}" type="datetimeFigureOut">
              <a:rPr lang="it-IT" smtClean="0"/>
              <a:pPr/>
              <a:t>22/02/2015</a:t>
            </a:fld>
            <a:endParaRPr lang="it-I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885CE2E-099F-442C-9B0B-416779870FDB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up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igura a mano liber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igura a mano liber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hebaloo\Desktop\Filmato2.mp4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hebaloo\Desktop\Filmato.mp4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Smart </a:t>
            </a:r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Intercom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39552" y="2708920"/>
            <a:ext cx="5000600" cy="1008112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it-IT" sz="4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Xplore</a:t>
            </a:r>
            <a:r>
              <a:rPr lang="it-IT" sz="4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New </a:t>
            </a:r>
            <a:r>
              <a:rPr lang="it-IT" sz="4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Automation</a:t>
            </a:r>
            <a:r>
              <a:rPr lang="it-IT" sz="4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Award 2015</a:t>
            </a:r>
            <a:endParaRPr lang="it-IT" sz="4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5724128" y="4077072"/>
            <a:ext cx="3024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 smtClean="0">
                <a:latin typeface="Arial" pitchFamily="34" charset="0"/>
                <a:cs typeface="Arial" pitchFamily="34" charset="0"/>
              </a:rPr>
              <a:t>Members</a:t>
            </a:r>
            <a:r>
              <a:rPr lang="it-IT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it-IT" b="1" dirty="0" smtClean="0">
                <a:latin typeface="Arial" pitchFamily="34" charset="0"/>
                <a:cs typeface="Arial" pitchFamily="34" charset="0"/>
              </a:rPr>
              <a:t>Matteo Bertolino</a:t>
            </a:r>
          </a:p>
          <a:p>
            <a:pPr lvl="1"/>
            <a:r>
              <a:rPr lang="it-IT" b="1" dirty="0" smtClean="0">
                <a:latin typeface="Arial" pitchFamily="34" charset="0"/>
                <a:cs typeface="Arial" pitchFamily="34" charset="0"/>
              </a:rPr>
              <a:t>Nicola Campagna</a:t>
            </a:r>
          </a:p>
          <a:p>
            <a:pPr lvl="1"/>
            <a:r>
              <a:rPr lang="it-IT" b="1" dirty="0" smtClean="0">
                <a:latin typeface="Arial" pitchFamily="34" charset="0"/>
                <a:cs typeface="Arial" pitchFamily="34" charset="0"/>
              </a:rPr>
              <a:t>Corrado Raimondo</a:t>
            </a:r>
          </a:p>
          <a:p>
            <a:pPr lvl="1"/>
            <a:r>
              <a:rPr lang="it-IT" b="1" dirty="0" smtClean="0">
                <a:latin typeface="Arial" pitchFamily="34" charset="0"/>
                <a:cs typeface="Arial" pitchFamily="34" charset="0"/>
              </a:rPr>
              <a:t>Gianluca Martino</a:t>
            </a:r>
          </a:p>
          <a:p>
            <a:pPr lvl="1"/>
            <a:r>
              <a:rPr lang="it-IT" b="1" dirty="0" smtClean="0">
                <a:latin typeface="Arial" pitchFamily="34" charset="0"/>
                <a:cs typeface="Arial" pitchFamily="34" charset="0"/>
              </a:rPr>
              <a:t>Giuseppe F. </a:t>
            </a:r>
            <a:r>
              <a:rPr lang="it-IT" b="1" dirty="0" err="1" smtClean="0">
                <a:latin typeface="Arial" pitchFamily="34" charset="0"/>
                <a:cs typeface="Arial" pitchFamily="34" charset="0"/>
              </a:rPr>
              <a:t>Gullo</a:t>
            </a:r>
            <a:endParaRPr lang="it-IT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Immagine 5" descr="IMG_029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8184" y="2348880"/>
            <a:ext cx="2051720" cy="1367814"/>
          </a:xfrm>
          <a:prstGeom prst="rect">
            <a:avLst/>
          </a:prstGeom>
        </p:spPr>
      </p:pic>
      <p:pic>
        <p:nvPicPr>
          <p:cNvPr id="7" name="Immagine 6" descr="politoLogo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5105907"/>
            <a:ext cx="3168352" cy="135622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Remote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sytem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b="1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it-IT" sz="2400" b="1" dirty="0" err="1" smtClean="0">
                <a:latin typeface="Arial" pitchFamily="34" charset="0"/>
                <a:cs typeface="Arial" pitchFamily="34" charset="0"/>
              </a:rPr>
              <a:t>smartphone</a:t>
            </a:r>
            <a:r>
              <a:rPr lang="it-IT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2400" b="1" dirty="0" err="1" smtClean="0">
                <a:latin typeface="Arial" pitchFamily="34" charset="0"/>
                <a:cs typeface="Arial" pitchFamily="34" charset="0"/>
              </a:rPr>
              <a:t>application</a:t>
            </a:r>
            <a:r>
              <a:rPr lang="it-IT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2400" b="1" dirty="0" err="1" smtClean="0">
                <a:latin typeface="Arial" pitchFamily="34" charset="0"/>
                <a:cs typeface="Arial" pitchFamily="34" charset="0"/>
              </a:rPr>
              <a:t>works</a:t>
            </a:r>
            <a:r>
              <a:rPr lang="it-IT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2400" b="1" dirty="0" err="1" smtClean="0">
                <a:latin typeface="Arial" pitchFamily="34" charset="0"/>
                <a:cs typeface="Arial" pitchFamily="34" charset="0"/>
              </a:rPr>
              <a:t>as</a:t>
            </a:r>
            <a:r>
              <a:rPr lang="it-IT" sz="2400" b="1" dirty="0" smtClean="0">
                <a:latin typeface="Arial" pitchFamily="34" charset="0"/>
                <a:cs typeface="Arial" pitchFamily="34" charset="0"/>
              </a:rPr>
              <a:t> a controller </a:t>
            </a:r>
            <a:r>
              <a:rPr lang="it-IT" sz="2400" b="1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it-IT" sz="2400" b="1" dirty="0" smtClean="0">
                <a:latin typeface="Arial" pitchFamily="34" charset="0"/>
                <a:cs typeface="Arial" pitchFamily="34" charset="0"/>
              </a:rPr>
              <a:t> the </a:t>
            </a:r>
            <a:r>
              <a:rPr lang="it-IT" sz="2400" b="1" dirty="0" err="1" smtClean="0">
                <a:latin typeface="Arial" pitchFamily="34" charset="0"/>
                <a:cs typeface="Arial" pitchFamily="34" charset="0"/>
              </a:rPr>
              <a:t>whole</a:t>
            </a:r>
            <a:r>
              <a:rPr lang="it-IT" sz="2400" b="1" dirty="0" smtClean="0">
                <a:latin typeface="Arial" pitchFamily="34" charset="0"/>
                <a:cs typeface="Arial" pitchFamily="34" charset="0"/>
              </a:rPr>
              <a:t> system:</a:t>
            </a:r>
            <a:endParaRPr lang="it-IT" sz="2400" b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it-IT" sz="2200" dirty="0" err="1" smtClean="0">
                <a:latin typeface="Arial" pitchFamily="34" charset="0"/>
                <a:cs typeface="Arial" pitchFamily="34" charset="0"/>
              </a:rPr>
              <a:t>You</a:t>
            </a:r>
            <a:r>
              <a:rPr lang="it-IT" sz="2200" dirty="0" smtClean="0">
                <a:latin typeface="Arial" pitchFamily="34" charset="0"/>
                <a:cs typeface="Arial" pitchFamily="34" charset="0"/>
              </a:rPr>
              <a:t> can </a:t>
            </a:r>
            <a:r>
              <a:rPr lang="it-IT" sz="2200" dirty="0" err="1" smtClean="0">
                <a:latin typeface="Arial" pitchFamily="34" charset="0"/>
                <a:cs typeface="Arial" pitchFamily="34" charset="0"/>
              </a:rPr>
              <a:t>see</a:t>
            </a:r>
            <a:r>
              <a:rPr lang="it-IT" sz="2200" dirty="0" smtClean="0">
                <a:latin typeface="Arial" pitchFamily="34" charset="0"/>
                <a:cs typeface="Arial" pitchFamily="34" charset="0"/>
              </a:rPr>
              <a:t> the </a:t>
            </a:r>
            <a:r>
              <a:rPr lang="it-IT" sz="2200" dirty="0" err="1" smtClean="0">
                <a:latin typeface="Arial" pitchFamily="34" charset="0"/>
                <a:cs typeface="Arial" pitchFamily="34" charset="0"/>
              </a:rPr>
              <a:t>history</a:t>
            </a:r>
            <a:r>
              <a:rPr lang="it-IT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22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it-IT" sz="2200" dirty="0" smtClean="0">
                <a:latin typeface="Arial" pitchFamily="34" charset="0"/>
                <a:cs typeface="Arial" pitchFamily="34" charset="0"/>
              </a:rPr>
              <a:t> the last </a:t>
            </a:r>
            <a:r>
              <a:rPr lang="it-IT" sz="2200" dirty="0" err="1" smtClean="0">
                <a:latin typeface="Arial" pitchFamily="34" charset="0"/>
                <a:cs typeface="Arial" pitchFamily="34" charset="0"/>
              </a:rPr>
              <a:t>calls</a:t>
            </a:r>
            <a:endParaRPr lang="it-IT" sz="2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magine 3" descr="AhoaMp2cwnt9ncKUoZw4QuHBsIwM1Fq_fTgHl6sbZ3d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056" y="3284984"/>
            <a:ext cx="2009822" cy="3573016"/>
          </a:xfrm>
          <a:prstGeom prst="rect">
            <a:avLst/>
          </a:prstGeom>
        </p:spPr>
      </p:pic>
      <p:pic>
        <p:nvPicPr>
          <p:cNvPr id="5" name="Immagine 4" descr="AkNujS-JWZF2zU3LVbAqIKuiH72CoGqDGU17ouMxIRy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3284984"/>
            <a:ext cx="2009822" cy="35730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Remote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sytem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b="1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it-IT" sz="2400" b="1" dirty="0" err="1" smtClean="0">
                <a:latin typeface="Arial" pitchFamily="34" charset="0"/>
                <a:cs typeface="Arial" pitchFamily="34" charset="0"/>
              </a:rPr>
              <a:t>smartphone</a:t>
            </a:r>
            <a:r>
              <a:rPr lang="it-IT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2400" b="1" dirty="0" err="1" smtClean="0">
                <a:latin typeface="Arial" pitchFamily="34" charset="0"/>
                <a:cs typeface="Arial" pitchFamily="34" charset="0"/>
              </a:rPr>
              <a:t>application</a:t>
            </a:r>
            <a:r>
              <a:rPr lang="it-IT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2400" b="1" dirty="0" err="1" smtClean="0">
                <a:latin typeface="Arial" pitchFamily="34" charset="0"/>
                <a:cs typeface="Arial" pitchFamily="34" charset="0"/>
              </a:rPr>
              <a:t>works</a:t>
            </a:r>
            <a:r>
              <a:rPr lang="it-IT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2400" b="1" dirty="0" err="1" smtClean="0">
                <a:latin typeface="Arial" pitchFamily="34" charset="0"/>
                <a:cs typeface="Arial" pitchFamily="34" charset="0"/>
              </a:rPr>
              <a:t>as</a:t>
            </a:r>
            <a:r>
              <a:rPr lang="it-IT" sz="2400" b="1" dirty="0" smtClean="0">
                <a:latin typeface="Arial" pitchFamily="34" charset="0"/>
                <a:cs typeface="Arial" pitchFamily="34" charset="0"/>
              </a:rPr>
              <a:t> a controller </a:t>
            </a:r>
            <a:r>
              <a:rPr lang="it-IT" sz="2400" b="1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it-IT" sz="2400" b="1" dirty="0" smtClean="0">
                <a:latin typeface="Arial" pitchFamily="34" charset="0"/>
                <a:cs typeface="Arial" pitchFamily="34" charset="0"/>
              </a:rPr>
              <a:t> the </a:t>
            </a:r>
            <a:r>
              <a:rPr lang="it-IT" sz="2400" b="1" dirty="0" err="1" smtClean="0">
                <a:latin typeface="Arial" pitchFamily="34" charset="0"/>
                <a:cs typeface="Arial" pitchFamily="34" charset="0"/>
              </a:rPr>
              <a:t>whole</a:t>
            </a:r>
            <a:r>
              <a:rPr lang="it-IT" sz="2400" b="1" dirty="0" smtClean="0">
                <a:latin typeface="Arial" pitchFamily="34" charset="0"/>
                <a:cs typeface="Arial" pitchFamily="34" charset="0"/>
              </a:rPr>
              <a:t> system:</a:t>
            </a:r>
          </a:p>
          <a:p>
            <a:pPr lvl="1"/>
            <a:r>
              <a:rPr lang="it-IT" sz="2200" dirty="0" err="1" smtClean="0">
                <a:latin typeface="Arial" pitchFamily="34" charset="0"/>
                <a:cs typeface="Arial" pitchFamily="34" charset="0"/>
              </a:rPr>
              <a:t>You</a:t>
            </a:r>
            <a:r>
              <a:rPr lang="it-IT" sz="2200" dirty="0" smtClean="0">
                <a:latin typeface="Arial" pitchFamily="34" charset="0"/>
                <a:cs typeface="Arial" pitchFamily="34" charset="0"/>
              </a:rPr>
              <a:t> can </a:t>
            </a:r>
            <a:r>
              <a:rPr lang="it-IT" sz="2200" dirty="0" err="1" smtClean="0">
                <a:latin typeface="Arial" pitchFamily="34" charset="0"/>
                <a:cs typeface="Arial" pitchFamily="34" charset="0"/>
              </a:rPr>
              <a:t>see</a:t>
            </a:r>
            <a:r>
              <a:rPr lang="it-IT" sz="2200" dirty="0" smtClean="0">
                <a:latin typeface="Arial" pitchFamily="34" charset="0"/>
                <a:cs typeface="Arial" pitchFamily="34" charset="0"/>
              </a:rPr>
              <a:t> the </a:t>
            </a:r>
            <a:r>
              <a:rPr lang="it-IT" sz="2200" dirty="0" err="1" smtClean="0">
                <a:latin typeface="Arial" pitchFamily="34" charset="0"/>
                <a:cs typeface="Arial" pitchFamily="34" charset="0"/>
              </a:rPr>
              <a:t>details</a:t>
            </a:r>
            <a:r>
              <a:rPr lang="it-IT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22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it-IT" sz="2200" dirty="0" smtClean="0">
                <a:latin typeface="Arial" pitchFamily="34" charset="0"/>
                <a:cs typeface="Arial" pitchFamily="34" charset="0"/>
              </a:rPr>
              <a:t> the </a:t>
            </a:r>
            <a:r>
              <a:rPr lang="it-IT" sz="2200" dirty="0" err="1" smtClean="0">
                <a:latin typeface="Arial" pitchFamily="34" charset="0"/>
                <a:cs typeface="Arial" pitchFamily="34" charset="0"/>
              </a:rPr>
              <a:t>calls</a:t>
            </a:r>
            <a:endParaRPr lang="it-IT" sz="22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it-IT" dirty="0"/>
          </a:p>
        </p:txBody>
      </p:sp>
      <p:pic>
        <p:nvPicPr>
          <p:cNvPr id="4" name="Immagine 3" descr="AkWDlRkpNo_sTvWkhXwqjYCuiAiufFOQ-DXXaUQn8O4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3212976"/>
            <a:ext cx="2050326" cy="3645024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4860032" y="407707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Metterne un’altra</a:t>
            </a:r>
            <a:endParaRPr lang="it-IT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Remote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sytem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b="1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it-IT" sz="2400" b="1" dirty="0" err="1" smtClean="0">
                <a:latin typeface="Arial" pitchFamily="34" charset="0"/>
                <a:cs typeface="Arial" pitchFamily="34" charset="0"/>
              </a:rPr>
              <a:t>smartphone</a:t>
            </a:r>
            <a:r>
              <a:rPr lang="it-IT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2400" b="1" dirty="0" err="1" smtClean="0">
                <a:latin typeface="Arial" pitchFamily="34" charset="0"/>
                <a:cs typeface="Arial" pitchFamily="34" charset="0"/>
              </a:rPr>
              <a:t>application</a:t>
            </a:r>
            <a:r>
              <a:rPr lang="it-IT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2400" b="1" dirty="0" err="1" smtClean="0">
                <a:latin typeface="Arial" pitchFamily="34" charset="0"/>
                <a:cs typeface="Arial" pitchFamily="34" charset="0"/>
              </a:rPr>
              <a:t>works</a:t>
            </a:r>
            <a:r>
              <a:rPr lang="it-IT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2400" b="1" dirty="0" err="1" smtClean="0">
                <a:latin typeface="Arial" pitchFamily="34" charset="0"/>
                <a:cs typeface="Arial" pitchFamily="34" charset="0"/>
              </a:rPr>
              <a:t>as</a:t>
            </a:r>
            <a:r>
              <a:rPr lang="it-IT" sz="2400" b="1" dirty="0" smtClean="0">
                <a:latin typeface="Arial" pitchFamily="34" charset="0"/>
                <a:cs typeface="Arial" pitchFamily="34" charset="0"/>
              </a:rPr>
              <a:t> a controller </a:t>
            </a:r>
            <a:r>
              <a:rPr lang="it-IT" sz="2400" b="1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it-IT" sz="2400" b="1" dirty="0" smtClean="0">
                <a:latin typeface="Arial" pitchFamily="34" charset="0"/>
                <a:cs typeface="Arial" pitchFamily="34" charset="0"/>
              </a:rPr>
              <a:t> the </a:t>
            </a:r>
            <a:r>
              <a:rPr lang="it-IT" sz="2400" b="1" dirty="0" err="1" smtClean="0">
                <a:latin typeface="Arial" pitchFamily="34" charset="0"/>
                <a:cs typeface="Arial" pitchFamily="34" charset="0"/>
              </a:rPr>
              <a:t>whole</a:t>
            </a:r>
            <a:r>
              <a:rPr lang="it-IT" sz="2400" b="1" dirty="0" smtClean="0">
                <a:latin typeface="Arial" pitchFamily="34" charset="0"/>
                <a:cs typeface="Arial" pitchFamily="34" charset="0"/>
              </a:rPr>
              <a:t> system:</a:t>
            </a:r>
          </a:p>
          <a:p>
            <a:pPr lvl="1"/>
            <a:r>
              <a:rPr lang="it-IT" sz="2200" dirty="0" err="1" smtClean="0">
                <a:latin typeface="Arial" pitchFamily="34" charset="0"/>
                <a:cs typeface="Arial" pitchFamily="34" charset="0"/>
              </a:rPr>
              <a:t>You</a:t>
            </a:r>
            <a:r>
              <a:rPr lang="it-IT" sz="2200" dirty="0" smtClean="0">
                <a:latin typeface="Arial" pitchFamily="34" charset="0"/>
                <a:cs typeface="Arial" pitchFamily="34" charset="0"/>
              </a:rPr>
              <a:t> can </a:t>
            </a:r>
            <a:r>
              <a:rPr lang="it-IT" sz="2200" dirty="0" err="1" smtClean="0">
                <a:latin typeface="Arial" pitchFamily="34" charset="0"/>
                <a:cs typeface="Arial" pitchFamily="34" charset="0"/>
              </a:rPr>
              <a:t>insert</a:t>
            </a:r>
            <a:r>
              <a:rPr lang="it-IT" sz="22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it-IT" sz="2200" dirty="0" err="1" smtClean="0">
                <a:latin typeface="Arial" pitchFamily="34" charset="0"/>
                <a:cs typeface="Arial" pitchFamily="34" charset="0"/>
              </a:rPr>
              <a:t>new</a:t>
            </a:r>
            <a:r>
              <a:rPr lang="it-IT" sz="2200" dirty="0" smtClean="0">
                <a:latin typeface="Arial" pitchFamily="34" charset="0"/>
                <a:cs typeface="Arial" pitchFamily="34" charset="0"/>
              </a:rPr>
              <a:t> visitor in the database</a:t>
            </a:r>
            <a:endParaRPr lang="it-IT" sz="2200" dirty="0" smtClean="0">
              <a:latin typeface="Arial" pitchFamily="34" charset="0"/>
              <a:cs typeface="Arial" pitchFamily="34" charset="0"/>
            </a:endParaRPr>
          </a:p>
          <a:p>
            <a:endParaRPr lang="it-IT" dirty="0"/>
          </a:p>
        </p:txBody>
      </p:sp>
      <p:pic>
        <p:nvPicPr>
          <p:cNvPr id="4" name="Immagine 3" descr="AqAoRK-W5SiBbdkmwTy2vUkMsRV4OS6oXjoss0P-X_iv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1690" y="3212976"/>
            <a:ext cx="2050326" cy="3645024"/>
          </a:xfrm>
          <a:prstGeom prst="rect">
            <a:avLst/>
          </a:prstGeom>
        </p:spPr>
      </p:pic>
      <p:pic>
        <p:nvPicPr>
          <p:cNvPr id="5" name="Immagine 4" descr="Aq9rCRhvuKv4612RjxE83-3fKuRslGCCF1UtLU-mWaz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3140968"/>
            <a:ext cx="2090831" cy="371703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Remote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sytem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b="1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it-IT" sz="2400" b="1" dirty="0" err="1" smtClean="0">
                <a:latin typeface="Arial" pitchFamily="34" charset="0"/>
                <a:cs typeface="Arial" pitchFamily="34" charset="0"/>
              </a:rPr>
              <a:t>smartphone</a:t>
            </a:r>
            <a:r>
              <a:rPr lang="it-IT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2400" b="1" dirty="0" err="1" smtClean="0">
                <a:latin typeface="Arial" pitchFamily="34" charset="0"/>
                <a:cs typeface="Arial" pitchFamily="34" charset="0"/>
              </a:rPr>
              <a:t>application</a:t>
            </a:r>
            <a:r>
              <a:rPr lang="it-IT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2400" b="1" dirty="0" err="1" smtClean="0">
                <a:latin typeface="Arial" pitchFamily="34" charset="0"/>
                <a:cs typeface="Arial" pitchFamily="34" charset="0"/>
              </a:rPr>
              <a:t>works</a:t>
            </a:r>
            <a:r>
              <a:rPr lang="it-IT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2400" b="1" dirty="0" err="1" smtClean="0">
                <a:latin typeface="Arial" pitchFamily="34" charset="0"/>
                <a:cs typeface="Arial" pitchFamily="34" charset="0"/>
              </a:rPr>
              <a:t>as</a:t>
            </a:r>
            <a:r>
              <a:rPr lang="it-IT" sz="2400" b="1" dirty="0" smtClean="0">
                <a:latin typeface="Arial" pitchFamily="34" charset="0"/>
                <a:cs typeface="Arial" pitchFamily="34" charset="0"/>
              </a:rPr>
              <a:t> a controller </a:t>
            </a:r>
            <a:r>
              <a:rPr lang="it-IT" sz="2400" b="1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it-IT" sz="2400" b="1" dirty="0" smtClean="0">
                <a:latin typeface="Arial" pitchFamily="34" charset="0"/>
                <a:cs typeface="Arial" pitchFamily="34" charset="0"/>
              </a:rPr>
              <a:t> the </a:t>
            </a:r>
            <a:r>
              <a:rPr lang="it-IT" sz="2400" b="1" dirty="0" err="1" smtClean="0">
                <a:latin typeface="Arial" pitchFamily="34" charset="0"/>
                <a:cs typeface="Arial" pitchFamily="34" charset="0"/>
              </a:rPr>
              <a:t>whole</a:t>
            </a:r>
            <a:r>
              <a:rPr lang="it-IT" sz="2400" b="1" dirty="0" smtClean="0">
                <a:latin typeface="Arial" pitchFamily="34" charset="0"/>
                <a:cs typeface="Arial" pitchFamily="34" charset="0"/>
              </a:rPr>
              <a:t> system:</a:t>
            </a:r>
          </a:p>
          <a:p>
            <a:pPr lvl="1"/>
            <a:r>
              <a:rPr lang="it-IT" sz="2200" dirty="0" err="1" smtClean="0">
                <a:latin typeface="Arial" pitchFamily="34" charset="0"/>
                <a:cs typeface="Arial" pitchFamily="34" charset="0"/>
              </a:rPr>
              <a:t>You</a:t>
            </a:r>
            <a:r>
              <a:rPr lang="it-IT" sz="2200" dirty="0" smtClean="0">
                <a:latin typeface="Arial" pitchFamily="34" charset="0"/>
                <a:cs typeface="Arial" pitchFamily="34" charset="0"/>
              </a:rPr>
              <a:t> can </a:t>
            </a:r>
            <a:r>
              <a:rPr lang="it-IT" sz="2200" dirty="0" smtClean="0">
                <a:latin typeface="Arial" pitchFamily="34" charset="0"/>
                <a:cs typeface="Arial" pitchFamily="34" charset="0"/>
              </a:rPr>
              <a:t>open the </a:t>
            </a:r>
            <a:r>
              <a:rPr lang="it-IT" sz="2200" dirty="0" err="1" smtClean="0">
                <a:latin typeface="Arial" pitchFamily="34" charset="0"/>
                <a:cs typeface="Arial" pitchFamily="34" charset="0"/>
              </a:rPr>
              <a:t>gate</a:t>
            </a:r>
            <a:r>
              <a:rPr lang="it-IT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2200" dirty="0" err="1" smtClean="0">
                <a:latin typeface="Arial" pitchFamily="34" charset="0"/>
                <a:cs typeface="Arial" pitchFamily="34" charset="0"/>
              </a:rPr>
              <a:t>directly</a:t>
            </a:r>
            <a:r>
              <a:rPr lang="it-IT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2200" dirty="0" err="1" smtClean="0">
                <a:latin typeface="Arial" pitchFamily="34" charset="0"/>
                <a:cs typeface="Arial" pitchFamily="34" charset="0"/>
              </a:rPr>
              <a:t>from</a:t>
            </a:r>
            <a:r>
              <a:rPr lang="it-IT" sz="2200" dirty="0" smtClean="0">
                <a:latin typeface="Arial" pitchFamily="34" charset="0"/>
                <a:cs typeface="Arial" pitchFamily="34" charset="0"/>
              </a:rPr>
              <a:t> the </a:t>
            </a:r>
            <a:r>
              <a:rPr lang="it-IT" sz="2200" dirty="0" err="1" smtClean="0">
                <a:latin typeface="Arial" pitchFamily="34" charset="0"/>
                <a:cs typeface="Arial" pitchFamily="34" charset="0"/>
              </a:rPr>
              <a:t>smartphone</a:t>
            </a:r>
            <a:endParaRPr lang="it-IT" sz="2200" dirty="0" smtClean="0">
              <a:latin typeface="Arial" pitchFamily="34" charset="0"/>
              <a:cs typeface="Arial" pitchFamily="34" charset="0"/>
            </a:endParaRPr>
          </a:p>
          <a:p>
            <a:endParaRPr lang="it-IT" dirty="0"/>
          </a:p>
        </p:txBody>
      </p:sp>
      <p:pic>
        <p:nvPicPr>
          <p:cNvPr id="6" name="Immagine 5" descr="AkSXQSKxjzh7uWCZ_9HA_z_7hYnZ-1XKDNi0QH-wOgW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3212976"/>
            <a:ext cx="2050326" cy="36450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User-friendly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interface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>
                <a:latin typeface="Arial" pitchFamily="34" charset="0"/>
                <a:cs typeface="Arial" pitchFamily="34" charset="0"/>
              </a:rPr>
              <a:t>Simple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and intuitive:</a:t>
            </a:r>
          </a:p>
          <a:p>
            <a:pPr lvl="1"/>
            <a:endParaRPr lang="it-IT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it-IT" dirty="0" err="1" smtClean="0">
                <a:latin typeface="Arial" pitchFamily="34" charset="0"/>
                <a:cs typeface="Arial" pitchFamily="34" charset="0"/>
              </a:rPr>
              <a:t>Written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using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AngularJS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API;</a:t>
            </a:r>
          </a:p>
          <a:p>
            <a:pPr lvl="1"/>
            <a:r>
              <a:rPr lang="it-IT" dirty="0" err="1" smtClean="0">
                <a:latin typeface="Arial" pitchFamily="34" charset="0"/>
                <a:cs typeface="Arial" pitchFamily="34" charset="0"/>
              </a:rPr>
              <a:t>Very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scalable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lvl="2"/>
            <a:r>
              <a:rPr lang="it-IT" dirty="0" err="1" smtClean="0">
                <a:latin typeface="Arial" pitchFamily="34" charset="0"/>
                <a:cs typeface="Arial" pitchFamily="34" charset="0"/>
              </a:rPr>
              <a:t>Adding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other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implementations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is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simple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lvl="1"/>
            <a:r>
              <a:rPr lang="it-IT" dirty="0" err="1" smtClean="0">
                <a:latin typeface="Arial" pitchFamily="34" charset="0"/>
                <a:cs typeface="Arial" pitchFamily="34" charset="0"/>
              </a:rPr>
              <a:t>Potentially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infinite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improvement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lvl="1"/>
            <a:r>
              <a:rPr lang="it-IT" dirty="0" smtClean="0">
                <a:latin typeface="Arial" pitchFamily="34" charset="0"/>
                <a:cs typeface="Arial" pitchFamily="34" charset="0"/>
              </a:rPr>
              <a:t>Easy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understand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interact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with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it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it-IT" sz="2400" b="1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it-IT" sz="2200" dirty="0" smtClean="0">
              <a:latin typeface="Arial" pitchFamily="34" charset="0"/>
              <a:cs typeface="Arial" pitchFamily="34" charset="0"/>
            </a:endParaRPr>
          </a:p>
          <a:p>
            <a:endParaRPr lang="it-IT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User-friendly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interface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1767-61C2-4137-B275-CD772A91488F}" type="slidenum">
              <a:rPr lang="it-IT" smtClean="0"/>
              <a:pPr/>
              <a:t>15</a:t>
            </a:fld>
            <a:endParaRPr lang="it-IT"/>
          </a:p>
        </p:txBody>
      </p:sp>
      <p:pic>
        <p:nvPicPr>
          <p:cNvPr id="7" name="Filmato2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971599" y="2327326"/>
            <a:ext cx="7272809" cy="408776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51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mute="1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Utilities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 err="1" smtClean="0">
                <a:latin typeface="Arial" pitchFamily="34" charset="0"/>
                <a:cs typeface="Arial" pitchFamily="34" charset="0"/>
              </a:rPr>
              <a:t>Why</a:t>
            </a:r>
            <a:r>
              <a:rPr lang="it-IT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b="1" dirty="0" err="1" smtClean="0">
                <a:latin typeface="Arial" pitchFamily="34" charset="0"/>
                <a:cs typeface="Arial" pitchFamily="34" charset="0"/>
              </a:rPr>
              <a:t>should</a:t>
            </a:r>
            <a:r>
              <a:rPr lang="it-IT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b="1" dirty="0" err="1" smtClean="0">
                <a:latin typeface="Arial" pitchFamily="34" charset="0"/>
                <a:cs typeface="Arial" pitchFamily="34" charset="0"/>
              </a:rPr>
              <a:t>we</a:t>
            </a:r>
            <a:r>
              <a:rPr lang="it-IT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b="1" dirty="0" err="1" smtClean="0">
                <a:latin typeface="Arial" pitchFamily="34" charset="0"/>
                <a:cs typeface="Arial" pitchFamily="34" charset="0"/>
              </a:rPr>
              <a:t>use</a:t>
            </a:r>
            <a:r>
              <a:rPr lang="it-IT" b="1" dirty="0" smtClean="0">
                <a:latin typeface="Arial" pitchFamily="34" charset="0"/>
                <a:cs typeface="Arial" pitchFamily="34" charset="0"/>
              </a:rPr>
              <a:t> the Smart </a:t>
            </a:r>
            <a:r>
              <a:rPr lang="it-IT" b="1" dirty="0" err="1" smtClean="0">
                <a:latin typeface="Arial" pitchFamily="34" charset="0"/>
                <a:cs typeface="Arial" pitchFamily="34" charset="0"/>
              </a:rPr>
              <a:t>Intercom</a:t>
            </a:r>
            <a:r>
              <a:rPr lang="it-IT" b="1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endParaRPr lang="it-IT" b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it-IT" dirty="0" err="1" smtClean="0">
                <a:latin typeface="Arial" pitchFamily="34" charset="0"/>
                <a:cs typeface="Arial" pitchFamily="34" charset="0"/>
              </a:rPr>
              <a:t>It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lets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interact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with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the visitor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even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if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you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’re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not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at home;</a:t>
            </a:r>
          </a:p>
          <a:p>
            <a:pPr lvl="1"/>
            <a:r>
              <a:rPr lang="it-IT" dirty="0" err="1" smtClean="0">
                <a:latin typeface="Arial" pitchFamily="34" charset="0"/>
                <a:cs typeface="Arial" pitchFamily="34" charset="0"/>
              </a:rPr>
              <a:t>It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implements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sort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security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beacuse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2"/>
            <a:r>
              <a:rPr lang="it-IT" dirty="0" err="1" smtClean="0">
                <a:latin typeface="Arial" pitchFamily="34" charset="0"/>
                <a:cs typeface="Arial" pitchFamily="34" charset="0"/>
              </a:rPr>
              <a:t>It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lets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know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advance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who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is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ringing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with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the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name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if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it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’s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present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in the database) and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with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the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picture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the visitor;</a:t>
            </a:r>
          </a:p>
          <a:p>
            <a:pPr lvl="2"/>
            <a:r>
              <a:rPr lang="it-IT" dirty="0" err="1" smtClean="0">
                <a:latin typeface="Arial" pitchFamily="34" charset="0"/>
                <a:cs typeface="Arial" pitchFamily="34" charset="0"/>
              </a:rPr>
              <a:t>You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can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ignore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the visitor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if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he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she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is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pest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person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;</a:t>
            </a:r>
            <a:endParaRPr lang="it-IT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it-IT" dirty="0" err="1" smtClean="0">
                <a:latin typeface="Arial" pitchFamily="34" charset="0"/>
                <a:cs typeface="Arial" pitchFamily="34" charset="0"/>
              </a:rPr>
              <a:t>You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can open the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door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if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you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’re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absent-minded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you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forgot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take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your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keys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only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if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you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remembered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take the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smartphone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course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!).</a:t>
            </a:r>
          </a:p>
          <a:p>
            <a:pPr lvl="2"/>
            <a:endParaRPr lang="it-IT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1767-61C2-4137-B275-CD772A91488F}" type="slidenum">
              <a:rPr lang="it-IT" smtClean="0"/>
              <a:pPr/>
              <a:t>16</a:t>
            </a:fld>
            <a:endParaRPr lang="it-IT"/>
          </a:p>
        </p:txBody>
      </p:sp>
      <p:pic>
        <p:nvPicPr>
          <p:cNvPr id="5" name="Immagine 4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44408" y="4797152"/>
            <a:ext cx="711522" cy="71152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Future </a:t>
            </a:r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implementations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>
                <a:latin typeface="Arial" pitchFamily="34" charset="0"/>
                <a:cs typeface="Arial" pitchFamily="34" charset="0"/>
              </a:rPr>
              <a:t>New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ideas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for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the future:</a:t>
            </a:r>
          </a:p>
          <a:p>
            <a:endParaRPr lang="it-IT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it-IT" dirty="0" err="1" smtClean="0">
                <a:latin typeface="Arial" pitchFamily="34" charset="0"/>
                <a:cs typeface="Arial" pitchFamily="34" charset="0"/>
              </a:rPr>
              <a:t>Implementing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security;</a:t>
            </a:r>
          </a:p>
          <a:p>
            <a:pPr lvl="1"/>
            <a:r>
              <a:rPr lang="it-IT" dirty="0" err="1" smtClean="0">
                <a:latin typeface="Arial" pitchFamily="34" charset="0"/>
                <a:cs typeface="Arial" pitchFamily="34" charset="0"/>
              </a:rPr>
              <a:t>Establishing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a video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call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not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only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a voice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call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lvl="1"/>
            <a:r>
              <a:rPr lang="it-IT" dirty="0" err="1" smtClean="0">
                <a:latin typeface="Arial" pitchFamily="34" charset="0"/>
                <a:cs typeface="Arial" pitchFamily="34" charset="0"/>
              </a:rPr>
              <a:t>Expanding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the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intercom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fully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domotic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controller.</a:t>
            </a:r>
            <a:endParaRPr lang="it-IT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1767-61C2-4137-B275-CD772A91488F}" type="slidenum">
              <a:rPr lang="it-IT" smtClean="0"/>
              <a:pPr/>
              <a:t>17</a:t>
            </a:fld>
            <a:endParaRPr lang="it-IT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Smart </a:t>
            </a:r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Intercom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magine 6" descr="politoLogoc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5085184"/>
            <a:ext cx="3168352" cy="1356223"/>
          </a:xfrm>
          <a:prstGeom prst="rect">
            <a:avLst/>
          </a:prstGeom>
        </p:spPr>
      </p:pic>
      <p:sp>
        <p:nvSpPr>
          <p:cNvPr id="8" name="Sottotitolo 7"/>
          <p:cNvSpPr>
            <a:spLocks noGrp="1"/>
          </p:cNvSpPr>
          <p:nvPr>
            <p:ph type="subTitle" idx="1"/>
          </p:nvPr>
        </p:nvSpPr>
        <p:spPr>
          <a:xfrm>
            <a:off x="539552" y="2276872"/>
            <a:ext cx="7854696" cy="1752600"/>
          </a:xfrm>
        </p:spPr>
        <p:txBody>
          <a:bodyPr/>
          <a:lstStyle/>
          <a:p>
            <a:pPr algn="ctr"/>
            <a:endParaRPr lang="it-IT" dirty="0" smtClean="0"/>
          </a:p>
          <a:p>
            <a:pPr algn="ctr"/>
            <a:r>
              <a:rPr lang="it-IT" sz="4000" dirty="0" err="1" smtClean="0"/>
              <a:t>Thank</a:t>
            </a:r>
            <a:r>
              <a:rPr lang="it-IT" sz="4000" dirty="0" smtClean="0"/>
              <a:t> </a:t>
            </a:r>
            <a:r>
              <a:rPr lang="it-IT" sz="4000" dirty="0" err="1" smtClean="0"/>
              <a:t>you</a:t>
            </a:r>
            <a:r>
              <a:rPr lang="it-IT" sz="4000" dirty="0" smtClean="0"/>
              <a:t>!</a:t>
            </a:r>
            <a:endParaRPr lang="it-IT" sz="4000" dirty="0"/>
          </a:p>
        </p:txBody>
      </p:sp>
      <p:pic>
        <p:nvPicPr>
          <p:cNvPr id="9" name="Immagine 8" descr="Flag_of_Italy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5013176"/>
            <a:ext cx="2016224" cy="134381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Project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b="1" dirty="0" smtClean="0">
                <a:latin typeface="Arial" pitchFamily="34" charset="0"/>
                <a:cs typeface="Arial" pitchFamily="34" charset="0"/>
              </a:rPr>
              <a:t>The Smart </a:t>
            </a:r>
            <a:r>
              <a:rPr lang="it-IT" sz="2800" b="1" dirty="0" err="1" smtClean="0">
                <a:latin typeface="Arial" pitchFamily="34" charset="0"/>
                <a:cs typeface="Arial" pitchFamily="34" charset="0"/>
              </a:rPr>
              <a:t>Intercom</a:t>
            </a:r>
            <a:endParaRPr lang="it-IT" sz="2800" b="1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it-IT" b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it-IT" sz="26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it-IT" sz="2600" dirty="0" err="1" smtClean="0">
                <a:latin typeface="Arial" pitchFamily="34" charset="0"/>
                <a:cs typeface="Arial" pitchFamily="34" charset="0"/>
              </a:rPr>
              <a:t>new</a:t>
            </a:r>
            <a:r>
              <a:rPr lang="it-IT" sz="2600" dirty="0" smtClean="0">
                <a:latin typeface="Arial" pitchFamily="34" charset="0"/>
                <a:cs typeface="Arial" pitchFamily="34" charset="0"/>
              </a:rPr>
              <a:t> and innovative system:</a:t>
            </a:r>
          </a:p>
          <a:p>
            <a:pPr lvl="1"/>
            <a:endParaRPr lang="it-IT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it-IT" sz="2400" dirty="0" err="1" smtClean="0">
                <a:latin typeface="Arial" pitchFamily="34" charset="0"/>
                <a:cs typeface="Arial" pitchFamily="34" charset="0"/>
              </a:rPr>
              <a:t>VoIp</a:t>
            </a:r>
            <a:r>
              <a:rPr lang="it-IT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2400" dirty="0" err="1" smtClean="0">
                <a:latin typeface="Arial" pitchFamily="34" charset="0"/>
                <a:cs typeface="Arial" pitchFamily="34" charset="0"/>
              </a:rPr>
              <a:t>communication</a:t>
            </a:r>
            <a:r>
              <a:rPr lang="it-IT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2400" dirty="0" err="1" smtClean="0">
                <a:latin typeface="Arial" pitchFamily="34" charset="0"/>
                <a:cs typeface="Arial" pitchFamily="34" charset="0"/>
              </a:rPr>
              <a:t>between</a:t>
            </a:r>
            <a:r>
              <a:rPr lang="it-IT" sz="2400" dirty="0" smtClean="0">
                <a:latin typeface="Arial" pitchFamily="34" charset="0"/>
                <a:cs typeface="Arial" pitchFamily="34" charset="0"/>
              </a:rPr>
              <a:t> the </a:t>
            </a:r>
            <a:r>
              <a:rPr lang="it-IT" sz="2400" dirty="0" err="1" smtClean="0">
                <a:latin typeface="Arial" pitchFamily="34" charset="0"/>
                <a:cs typeface="Arial" pitchFamily="34" charset="0"/>
              </a:rPr>
              <a:t>smartphone</a:t>
            </a:r>
            <a:r>
              <a:rPr lang="it-IT" sz="2400" dirty="0" smtClean="0">
                <a:latin typeface="Arial" pitchFamily="34" charset="0"/>
                <a:cs typeface="Arial" pitchFamily="34" charset="0"/>
              </a:rPr>
              <a:t> and the visitor</a:t>
            </a:r>
            <a:r>
              <a:rPr lang="it-IT" sz="24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lvl="2"/>
            <a:r>
              <a:rPr lang="it-IT" sz="2400" dirty="0" err="1" smtClean="0">
                <a:latin typeface="Arial" pitchFamily="34" charset="0"/>
                <a:cs typeface="Arial" pitchFamily="34" charset="0"/>
              </a:rPr>
              <a:t>Facial</a:t>
            </a:r>
            <a:r>
              <a:rPr lang="it-IT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2400" dirty="0" err="1" smtClean="0">
                <a:latin typeface="Arial" pitchFamily="34" charset="0"/>
                <a:cs typeface="Arial" pitchFamily="34" charset="0"/>
              </a:rPr>
              <a:t>recognition</a:t>
            </a:r>
            <a:r>
              <a:rPr lang="it-IT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2400" dirty="0" err="1" smtClean="0">
                <a:latin typeface="Arial" pitchFamily="34" charset="0"/>
                <a:cs typeface="Arial" pitchFamily="34" charset="0"/>
              </a:rPr>
              <a:t>algorithm</a:t>
            </a:r>
            <a:r>
              <a:rPr lang="it-IT" sz="2400" dirty="0" smtClean="0">
                <a:latin typeface="Arial" pitchFamily="34" charset="0"/>
                <a:cs typeface="Arial" pitchFamily="34" charset="0"/>
              </a:rPr>
              <a:t>;</a:t>
            </a:r>
            <a:endParaRPr lang="it-IT" sz="2400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it-IT" sz="2400" dirty="0" smtClean="0">
                <a:latin typeface="Arial" pitchFamily="34" charset="0"/>
                <a:cs typeface="Arial" pitchFamily="34" charset="0"/>
              </a:rPr>
              <a:t>Remote </a:t>
            </a:r>
            <a:r>
              <a:rPr lang="it-IT" sz="2400" dirty="0" err="1" smtClean="0">
                <a:latin typeface="Arial" pitchFamily="34" charset="0"/>
                <a:cs typeface="Arial" pitchFamily="34" charset="0"/>
              </a:rPr>
              <a:t>control</a:t>
            </a:r>
            <a:r>
              <a:rPr lang="it-IT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24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it-IT" sz="2400" dirty="0" smtClean="0">
                <a:latin typeface="Arial" pitchFamily="34" charset="0"/>
                <a:cs typeface="Arial" pitchFamily="34" charset="0"/>
              </a:rPr>
              <a:t> the </a:t>
            </a:r>
            <a:r>
              <a:rPr lang="it-IT" sz="2400" dirty="0" err="1" smtClean="0">
                <a:latin typeface="Arial" pitchFamily="34" charset="0"/>
                <a:cs typeface="Arial" pitchFamily="34" charset="0"/>
              </a:rPr>
              <a:t>sytem</a:t>
            </a:r>
            <a:r>
              <a:rPr lang="it-IT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it-IT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Intercom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hardware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b="1" dirty="0" err="1" smtClean="0">
                <a:latin typeface="Arial" pitchFamily="34" charset="0"/>
                <a:cs typeface="Arial" pitchFamily="34" charset="0"/>
              </a:rPr>
              <a:t>Scheme</a:t>
            </a:r>
            <a:r>
              <a:rPr lang="it-IT" sz="28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it-IT" sz="2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magine 3" descr="diagramm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420888"/>
            <a:ext cx="6984776" cy="49533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Intercom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hardware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b="1" dirty="0" err="1" smtClean="0">
                <a:latin typeface="Arial" pitchFamily="34" charset="0"/>
                <a:cs typeface="Arial" pitchFamily="34" charset="0"/>
              </a:rPr>
              <a:t>In-Home</a:t>
            </a:r>
            <a:r>
              <a:rPr lang="it-IT" sz="28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it-IT" sz="2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magine 3" descr="IMG_029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708920"/>
            <a:ext cx="3240360" cy="2160240"/>
          </a:xfrm>
          <a:prstGeom prst="rect">
            <a:avLst/>
          </a:prstGeom>
        </p:spPr>
      </p:pic>
      <p:pic>
        <p:nvPicPr>
          <p:cNvPr id="5" name="Immagine 4" descr="IMG_03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2636912"/>
            <a:ext cx="3456384" cy="2304256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1043608" y="5229200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it-IT" sz="2400" dirty="0" err="1" smtClean="0">
                <a:latin typeface="Arial" pitchFamily="34" charset="0"/>
                <a:cs typeface="Arial" pitchFamily="34" charset="0"/>
              </a:rPr>
              <a:t>central</a:t>
            </a:r>
            <a:r>
              <a:rPr lang="it-IT" sz="2400" dirty="0" smtClean="0">
                <a:latin typeface="Arial" pitchFamily="34" charset="0"/>
                <a:cs typeface="Arial" pitchFamily="34" charset="0"/>
              </a:rPr>
              <a:t> PC;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it-IT" sz="2400" dirty="0" err="1" smtClean="0">
                <a:latin typeface="Arial" pitchFamily="34" charset="0"/>
                <a:cs typeface="Arial" pitchFamily="34" charset="0"/>
              </a:rPr>
              <a:t>external</a:t>
            </a:r>
            <a:r>
              <a:rPr lang="it-IT" sz="2400" dirty="0" smtClean="0">
                <a:latin typeface="Arial" pitchFamily="34" charset="0"/>
                <a:cs typeface="Arial" pitchFamily="34" charset="0"/>
              </a:rPr>
              <a:t> audio card.</a:t>
            </a:r>
            <a:endParaRPr lang="it-IT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364088" y="5373216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2400" dirty="0" err="1" smtClean="0">
                <a:latin typeface="Arial" pitchFamily="34" charset="0"/>
                <a:cs typeface="Arial" pitchFamily="34" charset="0"/>
              </a:rPr>
              <a:t>Touch</a:t>
            </a:r>
            <a:r>
              <a:rPr lang="it-IT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2400" dirty="0" err="1" smtClean="0">
                <a:latin typeface="Arial" pitchFamily="34" charset="0"/>
                <a:cs typeface="Arial" pitchFamily="34" charset="0"/>
              </a:rPr>
              <a:t>screen</a:t>
            </a:r>
            <a:r>
              <a:rPr lang="it-IT" sz="24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it-IT" sz="2400" dirty="0" smtClean="0">
                <a:latin typeface="Arial" pitchFamily="34" charset="0"/>
                <a:cs typeface="Arial" pitchFamily="34" charset="0"/>
              </a:rPr>
              <a:t>speaker;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it-IT" sz="2400" dirty="0" err="1" smtClean="0">
                <a:latin typeface="Arial" pitchFamily="34" charset="0"/>
                <a:cs typeface="Arial" pitchFamily="34" charset="0"/>
              </a:rPr>
              <a:t>microphone</a:t>
            </a:r>
            <a:r>
              <a:rPr lang="it-IT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it-IT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e 7"/>
          <p:cNvSpPr/>
          <p:nvPr/>
        </p:nvSpPr>
        <p:spPr>
          <a:xfrm>
            <a:off x="1835696" y="3789040"/>
            <a:ext cx="432048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1403648" y="2924944"/>
            <a:ext cx="1800200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1115616" y="5301208"/>
            <a:ext cx="18002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1115616" y="5661248"/>
            <a:ext cx="18002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4 14"/>
          <p:cNvCxnSpPr>
            <a:stCxn id="11" idx="1"/>
            <a:endCxn id="12" idx="1"/>
          </p:cNvCxnSpPr>
          <p:nvPr/>
        </p:nvCxnSpPr>
        <p:spPr>
          <a:xfrm rot="10800000" flipV="1">
            <a:off x="1115616" y="3356992"/>
            <a:ext cx="288032" cy="2124236"/>
          </a:xfrm>
          <a:prstGeom prst="bentConnector3">
            <a:avLst>
              <a:gd name="adj1" fmla="val 179366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4 19"/>
          <p:cNvCxnSpPr>
            <a:stCxn id="8" idx="4"/>
            <a:endCxn id="13" idx="1"/>
          </p:cNvCxnSpPr>
          <p:nvPr/>
        </p:nvCxnSpPr>
        <p:spPr>
          <a:xfrm rot="5400000">
            <a:off x="917594" y="4707142"/>
            <a:ext cx="1332148" cy="936104"/>
          </a:xfrm>
          <a:prstGeom prst="bentConnector4">
            <a:avLst>
              <a:gd name="adj1" fmla="val 43243"/>
              <a:gd name="adj2" fmla="val 152541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ttangolo 27"/>
          <p:cNvSpPr/>
          <p:nvPr/>
        </p:nvSpPr>
        <p:spPr>
          <a:xfrm>
            <a:off x="5652120" y="3068960"/>
            <a:ext cx="18002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/>
          <p:cNvSpPr/>
          <p:nvPr/>
        </p:nvSpPr>
        <p:spPr>
          <a:xfrm flipV="1">
            <a:off x="4932040" y="4365104"/>
            <a:ext cx="50405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/>
          <p:cNvSpPr/>
          <p:nvPr/>
        </p:nvSpPr>
        <p:spPr>
          <a:xfrm>
            <a:off x="5364088" y="5445224"/>
            <a:ext cx="18002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/>
          <p:cNvSpPr/>
          <p:nvPr/>
        </p:nvSpPr>
        <p:spPr>
          <a:xfrm>
            <a:off x="5364088" y="5805264"/>
            <a:ext cx="18002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/>
          <p:cNvSpPr/>
          <p:nvPr/>
        </p:nvSpPr>
        <p:spPr>
          <a:xfrm>
            <a:off x="5364088" y="6165304"/>
            <a:ext cx="18002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/>
          <p:cNvSpPr/>
          <p:nvPr/>
        </p:nvSpPr>
        <p:spPr>
          <a:xfrm>
            <a:off x="6732240" y="2708920"/>
            <a:ext cx="50405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5" name="Forma 34"/>
          <p:cNvCxnSpPr>
            <a:stCxn id="29" idx="0"/>
            <a:endCxn id="31" idx="1"/>
          </p:cNvCxnSpPr>
          <p:nvPr/>
        </p:nvCxnSpPr>
        <p:spPr>
          <a:xfrm rot="16200000" flipH="1">
            <a:off x="4644008" y="5265204"/>
            <a:ext cx="1260140" cy="18002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Forma 36"/>
          <p:cNvCxnSpPr>
            <a:stCxn id="44" idx="6"/>
            <a:endCxn id="32" idx="1"/>
          </p:cNvCxnSpPr>
          <p:nvPr/>
        </p:nvCxnSpPr>
        <p:spPr>
          <a:xfrm flipH="1">
            <a:off x="5364088" y="2744924"/>
            <a:ext cx="2016224" cy="3600400"/>
          </a:xfrm>
          <a:prstGeom prst="bentConnector5">
            <a:avLst>
              <a:gd name="adj1" fmla="val -11338"/>
              <a:gd name="adj2" fmla="val 66777"/>
              <a:gd name="adj3" fmla="val 128517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ttore 4 40"/>
          <p:cNvCxnSpPr>
            <a:stCxn id="28" idx="1"/>
            <a:endCxn id="30" idx="1"/>
          </p:cNvCxnSpPr>
          <p:nvPr/>
        </p:nvCxnSpPr>
        <p:spPr>
          <a:xfrm rot="10800000" flipV="1">
            <a:off x="5364088" y="3248980"/>
            <a:ext cx="288032" cy="2376264"/>
          </a:xfrm>
          <a:prstGeom prst="bentConnector3">
            <a:avLst>
              <a:gd name="adj1" fmla="val 34771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e 43"/>
          <p:cNvSpPr/>
          <p:nvPr/>
        </p:nvSpPr>
        <p:spPr>
          <a:xfrm>
            <a:off x="7092280" y="2492896"/>
            <a:ext cx="288032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CasellaDiTesto 47"/>
          <p:cNvSpPr txBox="1"/>
          <p:nvPr/>
        </p:nvSpPr>
        <p:spPr>
          <a:xfrm>
            <a:off x="7884368" y="5373216"/>
            <a:ext cx="1008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FF0000"/>
                </a:solidFill>
              </a:rPr>
              <a:t>Ci vuole una foto nuova</a:t>
            </a:r>
            <a:endParaRPr lang="it-IT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Intercom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hardware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b="1" dirty="0" err="1" smtClean="0">
                <a:latin typeface="Arial" pitchFamily="34" charset="0"/>
                <a:cs typeface="Arial" pitchFamily="34" charset="0"/>
              </a:rPr>
              <a:t>Outside</a:t>
            </a:r>
            <a:r>
              <a:rPr lang="it-IT" sz="24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it-IT" sz="2400" b="1" dirty="0" smtClean="0">
              <a:latin typeface="Arial" pitchFamily="34" charset="0"/>
              <a:cs typeface="Arial" pitchFamily="34" charset="0"/>
            </a:endParaRPr>
          </a:p>
          <a:p>
            <a:endParaRPr lang="it-IT" dirty="0"/>
          </a:p>
        </p:txBody>
      </p:sp>
      <p:pic>
        <p:nvPicPr>
          <p:cNvPr id="4" name="Immagine 3" descr="IMG_029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780928"/>
            <a:ext cx="3176820" cy="2117880"/>
          </a:xfrm>
          <a:prstGeom prst="rect">
            <a:avLst/>
          </a:prstGeom>
        </p:spPr>
      </p:pic>
      <p:pic>
        <p:nvPicPr>
          <p:cNvPr id="5" name="Immagine 4" descr="IMG_029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2780928"/>
            <a:ext cx="3176820" cy="2117880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827584" y="558924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it-IT" sz="2400" dirty="0" smtClean="0">
                <a:latin typeface="Arial" pitchFamily="34" charset="0"/>
                <a:cs typeface="Arial" pitchFamily="34" charset="0"/>
              </a:rPr>
              <a:t>Speaker</a:t>
            </a:r>
            <a:endParaRPr lang="it-IT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827584" y="5229200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it-IT" sz="2400" dirty="0" smtClean="0">
                <a:latin typeface="Arial" pitchFamily="34" charset="0"/>
                <a:cs typeface="Arial" pitchFamily="34" charset="0"/>
              </a:rPr>
              <a:t>Webcam </a:t>
            </a:r>
            <a:r>
              <a:rPr lang="it-IT" sz="2400" dirty="0" err="1" smtClean="0">
                <a:latin typeface="Arial" pitchFamily="34" charset="0"/>
                <a:cs typeface="Arial" pitchFamily="34" charset="0"/>
              </a:rPr>
              <a:t>with</a:t>
            </a:r>
            <a:r>
              <a:rPr lang="it-IT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2400" dirty="0" err="1" smtClean="0">
                <a:latin typeface="Arial" pitchFamily="34" charset="0"/>
                <a:cs typeface="Arial" pitchFamily="34" charset="0"/>
              </a:rPr>
              <a:t>mic</a:t>
            </a:r>
            <a:r>
              <a:rPr lang="it-IT" sz="2400" dirty="0" smtClean="0">
                <a:latin typeface="Arial" pitchFamily="34" charset="0"/>
                <a:cs typeface="Arial" pitchFamily="34" charset="0"/>
              </a:rPr>
              <a:t>. </a:t>
            </a:r>
            <a:endParaRPr lang="it-IT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5228456" y="538160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it-IT" sz="2400" dirty="0" err="1" smtClean="0">
                <a:latin typeface="Arial" pitchFamily="34" charset="0"/>
                <a:cs typeface="Arial" pitchFamily="34" charset="0"/>
              </a:rPr>
              <a:t>Electric</a:t>
            </a:r>
            <a:r>
              <a:rPr lang="it-IT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2400" dirty="0" err="1" smtClean="0">
                <a:latin typeface="Arial" pitchFamily="34" charset="0"/>
                <a:cs typeface="Arial" pitchFamily="34" charset="0"/>
              </a:rPr>
              <a:t>lock</a:t>
            </a:r>
            <a:endParaRPr lang="it-IT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827584" y="594928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it-IT" sz="2400" dirty="0" smtClean="0">
                <a:latin typeface="Arial" pitchFamily="34" charset="0"/>
                <a:cs typeface="Arial" pitchFamily="34" charset="0"/>
              </a:rPr>
              <a:t>Button</a:t>
            </a:r>
            <a:endParaRPr lang="it-IT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e 10"/>
          <p:cNvSpPr/>
          <p:nvPr/>
        </p:nvSpPr>
        <p:spPr>
          <a:xfrm>
            <a:off x="2411760" y="314096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/>
          <p:cNvSpPr/>
          <p:nvPr/>
        </p:nvSpPr>
        <p:spPr>
          <a:xfrm>
            <a:off x="1331640" y="3068960"/>
            <a:ext cx="936104" cy="72008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1331640" y="4077072"/>
            <a:ext cx="1512168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/>
          <p:cNvSpPr txBox="1"/>
          <p:nvPr/>
        </p:nvSpPr>
        <p:spPr>
          <a:xfrm>
            <a:off x="3707904" y="5013176"/>
            <a:ext cx="1008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FF0000"/>
                </a:solidFill>
              </a:rPr>
              <a:t>Ci vuole una foto nuova</a:t>
            </a:r>
            <a:endParaRPr lang="it-IT" b="1" dirty="0">
              <a:solidFill>
                <a:srgbClr val="FF0000"/>
              </a:solidFill>
            </a:endParaRPr>
          </a:p>
        </p:txBody>
      </p:sp>
      <p:cxnSp>
        <p:nvCxnSpPr>
          <p:cNvPr id="16" name="Connettore 4 15"/>
          <p:cNvCxnSpPr>
            <a:stCxn id="12" idx="2"/>
            <a:endCxn id="8" idx="1"/>
          </p:cNvCxnSpPr>
          <p:nvPr/>
        </p:nvCxnSpPr>
        <p:spPr>
          <a:xfrm rot="10800000" flipV="1">
            <a:off x="827584" y="3428999"/>
            <a:ext cx="504056" cy="2031033"/>
          </a:xfrm>
          <a:prstGeom prst="bentConnector3">
            <a:avLst>
              <a:gd name="adj1" fmla="val 14535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Forma 17"/>
          <p:cNvCxnSpPr>
            <a:stCxn id="11" idx="6"/>
            <a:endCxn id="10" idx="1"/>
          </p:cNvCxnSpPr>
          <p:nvPr/>
        </p:nvCxnSpPr>
        <p:spPr>
          <a:xfrm flipH="1">
            <a:off x="827584" y="3356992"/>
            <a:ext cx="2016224" cy="2823121"/>
          </a:xfrm>
          <a:prstGeom prst="bentConnector5">
            <a:avLst>
              <a:gd name="adj1" fmla="val -11338"/>
              <a:gd name="adj2" fmla="val 61516"/>
              <a:gd name="adj3" fmla="val 130578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4 25"/>
          <p:cNvCxnSpPr>
            <a:stCxn id="13" idx="2"/>
            <a:endCxn id="7" idx="1"/>
          </p:cNvCxnSpPr>
          <p:nvPr/>
        </p:nvCxnSpPr>
        <p:spPr>
          <a:xfrm rot="10800000" flipV="1">
            <a:off x="827584" y="4329099"/>
            <a:ext cx="504056" cy="1490973"/>
          </a:xfrm>
          <a:prstGeom prst="bentConnector3">
            <a:avLst>
              <a:gd name="adj1" fmla="val 17833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VoIp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b="1" dirty="0" err="1" smtClean="0">
                <a:latin typeface="Arial" pitchFamily="34" charset="0"/>
                <a:cs typeface="Arial" pitchFamily="34" charset="0"/>
              </a:rPr>
              <a:t>Communication</a:t>
            </a:r>
            <a:r>
              <a:rPr lang="it-IT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2800" b="1" dirty="0" err="1" smtClean="0">
                <a:latin typeface="Arial" pitchFamily="34" charset="0"/>
                <a:cs typeface="Arial" pitchFamily="34" charset="0"/>
              </a:rPr>
              <a:t>central</a:t>
            </a:r>
            <a:r>
              <a:rPr lang="it-IT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2800" b="1" dirty="0" err="1" smtClean="0">
                <a:latin typeface="Arial" pitchFamily="34" charset="0"/>
                <a:cs typeface="Arial" pitchFamily="34" charset="0"/>
              </a:rPr>
              <a:t>unit</a:t>
            </a:r>
            <a:r>
              <a:rPr lang="it-IT" sz="2800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it-IT" sz="2800" b="1" dirty="0" err="1" smtClean="0">
                <a:latin typeface="Arial" pitchFamily="34" charset="0"/>
                <a:cs typeface="Arial" pitchFamily="34" charset="0"/>
              </a:rPr>
              <a:t>smartphone</a:t>
            </a:r>
            <a:r>
              <a:rPr lang="it-IT" sz="28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it-IT" sz="2800" b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it-IT" dirty="0" smtClean="0">
                <a:latin typeface="Arial" pitchFamily="34" charset="0"/>
                <a:cs typeface="Arial" pitchFamily="34" charset="0"/>
              </a:rPr>
              <a:t>The system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always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“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calls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” the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smartphone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application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:</a:t>
            </a:r>
            <a:endParaRPr lang="it-IT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Filmato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979712" y="3479298"/>
            <a:ext cx="5472608" cy="3075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95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mute="1"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Facial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recognition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b="1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it-IT" sz="2800" b="1" dirty="0" smtClean="0">
                <a:latin typeface="Arial" pitchFamily="34" charset="0"/>
                <a:cs typeface="Arial" pitchFamily="34" charset="0"/>
              </a:rPr>
              <a:t>most</a:t>
            </a:r>
            <a:r>
              <a:rPr lang="it-IT" sz="2800" b="1" dirty="0" smtClean="0">
                <a:latin typeface="Arial" pitchFamily="34" charset="0"/>
                <a:cs typeface="Arial" pitchFamily="34" charset="0"/>
              </a:rPr>
              <a:t> innovative </a:t>
            </a:r>
            <a:r>
              <a:rPr lang="it-IT" sz="2800" b="1" dirty="0" err="1" smtClean="0">
                <a:latin typeface="Arial" pitchFamily="34" charset="0"/>
                <a:cs typeface="Arial" pitchFamily="34" charset="0"/>
              </a:rPr>
              <a:t>characteristic</a:t>
            </a:r>
            <a:r>
              <a:rPr lang="it-IT" sz="28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it-IT" sz="2800" b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it-IT" sz="2600" dirty="0" smtClean="0">
                <a:latin typeface="Arial" pitchFamily="34" charset="0"/>
                <a:cs typeface="Arial" pitchFamily="34" charset="0"/>
              </a:rPr>
              <a:t>A database </a:t>
            </a:r>
            <a:r>
              <a:rPr lang="it-IT" sz="2600" dirty="0" err="1" smtClean="0">
                <a:latin typeface="Arial" pitchFamily="34" charset="0"/>
                <a:cs typeface="Arial" pitchFamily="34" charset="0"/>
              </a:rPr>
              <a:t>stores</a:t>
            </a:r>
            <a:r>
              <a:rPr lang="it-IT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2600" dirty="0" err="1" smtClean="0">
                <a:latin typeface="Arial" pitchFamily="34" charset="0"/>
                <a:cs typeface="Arial" pitchFamily="34" charset="0"/>
              </a:rPr>
              <a:t>images</a:t>
            </a:r>
            <a:r>
              <a:rPr lang="it-IT" sz="26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it-IT" sz="2600" dirty="0" err="1" smtClean="0">
                <a:latin typeface="Arial" pitchFamily="34" charset="0"/>
                <a:cs typeface="Arial" pitchFamily="34" charset="0"/>
              </a:rPr>
              <a:t>names</a:t>
            </a:r>
            <a:r>
              <a:rPr lang="it-IT" sz="26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lvl="1"/>
            <a:r>
              <a:rPr lang="it-IT" sz="2600" dirty="0" smtClean="0">
                <a:latin typeface="Arial" pitchFamily="34" charset="0"/>
                <a:cs typeface="Arial" pitchFamily="34" charset="0"/>
              </a:rPr>
              <a:t>The webcam </a:t>
            </a:r>
            <a:r>
              <a:rPr lang="it-IT" sz="2600" dirty="0" err="1" smtClean="0">
                <a:latin typeface="Arial" pitchFamily="34" charset="0"/>
                <a:cs typeface="Arial" pitchFamily="34" charset="0"/>
              </a:rPr>
              <a:t>takes</a:t>
            </a:r>
            <a:r>
              <a:rPr lang="it-IT" sz="2600" dirty="0" smtClean="0">
                <a:latin typeface="Arial" pitchFamily="34" charset="0"/>
                <a:cs typeface="Arial" pitchFamily="34" charset="0"/>
              </a:rPr>
              <a:t> the </a:t>
            </a:r>
            <a:r>
              <a:rPr lang="it-IT" sz="2600" dirty="0" err="1" smtClean="0">
                <a:latin typeface="Arial" pitchFamily="34" charset="0"/>
                <a:cs typeface="Arial" pitchFamily="34" charset="0"/>
              </a:rPr>
              <a:t>snapshot</a:t>
            </a:r>
            <a:r>
              <a:rPr lang="it-IT" sz="26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lvl="1"/>
            <a:r>
              <a:rPr lang="it-IT" sz="26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it-IT" sz="2600" dirty="0" err="1" smtClean="0">
                <a:latin typeface="Arial" pitchFamily="34" charset="0"/>
                <a:cs typeface="Arial" pitchFamily="34" charset="0"/>
              </a:rPr>
              <a:t>comparison</a:t>
            </a:r>
            <a:r>
              <a:rPr lang="it-IT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2600" dirty="0" err="1" smtClean="0">
                <a:latin typeface="Arial" pitchFamily="34" charset="0"/>
                <a:cs typeface="Arial" pitchFamily="34" charset="0"/>
              </a:rPr>
              <a:t>is</a:t>
            </a:r>
            <a:r>
              <a:rPr lang="it-IT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2600" dirty="0" err="1" smtClean="0">
                <a:latin typeface="Arial" pitchFamily="34" charset="0"/>
                <a:cs typeface="Arial" pitchFamily="34" charset="0"/>
              </a:rPr>
              <a:t>made</a:t>
            </a:r>
            <a:r>
              <a:rPr lang="it-IT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2600" dirty="0" err="1" smtClean="0">
                <a:latin typeface="Arial" pitchFamily="34" charset="0"/>
                <a:cs typeface="Arial" pitchFamily="34" charset="0"/>
              </a:rPr>
              <a:t>between</a:t>
            </a:r>
            <a:r>
              <a:rPr lang="it-IT" sz="2600" dirty="0" smtClean="0">
                <a:latin typeface="Arial" pitchFamily="34" charset="0"/>
                <a:cs typeface="Arial" pitchFamily="34" charset="0"/>
              </a:rPr>
              <a:t> the </a:t>
            </a:r>
            <a:r>
              <a:rPr lang="it-IT" sz="2600" dirty="0" err="1" smtClean="0">
                <a:latin typeface="Arial" pitchFamily="34" charset="0"/>
                <a:cs typeface="Arial" pitchFamily="34" charset="0"/>
              </a:rPr>
              <a:t>picture</a:t>
            </a:r>
            <a:r>
              <a:rPr lang="it-IT" sz="2600" dirty="0" smtClean="0">
                <a:latin typeface="Arial" pitchFamily="34" charset="0"/>
                <a:cs typeface="Arial" pitchFamily="34" charset="0"/>
              </a:rPr>
              <a:t> just </a:t>
            </a:r>
            <a:r>
              <a:rPr lang="it-IT" sz="2600" dirty="0" err="1" smtClean="0">
                <a:latin typeface="Arial" pitchFamily="34" charset="0"/>
                <a:cs typeface="Arial" pitchFamily="34" charset="0"/>
              </a:rPr>
              <a:t>taken</a:t>
            </a:r>
            <a:r>
              <a:rPr lang="it-IT" sz="2600" dirty="0" smtClean="0">
                <a:latin typeface="Arial" pitchFamily="34" charset="0"/>
                <a:cs typeface="Arial" pitchFamily="34" charset="0"/>
              </a:rPr>
              <a:t> and the </a:t>
            </a:r>
            <a:r>
              <a:rPr lang="it-IT" sz="2600" dirty="0" err="1" smtClean="0">
                <a:latin typeface="Arial" pitchFamily="34" charset="0"/>
                <a:cs typeface="Arial" pitchFamily="34" charset="0"/>
              </a:rPr>
              <a:t>pictures</a:t>
            </a:r>
            <a:r>
              <a:rPr lang="it-IT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2600" dirty="0" err="1" smtClean="0">
                <a:latin typeface="Arial" pitchFamily="34" charset="0"/>
                <a:cs typeface="Arial" pitchFamily="34" charset="0"/>
              </a:rPr>
              <a:t>stored</a:t>
            </a:r>
            <a:r>
              <a:rPr lang="it-IT" sz="2600" dirty="0" smtClean="0">
                <a:latin typeface="Arial" pitchFamily="34" charset="0"/>
                <a:cs typeface="Arial" pitchFamily="34" charset="0"/>
              </a:rPr>
              <a:t>.</a:t>
            </a:r>
            <a:endParaRPr lang="it-IT" sz="26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Facial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recognition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b="1" dirty="0" err="1" smtClean="0">
                <a:latin typeface="Arial" pitchFamily="34" charset="0"/>
                <a:cs typeface="Arial" pitchFamily="34" charset="0"/>
              </a:rPr>
              <a:t>Matching</a:t>
            </a:r>
            <a:r>
              <a:rPr lang="it-IT" sz="2800" b="1" dirty="0" smtClean="0">
                <a:latin typeface="Arial" pitchFamily="34" charset="0"/>
                <a:cs typeface="Arial" pitchFamily="34" charset="0"/>
              </a:rPr>
              <a:t> case:</a:t>
            </a:r>
            <a:endParaRPr lang="it-IT" sz="2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magine 3" descr="AuBCErREdq3gCquAvyGWYyXHJyWrfIH9Er2dWwSOufu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2564904"/>
            <a:ext cx="2050326" cy="3645024"/>
          </a:xfrm>
          <a:prstGeom prst="rect">
            <a:avLst/>
          </a:prstGeom>
        </p:spPr>
      </p:pic>
      <p:pic>
        <p:nvPicPr>
          <p:cNvPr id="5" name="Immagine 4" descr="IMG_029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9912" y="2564904"/>
            <a:ext cx="4873724" cy="3579614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971600" y="638132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>
                <a:latin typeface="Arial" pitchFamily="34" charset="0"/>
                <a:cs typeface="Arial" pitchFamily="34" charset="0"/>
              </a:rPr>
              <a:t>Smartphone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app</a:t>
            </a:r>
            <a:endParaRPr lang="it-IT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4716016" y="630932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>
                <a:latin typeface="Arial" pitchFamily="34" charset="0"/>
                <a:cs typeface="Arial" pitchFamily="34" charset="0"/>
              </a:rPr>
              <a:t>In-Home</a:t>
            </a:r>
            <a:endParaRPr lang="it-IT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e 7"/>
          <p:cNvSpPr/>
          <p:nvPr/>
        </p:nvSpPr>
        <p:spPr>
          <a:xfrm>
            <a:off x="1187624" y="3068960"/>
            <a:ext cx="122413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4499992" y="2924944"/>
            <a:ext cx="136815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Facial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recognition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b="1" dirty="0" err="1" smtClean="0">
                <a:latin typeface="Arial" pitchFamily="34" charset="0"/>
                <a:cs typeface="Arial" pitchFamily="34" charset="0"/>
              </a:rPr>
              <a:t>No-matching</a:t>
            </a:r>
            <a:r>
              <a:rPr lang="it-IT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2800" b="1" dirty="0" smtClean="0">
                <a:latin typeface="Arial" pitchFamily="34" charset="0"/>
                <a:cs typeface="Arial" pitchFamily="34" charset="0"/>
              </a:rPr>
              <a:t>case:</a:t>
            </a: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331640" y="3861048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Foto con </a:t>
            </a:r>
            <a:r>
              <a:rPr lang="it-IT" dirty="0" err="1" smtClean="0"/>
              <a:t>unknown</a:t>
            </a:r>
            <a:r>
              <a:rPr lang="it-IT" dirty="0" smtClean="0"/>
              <a:t> visitor sia dell’</a:t>
            </a:r>
            <a:r>
              <a:rPr lang="it-IT" dirty="0" err="1" smtClean="0"/>
              <a:t>app</a:t>
            </a:r>
            <a:r>
              <a:rPr lang="it-IT" dirty="0" smtClean="0"/>
              <a:t> che dell’interfaccia</a:t>
            </a:r>
            <a:endParaRPr lang="it-IT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Equinozi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quinozi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81</TotalTime>
  <Words>459</Words>
  <Application>Microsoft Office PowerPoint</Application>
  <PresentationFormat>Presentazione su schermo (4:3)</PresentationFormat>
  <Paragraphs>93</Paragraphs>
  <Slides>18</Slides>
  <Notes>0</Notes>
  <HiddenSlides>0</HiddenSlides>
  <MMClips>2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19" baseType="lpstr">
      <vt:lpstr>Equinozio</vt:lpstr>
      <vt:lpstr>The Smart Intercom</vt:lpstr>
      <vt:lpstr>The Project</vt:lpstr>
      <vt:lpstr>The Intercom hardware</vt:lpstr>
      <vt:lpstr>The Intercom hardware</vt:lpstr>
      <vt:lpstr>The Intercom hardware</vt:lpstr>
      <vt:lpstr>VoIp call</vt:lpstr>
      <vt:lpstr>Facial recognition algorithm</vt:lpstr>
      <vt:lpstr>Facial recognition algorithm</vt:lpstr>
      <vt:lpstr>Facial recognition algorithm</vt:lpstr>
      <vt:lpstr>Remote control of the sytem</vt:lpstr>
      <vt:lpstr>Remote control of the sytem</vt:lpstr>
      <vt:lpstr>Remote control of the sytem</vt:lpstr>
      <vt:lpstr>Remote control of the sytem</vt:lpstr>
      <vt:lpstr>User-friendly interface</vt:lpstr>
      <vt:lpstr>User-friendly interface</vt:lpstr>
      <vt:lpstr>Utilities</vt:lpstr>
      <vt:lpstr>Future implementations</vt:lpstr>
      <vt:lpstr>The Smart Intercom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Smart Intercom</dc:title>
  <dc:creator>Shebaloo</dc:creator>
  <cp:lastModifiedBy>Shebaloo</cp:lastModifiedBy>
  <cp:revision>19</cp:revision>
  <dcterms:created xsi:type="dcterms:W3CDTF">2015-02-22T20:20:34Z</dcterms:created>
  <dcterms:modified xsi:type="dcterms:W3CDTF">2015-02-22T21:42:59Z</dcterms:modified>
</cp:coreProperties>
</file>