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11" r:id="rId2"/>
  </p:sldMasterIdLst>
  <p:sldIdLst>
    <p:sldId id="256" r:id="rId3"/>
    <p:sldId id="268" r:id="rId4"/>
    <p:sldId id="271" r:id="rId5"/>
    <p:sldId id="269" r:id="rId6"/>
    <p:sldId id="270" r:id="rId7"/>
    <p:sldId id="257" r:id="rId8"/>
    <p:sldId id="260" r:id="rId9"/>
    <p:sldId id="261" r:id="rId10"/>
    <p:sldId id="267"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123" d="100"/>
          <a:sy n="123"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11/5/2019</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35126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72EE679-2591-42C2-804F-220E966D62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 xmlns:a16="http://schemas.microsoft.com/office/drawing/2014/main" id="{DBCF36D5-94D9-43C6-A454-329E2DA9BF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 xmlns:a16="http://schemas.microsoft.com/office/drawing/2014/main" id="{A52586FC-AFFE-4342-B580-553B69D11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 xmlns:a16="http://schemas.microsoft.com/office/drawing/2014/main" id="{64B5C47E-448A-4FED-A939-5BD8F627FBDC}"/>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6" name="Segnaposto piè di pagina 5">
            <a:extLst>
              <a:ext uri="{FF2B5EF4-FFF2-40B4-BE49-F238E27FC236}">
                <a16:creationId xmlns="" xmlns:a16="http://schemas.microsoft.com/office/drawing/2014/main" id="{03C9B99E-731B-4743-B0D1-627619AE65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 xmlns:a16="http://schemas.microsoft.com/office/drawing/2014/main" id="{6C87611B-C30E-42C8-9D8B-AFE3B8943E0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369988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27D5F8B-7EFA-4477-B4F1-A9490A38E35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 xmlns:a16="http://schemas.microsoft.com/office/drawing/2014/main" id="{7C50F05A-86A6-4531-AD06-A17502368FC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2BA6D906-D92A-4752-AE8C-0D04E027EEF8}"/>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B4D45942-C195-4790-8B35-36590484B2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 xmlns:a16="http://schemas.microsoft.com/office/drawing/2014/main" id="{A96DC3CC-BC2D-4B19-A119-ADF1942D010C}"/>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4022712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 xmlns:a16="http://schemas.microsoft.com/office/drawing/2014/main" id="{FECA8DB8-DD30-4E3C-A095-467DD8977AD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 xmlns:a16="http://schemas.microsoft.com/office/drawing/2014/main" id="{3DD24C3D-1926-488D-BDA5-8B72A7239C4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E0CDEFC2-79AA-41E1-9579-06FD3BED42D9}"/>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BF836B74-BD0C-4F0E-AC3B-034C018D70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 xmlns:a16="http://schemas.microsoft.com/office/drawing/2014/main" id="{DB0DB9B2-8A82-4AED-8809-1D26E8B43072}"/>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31532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E619CD8-3D33-4FCC-9CCB-EEEC2AA9B5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 xmlns:a16="http://schemas.microsoft.com/office/drawing/2014/main" id="{407C284C-A24C-42DC-8141-451A028BB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 xmlns:a16="http://schemas.microsoft.com/office/drawing/2014/main" id="{3036D726-BD29-40EC-BA90-BFF41968C712}"/>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008A501E-8EF0-4B64-9EBC-81287FC31B0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 xmlns:a16="http://schemas.microsoft.com/office/drawing/2014/main" id="{3EEA9C3E-BDD6-44B9-AE62-2AF6F0C85F03}"/>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33540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BC325022-11C7-41FB-BB8F-34BFA12CB7A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6BC889AD-877B-444F-8AAF-489D8D7D4D3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845D51F3-E597-496C-838E-6D840987502C}"/>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69AE49D9-32D2-4D5E-B27C-A5D224AA639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 xmlns:a16="http://schemas.microsoft.com/office/drawing/2014/main" id="{CC2A78AD-86A5-41A0-9FB6-E849A4B3AF27}"/>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7312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3AF18228-230B-4FCF-85F6-E71FA93D83E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CDBF2F92-A58E-4256-83AD-6D4E32763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 xmlns:a16="http://schemas.microsoft.com/office/drawing/2014/main" id="{DE21AA9F-2D34-4A74-B141-D7F042EA8C25}"/>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8A752F25-15C4-4046-BB9F-C64CC299D2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 xmlns:a16="http://schemas.microsoft.com/office/drawing/2014/main" id="{C6B2E5AB-C163-45C1-BE9D-4E6FB4691D6D}"/>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64589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1BE70A4A-5963-4283-B844-A17E032729B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58F67971-820C-4871-B342-6D5A7A4C306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 xmlns:a16="http://schemas.microsoft.com/office/drawing/2014/main" id="{0935FD83-2FD0-47AB-93E1-7C0876687BE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 xmlns:a16="http://schemas.microsoft.com/office/drawing/2014/main" id="{AA3D4BEB-EFDF-4E2E-B271-979DCF5FBCD8}"/>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6" name="Segnaposto piè di pagina 5">
            <a:extLst>
              <a:ext uri="{FF2B5EF4-FFF2-40B4-BE49-F238E27FC236}">
                <a16:creationId xmlns="" xmlns:a16="http://schemas.microsoft.com/office/drawing/2014/main" id="{47B485CC-E851-41EE-8607-F879011313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 xmlns:a16="http://schemas.microsoft.com/office/drawing/2014/main" id="{A7AA1199-A6DD-4214-8E41-B5E13F09585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76399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5603C801-0397-4692-A279-EF5BD419429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2BFF8B38-787D-46F4-BAB2-E49E32748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 xmlns:a16="http://schemas.microsoft.com/office/drawing/2014/main" id="{6B5BEF74-8400-4566-94CF-3773A623475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 xmlns:a16="http://schemas.microsoft.com/office/drawing/2014/main" id="{5A13325F-2942-4D17-B32F-6E4F0E60E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 xmlns:a16="http://schemas.microsoft.com/office/drawing/2014/main" id="{21651F20-7474-4FDC-86C1-26E5CA6B3DC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 xmlns:a16="http://schemas.microsoft.com/office/drawing/2014/main" id="{8C717121-B3D7-429D-8607-415DBABD1312}"/>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8" name="Segnaposto piè di pagina 7">
            <a:extLst>
              <a:ext uri="{FF2B5EF4-FFF2-40B4-BE49-F238E27FC236}">
                <a16:creationId xmlns="" xmlns:a16="http://schemas.microsoft.com/office/drawing/2014/main" id="{F68279E2-EC43-44F6-8377-4ABA6C7A2FA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 xmlns:a16="http://schemas.microsoft.com/office/drawing/2014/main" id="{A091A993-1E78-4649-9AB2-620365E6714C}"/>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246915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9D4B312-4BC4-4AE9-9F45-239CE7A0306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 xmlns:a16="http://schemas.microsoft.com/office/drawing/2014/main" id="{1CDDBB3C-F091-43FE-9FB1-F62EFA2ED814}"/>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4" name="Segnaposto piè di pagina 3">
            <a:extLst>
              <a:ext uri="{FF2B5EF4-FFF2-40B4-BE49-F238E27FC236}">
                <a16:creationId xmlns="" xmlns:a16="http://schemas.microsoft.com/office/drawing/2014/main" id="{2DD7FDBA-85D2-4EC2-B10B-6AFF83ED228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 xmlns:a16="http://schemas.microsoft.com/office/drawing/2014/main" id="{08AC40F9-F8C3-4AFA-9066-2819A2EC67D2}"/>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407053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 xmlns:a16="http://schemas.microsoft.com/office/drawing/2014/main" id="{28373924-C6D0-4F56-A585-F998519BCE67}"/>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3" name="Segnaposto piè di pagina 2">
            <a:extLst>
              <a:ext uri="{FF2B5EF4-FFF2-40B4-BE49-F238E27FC236}">
                <a16:creationId xmlns="" xmlns:a16="http://schemas.microsoft.com/office/drawing/2014/main" id="{6586CD28-4CAD-455E-B02E-CE5696CBAD3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 xmlns:a16="http://schemas.microsoft.com/office/drawing/2014/main" id="{F782C6AE-F26A-4963-9EE5-4048493AA894}"/>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369961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48BC12B3-37AC-434B-8AD0-F987CD9B49F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313F506E-C5E7-436F-8B2F-6FB98E75A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 xmlns:a16="http://schemas.microsoft.com/office/drawing/2014/main" id="{93D6306F-8D6A-4C78-8D5D-A7ED3EC1C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 xmlns:a16="http://schemas.microsoft.com/office/drawing/2014/main" id="{5B5A7474-E244-4F18-9402-3CE4331D6F43}"/>
              </a:ext>
            </a:extLst>
          </p:cNvPr>
          <p:cNvSpPr>
            <a:spLocks noGrp="1"/>
          </p:cNvSpPr>
          <p:nvPr>
            <p:ph type="dt" sz="half" idx="10"/>
          </p:nvPr>
        </p:nvSpPr>
        <p:spPr/>
        <p:txBody>
          <a:bodyPr/>
          <a:lstStyle/>
          <a:p>
            <a:fld id="{073838CB-586D-4363-8A90-33AC8333A875}" type="datetimeFigureOut">
              <a:rPr lang="it-IT" smtClean="0"/>
              <a:t>05/11/2019</a:t>
            </a:fld>
            <a:endParaRPr lang="it-IT"/>
          </a:p>
        </p:txBody>
      </p:sp>
      <p:sp>
        <p:nvSpPr>
          <p:cNvPr id="6" name="Segnaposto piè di pagina 5">
            <a:extLst>
              <a:ext uri="{FF2B5EF4-FFF2-40B4-BE49-F238E27FC236}">
                <a16:creationId xmlns="" xmlns:a16="http://schemas.microsoft.com/office/drawing/2014/main" id="{B9791ABC-3579-4782-A3F6-04DB8E5068A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 xmlns:a16="http://schemas.microsoft.com/office/drawing/2014/main" id="{7D0B7152-E05C-4C7F-A8CB-5CC977DF592F}"/>
              </a:ext>
            </a:extLst>
          </p:cNvPr>
          <p:cNvSpPr>
            <a:spLocks noGrp="1"/>
          </p:cNvSpPr>
          <p:nvPr>
            <p:ph type="sldNum" sz="quarter" idx="12"/>
          </p:nvPr>
        </p:nvSpPr>
        <p:spPr/>
        <p:txBody>
          <a:bodyPr/>
          <a:lstStyle/>
          <a:p>
            <a:fld id="{0F6F88A0-0F66-4968-8D20-91F52D564769}" type="slidenum">
              <a:rPr lang="it-IT" smtClean="0"/>
              <a:t>‹N›</a:t>
            </a:fld>
            <a:endParaRPr lang="it-IT"/>
          </a:p>
        </p:txBody>
      </p:sp>
    </p:spTree>
    <p:extLst>
      <p:ext uri="{BB962C8B-B14F-4D97-AF65-F5344CB8AC3E}">
        <p14:creationId xmlns:p14="http://schemas.microsoft.com/office/powerpoint/2010/main" val="100057818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11/5/2019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215701"/>
      </p:ext>
    </p:extLst>
  </p:cSld>
  <p:clrMap bg1="lt1" tx1="dk1" bg2="lt2" tx2="dk2" accent1="accent1" accent2="accent2" accent3="accent3" accent4="accent4" accent5="accent5" accent6="accent6" hlink="hlink" folHlink="folHlink"/>
  <p:sldLayoutIdLst>
    <p:sldLayoutId id="2147483699" r:id="rId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 xmlns:a16="http://schemas.microsoft.com/office/drawing/2014/main" id="{8F02270C-0E04-4C8B-98C8-6EAD099A5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75EA2C13-808F-4FD4-A204-EE1B0CE1A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D45CD543-A591-4377-82CE-A6A605E19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838CB-586D-4363-8A90-33AC8333A875}" type="datetimeFigureOut">
              <a:rPr lang="it-IT" smtClean="0"/>
              <a:t>05/11/2019</a:t>
            </a:fld>
            <a:endParaRPr lang="it-IT"/>
          </a:p>
        </p:txBody>
      </p:sp>
      <p:sp>
        <p:nvSpPr>
          <p:cNvPr id="5" name="Segnaposto piè di pagina 4">
            <a:extLst>
              <a:ext uri="{FF2B5EF4-FFF2-40B4-BE49-F238E27FC236}">
                <a16:creationId xmlns="" xmlns:a16="http://schemas.microsoft.com/office/drawing/2014/main" id="{6F884C16-6C30-46BE-8AE1-47D374AF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 xmlns:a16="http://schemas.microsoft.com/office/drawing/2014/main" id="{1EA19377-1E47-4590-A4D6-3E91BAFFA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F88A0-0F66-4968-8D20-91F52D564769}" type="slidenum">
              <a:rPr lang="it-IT" smtClean="0"/>
              <a:t>‹N›</a:t>
            </a:fld>
            <a:endParaRPr lang="it-IT"/>
          </a:p>
        </p:txBody>
      </p:sp>
    </p:spTree>
    <p:extLst>
      <p:ext uri="{BB962C8B-B14F-4D97-AF65-F5344CB8AC3E}">
        <p14:creationId xmlns:p14="http://schemas.microsoft.com/office/powerpoint/2010/main" val="407441376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0AF4F2BA-3C03-4E2C-8ABC-0949B61B3C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mmagine che contiene elettronico, interni, tastiera, computer&#10;&#10;Descrizione generata automaticamente">
            <a:extLst>
              <a:ext uri="{FF2B5EF4-FFF2-40B4-BE49-F238E27FC236}">
                <a16:creationId xmlns="" xmlns:a16="http://schemas.microsoft.com/office/drawing/2014/main" id="{85542321-A58E-42A7-8E7C-23189731F0B3}"/>
              </a:ext>
            </a:extLst>
          </p:cNvPr>
          <p:cNvPicPr>
            <a:picLocks noChangeAspect="1"/>
          </p:cNvPicPr>
          <p:nvPr/>
        </p:nvPicPr>
        <p:blipFill rotWithShape="1">
          <a:blip r:embed="rId2">
            <a:alphaModFix amt="35000"/>
          </a:blip>
          <a:srcRect b="15094"/>
          <a:stretch/>
        </p:blipFill>
        <p:spPr>
          <a:xfrm>
            <a:off x="20" y="10"/>
            <a:ext cx="12191980" cy="6857990"/>
          </a:xfrm>
          <a:prstGeom prst="rect">
            <a:avLst/>
          </a:prstGeom>
        </p:spPr>
      </p:pic>
      <p:sp>
        <p:nvSpPr>
          <p:cNvPr id="2" name="Titolo 1">
            <a:extLst>
              <a:ext uri="{FF2B5EF4-FFF2-40B4-BE49-F238E27FC236}">
                <a16:creationId xmlns="" xmlns:a16="http://schemas.microsoft.com/office/drawing/2014/main" id="{DE160C57-868F-43F9-BB51-783239CE9444}"/>
              </a:ext>
            </a:extLst>
          </p:cNvPr>
          <p:cNvSpPr>
            <a:spLocks noGrp="1"/>
          </p:cNvSpPr>
          <p:nvPr>
            <p:ph type="ctrTitle"/>
          </p:nvPr>
        </p:nvSpPr>
        <p:spPr>
          <a:xfrm>
            <a:off x="1097280" y="758952"/>
            <a:ext cx="10058400" cy="3566160"/>
          </a:xfrm>
        </p:spPr>
        <p:txBody>
          <a:bodyPr>
            <a:normAutofit/>
          </a:bodyPr>
          <a:lstStyle/>
          <a:p>
            <a:r>
              <a:rPr lang="it-IT" sz="8000">
                <a:solidFill>
                  <a:srgbClr val="FFFFFF"/>
                </a:solidFill>
              </a:rPr>
              <a:t>JPA Tutorial</a:t>
            </a:r>
          </a:p>
        </p:txBody>
      </p:sp>
      <p:sp>
        <p:nvSpPr>
          <p:cNvPr id="3" name="Sottotitolo 2">
            <a:extLst>
              <a:ext uri="{FF2B5EF4-FFF2-40B4-BE49-F238E27FC236}">
                <a16:creationId xmlns="" xmlns:a16="http://schemas.microsoft.com/office/drawing/2014/main" id="{B8CD0D7A-1163-4BF3-A370-0ADDD43DFAD0}"/>
              </a:ext>
            </a:extLst>
          </p:cNvPr>
          <p:cNvSpPr>
            <a:spLocks noGrp="1"/>
          </p:cNvSpPr>
          <p:nvPr>
            <p:ph type="subTitle" idx="1"/>
          </p:nvPr>
        </p:nvSpPr>
        <p:spPr>
          <a:xfrm>
            <a:off x="1100051" y="4645152"/>
            <a:ext cx="10058400" cy="1143000"/>
          </a:xfrm>
        </p:spPr>
        <p:txBody>
          <a:bodyPr>
            <a:normAutofit/>
          </a:bodyPr>
          <a:lstStyle/>
          <a:p>
            <a:r>
              <a:rPr lang="it-IT" sz="2400" dirty="0" smtClean="0">
                <a:solidFill>
                  <a:srgbClr val="FFFFFF"/>
                </a:solidFill>
              </a:rPr>
              <a:t>MANY-TO-</a:t>
            </a:r>
            <a:r>
              <a:rPr lang="it-IT" sz="2400" dirty="0" err="1" smtClean="0">
                <a:solidFill>
                  <a:srgbClr val="FFFFFF"/>
                </a:solidFill>
              </a:rPr>
              <a:t>MANy</a:t>
            </a:r>
            <a:r>
              <a:rPr lang="it-IT" sz="2400" dirty="0" smtClean="0">
                <a:solidFill>
                  <a:srgbClr val="FFFFFF"/>
                </a:solidFill>
              </a:rPr>
              <a:t>/</a:t>
            </a:r>
            <a:r>
              <a:rPr lang="it-IT" sz="2400" dirty="0" err="1" smtClean="0">
                <a:solidFill>
                  <a:srgbClr val="FFFFFF"/>
                </a:solidFill>
              </a:rPr>
              <a:t>One</a:t>
            </a:r>
            <a:r>
              <a:rPr lang="it-IT" sz="2400" dirty="0" smtClean="0">
                <a:solidFill>
                  <a:srgbClr val="FFFFFF"/>
                </a:solidFill>
              </a:rPr>
              <a:t>-to-</a:t>
            </a:r>
            <a:r>
              <a:rPr lang="it-IT" sz="2400" dirty="0" err="1" smtClean="0">
                <a:solidFill>
                  <a:srgbClr val="FFFFFF"/>
                </a:solidFill>
              </a:rPr>
              <a:t>many</a:t>
            </a:r>
            <a:r>
              <a:rPr lang="it-IT" dirty="0" smtClean="0">
                <a:solidFill>
                  <a:srgbClr val="FFFFFF"/>
                </a:solidFill>
              </a:rPr>
              <a:t> </a:t>
            </a:r>
            <a:r>
              <a:rPr lang="it-IT" sz="2400" dirty="0" err="1" smtClean="0">
                <a:solidFill>
                  <a:srgbClr val="FFFFFF"/>
                </a:solidFill>
              </a:rPr>
              <a:t>relationships</a:t>
            </a:r>
            <a:r>
              <a:rPr lang="it-IT" sz="2400" dirty="0" smtClean="0">
                <a:solidFill>
                  <a:srgbClr val="FFFFFF"/>
                </a:solidFill>
              </a:rPr>
              <a:t> </a:t>
            </a:r>
            <a:r>
              <a:rPr lang="it-IT" sz="2400" dirty="0">
                <a:solidFill>
                  <a:srgbClr val="FFFFFF"/>
                </a:solidFill>
              </a:rPr>
              <a:t>and </a:t>
            </a:r>
            <a:r>
              <a:rPr lang="it-IT" sz="2400" dirty="0" err="1">
                <a:solidFill>
                  <a:srgbClr val="FFFFFF"/>
                </a:solidFill>
              </a:rPr>
              <a:t>crud</a:t>
            </a:r>
            <a:r>
              <a:rPr lang="it-IT" sz="2400" dirty="0">
                <a:solidFill>
                  <a:srgbClr val="FFFFFF"/>
                </a:solidFill>
              </a:rPr>
              <a:t> </a:t>
            </a:r>
            <a:r>
              <a:rPr lang="it-IT" sz="2400" dirty="0" err="1">
                <a:solidFill>
                  <a:srgbClr val="FFFFFF"/>
                </a:solidFill>
              </a:rPr>
              <a:t>operations</a:t>
            </a:r>
            <a:endParaRPr lang="it-IT" sz="2400" dirty="0">
              <a:solidFill>
                <a:srgbClr val="FFFFFF"/>
              </a:solidFill>
            </a:endParaRPr>
          </a:p>
        </p:txBody>
      </p:sp>
      <p:cxnSp>
        <p:nvCxnSpPr>
          <p:cNvPr id="18" name="Straight Connector 17">
            <a:extLst>
              <a:ext uri="{FF2B5EF4-FFF2-40B4-BE49-F238E27FC236}">
                <a16:creationId xmlns="" xmlns:a16="http://schemas.microsoft.com/office/drawing/2014/main" id="{A07787ED-5EDC-4C54-AD87-55B60D0FE3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 xmlns:a16="http://schemas.microsoft.com/office/drawing/2014/main" id="{B40A8CA7-7D5A-43B0-A1A0-B558ECA9E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23085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r>
              <a:rPr lang="it-IT" sz="5400" spc="-50" dirty="0">
                <a:solidFill>
                  <a:prstClr val="black">
                    <a:lumMod val="85000"/>
                    <a:lumOff val="15000"/>
                  </a:prstClr>
                </a:solidFill>
                <a:latin typeface="Tw Cen MT" panose="020F0302020204030204"/>
              </a:rPr>
              <a:t>: Solution </a:t>
            </a:r>
            <a:r>
              <a:rPr lang="it-IT" sz="5400" spc="-50" dirty="0" err="1">
                <a:solidFill>
                  <a:prstClr val="black">
                    <a:lumMod val="85000"/>
                    <a:lumOff val="15000"/>
                  </a:prstClr>
                </a:solidFill>
                <a:latin typeface="Tw Cen MT" panose="020F0302020204030204"/>
              </a:rPr>
              <a:t>adopted</a:t>
            </a:r>
            <a:endParaRPr lang="it-IT" dirty="0"/>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593912" y="1810161"/>
            <a:ext cx="11004176" cy="1323439"/>
          </a:xfrm>
          <a:prstGeom prst="rect">
            <a:avLst/>
          </a:prstGeom>
          <a:noFill/>
        </p:spPr>
        <p:txBody>
          <a:bodyPr wrap="square" rtlCol="0">
            <a:spAutoFit/>
          </a:bodyPr>
          <a:lstStyle/>
          <a:p>
            <a:pPr lvl="0" algn="just"/>
            <a:r>
              <a:rPr lang="en-US" sz="2000" b="1" dirty="0">
                <a:solidFill>
                  <a:prstClr val="black"/>
                </a:solidFill>
                <a:latin typeface="Tw Cen MT" panose="020B0602020104020603" pitchFamily="34" charset="0"/>
              </a:rPr>
              <a:t>For the optimization of the client side memory it would be convenient to use only a one-way relationship because there are situations, when you access to a project, in which you are not interest in the </a:t>
            </a:r>
            <a:r>
              <a:rPr lang="en-US" sz="2000" b="1" dirty="0" err="1">
                <a:solidFill>
                  <a:prstClr val="black"/>
                </a:solidFill>
                <a:latin typeface="Tw Cen MT" panose="020B0602020104020603" pitchFamily="34" charset="0"/>
              </a:rPr>
              <a:t>fundings</a:t>
            </a:r>
            <a:r>
              <a:rPr lang="en-US" sz="2000" b="1" dirty="0">
                <a:solidFill>
                  <a:prstClr val="black"/>
                </a:solidFill>
                <a:latin typeface="Tw Cen MT" panose="020B0602020104020603" pitchFamily="34" charset="0"/>
              </a:rPr>
              <a:t> made on it. In this way we prefer to do a further call to the database on the </a:t>
            </a:r>
            <a:r>
              <a:rPr lang="en-US" sz="2000" b="1" dirty="0" err="1">
                <a:solidFill>
                  <a:prstClr val="black"/>
                </a:solidFill>
                <a:latin typeface="Tw Cen MT" panose="020B0602020104020603" pitchFamily="34" charset="0"/>
              </a:rPr>
              <a:t>Finanziamento</a:t>
            </a:r>
            <a:r>
              <a:rPr lang="en-US" sz="2000" b="1" dirty="0">
                <a:solidFill>
                  <a:prstClr val="black"/>
                </a:solidFill>
                <a:latin typeface="Tw Cen MT" panose="020B0602020104020603" pitchFamily="34" charset="0"/>
              </a:rPr>
              <a:t> table, using the </a:t>
            </a:r>
            <a:r>
              <a:rPr lang="en-US" sz="2000" b="1" dirty="0" err="1">
                <a:solidFill>
                  <a:prstClr val="black"/>
                </a:solidFill>
                <a:latin typeface="Tw Cen MT" panose="020B0602020104020603" pitchFamily="34" charset="0"/>
              </a:rPr>
              <a:t>project_id</a:t>
            </a:r>
            <a:r>
              <a:rPr lang="en-US" sz="2000" b="1" dirty="0">
                <a:solidFill>
                  <a:prstClr val="black"/>
                </a:solidFill>
                <a:latin typeface="Tw Cen MT" panose="020B0602020104020603" pitchFamily="34" charset="0"/>
              </a:rPr>
              <a:t> field relative to the project of which we are interested in.</a:t>
            </a:r>
            <a:endParaRPr kumimoji="0" lang="it-IT" sz="2000" b="1" i="0" u="none" strike="noStrike" kern="1200" cap="none" spc="0" normalizeH="0" baseline="0" noProof="0" dirty="0">
              <a:ln>
                <a:noFill/>
              </a:ln>
              <a:solidFill>
                <a:prstClr val="black"/>
              </a:solidFill>
              <a:effectLst/>
              <a:uLnTx/>
              <a:uFillTx/>
              <a:latin typeface="Tw Cen MT" panose="020B0602020104020603" pitchFamily="34" charset="0"/>
            </a:endParaRPr>
          </a:p>
        </p:txBody>
      </p:sp>
    </p:spTree>
    <p:extLst>
      <p:ext uri="{BB962C8B-B14F-4D97-AF65-F5344CB8AC3E}">
        <p14:creationId xmlns:p14="http://schemas.microsoft.com/office/powerpoint/2010/main" val="74842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Create</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3395383" y="2985246"/>
            <a:ext cx="5401234" cy="2462213"/>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1EB540"/>
                </a:solidFill>
                <a:latin typeface="Consolas" panose="020B0609020204030204" pitchFamily="49" charset="0"/>
              </a:rPr>
              <a:t>create</a:t>
            </a:r>
            <a:r>
              <a:rPr lang="fr-FR" sz="1100" dirty="0">
                <a:solidFill>
                  <a:srgbClr val="F9FAF4"/>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79ABFF"/>
                </a:solidFill>
                <a:latin typeface="Consolas" panose="020B0609020204030204" pitchFamily="49" charset="0"/>
              </a:rPr>
              <a:t>entity</a:t>
            </a:r>
            <a:r>
              <a:rPr lang="fr-FR" sz="1100" dirty="0">
                <a:solidFill>
                  <a:srgbClr val="D9E8F7"/>
                </a:solidFill>
                <a:latin typeface="Consolas" panose="020B0609020204030204" pitchFamily="49" charset="0"/>
              </a:rPr>
              <a:t> </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persist</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entity</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 xmlns:a16="http://schemas.microsoft.com/office/drawing/2014/main" id="{2F5C9D09-6088-458F-AA6B-A79D8C085F08}"/>
              </a:ext>
            </a:extLst>
          </p:cNvPr>
          <p:cNvSpPr txBox="1"/>
          <p:nvPr/>
        </p:nvSpPr>
        <p:spPr>
          <a:xfrm>
            <a:off x="1066801" y="1099110"/>
            <a:ext cx="10058400" cy="1754326"/>
          </a:xfrm>
          <a:prstGeom prst="rect">
            <a:avLst/>
          </a:prstGeom>
          <a:noFill/>
        </p:spPr>
        <p:txBody>
          <a:bodyPr wrap="square" rtlCol="0">
            <a:spAutoFit/>
          </a:bodyPr>
          <a:lstStyle/>
          <a:p>
            <a:pPr algn="just"/>
            <a:r>
              <a:rPr lang="en-US" b="1" dirty="0">
                <a:latin typeface="Tw Cen MT" panose="020B0602020104020603" pitchFamily="34" charset="0"/>
              </a:rPr>
              <a:t>A </a:t>
            </a:r>
            <a:r>
              <a:rPr lang="en-US" b="1" dirty="0" err="1">
                <a:latin typeface="Tw Cen MT" panose="020B0602020104020603" pitchFamily="34" charset="0"/>
              </a:rPr>
              <a:t>FinancingEntity</a:t>
            </a:r>
            <a:r>
              <a:rPr lang="en-US" b="1" dirty="0">
                <a:latin typeface="Tw Cen MT" panose="020B0602020104020603" pitchFamily="34" charset="0"/>
              </a:rPr>
              <a:t> instance is built as a normal Java object. To insert this object into the database, an i.e. transaction is opened first. </a:t>
            </a:r>
            <a:r>
              <a:rPr lang="en-US" b="1" dirty="0" err="1">
                <a:latin typeface="Tw Cen MT" panose="020B0602020104020603" pitchFamily="34" charset="0"/>
              </a:rPr>
              <a:t>e.getTransaction</a:t>
            </a:r>
            <a:r>
              <a:rPr lang="en-US" b="1" dirty="0">
                <a:latin typeface="Tw Cen MT" panose="020B0602020104020603" pitchFamily="34" charset="0"/>
              </a:rPr>
              <a:t>().begin()</a:t>
            </a:r>
          </a:p>
          <a:p>
            <a:pPr algn="just"/>
            <a:r>
              <a:rPr lang="en-US" b="1" dirty="0">
                <a:latin typeface="Tw Cen MT" panose="020B0602020104020603" pitchFamily="34" charset="0"/>
              </a:rPr>
              <a:t>A call to this function associates the 'Object' object to an </a:t>
            </a:r>
            <a:r>
              <a:rPr lang="en-US" b="1" dirty="0" err="1">
                <a:latin typeface="Tw Cen MT" panose="020B0602020104020603" pitchFamily="34" charset="0"/>
              </a:rPr>
              <a:t>EntityManager</a:t>
            </a:r>
            <a:r>
              <a:rPr lang="en-US" b="1" dirty="0">
                <a:latin typeface="Tw Cen MT" panose="020B0602020104020603" pitchFamily="34" charset="0"/>
              </a:rPr>
              <a:t> and changes its status to Managed. </a:t>
            </a:r>
          </a:p>
          <a:p>
            <a:pPr algn="just"/>
            <a:r>
              <a:rPr lang="en-US" b="1" dirty="0">
                <a:latin typeface="Tw Cen MT" panose="020B0602020104020603" pitchFamily="34" charset="0"/>
              </a:rPr>
              <a:t>The new object will then be stored in the database when the transaction commit is called. The entity manager will then be closed.</a:t>
            </a:r>
            <a:endParaRPr lang="it-IT" b="1" dirty="0">
              <a:latin typeface="Tw Cen MT" panose="020B0602020104020603" pitchFamily="34" charset="0"/>
            </a:endParaRPr>
          </a:p>
        </p:txBody>
      </p:sp>
      <p:sp>
        <p:nvSpPr>
          <p:cNvPr id="9" name="CasellaDiTesto 8">
            <a:extLst>
              <a:ext uri="{FF2B5EF4-FFF2-40B4-BE49-F238E27FC236}">
                <a16:creationId xmlns="" xmlns:a16="http://schemas.microsoft.com/office/drawing/2014/main" id="{DBAC4E24-EF9C-4F8F-9DE5-026885E9275E}"/>
              </a:ext>
            </a:extLst>
          </p:cNvPr>
          <p:cNvSpPr txBox="1"/>
          <p:nvPr/>
        </p:nvSpPr>
        <p:spPr>
          <a:xfrm>
            <a:off x="1066800" y="5671985"/>
            <a:ext cx="10058401" cy="923330"/>
          </a:xfrm>
          <a:prstGeom prst="rect">
            <a:avLst/>
          </a:prstGeom>
          <a:noFill/>
        </p:spPr>
        <p:txBody>
          <a:bodyPr wrap="square" rtlCol="0">
            <a:spAutoFit/>
          </a:bodyPr>
          <a:lstStyle/>
          <a:p>
            <a:r>
              <a:rPr lang="en-US" b="1" dirty="0">
                <a:latin typeface="Tw Cen MT" panose="020B0602020104020603" pitchFamily="34" charset="0"/>
              </a:rPr>
              <a:t>The persist() function throws a </a:t>
            </a:r>
            <a:r>
              <a:rPr lang="en-US" b="1" dirty="0" err="1">
                <a:latin typeface="Tw Cen MT" panose="020B0602020104020603" pitchFamily="34" charset="0"/>
              </a:rPr>
              <a:t>TransactionRequiredException</a:t>
            </a:r>
            <a:r>
              <a:rPr lang="en-US" b="1" dirty="0">
                <a:latin typeface="Tw Cen MT" panose="020B0602020104020603" pitchFamily="34" charset="0"/>
              </a:rPr>
              <a:t> exception if there is no active transaction and a type </a:t>
            </a:r>
            <a:r>
              <a:rPr lang="en-US" b="1" dirty="0" err="1">
                <a:latin typeface="Tw Cen MT" panose="020B0602020104020603" pitchFamily="34" charset="0"/>
              </a:rPr>
              <a:t>IllegalArgumentException</a:t>
            </a:r>
            <a:r>
              <a:rPr lang="en-US" b="1" dirty="0">
                <a:latin typeface="Tw Cen MT" panose="020B0602020104020603" pitchFamily="34" charset="0"/>
              </a:rPr>
              <a:t> if the argument of the function is not an instance of a class, in fact only instances of entity classes can be stored within the database.</a:t>
            </a:r>
            <a:endParaRPr lang="it-IT" b="1" dirty="0">
              <a:latin typeface="Tw Cen MT" panose="020B0602020104020603" pitchFamily="34" charset="0"/>
            </a:endParaRPr>
          </a:p>
        </p:txBody>
      </p:sp>
    </p:spTree>
    <p:extLst>
      <p:ext uri="{BB962C8B-B14F-4D97-AF65-F5344CB8AC3E}">
        <p14:creationId xmlns:p14="http://schemas.microsoft.com/office/powerpoint/2010/main" val="30355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Read</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3395382" y="2376448"/>
            <a:ext cx="5401234" cy="2800767"/>
          </a:xfrm>
          <a:prstGeom prst="rect">
            <a:avLst/>
          </a:prstGeom>
          <a:solidFill>
            <a:schemeClr val="tx1"/>
          </a:solidFill>
        </p:spPr>
        <p:txBody>
          <a:bodyPr wrap="square">
            <a:spAutoFit/>
          </a:bodyPr>
          <a:lstStyle/>
          <a:p>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&lt;</a:t>
            </a:r>
            <a:r>
              <a:rPr lang="en-US" sz="1100" dirty="0">
                <a:solidFill>
                  <a:srgbClr val="BFA4A4"/>
                </a:solidFill>
                <a:latin typeface="Consolas" panose="020B0609020204030204" pitchFamily="49" charset="0"/>
              </a:rPr>
              <a:t>T</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a:solidFill>
                  <a:srgbClr val="BFA4A4"/>
                </a:solidFill>
                <a:latin typeface="Consolas" panose="020B0609020204030204" pitchFamily="49" charset="0"/>
              </a:rPr>
              <a:t>T</a:t>
            </a:r>
            <a:r>
              <a:rPr lang="en-US" sz="1100" dirty="0">
                <a:solidFill>
                  <a:srgbClr val="D9E8F7"/>
                </a:solidFill>
                <a:latin typeface="Consolas" panose="020B0609020204030204" pitchFamily="49" charset="0"/>
              </a:rPr>
              <a:t> </a:t>
            </a:r>
            <a:r>
              <a:rPr lang="en-US" sz="1100" dirty="0">
                <a:solidFill>
                  <a:srgbClr val="1EB540"/>
                </a:solidFill>
                <a:latin typeface="Consolas" panose="020B0609020204030204" pitchFamily="49" charset="0"/>
              </a:rPr>
              <a:t>read</a:t>
            </a:r>
            <a:r>
              <a:rPr lang="en-US" sz="1100" dirty="0">
                <a:solidFill>
                  <a:srgbClr val="F9FAF4"/>
                </a:solidFill>
                <a:latin typeface="Consolas" panose="020B0609020204030204" pitchFamily="49" charset="0"/>
              </a:rPr>
              <a:t>(</a:t>
            </a:r>
            <a:r>
              <a:rPr lang="en-US" sz="1100" dirty="0">
                <a:solidFill>
                  <a:srgbClr val="1290C3"/>
                </a:solidFill>
                <a:latin typeface="Consolas" panose="020B0609020204030204" pitchFamily="49" charset="0"/>
              </a:rPr>
              <a:t>Class</a:t>
            </a:r>
            <a:r>
              <a:rPr lang="en-US" sz="1100" dirty="0">
                <a:solidFill>
                  <a:srgbClr val="E6E6FA"/>
                </a:solidFill>
                <a:latin typeface="Consolas" panose="020B0609020204030204" pitchFamily="49" charset="0"/>
              </a:rPr>
              <a:t>&lt;</a:t>
            </a:r>
            <a:r>
              <a:rPr lang="en-US" sz="1100" dirty="0">
                <a:solidFill>
                  <a:srgbClr val="BFA4A4"/>
                </a:solidFill>
                <a:latin typeface="Consolas" panose="020B0609020204030204" pitchFamily="49" charset="0"/>
              </a:rPr>
              <a:t>T</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err="1">
                <a:solidFill>
                  <a:srgbClr val="79ABFF"/>
                </a:solidFill>
                <a:latin typeface="Consolas" panose="020B0609020204030204" pitchFamily="49" charset="0"/>
              </a:rPr>
              <a:t>tableClass</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1290C3"/>
                </a:solidFill>
                <a:latin typeface="Consolas" panose="020B0609020204030204" pitchFamily="49" charset="0"/>
              </a:rPr>
              <a:t>String</a:t>
            </a:r>
            <a:r>
              <a:rPr lang="en-US" sz="1100" dirty="0">
                <a:solidFill>
                  <a:srgbClr val="D9E8F7"/>
                </a:solidFill>
                <a:latin typeface="Consolas" panose="020B0609020204030204" pitchFamily="49" charset="0"/>
              </a:rPr>
              <a:t> </a:t>
            </a:r>
            <a:r>
              <a:rPr lang="en-US" sz="1100" dirty="0">
                <a:solidFill>
                  <a:srgbClr val="79ABFF"/>
                </a:solidFill>
                <a:latin typeface="Consolas" panose="020B0609020204030204" pitchFamily="49" charset="0"/>
              </a:rPr>
              <a:t>id</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result</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F3EC79"/>
                </a:solidFill>
                <a:latin typeface="Consolas" panose="020B0609020204030204" pitchFamily="49" charset="0"/>
              </a:rPr>
              <a:t>result</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err="1">
                <a:solidFill>
                  <a:srgbClr val="66E1F8"/>
                </a:solidFill>
                <a:latin typeface="Consolas" panose="020B0609020204030204" pitchFamily="49" charset="0"/>
              </a:rPr>
              <a:t>em</a:t>
            </a:r>
            <a:r>
              <a:rPr lang="en-US" sz="1100" dirty="0" err="1">
                <a:solidFill>
                  <a:srgbClr val="E6E6FA"/>
                </a:solidFill>
                <a:latin typeface="Consolas" panose="020B0609020204030204" pitchFamily="49" charset="0"/>
              </a:rPr>
              <a:t>.</a:t>
            </a:r>
            <a:r>
              <a:rPr lang="en-US" sz="1100" dirty="0" err="1">
                <a:solidFill>
                  <a:srgbClr val="80F6A7"/>
                </a:solidFill>
                <a:latin typeface="Consolas" panose="020B0609020204030204" pitchFamily="49" charset="0"/>
              </a:rPr>
              <a:t>find</a:t>
            </a:r>
            <a:r>
              <a:rPr lang="en-US" sz="1100" dirty="0">
                <a:solidFill>
                  <a:srgbClr val="F9FAF4"/>
                </a:solidFill>
                <a:latin typeface="Consolas" panose="020B0609020204030204" pitchFamily="49" charset="0"/>
              </a:rPr>
              <a:t>(</a:t>
            </a:r>
            <a:r>
              <a:rPr lang="en-US" sz="1100" dirty="0" err="1">
                <a:solidFill>
                  <a:srgbClr val="79ABFF"/>
                </a:solidFill>
                <a:latin typeface="Consolas" panose="020B0609020204030204" pitchFamily="49" charset="0"/>
              </a:rPr>
              <a:t>tableClass</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79ABFF"/>
                </a:solidFill>
                <a:latin typeface="Consolas" panose="020B0609020204030204" pitchFamily="49" charset="0"/>
              </a:rPr>
              <a:t>id</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finally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F9FAF4"/>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result</a:t>
            </a:r>
            <a:r>
              <a:rPr lang="it-IT" sz="1100" dirty="0">
                <a:solidFill>
                  <a:srgbClr val="E6E6FA"/>
                </a:solidFill>
                <a:latin typeface="Consolas" panose="020B0609020204030204" pitchFamily="49" charset="0"/>
              </a:rPr>
              <a:t>;</a:t>
            </a:r>
          </a:p>
          <a:p>
            <a:r>
              <a:rPr lang="it-IT" sz="1100" dirty="0">
                <a:solidFill>
                  <a:srgbClr val="E6E6FA"/>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r>
              <a:rPr lang="en-US" b="1" dirty="0">
                <a:solidFill>
                  <a:prstClr val="black"/>
                </a:solidFill>
                <a:latin typeface="Tw Cen MT" panose="020B0602020104020603" pitchFamily="34" charset="0"/>
              </a:rPr>
              <a:t>Each object can be identified and retrieved within the database using its class and primary key.</a:t>
            </a:r>
          </a:p>
          <a:p>
            <a:pPr algn="just"/>
            <a:r>
              <a:rPr lang="en-US" b="1" dirty="0">
                <a:solidFill>
                  <a:prstClr val="black"/>
                </a:solidFill>
                <a:latin typeface="Tw Cen MT" panose="020B0602020104020603" pitchFamily="34" charset="0"/>
              </a:rPr>
              <a:t>To read an object from the database it is possible, once a transaction is opened, to use the find() function that will return an instance of the same class passed as first argument. The entity manager will then be closed by the caller of that function.</a:t>
            </a:r>
            <a:endParaRPr lang="it-IT" b="1" dirty="0">
              <a:solidFill>
                <a:prstClr val="black"/>
              </a:solidFill>
              <a:latin typeface="Tw Cen MT" panose="020B0602020104020603" pitchFamily="34" charset="0"/>
            </a:endParaRPr>
          </a:p>
          <a:p>
            <a:pPr lvl="0" algn="just"/>
            <a:endParaRPr kumimoji="0" lang="it-IT"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CasellaDiTesto 8">
            <a:extLst>
              <a:ext uri="{FF2B5EF4-FFF2-40B4-BE49-F238E27FC236}">
                <a16:creationId xmlns="" xmlns:a16="http://schemas.microsoft.com/office/drawing/2014/main" id="{DBAC4E24-EF9C-4F8F-9DE5-026885E9275E}"/>
              </a:ext>
            </a:extLst>
          </p:cNvPr>
          <p:cNvSpPr txBox="1"/>
          <p:nvPr/>
        </p:nvSpPr>
        <p:spPr>
          <a:xfrm>
            <a:off x="1066799" y="5531223"/>
            <a:ext cx="10058401" cy="646331"/>
          </a:xfrm>
          <a:prstGeom prst="rect">
            <a:avLst/>
          </a:prstGeom>
          <a:noFill/>
        </p:spPr>
        <p:txBody>
          <a:bodyPr wrap="square" rtlCol="0">
            <a:spAutoFit/>
          </a:bodyPr>
          <a:lstStyle/>
          <a:p>
            <a:pPr lvl="0"/>
            <a:r>
              <a:rPr lang="en-US" b="1" dirty="0">
                <a:solidFill>
                  <a:prstClr val="black"/>
                </a:solidFill>
                <a:latin typeface="Tw Cen MT" panose="020B0602020104020603" pitchFamily="34" charset="0"/>
              </a:rPr>
              <a:t>In this case the function throws an exception of type </a:t>
            </a:r>
            <a:r>
              <a:rPr lang="en-US" b="1" dirty="0" err="1">
                <a:solidFill>
                  <a:prstClr val="black"/>
                </a:solidFill>
                <a:latin typeface="Tw Cen MT" panose="020B0602020104020603" pitchFamily="34" charset="0"/>
              </a:rPr>
              <a:t>IllegalArgumentException</a:t>
            </a:r>
            <a:r>
              <a:rPr lang="en-US" b="1" dirty="0">
                <a:solidFill>
                  <a:prstClr val="black"/>
                </a:solidFill>
                <a:latin typeface="Tw Cen MT" panose="020B0602020104020603" pitchFamily="34" charset="0"/>
              </a:rPr>
              <a:t> if the class passed as argument is not an Entity Class.</a:t>
            </a:r>
          </a:p>
        </p:txBody>
      </p:sp>
    </p:spTree>
    <p:extLst>
      <p:ext uri="{BB962C8B-B14F-4D97-AF65-F5344CB8AC3E}">
        <p14:creationId xmlns:p14="http://schemas.microsoft.com/office/powerpoint/2010/main" val="36324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Update</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3395382" y="2859909"/>
            <a:ext cx="5401234" cy="2462213"/>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a:solidFill>
                  <a:srgbClr val="1EB540"/>
                </a:solidFill>
                <a:latin typeface="Consolas" panose="020B0609020204030204" pitchFamily="49" charset="0"/>
              </a:rPr>
              <a:t>update</a:t>
            </a:r>
            <a:r>
              <a:rPr lang="fr-FR" sz="1100" dirty="0">
                <a:solidFill>
                  <a:srgbClr val="F9FAF4"/>
                </a:solidFill>
                <a:latin typeface="Consolas" panose="020B0609020204030204" pitchFamily="49" charset="0"/>
              </a:rPr>
              <a:t>(</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79ABFF"/>
                </a:solidFill>
                <a:latin typeface="Consolas" panose="020B0609020204030204" pitchFamily="49" charset="0"/>
              </a:rPr>
              <a:t>entity</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79ABFF"/>
                </a:solidFill>
                <a:latin typeface="Consolas" panose="020B0609020204030204" pitchFamily="49" charset="0"/>
              </a:rPr>
              <a:t>entity</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result</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merge</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entity</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result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defRPr/>
            </a:pPr>
            <a:r>
              <a:rPr lang="en-US" b="1" dirty="0">
                <a:solidFill>
                  <a:prstClr val="black"/>
                </a:solidFill>
                <a:latin typeface="Tw Cen MT" panose="020B0602020104020603" pitchFamily="34" charset="0"/>
              </a:rPr>
              <a:t>Before calling this function that will update the entity in the database, the object is first taken and passed as an argument.</a:t>
            </a:r>
          </a:p>
          <a:p>
            <a:pPr lvl="0" algn="just">
              <a:defRPr/>
            </a:pPr>
            <a:r>
              <a:rPr lang="en-US" b="1" dirty="0">
                <a:solidFill>
                  <a:prstClr val="black"/>
                </a:solidFill>
                <a:latin typeface="Tw Cen MT" panose="020B0602020104020603" pitchFamily="34" charset="0"/>
              </a:rPr>
              <a:t>A transaction is opened and then merged the entity -i.e. </a:t>
            </a:r>
            <a:r>
              <a:rPr lang="en-US" b="1" dirty="0" err="1">
                <a:solidFill>
                  <a:prstClr val="black"/>
                </a:solidFill>
                <a:latin typeface="Tw Cen MT" panose="020B0602020104020603" pitchFamily="34" charset="0"/>
              </a:rPr>
              <a:t>em.merge</a:t>
            </a:r>
            <a:r>
              <a:rPr lang="en-US" b="1" dirty="0">
                <a:solidFill>
                  <a:prstClr val="black"/>
                </a:solidFill>
                <a:latin typeface="Tw Cen MT" panose="020B0602020104020603" pitchFamily="34" charset="0"/>
              </a:rPr>
              <a:t>(entity)- with what is already in the database, updating it accordingly.</a:t>
            </a:r>
          </a:p>
          <a:p>
            <a:pPr lvl="0" algn="just">
              <a:defRPr/>
            </a:pPr>
            <a:r>
              <a:rPr lang="en-US" b="1" dirty="0">
                <a:solidFill>
                  <a:prstClr val="black"/>
                </a:solidFill>
                <a:latin typeface="Tw Cen MT" panose="020B0602020104020603" pitchFamily="34" charset="0"/>
              </a:rPr>
              <a:t>Finally, the transaction is committed and the </a:t>
            </a:r>
            <a:r>
              <a:rPr lang="en-US" b="1" dirty="0" err="1">
                <a:solidFill>
                  <a:prstClr val="black"/>
                </a:solidFill>
                <a:latin typeface="Tw Cen MT" panose="020B0602020104020603" pitchFamily="34" charset="0"/>
              </a:rPr>
              <a:t>entityManager</a:t>
            </a:r>
            <a:r>
              <a:rPr lang="en-US" b="1" dirty="0">
                <a:solidFill>
                  <a:prstClr val="black"/>
                </a:solidFill>
                <a:latin typeface="Tw Cen MT" panose="020B0602020104020603" pitchFamily="34" charset="0"/>
              </a:rPr>
              <a:t> is closed by the caller of that function.</a:t>
            </a:r>
            <a:endParaRPr kumimoji="0" lang="it-IT" sz="1800" b="1" i="0" u="none" strike="noStrike" kern="1200" cap="none" spc="0" normalizeH="0" baseline="0" noProof="0" dirty="0">
              <a:ln>
                <a:noFill/>
              </a:ln>
              <a:solidFill>
                <a:prstClr val="black"/>
              </a:solidFill>
              <a:effectLst/>
              <a:uLnTx/>
              <a:uFillTx/>
              <a:latin typeface="Tw Cen MT" panose="020B0602020104020603" pitchFamily="34" charset="0"/>
            </a:endParaRPr>
          </a:p>
        </p:txBody>
      </p:sp>
      <p:sp>
        <p:nvSpPr>
          <p:cNvPr id="9" name="CasellaDiTesto 8">
            <a:extLst>
              <a:ext uri="{FF2B5EF4-FFF2-40B4-BE49-F238E27FC236}">
                <a16:creationId xmlns="" xmlns:a16="http://schemas.microsoft.com/office/drawing/2014/main" id="{DBAC4E24-EF9C-4F8F-9DE5-026885E9275E}"/>
              </a:ext>
            </a:extLst>
          </p:cNvPr>
          <p:cNvSpPr txBox="1"/>
          <p:nvPr/>
        </p:nvSpPr>
        <p:spPr>
          <a:xfrm>
            <a:off x="1066799" y="5634318"/>
            <a:ext cx="10058401" cy="646331"/>
          </a:xfrm>
          <a:prstGeom prst="rect">
            <a:avLst/>
          </a:prstGeom>
          <a:noFill/>
        </p:spPr>
        <p:txBody>
          <a:bodyPr wrap="square" rtlCol="0">
            <a:spAutoFit/>
          </a:bodyPr>
          <a:lstStyle/>
          <a:p>
            <a:pPr lvl="0"/>
            <a:r>
              <a:rPr lang="en-US" b="1" dirty="0">
                <a:solidFill>
                  <a:prstClr val="black"/>
                </a:solidFill>
                <a:latin typeface="Tw Cen MT" panose="020B0602020104020603" pitchFamily="34" charset="0"/>
              </a:rPr>
              <a:t>The function throws an exception of type </a:t>
            </a:r>
            <a:r>
              <a:rPr lang="en-US" b="1" dirty="0" err="1">
                <a:solidFill>
                  <a:prstClr val="black"/>
                </a:solidFill>
                <a:latin typeface="Tw Cen MT" panose="020B0602020104020603" pitchFamily="34" charset="0"/>
              </a:rPr>
              <a:t>IllegalArgumentException</a:t>
            </a:r>
            <a:r>
              <a:rPr lang="en-US" b="1" dirty="0">
                <a:solidFill>
                  <a:prstClr val="black"/>
                </a:solidFill>
                <a:latin typeface="Tw Cen MT" panose="020B0602020104020603" pitchFamily="34" charset="0"/>
              </a:rPr>
              <a:t> if the class passed as argument is not an Entity Class.</a:t>
            </a:r>
            <a:endParaRPr kumimoji="0" lang="it-IT" sz="1800" b="1" i="0" u="none" strike="noStrike" kern="1200" cap="none" spc="0" normalizeH="0" baseline="0" noProof="0" dirty="0">
              <a:ln>
                <a:noFill/>
              </a:ln>
              <a:solidFill>
                <a:prstClr val="black"/>
              </a:solidFill>
              <a:effectLst/>
              <a:uLnTx/>
              <a:uFillTx/>
              <a:latin typeface="Tw Cen MT" panose="020B0602020104020603" pitchFamily="34" charset="0"/>
            </a:endParaRPr>
          </a:p>
        </p:txBody>
      </p:sp>
    </p:spTree>
    <p:extLst>
      <p:ext uri="{BB962C8B-B14F-4D97-AF65-F5344CB8AC3E}">
        <p14:creationId xmlns:p14="http://schemas.microsoft.com/office/powerpoint/2010/main" val="50694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a:solidFill>
                  <a:prstClr val="black">
                    <a:lumMod val="85000"/>
                    <a:lumOff val="15000"/>
                  </a:prstClr>
                </a:solidFill>
                <a:latin typeface="Tw Cen MT" panose="020F0302020204030204"/>
              </a:rPr>
              <a:t>Delete</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3395382" y="2664274"/>
            <a:ext cx="5401234" cy="2970044"/>
          </a:xfrm>
          <a:prstGeom prst="rect">
            <a:avLst/>
          </a:prstGeom>
          <a:solidFill>
            <a:schemeClr val="tx1"/>
          </a:solidFill>
        </p:spPr>
        <p:txBody>
          <a:bodyPr wrap="square">
            <a:spAutoFit/>
          </a:bodyPr>
          <a:lstStyle/>
          <a:p>
            <a:r>
              <a:rPr lang="fr-FR" sz="1100" dirty="0">
                <a:solidFill>
                  <a:srgbClr val="CC6C1D"/>
                </a:solidFill>
                <a:latin typeface="Consolas" panose="020B0609020204030204" pitchFamily="49" charset="0"/>
              </a:rPr>
              <a:t>public</a:t>
            </a:r>
            <a:r>
              <a:rPr lang="fr-FR" sz="1100" dirty="0">
                <a:solidFill>
                  <a:srgbClr val="D9E8F7"/>
                </a:solidFill>
                <a:latin typeface="Consolas" panose="020B0609020204030204" pitchFamily="49" charset="0"/>
              </a:rPr>
              <a:t> </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BFA4A4"/>
                </a:solidFill>
                <a:latin typeface="Consolas" panose="020B0609020204030204" pitchFamily="49" charset="0"/>
              </a:rPr>
              <a:t>T</a:t>
            </a:r>
            <a:r>
              <a:rPr lang="fr-FR" sz="1100" dirty="0">
                <a:solidFill>
                  <a:srgbClr val="D9E8F7"/>
                </a:solidFill>
                <a:latin typeface="Consolas" panose="020B0609020204030204" pitchFamily="49" charset="0"/>
              </a:rPr>
              <a:t> </a:t>
            </a:r>
            <a:r>
              <a:rPr lang="fr-FR" sz="1100" dirty="0" err="1">
                <a:solidFill>
                  <a:srgbClr val="1EB540"/>
                </a:solidFill>
                <a:latin typeface="Consolas" panose="020B0609020204030204" pitchFamily="49" charset="0"/>
              </a:rPr>
              <a:t>delete</a:t>
            </a:r>
            <a:r>
              <a:rPr lang="fr-FR" sz="1100" dirty="0">
                <a:solidFill>
                  <a:srgbClr val="F9FAF4"/>
                </a:solidFill>
                <a:latin typeface="Consolas" panose="020B0609020204030204" pitchFamily="49" charset="0"/>
              </a:rPr>
              <a:t>(</a:t>
            </a:r>
            <a:r>
              <a:rPr lang="fr-FR" sz="1100" dirty="0">
                <a:solidFill>
                  <a:srgbClr val="1290C3"/>
                </a:solidFill>
                <a:latin typeface="Consolas" panose="020B0609020204030204" pitchFamily="49" charset="0"/>
              </a:rPr>
              <a:t>Class</a:t>
            </a:r>
            <a:r>
              <a:rPr lang="fr-FR" sz="1100" dirty="0">
                <a:solidFill>
                  <a:srgbClr val="E6E6FA"/>
                </a:solidFill>
                <a:latin typeface="Consolas" panose="020B0609020204030204" pitchFamily="49" charset="0"/>
              </a:rPr>
              <a:t>&lt;</a:t>
            </a:r>
            <a:r>
              <a:rPr lang="fr-FR" sz="1100" dirty="0">
                <a:solidFill>
                  <a:srgbClr val="BFA4A4"/>
                </a:solidFill>
                <a:latin typeface="Consolas" panose="020B0609020204030204" pitchFamily="49" charset="0"/>
              </a:rPr>
              <a:t>T</a:t>
            </a:r>
            <a:r>
              <a:rPr lang="fr-FR" sz="1100" dirty="0">
                <a:solidFill>
                  <a:srgbClr val="E6E6FA"/>
                </a:solidFill>
                <a:latin typeface="Consolas" panose="020B0609020204030204" pitchFamily="49" charset="0"/>
              </a:rPr>
              <a:t>&gt;</a:t>
            </a:r>
            <a:r>
              <a:rPr lang="fr-FR" sz="1100" dirty="0">
                <a:solidFill>
                  <a:srgbClr val="D9E8F7"/>
                </a:solidFill>
                <a:latin typeface="Consolas" panose="020B0609020204030204" pitchFamily="49" charset="0"/>
              </a:rPr>
              <a:t> </a:t>
            </a:r>
            <a:r>
              <a:rPr lang="fr-FR" sz="1100" dirty="0">
                <a:solidFill>
                  <a:srgbClr val="79ABFF"/>
                </a:solidFill>
                <a:latin typeface="Consolas" panose="020B0609020204030204" pitchFamily="49" charset="0"/>
              </a:rPr>
              <a:t>type</a:t>
            </a:r>
            <a:r>
              <a:rPr lang="fr-FR" sz="1100" dirty="0">
                <a:solidFill>
                  <a:srgbClr val="E6E6FA"/>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err="1">
                <a:solidFill>
                  <a:srgbClr val="CC6C1D"/>
                </a:solidFill>
                <a:latin typeface="Consolas" panose="020B0609020204030204" pitchFamily="49" charset="0"/>
              </a:rPr>
              <a:t>int</a:t>
            </a:r>
            <a:r>
              <a:rPr lang="fr-FR" sz="1100" dirty="0">
                <a:solidFill>
                  <a:srgbClr val="D9E8F7"/>
                </a:solidFill>
                <a:latin typeface="Consolas" panose="020B0609020204030204" pitchFamily="49" charset="0"/>
              </a:rPr>
              <a:t> </a:t>
            </a:r>
            <a:r>
              <a:rPr lang="fr-FR" sz="1100" dirty="0">
                <a:solidFill>
                  <a:srgbClr val="79ABFF"/>
                </a:solidFill>
                <a:latin typeface="Consolas" panose="020B0609020204030204" pitchFamily="49" charset="0"/>
              </a:rPr>
              <a:t>id</a:t>
            </a:r>
            <a:r>
              <a:rPr lang="fr-FR" sz="1100" dirty="0">
                <a:solidFill>
                  <a:srgbClr val="F9FAF4"/>
                </a:solidFill>
                <a:latin typeface="Consolas" panose="020B0609020204030204" pitchFamily="49" charset="0"/>
              </a:rPr>
              <a:t>)</a:t>
            </a:r>
            <a:r>
              <a:rPr lang="fr-FR" sz="1100" dirty="0">
                <a:solidFill>
                  <a:srgbClr val="D9E8F7"/>
                </a:solidFill>
                <a:latin typeface="Consolas" panose="020B0609020204030204" pitchFamily="49" charset="0"/>
              </a:rPr>
              <a:t> </a:t>
            </a:r>
            <a:r>
              <a:rPr lang="fr-FR"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if</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66E1F8"/>
                </a:solidFill>
                <a:latin typeface="Consolas" panose="020B0609020204030204" pitchFamily="49" charset="0"/>
              </a:rPr>
              <a:t>em</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try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begin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BFA4A4"/>
                </a:solidFill>
                <a:latin typeface="Consolas" panose="020B0609020204030204" pitchFamily="49" charset="0"/>
              </a:rPr>
              <a:t>T</a:t>
            </a:r>
            <a:r>
              <a:rPr lang="it-IT" sz="1100" dirty="0">
                <a:solidFill>
                  <a:srgbClr val="D9E8F7"/>
                </a:solidFill>
                <a:latin typeface="Consolas" panose="020B0609020204030204" pitchFamily="49" charset="0"/>
              </a:rPr>
              <a:t> </a:t>
            </a:r>
            <a:r>
              <a:rPr lang="it-IT" sz="1100" dirty="0" err="1">
                <a:solidFill>
                  <a:srgbClr val="F2F200"/>
                </a:solidFill>
                <a:latin typeface="Consolas" panose="020B0609020204030204" pitchFamily="49" charset="0"/>
              </a:rPr>
              <a:t>old</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getReference</a:t>
            </a:r>
            <a:r>
              <a:rPr lang="it-IT" sz="1100" dirty="0">
                <a:solidFill>
                  <a:srgbClr val="F9FAF4"/>
                </a:solidFill>
                <a:latin typeface="Consolas" panose="020B0609020204030204" pitchFamily="49" charset="0"/>
              </a:rPr>
              <a:t>(</a:t>
            </a:r>
            <a:r>
              <a:rPr lang="it-IT" sz="1100" dirty="0" err="1">
                <a:solidFill>
                  <a:srgbClr val="79ABFF"/>
                </a:solidFill>
                <a:latin typeface="Consolas" panose="020B0609020204030204" pitchFamily="49" charset="0"/>
              </a:rPr>
              <a:t>type</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id</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remove</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old</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66E1F8"/>
                </a:solidFill>
                <a:latin typeface="Consolas" panose="020B0609020204030204" pitchFamily="49" charset="0"/>
              </a:rPr>
              <a:t>em</a:t>
            </a:r>
            <a:r>
              <a:rPr lang="it-IT" sz="1100" dirty="0" err="1">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getTransaction</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err="1">
                <a:solidFill>
                  <a:srgbClr val="80F6A7"/>
                </a:solidFill>
                <a:latin typeface="Consolas" panose="020B0609020204030204" pitchFamily="49" charset="0"/>
              </a:rPr>
              <a:t>commit</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old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CC6C1D"/>
                </a:solidFill>
                <a:latin typeface="Consolas" panose="020B0609020204030204" pitchFamily="49" charset="0"/>
              </a:rPr>
              <a:t>catch</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EntityNotFoundException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catch</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Exception</a:t>
            </a:r>
            <a:r>
              <a:rPr lang="it-IT" sz="1100" dirty="0">
                <a:solidFill>
                  <a:srgbClr val="D9E8F7"/>
                </a:solidFill>
                <a:latin typeface="Consolas" panose="020B0609020204030204" pitchFamily="49" charset="0"/>
              </a:rPr>
              <a:t> </a:t>
            </a:r>
            <a:r>
              <a:rPr lang="it-IT" sz="1100" dirty="0">
                <a:solidFill>
                  <a:srgbClr val="F2F200"/>
                </a:solidFill>
                <a:latin typeface="Consolas" panose="020B0609020204030204" pitchFamily="49" charset="0"/>
              </a:rPr>
              <a:t>ex</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F3EC79"/>
                </a:solidFill>
                <a:latin typeface="Consolas" panose="020B0609020204030204" pitchFamily="49" charset="0"/>
              </a:rPr>
              <a:t>ex</a:t>
            </a:r>
            <a:r>
              <a:rPr lang="it-IT" sz="1100" dirty="0" err="1">
                <a:solidFill>
                  <a:srgbClr val="E6E6FA"/>
                </a:solidFill>
                <a:latin typeface="Consolas" panose="020B0609020204030204" pitchFamily="49" charset="0"/>
              </a:rPr>
              <a:t>.</a:t>
            </a:r>
            <a:r>
              <a:rPr lang="it-IT" sz="1100" dirty="0" err="1">
                <a:solidFill>
                  <a:srgbClr val="A7EC21"/>
                </a:solidFill>
                <a:latin typeface="Consolas" panose="020B0609020204030204" pitchFamily="49" charset="0"/>
              </a:rPr>
              <a:t>printStackTrace</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return</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null</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asellaDiTesto 7">
            <a:extLst>
              <a:ext uri="{FF2B5EF4-FFF2-40B4-BE49-F238E27FC236}">
                <a16:creationId xmlns="" xmlns:a16="http://schemas.microsoft.com/office/drawing/2014/main" id="{2F5C9D09-6088-458F-AA6B-A79D8C085F08}"/>
              </a:ext>
            </a:extLst>
          </p:cNvPr>
          <p:cNvSpPr txBox="1"/>
          <p:nvPr/>
        </p:nvSpPr>
        <p:spPr>
          <a:xfrm>
            <a:off x="1066800" y="1099110"/>
            <a:ext cx="10058400" cy="1477328"/>
          </a:xfrm>
          <a:prstGeom prst="rect">
            <a:avLst/>
          </a:prstGeom>
          <a:noFill/>
        </p:spPr>
        <p:txBody>
          <a:bodyPr wrap="square" rtlCol="0">
            <a:spAutoFit/>
          </a:bodyPr>
          <a:lstStyle/>
          <a:p>
            <a:pPr lvl="0" algn="just">
              <a:defRPr/>
            </a:pPr>
            <a:r>
              <a:rPr lang="en-US" b="1" dirty="0">
                <a:solidFill>
                  <a:prstClr val="black"/>
                </a:solidFill>
                <a:latin typeface="Tw Cen MT" panose="020B0602020104020603" pitchFamily="34" charset="0"/>
              </a:rPr>
              <a:t>The argument for this function is the type and primary key of the object to be deleted from the database. This two pieces of information are used to retrieve the object once a transaction has been opened. This object is then passed to the construct remove -i.e. </a:t>
            </a:r>
            <a:r>
              <a:rPr lang="en-US" b="1" dirty="0" err="1">
                <a:solidFill>
                  <a:prstClr val="black"/>
                </a:solidFill>
                <a:latin typeface="Tw Cen MT" panose="020B0602020104020603" pitchFamily="34" charset="0"/>
              </a:rPr>
              <a:t>em.remove</a:t>
            </a:r>
            <a:r>
              <a:rPr lang="en-US" b="1" dirty="0">
                <a:solidFill>
                  <a:prstClr val="black"/>
                </a:solidFill>
                <a:latin typeface="Tw Cen MT" panose="020B0602020104020603" pitchFamily="34" charset="0"/>
              </a:rPr>
              <a:t>(old)- through which the object will actually be removed deleted once the transaction is committed. The entity manager will finally be closed by the caller of the transaction.</a:t>
            </a:r>
            <a:endParaRPr kumimoji="0" lang="it-IT" sz="1800" b="1" i="0" u="none" strike="noStrike" kern="1200" cap="none" spc="0" normalizeH="0" baseline="0" noProof="0" dirty="0">
              <a:ln>
                <a:noFill/>
              </a:ln>
              <a:solidFill>
                <a:prstClr val="black"/>
              </a:solidFill>
              <a:effectLst/>
              <a:uLnTx/>
              <a:uFillTx/>
              <a:latin typeface="Tw Cen MT" panose="020B0602020104020603" pitchFamily="34" charset="0"/>
            </a:endParaRPr>
          </a:p>
        </p:txBody>
      </p:sp>
      <p:sp>
        <p:nvSpPr>
          <p:cNvPr id="9" name="CasellaDiTesto 8">
            <a:extLst>
              <a:ext uri="{FF2B5EF4-FFF2-40B4-BE49-F238E27FC236}">
                <a16:creationId xmlns="" xmlns:a16="http://schemas.microsoft.com/office/drawing/2014/main" id="{DBAC4E24-EF9C-4F8F-9DE5-026885E9275E}"/>
              </a:ext>
            </a:extLst>
          </p:cNvPr>
          <p:cNvSpPr txBox="1"/>
          <p:nvPr/>
        </p:nvSpPr>
        <p:spPr>
          <a:xfrm>
            <a:off x="1066800" y="5885330"/>
            <a:ext cx="10143567" cy="369332"/>
          </a:xfrm>
          <a:prstGeom prst="rect">
            <a:avLst/>
          </a:prstGeom>
          <a:noFill/>
        </p:spPr>
        <p:txBody>
          <a:bodyPr wrap="square" rtlCol="0">
            <a:spAutoFit/>
          </a:bodyPr>
          <a:lstStyle/>
          <a:p>
            <a:pPr lvl="0"/>
            <a:r>
              <a:rPr lang="en-US" b="1" dirty="0">
                <a:solidFill>
                  <a:prstClr val="black"/>
                </a:solidFill>
                <a:latin typeface="Tw Cen MT" panose="020B0602020104020603" pitchFamily="34" charset="0"/>
              </a:rPr>
              <a:t>If there is no object with such a class and primary key, an exception of the type </a:t>
            </a:r>
            <a:r>
              <a:rPr lang="en-US" b="1" dirty="0" err="1">
                <a:solidFill>
                  <a:prstClr val="black"/>
                </a:solidFill>
                <a:latin typeface="Tw Cen MT" panose="020B0602020104020603" pitchFamily="34" charset="0"/>
              </a:rPr>
              <a:t>EntityNotFoundException</a:t>
            </a:r>
            <a:endParaRPr kumimoji="0" lang="it-IT" sz="1800" b="1" i="0" u="none" strike="noStrike" kern="1200" cap="none" spc="0" normalizeH="0" baseline="0" noProof="0" dirty="0">
              <a:ln>
                <a:noFill/>
              </a:ln>
              <a:solidFill>
                <a:prstClr val="black"/>
              </a:solidFill>
              <a:effectLst/>
              <a:uLnTx/>
              <a:uFillTx/>
              <a:latin typeface="Tw Cen MT" panose="020B0602020104020603" pitchFamily="34" charset="0"/>
            </a:endParaRPr>
          </a:p>
        </p:txBody>
      </p:sp>
    </p:spTree>
    <p:extLst>
      <p:ext uri="{BB962C8B-B14F-4D97-AF65-F5344CB8AC3E}">
        <p14:creationId xmlns:p14="http://schemas.microsoft.com/office/powerpoint/2010/main" val="88099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E421DE1-DD60-4FCF-A6F3-543C54F130B5}"/>
              </a:ext>
            </a:extLst>
          </p:cNvPr>
          <p:cNvSpPr>
            <a:spLocks noGrp="1"/>
          </p:cNvSpPr>
          <p:nvPr>
            <p:ph type="ctrTitle"/>
          </p:nvPr>
        </p:nvSpPr>
        <p:spPr>
          <a:xfrm>
            <a:off x="1066800" y="512423"/>
            <a:ext cx="10058400" cy="1060883"/>
          </a:xfrm>
        </p:spPr>
        <p:txBody>
          <a:bodyPr>
            <a:normAutofit fontScale="90000"/>
          </a:bodyPr>
          <a:lstStyle/>
          <a:p>
            <a:pPr algn="ctr"/>
            <a:r>
              <a:rPr lang="it-IT" sz="7200" dirty="0" err="1"/>
              <a:t>Many</a:t>
            </a:r>
            <a:r>
              <a:rPr lang="it-IT" sz="7200" dirty="0"/>
              <a:t>-to-</a:t>
            </a:r>
            <a:r>
              <a:rPr lang="it-IT" sz="7200" dirty="0" err="1"/>
              <a:t>many</a:t>
            </a:r>
            <a:r>
              <a:rPr lang="it-IT" sz="7200" dirty="0"/>
              <a:t> </a:t>
            </a:r>
            <a:r>
              <a:rPr lang="it-IT" sz="7200" dirty="0" err="1"/>
              <a:t>relationship</a:t>
            </a:r>
            <a:endParaRPr lang="it-IT" sz="7200" dirty="0"/>
          </a:p>
        </p:txBody>
      </p:sp>
      <p:sp>
        <p:nvSpPr>
          <p:cNvPr id="6" name="CasellaDiTesto 5">
            <a:extLst>
              <a:ext uri="{FF2B5EF4-FFF2-40B4-BE49-F238E27FC236}">
                <a16:creationId xmlns="" xmlns:a16="http://schemas.microsoft.com/office/drawing/2014/main" id="{810348FF-C750-40F7-98F4-30B833AC04D3}"/>
              </a:ext>
            </a:extLst>
          </p:cNvPr>
          <p:cNvSpPr txBox="1"/>
          <p:nvPr/>
        </p:nvSpPr>
        <p:spPr>
          <a:xfrm>
            <a:off x="1066800" y="4863353"/>
            <a:ext cx="10058399" cy="707886"/>
          </a:xfrm>
          <a:prstGeom prst="rect">
            <a:avLst/>
          </a:prstGeom>
          <a:noFill/>
        </p:spPr>
        <p:txBody>
          <a:bodyPr wrap="square" rtlCol="0">
            <a:spAutoFit/>
          </a:bodyPr>
          <a:lstStyle/>
          <a:p>
            <a:pPr lvl="0" algn="ctr"/>
            <a:r>
              <a:rPr lang="it-IT" sz="2000" b="1" dirty="0">
                <a:solidFill>
                  <a:prstClr val="black"/>
                </a:solidFill>
              </a:rPr>
              <a:t>In </a:t>
            </a:r>
            <a:r>
              <a:rPr lang="it-IT" sz="2000" b="1" dirty="0" err="1">
                <a:solidFill>
                  <a:prstClr val="black"/>
                </a:solidFill>
              </a:rPr>
              <a:t>this</a:t>
            </a:r>
            <a:r>
              <a:rPr lang="it-IT" sz="2000" b="1" dirty="0">
                <a:solidFill>
                  <a:prstClr val="black"/>
                </a:solidFill>
              </a:rPr>
              <a:t> </a:t>
            </a:r>
            <a:r>
              <a:rPr lang="it-IT" sz="2000" b="1" dirty="0" err="1">
                <a:solidFill>
                  <a:prstClr val="black"/>
                </a:solidFill>
              </a:rPr>
              <a:t>example</a:t>
            </a:r>
            <a:r>
              <a:rPr lang="it-IT" sz="2000" b="1" dirty="0">
                <a:solidFill>
                  <a:prstClr val="black"/>
                </a:solidFill>
              </a:rPr>
              <a:t>, </a:t>
            </a:r>
            <a:r>
              <a:rPr lang="it-IT" sz="2000" b="1" dirty="0" err="1">
                <a:solidFill>
                  <a:prstClr val="black"/>
                </a:solidFill>
              </a:rPr>
              <a:t>when</a:t>
            </a:r>
            <a:r>
              <a:rPr lang="it-IT" sz="2000" b="1" dirty="0">
                <a:solidFill>
                  <a:prstClr val="black"/>
                </a:solidFill>
              </a:rPr>
              <a:t> the </a:t>
            </a:r>
            <a:r>
              <a:rPr lang="it-IT" sz="2000" b="1" dirty="0" err="1">
                <a:solidFill>
                  <a:prstClr val="black"/>
                </a:solidFill>
              </a:rPr>
              <a:t>student</a:t>
            </a:r>
            <a:r>
              <a:rPr lang="it-IT" sz="2000" b="1" dirty="0">
                <a:solidFill>
                  <a:prstClr val="black"/>
                </a:solidFill>
              </a:rPr>
              <a:t>s </a:t>
            </a:r>
            <a:r>
              <a:rPr lang="it-IT" sz="2000" b="1" dirty="0" err="1">
                <a:solidFill>
                  <a:prstClr val="black"/>
                </a:solidFill>
              </a:rPr>
              <a:t>mark</a:t>
            </a:r>
            <a:r>
              <a:rPr lang="it-IT" sz="2000" b="1" dirty="0">
                <a:solidFill>
                  <a:prstClr val="black"/>
                </a:solidFill>
              </a:rPr>
              <a:t> the </a:t>
            </a:r>
            <a:r>
              <a:rPr lang="it-IT" sz="2000" b="1" dirty="0" err="1">
                <a:solidFill>
                  <a:prstClr val="black"/>
                </a:solidFill>
              </a:rPr>
              <a:t>courses</a:t>
            </a:r>
            <a:r>
              <a:rPr lang="it-IT" sz="2000" b="1" dirty="0">
                <a:solidFill>
                  <a:prstClr val="black"/>
                </a:solidFill>
              </a:rPr>
              <a:t> </a:t>
            </a:r>
            <a:r>
              <a:rPr lang="it-IT" sz="2000" b="1" dirty="0" err="1">
                <a:solidFill>
                  <a:prstClr val="black"/>
                </a:solidFill>
              </a:rPr>
              <a:t>they</a:t>
            </a:r>
            <a:r>
              <a:rPr lang="it-IT" sz="2000" b="1" dirty="0">
                <a:solidFill>
                  <a:prstClr val="black"/>
                </a:solidFill>
              </a:rPr>
              <a:t> like, </a:t>
            </a:r>
            <a:r>
              <a:rPr lang="it-IT" sz="2000" b="1" dirty="0" err="1">
                <a:solidFill>
                  <a:prstClr val="black"/>
                </a:solidFill>
              </a:rPr>
              <a:t>we</a:t>
            </a:r>
            <a:r>
              <a:rPr lang="it-IT" sz="2000" b="1" dirty="0">
                <a:solidFill>
                  <a:prstClr val="black"/>
                </a:solidFill>
              </a:rPr>
              <a:t> </a:t>
            </a:r>
            <a:r>
              <a:rPr lang="it-IT" sz="2000" b="1" dirty="0" err="1">
                <a:solidFill>
                  <a:prstClr val="black"/>
                </a:solidFill>
              </a:rPr>
              <a:t>have</a:t>
            </a:r>
            <a:r>
              <a:rPr lang="it-IT" sz="2000" b="1" dirty="0">
                <a:solidFill>
                  <a:prstClr val="black"/>
                </a:solidFill>
              </a:rPr>
              <a:t> </a:t>
            </a:r>
            <a:r>
              <a:rPr lang="it-IT" sz="2000" b="1" dirty="0" err="1">
                <a:solidFill>
                  <a:prstClr val="black"/>
                </a:solidFill>
              </a:rPr>
              <a:t>that</a:t>
            </a:r>
            <a:r>
              <a:rPr lang="it-IT" sz="2000" b="1" dirty="0">
                <a:solidFill>
                  <a:prstClr val="black"/>
                </a:solidFill>
              </a:rPr>
              <a:t> a </a:t>
            </a:r>
            <a:r>
              <a:rPr lang="en-US" sz="2000" b="1" dirty="0">
                <a:solidFill>
                  <a:prstClr val="black"/>
                </a:solidFill>
              </a:rPr>
              <a:t>student can like </a:t>
            </a:r>
            <a:r>
              <a:rPr lang="en-US" sz="2000" b="1" u="sng" dirty="0">
                <a:solidFill>
                  <a:prstClr val="black"/>
                </a:solidFill>
              </a:rPr>
              <a:t>many</a:t>
            </a:r>
            <a:r>
              <a:rPr lang="en-US" sz="2000" b="1" dirty="0">
                <a:solidFill>
                  <a:prstClr val="black"/>
                </a:solidFill>
              </a:rPr>
              <a:t> courses, and </a:t>
            </a:r>
            <a:r>
              <a:rPr lang="en-US" sz="2000" b="1" u="sng" dirty="0">
                <a:solidFill>
                  <a:prstClr val="black"/>
                </a:solidFill>
              </a:rPr>
              <a:t>many</a:t>
            </a:r>
            <a:r>
              <a:rPr lang="en-US" sz="2000" b="1" dirty="0">
                <a:solidFill>
                  <a:prstClr val="black"/>
                </a:solidFill>
              </a:rPr>
              <a:t> students can like the same </a:t>
            </a:r>
            <a:r>
              <a:rPr lang="en-US" sz="2000" b="1" dirty="0" smtClean="0">
                <a:solidFill>
                  <a:prstClr val="black"/>
                </a:solidFill>
              </a:rPr>
              <a:t>course.</a:t>
            </a:r>
            <a:endParaRPr lang="it-IT" sz="2000" b="1" dirty="0">
              <a:solidFill>
                <a:prstClr val="black"/>
              </a:solidFill>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778" y="2572636"/>
            <a:ext cx="6010275" cy="790575"/>
          </a:xfrm>
          <a:prstGeom prst="rect">
            <a:avLst/>
          </a:prstGeom>
        </p:spPr>
      </p:pic>
    </p:spTree>
    <p:extLst>
      <p:ext uri="{BB962C8B-B14F-4D97-AF65-F5344CB8AC3E}">
        <p14:creationId xmlns:p14="http://schemas.microsoft.com/office/powerpoint/2010/main" val="4205783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normAutofit/>
          </a:bodyPr>
          <a:lstStyle/>
          <a:p>
            <a:r>
              <a:rPr lang="en-US" sz="2000" b="1" cap="none" spc="0" dirty="0" smtClean="0">
                <a:solidFill>
                  <a:prstClr val="black"/>
                </a:solidFill>
              </a:rPr>
              <a:t>Since both sides should be able to reference the other, we need to create a separate table to hold the foreign keys. Such a table, called join table, will have as primary key a combination of the foreign keys.</a:t>
            </a:r>
            <a:endParaRPr lang="it-IT" sz="2000" dirty="0">
              <a:cs typeface="Calibri" panose="020F0502020204030204" pitchFamily="34" charset="0"/>
            </a:endParaRP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0508" y="2204633"/>
            <a:ext cx="5343525" cy="828675"/>
          </a:xfrm>
          <a:prstGeom prst="rect">
            <a:avLst/>
          </a:prstGeom>
        </p:spPr>
      </p:pic>
    </p:spTree>
    <p:extLst>
      <p:ext uri="{BB962C8B-B14F-4D97-AF65-F5344CB8AC3E}">
        <p14:creationId xmlns:p14="http://schemas.microsoft.com/office/powerpoint/2010/main" val="384497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Entities</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609601" y="1883522"/>
            <a:ext cx="5401234" cy="2123658"/>
          </a:xfrm>
          <a:prstGeom prst="rect">
            <a:avLst/>
          </a:prstGeom>
          <a:solidFill>
            <a:schemeClr val="tx1"/>
          </a:solidFill>
        </p:spPr>
        <p:txBody>
          <a:bodyPr wrap="square">
            <a:spAutoFit/>
          </a:bodyPr>
          <a:lstStyle/>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Student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@Id</a:t>
            </a:r>
          </a:p>
          <a:p>
            <a:r>
              <a:rPr lang="it-IT" sz="1100" dirty="0">
                <a:solidFill>
                  <a:srgbClr val="D9E8F7"/>
                </a:solidFill>
                <a:latin typeface="Consolas" panose="020B0609020204030204" pitchFamily="49" charset="0"/>
              </a:rPr>
              <a:t>        </a:t>
            </a:r>
            <a:r>
              <a:rPr lang="it-IT" sz="1100" dirty="0">
                <a:solidFill>
                  <a:srgbClr val="1290C3"/>
                </a:solidFill>
                <a:latin typeface="Consolas" panose="020B0609020204030204" pitchFamily="49" charset="0"/>
              </a:rPr>
              <a:t>Long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ManyToMany</a:t>
            </a:r>
            <a:endParaRPr lang="it-IT" sz="1100" i="1" dirty="0">
              <a:solidFill>
                <a:srgbClr val="A0A0A0"/>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u="sng" dirty="0">
                <a:solidFill>
                  <a:srgbClr val="1290C3"/>
                </a:solidFill>
                <a:latin typeface="Consolas" panose="020B0609020204030204" pitchFamily="49" charset="0"/>
              </a:rPr>
              <a:t>Set</a:t>
            </a:r>
            <a:r>
              <a:rPr lang="it-IT" sz="1100" u="sng" dirty="0">
                <a:solidFill>
                  <a:srgbClr val="E6E6FA"/>
                </a:solidFill>
                <a:latin typeface="Consolas" panose="020B0609020204030204" pitchFamily="49" charset="0"/>
              </a:rPr>
              <a:t>&lt;</a:t>
            </a:r>
            <a:r>
              <a:rPr lang="it-IT" sz="1100" u="sng" dirty="0">
                <a:solidFill>
                  <a:srgbClr val="B166DA"/>
                </a:solidFill>
                <a:latin typeface="Consolas" panose="020B0609020204030204" pitchFamily="49" charset="0"/>
              </a:rPr>
              <a:t>Course</a:t>
            </a:r>
            <a:r>
              <a:rPr lang="it-IT" sz="1100" u="sng" dirty="0">
                <a:solidFill>
                  <a:srgbClr val="E6E6FA"/>
                </a:solidFill>
                <a:latin typeface="Consolas" panose="020B0609020204030204" pitchFamily="49" charset="0"/>
              </a:rPr>
              <a:t>&gt;</a:t>
            </a:r>
            <a:r>
              <a:rPr lang="it-IT" sz="1100" u="sng" dirty="0">
                <a:solidFill>
                  <a:srgbClr val="D9E8F7"/>
                </a:solidFill>
                <a:latin typeface="Consolas" panose="020B0609020204030204" pitchFamily="49" charset="0"/>
              </a:rPr>
              <a:t> </a:t>
            </a:r>
            <a:r>
              <a:rPr lang="it-IT" sz="1100" u="sng" dirty="0" err="1">
                <a:solidFill>
                  <a:srgbClr val="66E1F8"/>
                </a:solidFill>
                <a:latin typeface="Consolas" panose="020B0609020204030204" pitchFamily="49" charset="0"/>
              </a:rPr>
              <a:t>likedCourses</a:t>
            </a:r>
            <a:r>
              <a:rPr lang="it-IT" sz="1100" u="sng"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 </a:t>
            </a:r>
            <a:r>
              <a:rPr lang="it-IT" sz="1100" dirty="0" err="1">
                <a:solidFill>
                  <a:srgbClr val="808080"/>
                </a:solidFill>
                <a:latin typeface="Consolas" panose="020B0609020204030204" pitchFamily="49" charset="0"/>
              </a:rPr>
              <a:t>additional</a:t>
            </a:r>
            <a:r>
              <a:rPr lang="it-IT" sz="1100" dirty="0">
                <a:solidFill>
                  <a:srgbClr val="808080"/>
                </a:solidFill>
                <a:latin typeface="Consolas" panose="020B0609020204030204" pitchFamily="49" charset="0"/>
              </a:rPr>
              <a:t> </a:t>
            </a:r>
            <a:r>
              <a:rPr lang="it-IT" sz="1100" dirty="0" err="1">
                <a:solidFill>
                  <a:srgbClr val="808080"/>
                </a:solidFill>
                <a:latin typeface="Consolas" panose="020B0609020204030204" pitchFamily="49" charset="0"/>
              </a:rPr>
              <a:t>properties</a:t>
            </a:r>
            <a:endParaRPr lang="it-IT" sz="1100" dirty="0">
              <a:solidFill>
                <a:srgbClr val="808080"/>
              </a:solidFill>
              <a:latin typeface="Consolas" panose="020B0609020204030204" pitchFamily="49" charset="0"/>
            </a:endParaRPr>
          </a:p>
          <a:p>
            <a:r>
              <a:rPr lang="en-US" sz="1100" dirty="0">
                <a:solidFill>
                  <a:srgbClr val="D9E8F7"/>
                </a:solidFill>
                <a:latin typeface="Consolas" panose="020B0609020204030204" pitchFamily="49" charset="0"/>
              </a:rPr>
              <a:t>        </a:t>
            </a:r>
            <a:r>
              <a:rPr lang="en-US" sz="1100" dirty="0">
                <a:solidFill>
                  <a:srgbClr val="808080"/>
                </a:solidFill>
                <a:latin typeface="Consolas" panose="020B0609020204030204" pitchFamily="49" charset="0"/>
              </a:rPr>
              <a:t>// standard constructors, getters, and setters</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ttangolo 5">
            <a:extLst>
              <a:ext uri="{FF2B5EF4-FFF2-40B4-BE49-F238E27FC236}">
                <a16:creationId xmlns="" xmlns:a16="http://schemas.microsoft.com/office/drawing/2014/main" id="{F3DC739C-23CA-42C9-8AD3-20EDC7790DC8}"/>
              </a:ext>
            </a:extLst>
          </p:cNvPr>
          <p:cNvSpPr/>
          <p:nvPr/>
        </p:nvSpPr>
        <p:spPr>
          <a:xfrm>
            <a:off x="6212543" y="1883521"/>
            <a:ext cx="5401234" cy="2123658"/>
          </a:xfrm>
          <a:prstGeom prst="rect">
            <a:avLst/>
          </a:prstGeom>
          <a:solidFill>
            <a:schemeClr val="tx1"/>
          </a:solidFill>
        </p:spPr>
        <p:txBody>
          <a:bodyPr wrap="square">
            <a:spAutoFit/>
          </a:bodyPr>
          <a:lstStyle/>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a:solidFill>
                  <a:srgbClr val="1290C3"/>
                </a:solidFill>
                <a:latin typeface="Consolas" panose="020B0609020204030204" pitchFamily="49" charset="0"/>
              </a:rPr>
              <a:t>Course</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@Id</a:t>
            </a:r>
          </a:p>
          <a:p>
            <a:r>
              <a:rPr lang="it-IT" sz="1100" dirty="0">
                <a:solidFill>
                  <a:srgbClr val="D9E8F7"/>
                </a:solidFill>
                <a:latin typeface="Consolas" panose="020B0609020204030204" pitchFamily="49" charset="0"/>
              </a:rPr>
              <a:t>        </a:t>
            </a:r>
            <a:r>
              <a:rPr lang="it-IT" sz="1100" dirty="0">
                <a:solidFill>
                  <a:srgbClr val="1290C3"/>
                </a:solidFill>
                <a:latin typeface="Consolas" panose="020B0609020204030204" pitchFamily="49" charset="0"/>
              </a:rPr>
              <a:t>Long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ManyToMany</a:t>
            </a:r>
            <a:endParaRPr lang="it-IT" sz="1100" i="1" dirty="0">
              <a:solidFill>
                <a:srgbClr val="A0A0A0"/>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u="sng" dirty="0">
                <a:solidFill>
                  <a:srgbClr val="1290C3"/>
                </a:solidFill>
                <a:latin typeface="Consolas" panose="020B0609020204030204" pitchFamily="49" charset="0"/>
              </a:rPr>
              <a:t>Set</a:t>
            </a:r>
            <a:r>
              <a:rPr lang="it-IT" sz="1100" u="sng" dirty="0">
                <a:solidFill>
                  <a:srgbClr val="E6E6FA"/>
                </a:solidFill>
                <a:latin typeface="Consolas" panose="020B0609020204030204" pitchFamily="49" charset="0"/>
              </a:rPr>
              <a:t>&lt;</a:t>
            </a:r>
            <a:r>
              <a:rPr lang="it-IT" sz="1100" u="sng" dirty="0" err="1">
                <a:solidFill>
                  <a:srgbClr val="B166DA"/>
                </a:solidFill>
                <a:latin typeface="Consolas" panose="020B0609020204030204" pitchFamily="49" charset="0"/>
              </a:rPr>
              <a:t>Student</a:t>
            </a:r>
            <a:r>
              <a:rPr lang="it-IT" sz="1100" u="sng" dirty="0">
                <a:solidFill>
                  <a:srgbClr val="E6E6FA"/>
                </a:solidFill>
                <a:latin typeface="Consolas" panose="020B0609020204030204" pitchFamily="49" charset="0"/>
              </a:rPr>
              <a:t>&gt;</a:t>
            </a:r>
            <a:r>
              <a:rPr lang="it-IT" sz="1100" u="sng" dirty="0">
                <a:solidFill>
                  <a:srgbClr val="D9E8F7"/>
                </a:solidFill>
                <a:latin typeface="Consolas" panose="020B0609020204030204" pitchFamily="49" charset="0"/>
              </a:rPr>
              <a:t> </a:t>
            </a:r>
            <a:r>
              <a:rPr lang="it-IT" sz="1100" u="sng" dirty="0">
                <a:solidFill>
                  <a:srgbClr val="66E1F8"/>
                </a:solidFill>
                <a:latin typeface="Consolas" panose="020B0609020204030204" pitchFamily="49" charset="0"/>
              </a:rPr>
              <a:t>likes</a:t>
            </a:r>
            <a:r>
              <a:rPr lang="it-IT" sz="1100" u="sng"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 </a:t>
            </a:r>
            <a:r>
              <a:rPr lang="it-IT" sz="1100" dirty="0" err="1">
                <a:solidFill>
                  <a:srgbClr val="808080"/>
                </a:solidFill>
                <a:latin typeface="Consolas" panose="020B0609020204030204" pitchFamily="49" charset="0"/>
              </a:rPr>
              <a:t>additional</a:t>
            </a:r>
            <a:r>
              <a:rPr lang="it-IT" sz="1100" dirty="0">
                <a:solidFill>
                  <a:srgbClr val="808080"/>
                </a:solidFill>
                <a:latin typeface="Consolas" panose="020B0609020204030204" pitchFamily="49" charset="0"/>
              </a:rPr>
              <a:t> </a:t>
            </a:r>
            <a:r>
              <a:rPr lang="it-IT" sz="1100" dirty="0" err="1">
                <a:solidFill>
                  <a:srgbClr val="808080"/>
                </a:solidFill>
                <a:latin typeface="Consolas" panose="020B0609020204030204" pitchFamily="49" charset="0"/>
              </a:rPr>
              <a:t>properties</a:t>
            </a:r>
            <a:endParaRPr lang="it-IT" sz="1100" dirty="0">
              <a:solidFill>
                <a:srgbClr val="808080"/>
              </a:solidFill>
              <a:latin typeface="Consolas" panose="020B0609020204030204" pitchFamily="49" charset="0"/>
            </a:endParaRPr>
          </a:p>
          <a:p>
            <a:r>
              <a:rPr lang="en-US" sz="1100" dirty="0">
                <a:solidFill>
                  <a:srgbClr val="D9E8F7"/>
                </a:solidFill>
                <a:latin typeface="Consolas" panose="020B0609020204030204" pitchFamily="49" charset="0"/>
              </a:rPr>
              <a:t>        </a:t>
            </a:r>
            <a:r>
              <a:rPr lang="en-US" sz="1100" dirty="0">
                <a:solidFill>
                  <a:srgbClr val="808080"/>
                </a:solidFill>
                <a:latin typeface="Consolas" panose="020B0609020204030204" pitchFamily="49" charset="0"/>
              </a:rPr>
              <a:t>// standard constructors, getters, and setters</a:t>
            </a:r>
          </a:p>
          <a:p>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710455" y="4769223"/>
            <a:ext cx="11004176" cy="1323439"/>
          </a:xfrm>
          <a:prstGeom prst="rect">
            <a:avLst/>
          </a:prstGeom>
          <a:noFill/>
        </p:spPr>
        <p:txBody>
          <a:bodyPr wrap="square" rtlCol="0">
            <a:spAutoFit/>
          </a:bodyPr>
          <a:lstStyle/>
          <a:p>
            <a:pPr lvl="0" algn="ctr"/>
            <a:r>
              <a:rPr lang="it-IT" sz="2000" b="1" dirty="0">
                <a:solidFill>
                  <a:prstClr val="black"/>
                </a:solidFill>
                <a:latin typeface="Tw Cen MT" panose="020B0602020104020603" pitchFamily="34" charset="0"/>
              </a:rPr>
              <a:t>In </a:t>
            </a:r>
            <a:r>
              <a:rPr lang="it-IT" sz="2000" b="1" dirty="0" err="1">
                <a:solidFill>
                  <a:prstClr val="black"/>
                </a:solidFill>
                <a:latin typeface="Tw Cen MT" panose="020B0602020104020603" pitchFamily="34" charset="0"/>
              </a:rPr>
              <a:t>JPA,for</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modelling</a:t>
            </a:r>
            <a:r>
              <a:rPr lang="it-IT" sz="2000" b="1" dirty="0">
                <a:solidFill>
                  <a:prstClr val="black"/>
                </a:solidFill>
                <a:latin typeface="Tw Cen MT" panose="020B0602020104020603" pitchFamily="34" charset="0"/>
              </a:rPr>
              <a:t> a </a:t>
            </a:r>
            <a:r>
              <a:rPr lang="it-IT" sz="2000" b="1" dirty="0" err="1">
                <a:solidFill>
                  <a:prstClr val="black"/>
                </a:solidFill>
                <a:latin typeface="Tw Cen MT" panose="020B0602020104020603" pitchFamily="34" charset="0"/>
              </a:rPr>
              <a:t>many</a:t>
            </a:r>
            <a:r>
              <a:rPr lang="it-IT" sz="2000" b="1" dirty="0">
                <a:solidFill>
                  <a:prstClr val="black"/>
                </a:solidFill>
                <a:latin typeface="Tw Cen MT" panose="020B0602020104020603" pitchFamily="34" charset="0"/>
              </a:rPr>
              <a:t>-to-</a:t>
            </a:r>
            <a:r>
              <a:rPr lang="it-IT" sz="2000" b="1" dirty="0" err="1">
                <a:solidFill>
                  <a:prstClr val="black"/>
                </a:solidFill>
                <a:latin typeface="Tw Cen MT" panose="020B0602020104020603" pitchFamily="34" charset="0"/>
              </a:rPr>
              <a:t>many</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relationship</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we</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should</a:t>
            </a:r>
            <a:r>
              <a:rPr lang="it-IT" sz="2000" b="1" dirty="0">
                <a:solidFill>
                  <a:prstClr val="black"/>
                </a:solidFill>
                <a:latin typeface="Tw Cen MT" panose="020B0602020104020603" pitchFamily="34" charset="0"/>
              </a:rPr>
              <a:t> include a Collection in </a:t>
            </a:r>
            <a:r>
              <a:rPr lang="it-IT" sz="2000" b="1" dirty="0" err="1">
                <a:solidFill>
                  <a:prstClr val="black"/>
                </a:solidFill>
                <a:latin typeface="Tw Cen MT" panose="020B0602020104020603" pitchFamily="34" charset="0"/>
              </a:rPr>
              <a:t>both</a:t>
            </a:r>
            <a:r>
              <a:rPr lang="it-IT" sz="2000" b="1" dirty="0">
                <a:solidFill>
                  <a:prstClr val="black"/>
                </a:solidFill>
                <a:latin typeface="Tw Cen MT" panose="020B0602020104020603" pitchFamily="34" charset="0"/>
              </a:rPr>
              <a:t> classes, </a:t>
            </a:r>
            <a:r>
              <a:rPr lang="en-US" sz="2000" b="1" dirty="0">
                <a:solidFill>
                  <a:prstClr val="black"/>
                </a:solidFill>
                <a:latin typeface="Tw Cen MT" panose="020B0602020104020603" pitchFamily="34" charset="0"/>
              </a:rPr>
              <a:t>which contains the elements of the others. After that, we need to mark the class with @Entity, and the primary key with @Id to make them proper JPA entities. Also, we should configure the relationship type. Hence we mark the collections with @</a:t>
            </a:r>
            <a:r>
              <a:rPr lang="en-US" sz="2000" b="1" dirty="0" err="1">
                <a:solidFill>
                  <a:prstClr val="black"/>
                </a:solidFill>
                <a:latin typeface="Tw Cen MT" panose="020B0602020104020603" pitchFamily="34" charset="0"/>
              </a:rPr>
              <a:t>ManyToMany</a:t>
            </a:r>
            <a:r>
              <a:rPr lang="en-US" sz="2000" b="1" dirty="0">
                <a:solidFill>
                  <a:prstClr val="black"/>
                </a:solidFill>
                <a:latin typeface="Tw Cen MT" panose="020B0602020104020603" pitchFamily="34" charset="0"/>
              </a:rPr>
              <a:t> annotations.</a:t>
            </a:r>
            <a:endParaRPr lang="it-IT" sz="2000" b="1" dirty="0">
              <a:solidFill>
                <a:prstClr val="black"/>
              </a:solidFill>
              <a:latin typeface="Tw Cen MT" panose="020B0602020104020603" pitchFamily="34" charset="0"/>
            </a:endParaRPr>
          </a:p>
        </p:txBody>
      </p:sp>
    </p:spTree>
    <p:extLst>
      <p:ext uri="{BB962C8B-B14F-4D97-AF65-F5344CB8AC3E}">
        <p14:creationId xmlns:p14="http://schemas.microsoft.com/office/powerpoint/2010/main" val="6653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492623" y="46598"/>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r>
              <a:rPr lang="it-IT" sz="5400" spc="-50" dirty="0">
                <a:solidFill>
                  <a:prstClr val="black">
                    <a:lumMod val="85000"/>
                    <a:lumOff val="15000"/>
                  </a:prstClr>
                </a:solidFill>
                <a:latin typeface="Tw Cen MT" panose="020F0302020204030204"/>
              </a:rPr>
              <a:t>(I)</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593912" y="1742918"/>
            <a:ext cx="5401234" cy="1107996"/>
          </a:xfrm>
          <a:prstGeom prst="rect">
            <a:avLst/>
          </a:prstGeom>
          <a:solidFill>
            <a:schemeClr val="tx1"/>
          </a:solidFill>
        </p:spPr>
        <p:txBody>
          <a:bodyPr wrap="square">
            <a:spAutoFit/>
          </a:bodyPr>
          <a:lstStyle/>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ManyToMany</a:t>
            </a:r>
            <a:endParaRPr lang="it-IT" sz="1100" i="1" dirty="0">
              <a:solidFill>
                <a:srgbClr val="A0A0A0"/>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JoinTable</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EB4B64"/>
                </a:solidFill>
                <a:latin typeface="Consolas" panose="020B0609020204030204" pitchFamily="49" charset="0"/>
              </a:rPr>
              <a:t>name</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17C6A3"/>
                </a:solidFill>
                <a:latin typeface="Consolas" panose="020B0609020204030204" pitchFamily="49" charset="0"/>
              </a:rPr>
              <a:t>"</a:t>
            </a:r>
            <a:r>
              <a:rPr lang="it-IT" sz="1100" dirty="0" err="1">
                <a:solidFill>
                  <a:srgbClr val="17C6A3"/>
                </a:solidFill>
                <a:latin typeface="Consolas" panose="020B0609020204030204" pitchFamily="49" charset="0"/>
              </a:rPr>
              <a:t>course_like</a:t>
            </a:r>
            <a:r>
              <a:rPr lang="it-IT" sz="1100" dirty="0">
                <a:solidFill>
                  <a:srgbClr val="17C6A3"/>
                </a:solidFill>
                <a:latin typeface="Consolas" panose="020B0609020204030204" pitchFamily="49" charset="0"/>
              </a:rPr>
              <a:t>"</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p>
          <a:p>
            <a:r>
              <a:rPr lang="en-US" sz="1100" dirty="0">
                <a:solidFill>
                  <a:srgbClr val="D9E8F7"/>
                </a:solidFill>
                <a:latin typeface="Consolas" panose="020B0609020204030204" pitchFamily="49" charset="0"/>
              </a:rPr>
              <a:t>      </a:t>
            </a:r>
            <a:r>
              <a:rPr lang="en-US" sz="1100" dirty="0" err="1">
                <a:solidFill>
                  <a:srgbClr val="EB4B64"/>
                </a:solidFill>
                <a:latin typeface="Consolas" panose="020B0609020204030204" pitchFamily="49" charset="0"/>
              </a:rPr>
              <a:t>joinColumns</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i="1" dirty="0">
                <a:solidFill>
                  <a:srgbClr val="A0A0A0"/>
                </a:solidFill>
                <a:latin typeface="Consolas" panose="020B0609020204030204" pitchFamily="49" charset="0"/>
              </a:rPr>
              <a:t>@</a:t>
            </a:r>
            <a:r>
              <a:rPr lang="en-US" sz="1100" i="1" dirty="0" err="1">
                <a:solidFill>
                  <a:srgbClr val="A0A0A0"/>
                </a:solidFill>
                <a:latin typeface="Consolas" panose="020B0609020204030204" pitchFamily="49" charset="0"/>
              </a:rPr>
              <a:t>JoinColumn</a:t>
            </a:r>
            <a:r>
              <a:rPr lang="en-US" sz="1100" i="1" dirty="0">
                <a:solidFill>
                  <a:srgbClr val="F9FAF4"/>
                </a:solidFill>
                <a:latin typeface="Consolas" panose="020B0609020204030204" pitchFamily="49" charset="0"/>
              </a:rPr>
              <a:t>(</a:t>
            </a:r>
            <a:r>
              <a:rPr lang="en-US" sz="1100" i="1" dirty="0">
                <a:solidFill>
                  <a:srgbClr val="EB4B64"/>
                </a:solidFill>
                <a:latin typeface="Consolas" panose="020B0609020204030204" pitchFamily="49" charset="0"/>
              </a:rPr>
              <a:t>name</a:t>
            </a:r>
            <a:r>
              <a:rPr lang="en-US" sz="1100" i="1" dirty="0">
                <a:solidFill>
                  <a:srgbClr val="D9E8F7"/>
                </a:solidFill>
                <a:latin typeface="Consolas" panose="020B0609020204030204" pitchFamily="49" charset="0"/>
              </a:rPr>
              <a:t> </a:t>
            </a:r>
            <a:r>
              <a:rPr lang="en-US" sz="1100" i="1" dirty="0">
                <a:solidFill>
                  <a:srgbClr val="E6E6FA"/>
                </a:solidFill>
                <a:latin typeface="Consolas" panose="020B0609020204030204" pitchFamily="49" charset="0"/>
              </a:rPr>
              <a:t>=</a:t>
            </a:r>
            <a:r>
              <a:rPr lang="en-US" sz="1100" i="1" dirty="0">
                <a:solidFill>
                  <a:srgbClr val="D9E8F7"/>
                </a:solidFill>
                <a:latin typeface="Consolas" panose="020B0609020204030204" pitchFamily="49" charset="0"/>
              </a:rPr>
              <a:t> </a:t>
            </a:r>
            <a:r>
              <a:rPr lang="en-US" sz="1100" i="1" dirty="0">
                <a:solidFill>
                  <a:srgbClr val="17C6A3"/>
                </a:solidFill>
                <a:latin typeface="Consolas" panose="020B0609020204030204" pitchFamily="49" charset="0"/>
              </a:rPr>
              <a:t>"</a:t>
            </a:r>
            <a:r>
              <a:rPr lang="en-US" sz="1100" i="1" dirty="0" err="1">
                <a:solidFill>
                  <a:srgbClr val="17C6A3"/>
                </a:solidFill>
                <a:latin typeface="Consolas" panose="020B0609020204030204" pitchFamily="49" charset="0"/>
              </a:rPr>
              <a:t>student_id</a:t>
            </a:r>
            <a:r>
              <a:rPr lang="en-US" sz="1100" i="1" dirty="0">
                <a:solidFill>
                  <a:srgbClr val="17C6A3"/>
                </a:solidFill>
                <a:latin typeface="Consolas" panose="020B0609020204030204" pitchFamily="49" charset="0"/>
              </a:rPr>
              <a:t>"</a:t>
            </a:r>
            <a:r>
              <a:rPr lang="en-US" sz="1100" i="1" dirty="0">
                <a:solidFill>
                  <a:srgbClr val="F9FAF4"/>
                </a:solidFill>
                <a:latin typeface="Consolas" panose="020B0609020204030204" pitchFamily="49" charset="0"/>
              </a:rPr>
              <a:t>)</a:t>
            </a:r>
            <a:r>
              <a:rPr lang="en-US" sz="1100" i="1" dirty="0">
                <a:solidFill>
                  <a:srgbClr val="E6E6FA"/>
                </a:solidFill>
                <a:latin typeface="Consolas" panose="020B0609020204030204" pitchFamily="49" charset="0"/>
              </a:rPr>
              <a:t>,</a:t>
            </a:r>
            <a:r>
              <a:rPr lang="en-US" sz="1100" i="1"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dirty="0" err="1">
                <a:solidFill>
                  <a:srgbClr val="EB4B64"/>
                </a:solidFill>
                <a:latin typeface="Consolas" panose="020B0609020204030204" pitchFamily="49" charset="0"/>
              </a:rPr>
              <a:t>inverseJoinColumns</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JoinColumn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err="1">
                <a:solidFill>
                  <a:srgbClr val="17C6A3"/>
                </a:solidFill>
                <a:latin typeface="Consolas" panose="020B0609020204030204" pitchFamily="49" charset="0"/>
              </a:rPr>
              <a:t>course_id</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u="sng" dirty="0">
                <a:solidFill>
                  <a:srgbClr val="1290C3"/>
                </a:solidFill>
                <a:latin typeface="Consolas" panose="020B0609020204030204" pitchFamily="49" charset="0"/>
              </a:rPr>
              <a:t>Set</a:t>
            </a:r>
            <a:r>
              <a:rPr lang="it-IT" sz="1100" u="sng" dirty="0">
                <a:solidFill>
                  <a:srgbClr val="E6E6FA"/>
                </a:solidFill>
                <a:latin typeface="Consolas" panose="020B0609020204030204" pitchFamily="49" charset="0"/>
              </a:rPr>
              <a:t>&lt;</a:t>
            </a:r>
            <a:r>
              <a:rPr lang="it-IT" sz="1100" u="sng" dirty="0">
                <a:solidFill>
                  <a:srgbClr val="B166DA"/>
                </a:solidFill>
                <a:latin typeface="Consolas" panose="020B0609020204030204" pitchFamily="49" charset="0"/>
              </a:rPr>
              <a:t>Course</a:t>
            </a:r>
            <a:r>
              <a:rPr lang="it-IT" sz="1100" u="sng" dirty="0">
                <a:solidFill>
                  <a:srgbClr val="E6E6FA"/>
                </a:solidFill>
                <a:latin typeface="Consolas" panose="020B0609020204030204" pitchFamily="49" charset="0"/>
              </a:rPr>
              <a:t>&gt;</a:t>
            </a:r>
            <a:r>
              <a:rPr lang="it-IT" sz="1100" u="sng" dirty="0">
                <a:solidFill>
                  <a:srgbClr val="D9E8F7"/>
                </a:solidFill>
                <a:latin typeface="Consolas" panose="020B0609020204030204" pitchFamily="49" charset="0"/>
              </a:rPr>
              <a:t> </a:t>
            </a:r>
            <a:r>
              <a:rPr lang="it-IT" sz="1100" u="sng" dirty="0" err="1">
                <a:solidFill>
                  <a:srgbClr val="66E1F8"/>
                </a:solidFill>
                <a:latin typeface="Consolas" panose="020B0609020204030204" pitchFamily="49" charset="0"/>
              </a:rPr>
              <a:t>likedCourses</a:t>
            </a:r>
            <a:r>
              <a:rPr lang="it-IT" sz="1100" u="sng" dirty="0">
                <a:solidFill>
                  <a:srgbClr val="E6E6FA"/>
                </a:solidFill>
                <a:latin typeface="Consolas" panose="020B0609020204030204" pitchFamily="49" charset="0"/>
              </a:rPr>
              <a:t>;</a:t>
            </a:r>
            <a:endParaRPr kumimoji="0" lang="it-IT" sz="1100" b="0" i="0" u="none"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p:txBody>
      </p:sp>
      <p:sp>
        <p:nvSpPr>
          <p:cNvPr id="6" name="Rettangolo 5">
            <a:extLst>
              <a:ext uri="{FF2B5EF4-FFF2-40B4-BE49-F238E27FC236}">
                <a16:creationId xmlns="" xmlns:a16="http://schemas.microsoft.com/office/drawing/2014/main" id="{F3DC739C-23CA-42C9-8AD3-20EDC7790DC8}"/>
              </a:ext>
            </a:extLst>
          </p:cNvPr>
          <p:cNvSpPr/>
          <p:nvPr/>
        </p:nvSpPr>
        <p:spPr>
          <a:xfrm>
            <a:off x="6196854" y="1742918"/>
            <a:ext cx="5401234" cy="1107996"/>
          </a:xfrm>
          <a:prstGeom prst="rect">
            <a:avLst/>
          </a:prstGeom>
          <a:solidFill>
            <a:schemeClr val="tx1"/>
          </a:solidFill>
        </p:spPr>
        <p:txBody>
          <a:bodyPr wrap="square">
            <a:spAutoFit/>
          </a:bodyPr>
          <a:lstStyle/>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ManyToMany</a:t>
            </a:r>
            <a:r>
              <a:rPr lang="it-IT" sz="1100" i="1" dirty="0">
                <a:solidFill>
                  <a:srgbClr val="F9FAF4"/>
                </a:solidFill>
                <a:latin typeface="Consolas" panose="020B0609020204030204" pitchFamily="49" charset="0"/>
              </a:rPr>
              <a:t>(</a:t>
            </a:r>
            <a:r>
              <a:rPr lang="it-IT" sz="1100" i="1" dirty="0" err="1">
                <a:solidFill>
                  <a:srgbClr val="EB4B64"/>
                </a:solidFill>
                <a:latin typeface="Consolas" panose="020B0609020204030204" pitchFamily="49" charset="0"/>
              </a:rPr>
              <a:t>mappedBy</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err="1">
                <a:solidFill>
                  <a:srgbClr val="17C6A3"/>
                </a:solidFill>
                <a:latin typeface="Consolas" panose="020B0609020204030204" pitchFamily="49" charset="0"/>
              </a:rPr>
              <a:t>likedCourses</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u="sng" dirty="0">
                <a:solidFill>
                  <a:srgbClr val="1290C3"/>
                </a:solidFill>
                <a:latin typeface="Consolas" panose="020B0609020204030204" pitchFamily="49" charset="0"/>
              </a:rPr>
              <a:t>Set</a:t>
            </a:r>
            <a:r>
              <a:rPr lang="it-IT" sz="1100" u="sng" dirty="0">
                <a:solidFill>
                  <a:srgbClr val="E6E6FA"/>
                </a:solidFill>
                <a:latin typeface="Consolas" panose="020B0609020204030204" pitchFamily="49" charset="0"/>
              </a:rPr>
              <a:t>&lt;</a:t>
            </a:r>
            <a:r>
              <a:rPr lang="it-IT" sz="1100" u="sng" dirty="0" err="1">
                <a:solidFill>
                  <a:srgbClr val="B166DA"/>
                </a:solidFill>
                <a:latin typeface="Consolas" panose="020B0609020204030204" pitchFamily="49" charset="0"/>
              </a:rPr>
              <a:t>Student</a:t>
            </a:r>
            <a:r>
              <a:rPr lang="it-IT" sz="1100" u="sng" dirty="0">
                <a:solidFill>
                  <a:srgbClr val="E6E6FA"/>
                </a:solidFill>
                <a:latin typeface="Consolas" panose="020B0609020204030204" pitchFamily="49" charset="0"/>
              </a:rPr>
              <a:t>&gt;</a:t>
            </a:r>
            <a:r>
              <a:rPr lang="it-IT" sz="1100" u="sng" dirty="0">
                <a:solidFill>
                  <a:srgbClr val="D9E8F7"/>
                </a:solidFill>
                <a:latin typeface="Consolas" panose="020B0609020204030204" pitchFamily="49" charset="0"/>
              </a:rPr>
              <a:t> </a:t>
            </a:r>
            <a:r>
              <a:rPr lang="it-IT" sz="1100" u="sng" dirty="0">
                <a:solidFill>
                  <a:srgbClr val="66E1F8"/>
                </a:solidFill>
                <a:latin typeface="Consolas" panose="020B0609020204030204" pitchFamily="49" charset="0"/>
              </a:rPr>
              <a:t>likes</a:t>
            </a:r>
            <a:r>
              <a:rPr lang="it-IT" sz="1100" u="sng" dirty="0">
                <a:solidFill>
                  <a:srgbClr val="E6E6FA"/>
                </a:solidFill>
                <a:latin typeface="Consolas" panose="020B0609020204030204" pitchFamily="49" charset="0"/>
              </a:rPr>
              <a:t>;</a:t>
            </a:r>
          </a:p>
          <a:p>
            <a:endParaRPr kumimoji="0" lang="it-IT" sz="1100" b="0" i="0" u="sng"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endParaRPr lang="it-IT" sz="1100" u="sng" dirty="0">
              <a:solidFill>
                <a:srgbClr val="E6E6FA"/>
              </a:solidFill>
              <a:latin typeface="Consolas" panose="020B0609020204030204" pitchFamily="49" charset="0"/>
            </a:endParaRPr>
          </a:p>
          <a:p>
            <a:endParaRPr kumimoji="0" lang="it-IT" sz="1100" b="0" i="0" u="sng"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593912" y="3377466"/>
            <a:ext cx="11004176" cy="2862322"/>
          </a:xfrm>
          <a:prstGeom prst="rect">
            <a:avLst/>
          </a:prstGeom>
          <a:noFill/>
        </p:spPr>
        <p:txBody>
          <a:bodyPr wrap="square" rtlCol="0">
            <a:spAutoFit/>
          </a:bodyPr>
          <a:lstStyle/>
          <a:p>
            <a:pPr lvl="0" algn="just"/>
            <a:r>
              <a:rPr lang="en-US" sz="2000" b="1" dirty="0">
                <a:solidFill>
                  <a:prstClr val="black"/>
                </a:solidFill>
                <a:latin typeface="Tw Cen MT" panose="020B0602020104020603" pitchFamily="34" charset="0"/>
              </a:rPr>
              <a:t>The owner side is where we configure the relationship, which for this example we'll pick the Student class.</a:t>
            </a:r>
          </a:p>
          <a:p>
            <a:pPr lvl="0" algn="just"/>
            <a:r>
              <a:rPr lang="en-US" sz="2000" b="1" dirty="0">
                <a:solidFill>
                  <a:prstClr val="black"/>
                </a:solidFill>
                <a:latin typeface="Tw Cen MT" panose="020B0602020104020603" pitchFamily="34" charset="0"/>
              </a:rPr>
              <a:t>We can do this with the @</a:t>
            </a:r>
            <a:r>
              <a:rPr lang="en-US" sz="2000" b="1" dirty="0" err="1">
                <a:solidFill>
                  <a:prstClr val="black"/>
                </a:solidFill>
                <a:latin typeface="Tw Cen MT" panose="020B0602020104020603" pitchFamily="34" charset="0"/>
              </a:rPr>
              <a:t>JoinTable</a:t>
            </a:r>
            <a:r>
              <a:rPr lang="en-US" sz="2000" b="1" dirty="0">
                <a:solidFill>
                  <a:prstClr val="black"/>
                </a:solidFill>
                <a:latin typeface="Tw Cen MT" panose="020B0602020104020603" pitchFamily="34" charset="0"/>
              </a:rPr>
              <a:t> annotation in the Student class. We provide the name of the join table (</a:t>
            </a:r>
            <a:r>
              <a:rPr lang="en-US" sz="2000" b="1" dirty="0" err="1">
                <a:solidFill>
                  <a:prstClr val="black"/>
                </a:solidFill>
                <a:latin typeface="Tw Cen MT" panose="020B0602020104020603" pitchFamily="34" charset="0"/>
              </a:rPr>
              <a:t>course_like</a:t>
            </a:r>
            <a:r>
              <a:rPr lang="en-US" sz="2000" b="1" dirty="0">
                <a:solidFill>
                  <a:prstClr val="black"/>
                </a:solidFill>
                <a:latin typeface="Tw Cen MT" panose="020B0602020104020603" pitchFamily="34" charset="0"/>
              </a:rPr>
              <a:t>), and the foreign keys with the @</a:t>
            </a:r>
            <a:r>
              <a:rPr lang="en-US" sz="2000" b="1" dirty="0" err="1">
                <a:solidFill>
                  <a:prstClr val="black"/>
                </a:solidFill>
                <a:latin typeface="Tw Cen MT" panose="020B0602020104020603" pitchFamily="34" charset="0"/>
              </a:rPr>
              <a:t>JoinColumn</a:t>
            </a:r>
            <a:r>
              <a:rPr lang="en-US" sz="2000" b="1" dirty="0">
                <a:solidFill>
                  <a:prstClr val="black"/>
                </a:solidFill>
                <a:latin typeface="Tw Cen MT" panose="020B0602020104020603" pitchFamily="34" charset="0"/>
              </a:rPr>
              <a:t> annotations. The </a:t>
            </a:r>
            <a:r>
              <a:rPr lang="en-US" sz="2000" b="1" dirty="0" err="1">
                <a:solidFill>
                  <a:prstClr val="black"/>
                </a:solidFill>
                <a:latin typeface="Tw Cen MT" panose="020B0602020104020603" pitchFamily="34" charset="0"/>
              </a:rPr>
              <a:t>joinColumn</a:t>
            </a:r>
            <a:r>
              <a:rPr lang="en-US" sz="2000" b="1" dirty="0">
                <a:solidFill>
                  <a:prstClr val="black"/>
                </a:solidFill>
                <a:latin typeface="Tw Cen MT" panose="020B0602020104020603" pitchFamily="34" charset="0"/>
              </a:rPr>
              <a:t> attribute will connect to the owner side of the relationship, and the </a:t>
            </a:r>
            <a:r>
              <a:rPr lang="en-US" sz="2000" b="1" dirty="0" err="1">
                <a:solidFill>
                  <a:prstClr val="black"/>
                </a:solidFill>
                <a:latin typeface="Tw Cen MT" panose="020B0602020104020603" pitchFamily="34" charset="0"/>
              </a:rPr>
              <a:t>inverseJoinColumn</a:t>
            </a:r>
            <a:r>
              <a:rPr lang="en-US" sz="2000" b="1" dirty="0">
                <a:solidFill>
                  <a:prstClr val="black"/>
                </a:solidFill>
                <a:latin typeface="Tw Cen MT" panose="020B0602020104020603" pitchFamily="34" charset="0"/>
              </a:rPr>
              <a:t> to the other side. On the target side, we only have to provide the name of the field, which maps the relationship. Therefore, we set the </a:t>
            </a:r>
            <a:r>
              <a:rPr lang="en-US" sz="2000" b="1" dirty="0" err="1">
                <a:solidFill>
                  <a:prstClr val="black"/>
                </a:solidFill>
                <a:latin typeface="Tw Cen MT" panose="020B0602020104020603" pitchFamily="34" charset="0"/>
              </a:rPr>
              <a:t>mappedBy</a:t>
            </a:r>
            <a:r>
              <a:rPr lang="en-US" sz="2000" b="1" dirty="0">
                <a:solidFill>
                  <a:prstClr val="black"/>
                </a:solidFill>
                <a:latin typeface="Tw Cen MT" panose="020B0602020104020603" pitchFamily="34" charset="0"/>
              </a:rPr>
              <a:t> attribute of the @</a:t>
            </a:r>
            <a:r>
              <a:rPr lang="en-US" sz="2000" b="1" dirty="0" err="1">
                <a:solidFill>
                  <a:prstClr val="black"/>
                </a:solidFill>
                <a:latin typeface="Tw Cen MT" panose="020B0602020104020603" pitchFamily="34" charset="0"/>
              </a:rPr>
              <a:t>ManyToMany</a:t>
            </a:r>
            <a:r>
              <a:rPr lang="en-US" sz="2000" b="1" dirty="0">
                <a:solidFill>
                  <a:prstClr val="black"/>
                </a:solidFill>
                <a:latin typeface="Tw Cen MT" panose="020B0602020104020603" pitchFamily="34" charset="0"/>
              </a:rPr>
              <a:t> annotation in the Course class.</a:t>
            </a:r>
          </a:p>
          <a:p>
            <a:pPr lvl="0" algn="just"/>
            <a:r>
              <a:rPr lang="en-US" sz="2000" b="1" u="sng" dirty="0">
                <a:solidFill>
                  <a:prstClr val="black"/>
                </a:solidFill>
                <a:latin typeface="Tw Cen MT" panose="020B0602020104020603" pitchFamily="34" charset="0"/>
              </a:rPr>
              <a:t>S</a:t>
            </a:r>
            <a:r>
              <a:rPr lang="en-US" sz="2000" b="1" dirty="0">
                <a:solidFill>
                  <a:prstClr val="black"/>
                </a:solidFill>
                <a:latin typeface="Tw Cen MT" panose="020B0602020104020603" pitchFamily="34" charset="0"/>
              </a:rPr>
              <a:t>ince a many-to-many relationship doesn't have an owner side in the database, we could configure the join table in the Course class and reference it from the Student class.</a:t>
            </a:r>
            <a:endParaRPr lang="it-IT" sz="2000" b="1" dirty="0">
              <a:solidFill>
                <a:prstClr val="black"/>
              </a:solidFill>
              <a:latin typeface="Tw Cen MT" panose="020B0602020104020603" pitchFamily="34" charset="0"/>
            </a:endParaRPr>
          </a:p>
        </p:txBody>
      </p:sp>
      <p:sp>
        <p:nvSpPr>
          <p:cNvPr id="7" name="CasellaDiTesto 6">
            <a:extLst>
              <a:ext uri="{FF2B5EF4-FFF2-40B4-BE49-F238E27FC236}">
                <a16:creationId xmlns="" xmlns:a16="http://schemas.microsoft.com/office/drawing/2014/main" id="{12114746-5B35-4D63-8441-C818513B6AB8}"/>
              </a:ext>
            </a:extLst>
          </p:cNvPr>
          <p:cNvSpPr txBox="1"/>
          <p:nvPr/>
        </p:nvSpPr>
        <p:spPr>
          <a:xfrm>
            <a:off x="705971" y="969124"/>
            <a:ext cx="11035554" cy="400110"/>
          </a:xfrm>
          <a:prstGeom prst="rect">
            <a:avLst/>
          </a:prstGeom>
          <a:noFill/>
        </p:spPr>
        <p:txBody>
          <a:bodyPr wrap="square" rtlCol="0">
            <a:spAutoFit/>
          </a:bodyPr>
          <a:lstStyle/>
          <a:p>
            <a:pPr lvl="0" algn="ctr"/>
            <a:r>
              <a:rPr lang="en-US" sz="2000" b="1" dirty="0">
                <a:solidFill>
                  <a:prstClr val="black"/>
                </a:solidFill>
                <a:latin typeface="Tw Cen MT" panose="020B0602020104020603" pitchFamily="34" charset="0"/>
              </a:rPr>
              <a:t>We have also to configure how to model the relationship in the RDBMS.</a:t>
            </a:r>
            <a:endParaRPr lang="it-IT" sz="2000" b="1" dirty="0">
              <a:solidFill>
                <a:prstClr val="black"/>
              </a:solidFill>
              <a:latin typeface="Tw Cen MT" panose="020B0602020104020603" pitchFamily="34" charset="0"/>
            </a:endParaRPr>
          </a:p>
        </p:txBody>
      </p:sp>
    </p:spTree>
    <p:extLst>
      <p:ext uri="{BB962C8B-B14F-4D97-AF65-F5344CB8AC3E}">
        <p14:creationId xmlns:p14="http://schemas.microsoft.com/office/powerpoint/2010/main" val="27303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7E421DE1-DD60-4FCF-A6F3-543C54F130B5}"/>
              </a:ext>
            </a:extLst>
          </p:cNvPr>
          <p:cNvSpPr>
            <a:spLocks noGrp="1"/>
          </p:cNvSpPr>
          <p:nvPr>
            <p:ph type="ctrTitle"/>
          </p:nvPr>
        </p:nvSpPr>
        <p:spPr>
          <a:xfrm>
            <a:off x="1066800" y="512423"/>
            <a:ext cx="10058400" cy="1060883"/>
          </a:xfrm>
        </p:spPr>
        <p:txBody>
          <a:bodyPr>
            <a:normAutofit fontScale="90000"/>
          </a:bodyPr>
          <a:lstStyle/>
          <a:p>
            <a:pPr algn="ctr"/>
            <a:r>
              <a:rPr lang="it-IT" sz="7200" dirty="0"/>
              <a:t>One-to-</a:t>
            </a:r>
            <a:r>
              <a:rPr lang="it-IT" sz="7200" dirty="0" err="1"/>
              <a:t>many</a:t>
            </a:r>
            <a:r>
              <a:rPr lang="it-IT" sz="7200" dirty="0"/>
              <a:t> </a:t>
            </a:r>
            <a:r>
              <a:rPr lang="it-IT" sz="7200" dirty="0" err="1"/>
              <a:t>relationship</a:t>
            </a:r>
            <a:endParaRPr lang="it-IT" sz="7200" dirty="0"/>
          </a:p>
        </p:txBody>
      </p:sp>
      <p:pic>
        <p:nvPicPr>
          <p:cNvPr id="5" name="Immagine 4" descr="Immagine che contiene disegnando, segnale&#10;&#10;Descrizione generata automaticamente">
            <a:extLst>
              <a:ext uri="{FF2B5EF4-FFF2-40B4-BE49-F238E27FC236}">
                <a16:creationId xmlns="" xmlns:a16="http://schemas.microsoft.com/office/drawing/2014/main" id="{B94A3340-0C82-46E5-95CE-CC8117683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2" y="2505075"/>
            <a:ext cx="6772275" cy="923925"/>
          </a:xfrm>
          <a:prstGeom prst="rect">
            <a:avLst/>
          </a:prstGeom>
        </p:spPr>
      </p:pic>
      <p:sp>
        <p:nvSpPr>
          <p:cNvPr id="6" name="CasellaDiTesto 5">
            <a:extLst>
              <a:ext uri="{FF2B5EF4-FFF2-40B4-BE49-F238E27FC236}">
                <a16:creationId xmlns="" xmlns:a16="http://schemas.microsoft.com/office/drawing/2014/main" id="{810348FF-C750-40F7-98F4-30B833AC04D3}"/>
              </a:ext>
            </a:extLst>
          </p:cNvPr>
          <p:cNvSpPr txBox="1"/>
          <p:nvPr/>
        </p:nvSpPr>
        <p:spPr>
          <a:xfrm>
            <a:off x="1066800" y="4863353"/>
            <a:ext cx="10058399" cy="707886"/>
          </a:xfrm>
          <a:prstGeom prst="rect">
            <a:avLst/>
          </a:prstGeom>
          <a:noFill/>
        </p:spPr>
        <p:txBody>
          <a:bodyPr wrap="square" rtlCol="0">
            <a:spAutoFit/>
          </a:bodyPr>
          <a:lstStyle/>
          <a:p>
            <a:pPr algn="ctr"/>
            <a:r>
              <a:rPr lang="en-US" sz="2000" b="1" dirty="0"/>
              <a:t>In this </a:t>
            </a:r>
            <a:r>
              <a:rPr lang="en-US" sz="2000" b="1" dirty="0" smtClean="0"/>
              <a:t>example, present in our application, we have that each Project can have </a:t>
            </a:r>
            <a:r>
              <a:rPr lang="en-US" sz="2000" b="1" u="sng" dirty="0" smtClean="0"/>
              <a:t>many</a:t>
            </a:r>
            <a:r>
              <a:rPr lang="en-US" sz="2000" b="1" dirty="0" smtClean="0"/>
              <a:t> </a:t>
            </a:r>
            <a:r>
              <a:rPr lang="en-US" sz="2000" b="1" dirty="0" err="1" smtClean="0"/>
              <a:t>Finanziamento</a:t>
            </a:r>
            <a:r>
              <a:rPr lang="en-US" sz="2000" b="1" dirty="0" smtClean="0"/>
              <a:t>, while each </a:t>
            </a:r>
            <a:r>
              <a:rPr lang="en-US" sz="2000" b="1" dirty="0" err="1" smtClean="0"/>
              <a:t>Finanziamento</a:t>
            </a:r>
            <a:r>
              <a:rPr lang="en-US" sz="2000" b="1" dirty="0" smtClean="0"/>
              <a:t> is done on only </a:t>
            </a:r>
            <a:r>
              <a:rPr lang="en-US" sz="2000" b="1" u="sng" dirty="0" smtClean="0"/>
              <a:t>one</a:t>
            </a:r>
            <a:r>
              <a:rPr lang="en-US" sz="2000" b="1" dirty="0" smtClean="0"/>
              <a:t> Project.</a:t>
            </a:r>
            <a:endParaRPr lang="it-IT" sz="2000" b="1" dirty="0"/>
          </a:p>
        </p:txBody>
      </p:sp>
    </p:spTree>
    <p:extLst>
      <p:ext uri="{BB962C8B-B14F-4D97-AF65-F5344CB8AC3E}">
        <p14:creationId xmlns:p14="http://schemas.microsoft.com/office/powerpoint/2010/main" val="896817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Entities</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779931" y="1300816"/>
            <a:ext cx="5401234" cy="3139321"/>
          </a:xfrm>
          <a:prstGeom prst="rect">
            <a:avLst/>
          </a:prstGeom>
          <a:solidFill>
            <a:schemeClr val="tx1"/>
          </a:solidFill>
        </p:spPr>
        <p:txBody>
          <a:bodyPr wrap="square">
            <a:spAutoFit/>
          </a:bodyPr>
          <a:lstStyle/>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Table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"finanziamento"</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EB4B64"/>
                </a:solidFill>
                <a:latin typeface="Consolas" panose="020B0609020204030204" pitchFamily="49" charset="0"/>
              </a:rPr>
              <a:t>schema</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"esercizio1"</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catalog</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FinanziamentoEntity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int</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Integer</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budget</a:t>
            </a:r>
            <a:r>
              <a:rPr lang="it-IT" sz="1100" dirty="0">
                <a:solidFill>
                  <a:srgbClr val="E6E6FA"/>
                </a:solidFill>
                <a:latin typeface="Consolas" panose="020B0609020204030204" pitchFamily="49" charset="0"/>
              </a:rPr>
              <a:t>;</a:t>
            </a:r>
          </a:p>
          <a:p>
            <a:endParaRPr lang="it-IT" sz="1100" dirty="0">
              <a:solidFill>
                <a:srgbClr val="E6E6FA"/>
              </a:solidFill>
              <a:latin typeface="Consolas" panose="020B0609020204030204" pitchFamily="49" charset="0"/>
            </a:endParaRPr>
          </a:p>
          <a:p>
            <a:r>
              <a:rPr lang="it-IT" sz="1100" i="1" dirty="0">
                <a:solidFill>
                  <a:srgbClr val="A0A0A0"/>
                </a:solidFill>
                <a:latin typeface="Consolas" panose="020B0609020204030204" pitchFamily="49" charset="0"/>
              </a:rPr>
              <a:t>@Id</a:t>
            </a:r>
            <a:r>
              <a:rPr lang="it-IT" sz="1100" i="1"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GeneratedValue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strategy</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GenerationType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IDENTITY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"id"</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endParaRPr lang="it-IT" sz="1100" i="1" dirty="0">
              <a:solidFill>
                <a:srgbClr val="F9FAF4"/>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@Basic</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"budget"</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6C1D"/>
                </a:solidFill>
                <a:latin typeface="Consolas" panose="020B0609020204030204" pitchFamily="49" charset="0"/>
              </a:rPr>
              <a:t>true</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endParaRPr lang="it-IT" sz="1100" dirty="0"/>
          </a:p>
          <a:p>
            <a:r>
              <a:rPr lang="it-IT" sz="1100" dirty="0">
                <a:solidFill>
                  <a:srgbClr val="808080"/>
                </a:solidFill>
                <a:latin typeface="Consolas" panose="020B0609020204030204" pitchFamily="49" charset="0"/>
              </a:rPr>
              <a:t>	//…more code…</a:t>
            </a:r>
          </a:p>
          <a:p>
            <a:endParaRPr lang="it-IT" sz="1100" dirty="0"/>
          </a:p>
        </p:txBody>
      </p:sp>
      <p:sp>
        <p:nvSpPr>
          <p:cNvPr id="6" name="Rettangolo 5">
            <a:extLst>
              <a:ext uri="{FF2B5EF4-FFF2-40B4-BE49-F238E27FC236}">
                <a16:creationId xmlns="" xmlns:a16="http://schemas.microsoft.com/office/drawing/2014/main" id="{F3DC739C-23CA-42C9-8AD3-20EDC7790DC8}"/>
              </a:ext>
            </a:extLst>
          </p:cNvPr>
          <p:cNvSpPr/>
          <p:nvPr/>
        </p:nvSpPr>
        <p:spPr>
          <a:xfrm>
            <a:off x="6382873" y="1300815"/>
            <a:ext cx="5401234" cy="3139321"/>
          </a:xfrm>
          <a:prstGeom prst="rect">
            <a:avLst/>
          </a:prstGeom>
          <a:solidFill>
            <a:schemeClr val="tx1"/>
          </a:solidFill>
        </p:spPr>
        <p:txBody>
          <a:bodyPr wrap="square">
            <a:spAutoFit/>
          </a:bodyPr>
          <a:lstStyle/>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Entity</a:t>
            </a:r>
            <a:endParaRPr lang="it-IT" sz="1100" i="1" dirty="0">
              <a:solidFill>
                <a:srgbClr val="A0A0A0"/>
              </a:solidFill>
              <a:latin typeface="Consolas" panose="020B0609020204030204" pitchFamily="49" charset="0"/>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Table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"progetto"</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EB4B64"/>
                </a:solidFill>
                <a:latin typeface="Consolas" panose="020B0609020204030204" pitchFamily="49" charset="0"/>
              </a:rPr>
              <a:t>schema</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"esercizio1"</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catalog</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a:solidFill>
                  <a:srgbClr val="F9FAF4"/>
                </a:solidFill>
                <a:latin typeface="Consolas" panose="020B0609020204030204" pitchFamily="49" charset="0"/>
              </a:rPr>
              <a:t>)</a:t>
            </a:r>
          </a:p>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int</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id</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String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nome</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String</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descrizione</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Integer</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budget</a:t>
            </a:r>
            <a:r>
              <a:rPr lang="it-IT"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AziendaEntity</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azienda</a:t>
            </a:r>
            <a:r>
              <a:rPr lang="it-IT" sz="1100" dirty="0">
                <a:solidFill>
                  <a:srgbClr val="E6E6FA"/>
                </a:solidFill>
                <a:latin typeface="Consolas" panose="020B0609020204030204" pitchFamily="49" charset="0"/>
              </a:rPr>
              <a:t>;</a:t>
            </a:r>
          </a:p>
          <a:p>
            <a:endParaRPr lang="it-IT" sz="1100" dirty="0"/>
          </a:p>
          <a:p>
            <a:r>
              <a:rPr lang="it-IT" sz="1100" i="1" dirty="0">
                <a:solidFill>
                  <a:srgbClr val="A0A0A0"/>
                </a:solidFill>
                <a:latin typeface="Consolas" panose="020B0609020204030204" pitchFamily="49" charset="0"/>
              </a:rPr>
              <a:t>@Id</a:t>
            </a:r>
            <a:r>
              <a:rPr lang="it-IT" sz="1100" i="1"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GeneratedValue</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strategy</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GenerationType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IDENTITY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"id"</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endParaRPr lang="it-IT" sz="1100" dirty="0">
              <a:latin typeface="Consolas" panose="020B0609020204030204" pitchFamily="49" charset="0"/>
            </a:endParaRP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@Basic</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"nome"</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6C1D"/>
                </a:solidFill>
                <a:latin typeface="Consolas" panose="020B0609020204030204" pitchFamily="49" charset="0"/>
              </a:rPr>
              <a:t>true</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length</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6897BB"/>
                </a:solidFill>
                <a:latin typeface="Consolas" panose="020B0609020204030204" pitchFamily="49" charset="0"/>
              </a:rPr>
              <a:t>500</a:t>
            </a:r>
            <a:r>
              <a:rPr lang="it-IT" sz="1100" i="1" dirty="0">
                <a:solidFill>
                  <a:srgbClr val="F9FAF4"/>
                </a:solidFill>
                <a:latin typeface="Consolas" panose="020B0609020204030204" pitchFamily="49" charset="0"/>
              </a:rPr>
              <a:t>)</a:t>
            </a:r>
          </a:p>
          <a:p>
            <a:endParaRPr lang="it-IT" sz="1100" i="1" dirty="0">
              <a:solidFill>
                <a:srgbClr val="F9FAF4"/>
              </a:solidFill>
              <a:latin typeface="Consolas" panose="020B0609020204030204" pitchFamily="49" charset="0"/>
            </a:endParaRPr>
          </a:p>
          <a:p>
            <a:r>
              <a:rPr lang="it-IT" sz="1100" dirty="0">
                <a:solidFill>
                  <a:srgbClr val="D9E8F7"/>
                </a:solidFill>
                <a:latin typeface="Consolas" panose="020B0609020204030204" pitchFamily="49" charset="0"/>
              </a:rPr>
              <a:t>	 </a:t>
            </a:r>
            <a:r>
              <a:rPr lang="it-IT" sz="1100" dirty="0">
                <a:solidFill>
                  <a:srgbClr val="808080"/>
                </a:solidFill>
                <a:latin typeface="Consolas" panose="020B0609020204030204" pitchFamily="49" charset="0"/>
              </a:rPr>
              <a:t>//</a:t>
            </a:r>
            <a:r>
              <a:rPr lang="it-IT" sz="1100" dirty="0" err="1">
                <a:solidFill>
                  <a:srgbClr val="808080"/>
                </a:solidFill>
                <a:latin typeface="Consolas" panose="020B0609020204030204" pitchFamily="49" charset="0"/>
              </a:rPr>
              <a:t>get</a:t>
            </a:r>
            <a:r>
              <a:rPr lang="it-IT" sz="1100" dirty="0">
                <a:solidFill>
                  <a:srgbClr val="808080"/>
                </a:solidFill>
                <a:latin typeface="Consolas" panose="020B0609020204030204" pitchFamily="49" charset="0"/>
              </a:rPr>
              <a:t> and set</a:t>
            </a:r>
          </a:p>
          <a:p>
            <a:r>
              <a:rPr lang="it-IT" sz="1100" dirty="0">
                <a:solidFill>
                  <a:srgbClr val="808080"/>
                </a:solidFill>
                <a:latin typeface="Consolas" panose="020B0609020204030204" pitchFamily="49" charset="0"/>
              </a:rPr>
              <a:t>	</a:t>
            </a:r>
          </a:p>
          <a:p>
            <a:r>
              <a:rPr lang="it-IT" sz="1100" dirty="0">
                <a:solidFill>
                  <a:srgbClr val="808080"/>
                </a:solidFill>
                <a:latin typeface="Consolas" panose="020B0609020204030204" pitchFamily="49" charset="0"/>
              </a:rPr>
              <a:t>	//…more code…</a:t>
            </a:r>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779931" y="5136776"/>
            <a:ext cx="11004176" cy="707886"/>
          </a:xfrm>
          <a:prstGeom prst="rect">
            <a:avLst/>
          </a:prstGeom>
          <a:noFill/>
        </p:spPr>
        <p:txBody>
          <a:bodyPr wrap="square" rtlCol="0">
            <a:spAutoFit/>
          </a:bodyPr>
          <a:lstStyle/>
          <a:p>
            <a:pPr algn="ctr"/>
            <a:r>
              <a:rPr lang="it-IT" sz="2000" b="1" dirty="0" err="1">
                <a:latin typeface="Tw Cen MT" panose="020B0602020104020603" pitchFamily="34" charset="0"/>
              </a:rPr>
              <a:t>This</a:t>
            </a:r>
            <a:r>
              <a:rPr lang="it-IT" sz="2000" b="1" dirty="0">
                <a:latin typeface="Tw Cen MT" panose="020B0602020104020603" pitchFamily="34" charset="0"/>
              </a:rPr>
              <a:t> </a:t>
            </a:r>
            <a:r>
              <a:rPr lang="it-IT" sz="2000" b="1" dirty="0" err="1">
                <a:latin typeface="Tw Cen MT" panose="020B0602020104020603" pitchFamily="34" charset="0"/>
              </a:rPr>
              <a:t>is</a:t>
            </a:r>
            <a:r>
              <a:rPr lang="it-IT" sz="2000" b="1" dirty="0">
                <a:latin typeface="Tw Cen MT" panose="020B0602020104020603" pitchFamily="34" charset="0"/>
              </a:rPr>
              <a:t> the </a:t>
            </a:r>
            <a:r>
              <a:rPr lang="it-IT" sz="2000" b="1" dirty="0" err="1">
                <a:latin typeface="Tw Cen MT" panose="020B0602020104020603" pitchFamily="34" charset="0"/>
              </a:rPr>
              <a:t>representation</a:t>
            </a:r>
            <a:r>
              <a:rPr lang="it-IT" sz="2000" b="1" dirty="0">
                <a:latin typeface="Tw Cen MT" panose="020B0602020104020603" pitchFamily="34" charset="0"/>
              </a:rPr>
              <a:t> of the </a:t>
            </a:r>
            <a:r>
              <a:rPr lang="it-IT" sz="2000" b="1" dirty="0" err="1">
                <a:latin typeface="Tw Cen MT" panose="020B0602020104020603" pitchFamily="34" charset="0"/>
              </a:rPr>
              <a:t>traduction</a:t>
            </a:r>
            <a:r>
              <a:rPr lang="it-IT" sz="2000" b="1" dirty="0">
                <a:latin typeface="Tw Cen MT" panose="020B0602020104020603" pitchFamily="34" charset="0"/>
              </a:rPr>
              <a:t> </a:t>
            </a:r>
            <a:r>
              <a:rPr lang="it-IT" sz="2000" b="1" dirty="0" err="1">
                <a:latin typeface="Tw Cen MT" panose="020B0602020104020603" pitchFamily="34" charset="0"/>
              </a:rPr>
              <a:t>as</a:t>
            </a:r>
            <a:r>
              <a:rPr lang="it-IT" sz="2000" b="1" dirty="0">
                <a:latin typeface="Tw Cen MT" panose="020B0602020104020603" pitchFamily="34" charset="0"/>
              </a:rPr>
              <a:t> JPA </a:t>
            </a:r>
            <a:r>
              <a:rPr lang="it-IT" sz="2000" b="1" dirty="0" err="1">
                <a:latin typeface="Tw Cen MT" panose="020B0602020104020603" pitchFamily="34" charset="0"/>
              </a:rPr>
              <a:t>Entities</a:t>
            </a:r>
            <a:r>
              <a:rPr lang="it-IT" sz="2000" b="1" dirty="0">
                <a:latin typeface="Tw Cen MT" panose="020B0602020104020603" pitchFamily="34" charset="0"/>
              </a:rPr>
              <a:t> of the </a:t>
            </a:r>
            <a:r>
              <a:rPr lang="it-IT" sz="2000" b="1" dirty="0" err="1">
                <a:latin typeface="Tw Cen MT" panose="020B0602020104020603" pitchFamily="34" charset="0"/>
              </a:rPr>
              <a:t>table</a:t>
            </a:r>
            <a:r>
              <a:rPr lang="it-IT" sz="2000" b="1" dirty="0">
                <a:latin typeface="Tw Cen MT" panose="020B0602020104020603" pitchFamily="34" charset="0"/>
              </a:rPr>
              <a:t> Progetto and Finanziamento </a:t>
            </a:r>
            <a:r>
              <a:rPr lang="it-IT" sz="2000" b="1" dirty="0" err="1">
                <a:latin typeface="Tw Cen MT" panose="020B0602020104020603" pitchFamily="34" charset="0"/>
              </a:rPr>
              <a:t>without</a:t>
            </a:r>
            <a:r>
              <a:rPr lang="it-IT" sz="2000" b="1" dirty="0">
                <a:latin typeface="Tw Cen MT" panose="020B0602020104020603" pitchFamily="34" charset="0"/>
              </a:rPr>
              <a:t> </a:t>
            </a:r>
            <a:r>
              <a:rPr lang="it-IT" sz="2000" b="1" dirty="0" err="1">
                <a:latin typeface="Tw Cen MT" panose="020B0602020104020603" pitchFamily="34" charset="0"/>
              </a:rPr>
              <a:t>considering</a:t>
            </a:r>
            <a:r>
              <a:rPr lang="it-IT" sz="2000" b="1" dirty="0">
                <a:latin typeface="Tw Cen MT" panose="020B0602020104020603" pitchFamily="34" charset="0"/>
              </a:rPr>
              <a:t> the Possesso </a:t>
            </a:r>
            <a:r>
              <a:rPr lang="it-IT" sz="2000" b="1" dirty="0" err="1">
                <a:latin typeface="Tw Cen MT" panose="020B0602020104020603" pitchFamily="34" charset="0"/>
              </a:rPr>
              <a:t>relationship</a:t>
            </a:r>
            <a:endParaRPr lang="it-IT" sz="2000" b="1" dirty="0">
              <a:latin typeface="Tw Cen MT" panose="020B0602020104020603" pitchFamily="34" charset="0"/>
            </a:endParaRPr>
          </a:p>
        </p:txBody>
      </p:sp>
    </p:spTree>
    <p:extLst>
      <p:ext uri="{BB962C8B-B14F-4D97-AF65-F5344CB8AC3E}">
        <p14:creationId xmlns:p14="http://schemas.microsoft.com/office/powerpoint/2010/main" val="229910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492623" y="46598"/>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r>
              <a:rPr lang="it-IT" sz="5400" spc="-50" dirty="0">
                <a:solidFill>
                  <a:prstClr val="black">
                    <a:lumMod val="85000"/>
                    <a:lumOff val="15000"/>
                  </a:prstClr>
                </a:solidFill>
                <a:latin typeface="Tw Cen MT" panose="020F0302020204030204"/>
              </a:rPr>
              <a:t>(I)</a:t>
            </a:r>
            <a:endParaRPr lang="it-IT" dirty="0"/>
          </a:p>
        </p:txBody>
      </p:sp>
      <p:sp>
        <p:nvSpPr>
          <p:cNvPr id="2" name="Rettangolo 1">
            <a:extLst>
              <a:ext uri="{FF2B5EF4-FFF2-40B4-BE49-F238E27FC236}">
                <a16:creationId xmlns="" xmlns:a16="http://schemas.microsoft.com/office/drawing/2014/main" id="{0A116BE5-58A1-4E0D-81BA-C316A1FE2A9B}"/>
              </a:ext>
            </a:extLst>
          </p:cNvPr>
          <p:cNvSpPr/>
          <p:nvPr/>
        </p:nvSpPr>
        <p:spPr>
          <a:xfrm>
            <a:off x="721660" y="2295897"/>
            <a:ext cx="5401234" cy="2631490"/>
          </a:xfrm>
          <a:prstGeom prst="rect">
            <a:avLst/>
          </a:prstGeom>
          <a:solidFill>
            <a:schemeClr val="tx1"/>
          </a:solidFill>
        </p:spPr>
        <p:txBody>
          <a:bodyPr wrap="square">
            <a:spAutoFit/>
          </a:bodyPr>
          <a:lstStyle/>
          <a:p>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FinanziamentoEntity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endParaRPr lang="it-IT" sz="1100" dirty="0">
              <a:solidFill>
                <a:srgbClr val="F9FAF4"/>
              </a:solidFill>
              <a:latin typeface="Consolas" panose="020B0609020204030204" pitchFamily="49" charset="0"/>
            </a:endParaRPr>
          </a:p>
          <a:p>
            <a:r>
              <a:rPr lang="it-IT" sz="1100" dirty="0">
                <a:solidFill>
                  <a:srgbClr val="808080"/>
                </a:solidFill>
                <a:latin typeface="Consolas" panose="020B0609020204030204" pitchFamily="49" charset="0"/>
              </a:rPr>
              <a:t>//…more code…</a:t>
            </a:r>
          </a:p>
          <a:p>
            <a:endParaRPr lang="it-IT" sz="1100" dirty="0">
              <a:solidFill>
                <a:srgbClr val="808080"/>
              </a:solidFill>
              <a:latin typeface="Consolas" panose="020B0609020204030204" pitchFamily="49" charset="0"/>
            </a:endParaRPr>
          </a:p>
          <a:p>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66E1F8"/>
                </a:solidFill>
                <a:latin typeface="Consolas" panose="020B0609020204030204" pitchFamily="49" charset="0"/>
              </a:rPr>
              <a:t>progetto</a:t>
            </a:r>
            <a:r>
              <a:rPr lang="it-IT" sz="1100" dirty="0">
                <a:solidFill>
                  <a:srgbClr val="E6E6FA"/>
                </a:solidFill>
                <a:latin typeface="Consolas" panose="020B0609020204030204" pitchFamily="49" charset="0"/>
              </a:rPr>
              <a:t>;</a:t>
            </a: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ManyToOne</a:t>
            </a:r>
            <a:r>
              <a:rPr lang="it-IT" sz="1100" i="1" dirty="0">
                <a:solidFill>
                  <a:srgbClr val="F9FAF4"/>
                </a:solidFill>
                <a:latin typeface="Consolas" panose="020B0609020204030204" pitchFamily="49" charset="0"/>
              </a:rPr>
              <a:t>(</a:t>
            </a:r>
            <a:r>
              <a:rPr lang="it-IT" sz="1100" i="1" dirty="0" err="1">
                <a:solidFill>
                  <a:srgbClr val="EB4B64"/>
                </a:solidFill>
                <a:latin typeface="Consolas" panose="020B0609020204030204" pitchFamily="49" charset="0"/>
              </a:rPr>
              <a:t>fetch</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FetchType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LAZY</a:t>
            </a:r>
            <a:r>
              <a:rPr lang="it-IT" sz="1100" b="1" i="1" dirty="0">
                <a:solidFill>
                  <a:srgbClr val="F9FAF4"/>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JoinColumn</a:t>
            </a:r>
            <a:r>
              <a:rPr lang="it-IT" sz="1100" i="1" dirty="0">
                <a:solidFill>
                  <a:srgbClr val="F9FAF4"/>
                </a:solidFill>
                <a:latin typeface="Consolas" panose="020B0609020204030204" pitchFamily="49" charset="0"/>
              </a:rPr>
              <a:t>(</a:t>
            </a:r>
            <a:r>
              <a:rPr lang="it-IT" sz="1100" i="1" dirty="0">
                <a:solidFill>
                  <a:srgbClr val="EB4B64"/>
                </a:solidFill>
                <a:latin typeface="Consolas" panose="020B0609020204030204" pitchFamily="49" charset="0"/>
              </a:rPr>
              <a:t>name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17C6A3"/>
                </a:solidFill>
                <a:latin typeface="Consolas" panose="020B0609020204030204" pitchFamily="49" charset="0"/>
              </a:rPr>
              <a:t>"</a:t>
            </a:r>
            <a:r>
              <a:rPr lang="it-IT" sz="1100" i="1" dirty="0" err="1">
                <a:solidFill>
                  <a:srgbClr val="17C6A3"/>
                </a:solidFill>
                <a:latin typeface="Consolas" panose="020B0609020204030204" pitchFamily="49" charset="0"/>
              </a:rPr>
              <a:t>progetto_id</a:t>
            </a:r>
            <a:r>
              <a:rPr lang="it-IT" sz="1100" i="1" dirty="0">
                <a:solidFill>
                  <a:srgbClr val="17C6A3"/>
                </a:solidFill>
                <a:latin typeface="Consolas" panose="020B0609020204030204" pitchFamily="49" charset="0"/>
              </a:rPr>
              <a:t>"</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EB4B64"/>
                </a:solidFill>
                <a:latin typeface="Consolas" panose="020B0609020204030204" pitchFamily="49" charset="0"/>
              </a:rPr>
              <a:t>nullable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a:solidFill>
                  <a:srgbClr val="CC6C1D"/>
                </a:solidFill>
                <a:latin typeface="Consolas" panose="020B0609020204030204" pitchFamily="49" charset="0"/>
              </a:rPr>
              <a:t>false</a:t>
            </a:r>
            <a:r>
              <a:rPr lang="it-IT" sz="1100" i="1" dirty="0">
                <a:solidFill>
                  <a:srgbClr val="F9FAF4"/>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err="1">
                <a:solidFill>
                  <a:srgbClr val="1290C3"/>
                </a:solidFill>
                <a:latin typeface="Consolas" panose="020B0609020204030204" pitchFamily="49" charset="0"/>
              </a:rPr>
              <a:t>ProgettoEntity</a:t>
            </a:r>
            <a:r>
              <a:rPr lang="en-US" sz="1100" dirty="0">
                <a:solidFill>
                  <a:srgbClr val="D9E8F7"/>
                </a:solidFill>
                <a:latin typeface="Consolas" panose="020B0609020204030204" pitchFamily="49" charset="0"/>
              </a:rPr>
              <a:t> </a:t>
            </a:r>
            <a:r>
              <a:rPr lang="en-US" sz="1100" dirty="0" err="1">
                <a:solidFill>
                  <a:srgbClr val="1EB540"/>
                </a:solidFill>
                <a:latin typeface="Consolas" panose="020B0609020204030204" pitchFamily="49" charset="0"/>
              </a:rPr>
              <a:t>getProgetto</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return</a:t>
            </a:r>
            <a:r>
              <a:rPr lang="en-US" sz="1100" dirty="0">
                <a:solidFill>
                  <a:srgbClr val="D9E8F7"/>
                </a:solidFill>
                <a:latin typeface="Consolas" panose="020B0609020204030204" pitchFamily="49" charset="0"/>
              </a:rPr>
              <a:t> </a:t>
            </a:r>
            <a:r>
              <a:rPr lang="en-US" sz="1100" dirty="0" err="1">
                <a:solidFill>
                  <a:srgbClr val="CC6C1D"/>
                </a:solidFill>
                <a:latin typeface="Consolas" panose="020B0609020204030204" pitchFamily="49" charset="0"/>
              </a:rPr>
              <a:t>this</a:t>
            </a:r>
            <a:r>
              <a:rPr lang="en-US" sz="1100" dirty="0" err="1">
                <a:solidFill>
                  <a:srgbClr val="E6E6FA"/>
                </a:solidFill>
                <a:latin typeface="Consolas" panose="020B0609020204030204" pitchFamily="49" charset="0"/>
              </a:rPr>
              <a:t>.</a:t>
            </a:r>
            <a:r>
              <a:rPr lang="en-US" sz="1100" dirty="0" err="1">
                <a:solidFill>
                  <a:srgbClr val="66E1F8"/>
                </a:solidFill>
                <a:latin typeface="Consolas" panose="020B0609020204030204" pitchFamily="49" charset="0"/>
              </a:rPr>
              <a:t>progetto</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void</a:t>
            </a:r>
            <a:r>
              <a:rPr lang="it-IT" sz="1100" dirty="0">
                <a:solidFill>
                  <a:srgbClr val="D9E8F7"/>
                </a:solidFill>
                <a:latin typeface="Consolas" panose="020B0609020204030204" pitchFamily="49" charset="0"/>
              </a:rPr>
              <a:t> </a:t>
            </a:r>
            <a:r>
              <a:rPr lang="it-IT" sz="1100" dirty="0" err="1">
                <a:solidFill>
                  <a:srgbClr val="1EB540"/>
                </a:solidFill>
                <a:latin typeface="Consolas" panose="020B0609020204030204" pitchFamily="49" charset="0"/>
              </a:rPr>
              <a:t>setProgetto</a:t>
            </a:r>
            <a:r>
              <a:rPr lang="it-IT" sz="1100" dirty="0">
                <a:solidFill>
                  <a:srgbClr val="F9FAF4"/>
                </a:solidFill>
                <a:latin typeface="Consolas" panose="020B0609020204030204" pitchFamily="49" charset="0"/>
              </a:rPr>
              <a:t>(</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_progetto</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this</a:t>
            </a:r>
            <a:r>
              <a:rPr lang="it-IT" sz="1100" dirty="0" err="1">
                <a:solidFill>
                  <a:srgbClr val="E6E6FA"/>
                </a:solidFill>
                <a:latin typeface="Consolas" panose="020B0609020204030204" pitchFamily="49" charset="0"/>
              </a:rPr>
              <a:t>.</a:t>
            </a:r>
            <a:r>
              <a:rPr lang="it-IT" sz="1100" dirty="0" err="1">
                <a:solidFill>
                  <a:srgbClr val="66E1F8"/>
                </a:solidFill>
                <a:latin typeface="Consolas" panose="020B0609020204030204" pitchFamily="49" charset="0"/>
              </a:rPr>
              <a:t>progetto</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_progetto</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endParaRPr lang="it-IT" sz="1100" dirty="0">
              <a:solidFill>
                <a:srgbClr val="E6E6FA"/>
              </a:solidFill>
              <a:latin typeface="Consolas" panose="020B0609020204030204" pitchFamily="49" charset="0"/>
            </a:endParaRPr>
          </a:p>
          <a:p>
            <a:r>
              <a:rPr lang="it-IT" sz="1100" dirty="0">
                <a:solidFill>
                  <a:srgbClr val="808080"/>
                </a:solidFill>
                <a:latin typeface="Consolas" panose="020B0609020204030204" pitchFamily="49" charset="0"/>
              </a:rPr>
              <a:t>//…more code…</a:t>
            </a:r>
          </a:p>
          <a:p>
            <a:endParaRPr lang="it-IT" sz="1100" dirty="0">
              <a:solidFill>
                <a:srgbClr val="808080"/>
              </a:solidFill>
              <a:latin typeface="Consolas" panose="020B0609020204030204" pitchFamily="49" charset="0"/>
            </a:endParaRPr>
          </a:p>
          <a:p>
            <a:endParaRPr lang="it-IT" sz="1100" dirty="0">
              <a:solidFill>
                <a:srgbClr val="E6E6FA"/>
              </a:solidFill>
              <a:latin typeface="Consolas" panose="020B0609020204030204" pitchFamily="49" charset="0"/>
            </a:endParaRPr>
          </a:p>
          <a:p>
            <a:r>
              <a:rPr lang="it-IT" sz="1100" dirty="0">
                <a:solidFill>
                  <a:srgbClr val="E6E6FA"/>
                </a:solidFill>
                <a:latin typeface="Consolas" panose="020B0609020204030204" pitchFamily="49" charset="0"/>
              </a:rPr>
              <a:t>}</a:t>
            </a:r>
          </a:p>
        </p:txBody>
      </p:sp>
      <p:sp>
        <p:nvSpPr>
          <p:cNvPr id="6" name="Rettangolo 5">
            <a:extLst>
              <a:ext uri="{FF2B5EF4-FFF2-40B4-BE49-F238E27FC236}">
                <a16:creationId xmlns="" xmlns:a16="http://schemas.microsoft.com/office/drawing/2014/main" id="{F3DC739C-23CA-42C9-8AD3-20EDC7790DC8}"/>
              </a:ext>
            </a:extLst>
          </p:cNvPr>
          <p:cNvSpPr/>
          <p:nvPr/>
        </p:nvSpPr>
        <p:spPr>
          <a:xfrm>
            <a:off x="6324602" y="2295897"/>
            <a:ext cx="5401234" cy="2631490"/>
          </a:xfrm>
          <a:prstGeom prst="rect">
            <a:avLst/>
          </a:prstGeom>
          <a:solidFill>
            <a:schemeClr val="tx1"/>
          </a:solidFill>
        </p:spPr>
        <p:txBody>
          <a:bodyPr wrap="square">
            <a:spAutoFit/>
          </a:bodyPr>
          <a:lstStyle/>
          <a:p>
            <a:pPr lvl="0"/>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class</a:t>
            </a:r>
            <a:r>
              <a:rPr lang="it-IT" sz="1100" dirty="0">
                <a:solidFill>
                  <a:srgbClr val="D9E8F7"/>
                </a:solidFill>
                <a:latin typeface="Consolas" panose="020B0609020204030204" pitchFamily="49" charset="0"/>
              </a:rPr>
              <a:t> </a:t>
            </a:r>
            <a:r>
              <a:rPr lang="it-IT" sz="1100" dirty="0" err="1">
                <a:solidFill>
                  <a:srgbClr val="1290C3"/>
                </a:solidFill>
                <a:latin typeface="Consolas" panose="020B0609020204030204" pitchFamily="49" charset="0"/>
              </a:rPr>
              <a:t>ProgettoEntity</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p>
          <a:p>
            <a:pPr lvl="0"/>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a:p>
            <a:r>
              <a:rPr lang="it-IT" sz="1100" dirty="0">
                <a:solidFill>
                  <a:srgbClr val="808080"/>
                </a:solidFill>
                <a:latin typeface="Consolas" panose="020B0609020204030204" pitchFamily="49" charset="0"/>
              </a:rPr>
              <a:t>//…more code…</a:t>
            </a:r>
          </a:p>
          <a:p>
            <a:pPr lvl="0"/>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a:p>
            <a:pPr lvl="0"/>
            <a:r>
              <a:rPr lang="it-IT" sz="1100" dirty="0">
                <a:solidFill>
                  <a:srgbClr val="CC6C1D"/>
                </a:solidFill>
                <a:latin typeface="Consolas" panose="020B0609020204030204" pitchFamily="49" charset="0"/>
              </a:rPr>
              <a:t>private</a:t>
            </a:r>
            <a:r>
              <a:rPr lang="it-IT" sz="1100" dirty="0">
                <a:solidFill>
                  <a:srgbClr val="D9E8F7"/>
                </a:solidFill>
                <a:latin typeface="Consolas" panose="020B0609020204030204" pitchFamily="49" charset="0"/>
              </a:rPr>
              <a:t> </a:t>
            </a:r>
            <a:r>
              <a:rPr lang="it-IT" sz="1100" dirty="0">
                <a:solidFill>
                  <a:srgbClr val="80F2F6"/>
                </a:solidFill>
                <a:latin typeface="Consolas" panose="020B0609020204030204" pitchFamily="49" charset="0"/>
              </a:rPr>
              <a:t>List</a:t>
            </a:r>
            <a:r>
              <a:rPr lang="it-IT" sz="1100" dirty="0">
                <a:solidFill>
                  <a:srgbClr val="E6E6FA"/>
                </a:solidFill>
                <a:latin typeface="Consolas" panose="020B0609020204030204" pitchFamily="49" charset="0"/>
              </a:rPr>
              <a:t>&lt;</a:t>
            </a:r>
            <a:r>
              <a:rPr lang="it-IT" sz="1100" dirty="0" err="1">
                <a:solidFill>
                  <a:srgbClr val="B166DA"/>
                </a:solidFill>
                <a:latin typeface="Consolas" panose="020B0609020204030204" pitchFamily="49" charset="0"/>
              </a:rPr>
              <a:t>FinanziamentoEntity</a:t>
            </a:r>
            <a:r>
              <a:rPr lang="it-IT" sz="1100" dirty="0">
                <a:solidFill>
                  <a:srgbClr val="E6E6FA"/>
                </a:solidFill>
                <a:latin typeface="Consolas" panose="020B0609020204030204" pitchFamily="49" charset="0"/>
              </a:rPr>
              <a:t>&gt;</a:t>
            </a:r>
            <a:r>
              <a:rPr lang="it-IT" sz="1100" dirty="0">
                <a:solidFill>
                  <a:srgbClr val="D9E8F7"/>
                </a:solidFill>
                <a:latin typeface="Consolas" panose="020B0609020204030204" pitchFamily="49" charset="0"/>
              </a:rPr>
              <a:t> </a:t>
            </a:r>
            <a:r>
              <a:rPr lang="it-IT" sz="1100" u="sng" dirty="0" err="1">
                <a:solidFill>
                  <a:srgbClr val="66E1F8"/>
                </a:solidFill>
                <a:latin typeface="Consolas" panose="020B0609020204030204" pitchFamily="49" charset="0"/>
              </a:rPr>
              <a:t>myStakes</a:t>
            </a:r>
            <a:r>
              <a:rPr lang="it-IT" sz="1100" u="sng" dirty="0">
                <a:solidFill>
                  <a:srgbClr val="E6E6FA"/>
                </a:solidFill>
                <a:latin typeface="Consolas" panose="020B0609020204030204" pitchFamily="49" charset="0"/>
              </a:rPr>
              <a:t>;</a:t>
            </a:r>
          </a:p>
          <a:p>
            <a:pPr lvl="0"/>
            <a:endParaRPr kumimoji="0" lang="it-IT" sz="1100" b="0" i="0" u="sng"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r>
              <a:rPr lang="it-IT" sz="1100" i="1" dirty="0">
                <a:solidFill>
                  <a:srgbClr val="A0A0A0"/>
                </a:solidFill>
                <a:latin typeface="Consolas" panose="020B0609020204030204" pitchFamily="49" charset="0"/>
              </a:rPr>
              <a:t>@</a:t>
            </a:r>
            <a:r>
              <a:rPr lang="it-IT" sz="1100" i="1" dirty="0" err="1">
                <a:solidFill>
                  <a:srgbClr val="A0A0A0"/>
                </a:solidFill>
                <a:latin typeface="Consolas" panose="020B0609020204030204" pitchFamily="49" charset="0"/>
              </a:rPr>
              <a:t>OneToMany</a:t>
            </a:r>
            <a:r>
              <a:rPr lang="it-IT" sz="1100" i="1" dirty="0">
                <a:solidFill>
                  <a:srgbClr val="F9FAF4"/>
                </a:solidFill>
                <a:latin typeface="Consolas" panose="020B0609020204030204" pitchFamily="49" charset="0"/>
              </a:rPr>
              <a:t>(</a:t>
            </a:r>
            <a:r>
              <a:rPr lang="it-IT" sz="1100" i="1" dirty="0" err="1">
                <a:solidFill>
                  <a:srgbClr val="EB4B64"/>
                </a:solidFill>
                <a:latin typeface="Consolas" panose="020B0609020204030204" pitchFamily="49" charset="0"/>
              </a:rPr>
              <a:t>cascade</a:t>
            </a:r>
            <a:r>
              <a:rPr lang="it-IT" sz="1100" i="1" dirty="0">
                <a:solidFill>
                  <a:srgbClr val="D9E8F7"/>
                </a:solidFill>
                <a:latin typeface="Consolas" panose="020B0609020204030204" pitchFamily="49" charset="0"/>
              </a:rPr>
              <a:t> </a:t>
            </a:r>
            <a:r>
              <a:rPr lang="it-IT" sz="1100" i="1" dirty="0">
                <a:solidFill>
                  <a:srgbClr val="E6E6FA"/>
                </a:solidFill>
                <a:latin typeface="Consolas" panose="020B0609020204030204" pitchFamily="49" charset="0"/>
              </a:rPr>
              <a:t>=</a:t>
            </a:r>
            <a:r>
              <a:rPr lang="it-IT" sz="1100" i="1" dirty="0">
                <a:solidFill>
                  <a:srgbClr val="D9E8F7"/>
                </a:solidFill>
                <a:latin typeface="Consolas" panose="020B0609020204030204" pitchFamily="49" charset="0"/>
              </a:rPr>
              <a:t> </a:t>
            </a:r>
            <a:r>
              <a:rPr lang="it-IT" sz="1100" i="1" dirty="0" err="1">
                <a:solidFill>
                  <a:srgbClr val="CC81BA"/>
                </a:solidFill>
                <a:latin typeface="Consolas" panose="020B0609020204030204" pitchFamily="49" charset="0"/>
              </a:rPr>
              <a:t>CascadeType</a:t>
            </a:r>
            <a:r>
              <a:rPr lang="it-IT" sz="1100"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ALL</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orphanRemoval</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CC6C1D"/>
                </a:solidFill>
                <a:latin typeface="Consolas" panose="020B0609020204030204" pitchFamily="49" charset="0"/>
              </a:rPr>
              <a:t>true</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fetch</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CC81BA"/>
                </a:solidFill>
                <a:latin typeface="Consolas" panose="020B0609020204030204" pitchFamily="49" charset="0"/>
              </a:rPr>
              <a:t>FetchType</a:t>
            </a:r>
            <a:r>
              <a:rPr lang="it-IT" sz="1100" b="1" i="1" dirty="0" err="1">
                <a:solidFill>
                  <a:srgbClr val="E6E6FA"/>
                </a:solidFill>
                <a:latin typeface="Consolas" panose="020B0609020204030204" pitchFamily="49" charset="0"/>
              </a:rPr>
              <a:t>.</a:t>
            </a:r>
            <a:r>
              <a:rPr lang="it-IT" sz="1100" b="1" i="1" dirty="0" err="1">
                <a:solidFill>
                  <a:srgbClr val="8DDAF8"/>
                </a:solidFill>
                <a:latin typeface="Consolas" panose="020B0609020204030204" pitchFamily="49" charset="0"/>
              </a:rPr>
              <a:t>LAZY</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err="1">
                <a:solidFill>
                  <a:srgbClr val="EB4B64"/>
                </a:solidFill>
                <a:latin typeface="Consolas" panose="020B0609020204030204" pitchFamily="49" charset="0"/>
              </a:rPr>
              <a:t>mappedBy</a:t>
            </a:r>
            <a:r>
              <a:rPr lang="it-IT" sz="1100" b="1" i="1" dirty="0">
                <a:solidFill>
                  <a:srgbClr val="D9E8F7"/>
                </a:solidFill>
                <a:latin typeface="Consolas" panose="020B0609020204030204" pitchFamily="49" charset="0"/>
              </a:rPr>
              <a:t> </a:t>
            </a:r>
            <a:r>
              <a:rPr lang="it-IT" sz="1100" b="1" i="1" dirty="0">
                <a:solidFill>
                  <a:srgbClr val="E6E6FA"/>
                </a:solidFill>
                <a:latin typeface="Consolas" panose="020B0609020204030204" pitchFamily="49" charset="0"/>
              </a:rPr>
              <a:t>=</a:t>
            </a:r>
            <a:r>
              <a:rPr lang="it-IT" sz="1100" b="1" i="1" dirty="0">
                <a:solidFill>
                  <a:srgbClr val="D9E8F7"/>
                </a:solidFill>
                <a:latin typeface="Consolas" panose="020B0609020204030204" pitchFamily="49" charset="0"/>
              </a:rPr>
              <a:t> </a:t>
            </a:r>
            <a:r>
              <a:rPr lang="it-IT" sz="1100" b="1" i="1" dirty="0">
                <a:solidFill>
                  <a:srgbClr val="17C6A3"/>
                </a:solidFill>
                <a:latin typeface="Consolas" panose="020B0609020204030204" pitchFamily="49" charset="0"/>
              </a:rPr>
              <a:t>"progetto"</a:t>
            </a:r>
            <a:r>
              <a:rPr lang="it-IT" sz="1100" b="1" i="1" dirty="0">
                <a:solidFill>
                  <a:srgbClr val="F9FAF4"/>
                </a:solidFill>
                <a:latin typeface="Consolas" panose="020B0609020204030204" pitchFamily="49" charset="0"/>
              </a:rPr>
              <a:t>)</a:t>
            </a:r>
          </a:p>
          <a:p>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public</a:t>
            </a:r>
            <a:r>
              <a:rPr lang="en-US" sz="1100" dirty="0">
                <a:solidFill>
                  <a:srgbClr val="D9E8F7"/>
                </a:solidFill>
                <a:latin typeface="Consolas" panose="020B0609020204030204" pitchFamily="49" charset="0"/>
              </a:rPr>
              <a:t> </a:t>
            </a:r>
            <a:r>
              <a:rPr lang="en-US" sz="1100" dirty="0">
                <a:solidFill>
                  <a:srgbClr val="80F2F6"/>
                </a:solidFill>
                <a:latin typeface="Consolas" panose="020B0609020204030204" pitchFamily="49" charset="0"/>
              </a:rPr>
              <a:t>List</a:t>
            </a:r>
            <a:r>
              <a:rPr lang="en-US" sz="1100" dirty="0">
                <a:solidFill>
                  <a:srgbClr val="E6E6FA"/>
                </a:solidFill>
                <a:latin typeface="Consolas" panose="020B0609020204030204" pitchFamily="49" charset="0"/>
              </a:rPr>
              <a:t>&lt;</a:t>
            </a:r>
            <a:r>
              <a:rPr lang="en-US" sz="1100" dirty="0" err="1">
                <a:solidFill>
                  <a:srgbClr val="B166DA"/>
                </a:solidFill>
                <a:latin typeface="Consolas" panose="020B0609020204030204" pitchFamily="49" charset="0"/>
              </a:rPr>
              <a:t>FinanziamentoEntity</a:t>
            </a:r>
            <a:r>
              <a:rPr lang="en-US" sz="1100" dirty="0">
                <a:solidFill>
                  <a:srgbClr val="E6E6FA"/>
                </a:solidFill>
                <a:latin typeface="Consolas" panose="020B0609020204030204" pitchFamily="49" charset="0"/>
              </a:rPr>
              <a:t>&gt;</a:t>
            </a:r>
            <a:r>
              <a:rPr lang="en-US" sz="1100" dirty="0">
                <a:solidFill>
                  <a:srgbClr val="D9E8F7"/>
                </a:solidFill>
                <a:latin typeface="Consolas" panose="020B0609020204030204" pitchFamily="49" charset="0"/>
              </a:rPr>
              <a:t> </a:t>
            </a:r>
            <a:r>
              <a:rPr lang="en-US" sz="1100" dirty="0" err="1">
                <a:solidFill>
                  <a:srgbClr val="1EB540"/>
                </a:solidFill>
                <a:latin typeface="Consolas" panose="020B0609020204030204" pitchFamily="49" charset="0"/>
              </a:rPr>
              <a:t>getMyStakes</a:t>
            </a:r>
            <a:r>
              <a:rPr lang="en-US" sz="1100" dirty="0">
                <a:solidFill>
                  <a:srgbClr val="F9FAF4"/>
                </a:solidFill>
                <a:latin typeface="Consolas" panose="020B0609020204030204" pitchFamily="49" charset="0"/>
              </a:rPr>
              <a:t>(){</a:t>
            </a:r>
            <a:r>
              <a:rPr lang="en-US" sz="1100" dirty="0">
                <a:solidFill>
                  <a:srgbClr val="D9E8F7"/>
                </a:solidFill>
                <a:latin typeface="Consolas" panose="020B0609020204030204" pitchFamily="49" charset="0"/>
              </a:rPr>
              <a:t> </a:t>
            </a:r>
            <a:r>
              <a:rPr lang="en-US" sz="1100" dirty="0">
                <a:solidFill>
                  <a:srgbClr val="CC6C1D"/>
                </a:solidFill>
                <a:latin typeface="Consolas" panose="020B0609020204030204" pitchFamily="49" charset="0"/>
              </a:rPr>
              <a:t>return</a:t>
            </a:r>
            <a:r>
              <a:rPr lang="en-US" sz="1100" dirty="0">
                <a:solidFill>
                  <a:srgbClr val="D9E8F7"/>
                </a:solidFill>
                <a:latin typeface="Consolas" panose="020B0609020204030204" pitchFamily="49" charset="0"/>
              </a:rPr>
              <a:t> </a:t>
            </a:r>
            <a:r>
              <a:rPr lang="en-US" sz="1100" dirty="0" err="1">
                <a:solidFill>
                  <a:srgbClr val="CC6C1D"/>
                </a:solidFill>
                <a:latin typeface="Consolas" panose="020B0609020204030204" pitchFamily="49" charset="0"/>
              </a:rPr>
              <a:t>this</a:t>
            </a:r>
            <a:r>
              <a:rPr lang="en-US" sz="1100" dirty="0" err="1">
                <a:solidFill>
                  <a:srgbClr val="E6E6FA"/>
                </a:solidFill>
                <a:latin typeface="Consolas" panose="020B0609020204030204" pitchFamily="49" charset="0"/>
              </a:rPr>
              <a:t>.</a:t>
            </a:r>
            <a:r>
              <a:rPr lang="en-US" sz="1100" dirty="0" err="1">
                <a:solidFill>
                  <a:srgbClr val="66E1F8"/>
                </a:solidFill>
                <a:latin typeface="Consolas" panose="020B0609020204030204" pitchFamily="49" charset="0"/>
              </a:rPr>
              <a:t>myStakes</a:t>
            </a:r>
            <a:r>
              <a:rPr lang="en-US" sz="1100" dirty="0">
                <a:solidFill>
                  <a:srgbClr val="D9E8F7"/>
                </a:solidFill>
                <a:latin typeface="Consolas" panose="020B0609020204030204" pitchFamily="49" charset="0"/>
              </a:rPr>
              <a:t> </a:t>
            </a:r>
            <a:r>
              <a:rPr lang="en-US" sz="1100" dirty="0">
                <a:solidFill>
                  <a:srgbClr val="E6E6FA"/>
                </a:solidFill>
                <a:latin typeface="Consolas" panose="020B0609020204030204" pitchFamily="49" charset="0"/>
              </a:rPr>
              <a:t>;</a:t>
            </a:r>
            <a:r>
              <a:rPr lang="en-US" sz="1100" dirty="0">
                <a:solidFill>
                  <a:srgbClr val="F9FAF4"/>
                </a:solidFill>
                <a:latin typeface="Consolas" panose="020B0609020204030204" pitchFamily="49" charset="0"/>
              </a:rPr>
              <a:t>}</a:t>
            </a:r>
            <a:r>
              <a:rPr lang="en-US" sz="1100" dirty="0">
                <a:solidFill>
                  <a:srgbClr val="E6E6FA"/>
                </a:solidFill>
                <a:latin typeface="Consolas" panose="020B0609020204030204" pitchFamily="49" charset="0"/>
              </a:rPr>
              <a:t>;</a:t>
            </a:r>
          </a:p>
          <a:p>
            <a:r>
              <a:rPr lang="it-IT" sz="1100" dirty="0">
                <a:solidFill>
                  <a:srgbClr val="D9E8F7"/>
                </a:solidFill>
                <a:latin typeface="Consolas" panose="020B0609020204030204" pitchFamily="49" charset="0"/>
              </a:rPr>
              <a:t>    </a:t>
            </a:r>
            <a:r>
              <a:rPr lang="it-IT" sz="1100" dirty="0">
                <a:solidFill>
                  <a:srgbClr val="CC6C1D"/>
                </a:solidFill>
                <a:latin typeface="Consolas" panose="020B0609020204030204" pitchFamily="49" charset="0"/>
              </a:rPr>
              <a:t>public</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void</a:t>
            </a:r>
            <a:r>
              <a:rPr lang="it-IT" sz="1100" dirty="0">
                <a:solidFill>
                  <a:srgbClr val="D9E8F7"/>
                </a:solidFill>
                <a:latin typeface="Consolas" panose="020B0609020204030204" pitchFamily="49" charset="0"/>
              </a:rPr>
              <a:t> </a:t>
            </a:r>
            <a:r>
              <a:rPr lang="it-IT" sz="1100" dirty="0" err="1">
                <a:solidFill>
                  <a:srgbClr val="1EB540"/>
                </a:solidFill>
                <a:latin typeface="Consolas" panose="020B0609020204030204" pitchFamily="49" charset="0"/>
              </a:rPr>
              <a:t>setMyStakes</a:t>
            </a:r>
            <a:r>
              <a:rPr lang="it-IT" sz="1100" dirty="0">
                <a:solidFill>
                  <a:srgbClr val="F9FAF4"/>
                </a:solidFill>
                <a:latin typeface="Consolas" panose="020B0609020204030204" pitchFamily="49" charset="0"/>
              </a:rPr>
              <a:t>(</a:t>
            </a:r>
            <a:r>
              <a:rPr lang="it-IT" sz="1100" dirty="0">
                <a:solidFill>
                  <a:srgbClr val="80F2F6"/>
                </a:solidFill>
                <a:latin typeface="Consolas" panose="020B0609020204030204" pitchFamily="49" charset="0"/>
              </a:rPr>
              <a:t>List</a:t>
            </a:r>
            <a:r>
              <a:rPr lang="it-IT" sz="1100" dirty="0">
                <a:solidFill>
                  <a:srgbClr val="E6E6FA"/>
                </a:solidFill>
                <a:latin typeface="Consolas" panose="020B0609020204030204" pitchFamily="49" charset="0"/>
              </a:rPr>
              <a:t>&lt;</a:t>
            </a:r>
            <a:r>
              <a:rPr lang="it-IT" sz="1100" dirty="0" err="1">
                <a:solidFill>
                  <a:srgbClr val="B166DA"/>
                </a:solidFill>
                <a:latin typeface="Consolas" panose="020B0609020204030204" pitchFamily="49" charset="0"/>
              </a:rPr>
              <a:t>FinanziamentoEntity</a:t>
            </a:r>
            <a:r>
              <a:rPr lang="it-IT" sz="1100" dirty="0">
                <a:solidFill>
                  <a:srgbClr val="E6E6FA"/>
                </a:solidFill>
                <a:latin typeface="Consolas" panose="020B0609020204030204" pitchFamily="49" charset="0"/>
              </a:rPr>
              <a:t>&gt;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a:t>
            </a:r>
            <a:r>
              <a:rPr lang="it-IT" sz="1100" dirty="0" err="1">
                <a:solidFill>
                  <a:srgbClr val="79ABFF"/>
                </a:solidFill>
                <a:latin typeface="Consolas" panose="020B0609020204030204" pitchFamily="49" charset="0"/>
              </a:rPr>
              <a:t>stakes</a:t>
            </a:r>
            <a:r>
              <a:rPr lang="it-IT" sz="1100" dirty="0">
                <a:solidFill>
                  <a:srgbClr val="F9FAF4"/>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err="1">
                <a:solidFill>
                  <a:srgbClr val="CC6C1D"/>
                </a:solidFill>
                <a:latin typeface="Consolas" panose="020B0609020204030204" pitchFamily="49" charset="0"/>
              </a:rPr>
              <a:t>this</a:t>
            </a:r>
            <a:r>
              <a:rPr lang="it-IT" sz="1100" dirty="0" err="1">
                <a:solidFill>
                  <a:srgbClr val="E6E6FA"/>
                </a:solidFill>
                <a:latin typeface="Consolas" panose="020B0609020204030204" pitchFamily="49" charset="0"/>
              </a:rPr>
              <a:t>.</a:t>
            </a:r>
            <a:r>
              <a:rPr lang="it-IT" sz="1100" dirty="0" err="1">
                <a:solidFill>
                  <a:srgbClr val="66E1F8"/>
                </a:solidFill>
                <a:latin typeface="Consolas" panose="020B0609020204030204" pitchFamily="49" charset="0"/>
              </a:rPr>
              <a:t>myStakes</a:t>
            </a:r>
            <a:r>
              <a:rPr lang="it-IT" sz="1100" dirty="0">
                <a:solidFill>
                  <a:srgbClr val="D9E8F7"/>
                </a:solidFill>
                <a:latin typeface="Consolas" panose="020B0609020204030204" pitchFamily="49" charset="0"/>
              </a:rPr>
              <a:t> </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79ABFF"/>
                </a:solidFill>
                <a:latin typeface="Consolas" panose="020B0609020204030204" pitchFamily="49" charset="0"/>
              </a:rPr>
              <a:t>_</a:t>
            </a:r>
            <a:r>
              <a:rPr lang="it-IT" sz="1100" dirty="0" err="1">
                <a:solidFill>
                  <a:srgbClr val="79ABFF"/>
                </a:solidFill>
                <a:latin typeface="Consolas" panose="020B0609020204030204" pitchFamily="49" charset="0"/>
              </a:rPr>
              <a:t>stakes</a:t>
            </a:r>
            <a:r>
              <a:rPr lang="it-IT" sz="1100" dirty="0">
                <a:solidFill>
                  <a:srgbClr val="E6E6FA"/>
                </a:solidFill>
                <a:latin typeface="Consolas" panose="020B0609020204030204" pitchFamily="49" charset="0"/>
              </a:rPr>
              <a:t>;</a:t>
            </a:r>
            <a:r>
              <a:rPr lang="it-IT" sz="1100" dirty="0">
                <a:solidFill>
                  <a:srgbClr val="D9E8F7"/>
                </a:solidFill>
                <a:latin typeface="Consolas" panose="020B0609020204030204" pitchFamily="49" charset="0"/>
              </a:rPr>
              <a:t> </a:t>
            </a:r>
            <a:r>
              <a:rPr lang="it-IT" sz="1100" dirty="0">
                <a:solidFill>
                  <a:srgbClr val="F9FAF4"/>
                </a:solidFill>
                <a:latin typeface="Consolas" panose="020B0609020204030204" pitchFamily="49" charset="0"/>
              </a:rPr>
              <a:t>}</a:t>
            </a:r>
            <a:r>
              <a:rPr lang="it-IT" sz="1100" dirty="0">
                <a:solidFill>
                  <a:srgbClr val="E6E6FA"/>
                </a:solidFill>
                <a:latin typeface="Consolas" panose="020B0609020204030204" pitchFamily="49" charset="0"/>
              </a:rPr>
              <a:t>;</a:t>
            </a:r>
          </a:p>
          <a:p>
            <a:endParaRPr kumimoji="0" lang="it-IT" sz="1100" b="0" i="0" u="none" strike="noStrike" kern="1200" cap="none" spc="0" normalizeH="0" baseline="0" noProof="0" dirty="0">
              <a:ln>
                <a:noFill/>
              </a:ln>
              <a:solidFill>
                <a:srgbClr val="E6E6FA"/>
              </a:solidFill>
              <a:effectLst/>
              <a:uLnTx/>
              <a:uFillTx/>
              <a:latin typeface="Consolas" panose="020B0609020204030204" pitchFamily="49" charset="0"/>
              <a:ea typeface="+mn-ea"/>
              <a:cs typeface="+mn-cs"/>
            </a:endParaRPr>
          </a:p>
          <a:p>
            <a:r>
              <a:rPr lang="it-IT" sz="1100" dirty="0">
                <a:solidFill>
                  <a:srgbClr val="808080"/>
                </a:solidFill>
                <a:latin typeface="Consolas" panose="020B0609020204030204" pitchFamily="49" charset="0"/>
              </a:rPr>
              <a:t>//…more code…</a:t>
            </a:r>
          </a:p>
          <a:p>
            <a:r>
              <a:rPr lang="it-IT" sz="1100" dirty="0">
                <a:solidFill>
                  <a:srgbClr val="F9FAF4"/>
                </a:solidFill>
                <a:latin typeface="Consolas" panose="020B0609020204030204" pitchFamily="49" charset="0"/>
              </a:rPr>
              <a:t>}</a:t>
            </a:r>
            <a:endParaRPr kumimoji="0" lang="it-IT" sz="11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endParaRPr>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721660" y="5136067"/>
            <a:ext cx="11004176" cy="1631216"/>
          </a:xfrm>
          <a:prstGeom prst="rect">
            <a:avLst/>
          </a:prstGeom>
          <a:noFill/>
        </p:spPr>
        <p:txBody>
          <a:bodyPr wrap="square" rtlCol="0">
            <a:spAutoFit/>
          </a:bodyPr>
          <a:lstStyle/>
          <a:p>
            <a:pPr lvl="0" algn="just"/>
            <a:r>
              <a:rPr lang="en-US" sz="2000" b="1" dirty="0">
                <a:solidFill>
                  <a:prstClr val="black"/>
                </a:solidFill>
                <a:latin typeface="Tw Cen MT" panose="020B0602020104020603" pitchFamily="34" charset="0"/>
              </a:rPr>
              <a:t>If you need to know which project is linked to each funding you need to use the annotation @</a:t>
            </a:r>
            <a:r>
              <a:rPr lang="en-US" sz="2000" b="1" dirty="0" err="1">
                <a:solidFill>
                  <a:prstClr val="black"/>
                </a:solidFill>
                <a:latin typeface="Tw Cen MT" panose="020B0602020104020603" pitchFamily="34" charset="0"/>
              </a:rPr>
              <a:t>ManyToOne</a:t>
            </a:r>
            <a:r>
              <a:rPr lang="en-US" sz="2000" b="1" dirty="0">
                <a:solidFill>
                  <a:prstClr val="black"/>
                </a:solidFill>
                <a:latin typeface="Tw Cen MT" panose="020B0602020104020603" pitchFamily="34" charset="0"/>
              </a:rPr>
              <a:t>. In this way it will be possible to create a column, in the financing table, “</a:t>
            </a:r>
            <a:r>
              <a:rPr lang="en-US" sz="2000" b="1" dirty="0" err="1">
                <a:solidFill>
                  <a:prstClr val="black"/>
                </a:solidFill>
                <a:latin typeface="Tw Cen MT" panose="020B0602020104020603" pitchFamily="34" charset="0"/>
              </a:rPr>
              <a:t>progetto_id</a:t>
            </a:r>
            <a:r>
              <a:rPr lang="en-US" sz="2000" b="1" dirty="0">
                <a:solidFill>
                  <a:prstClr val="black"/>
                </a:solidFill>
                <a:latin typeface="Tw Cen MT" panose="020B0602020104020603" pitchFamily="34" charset="0"/>
              </a:rPr>
              <a:t>" that contains the key of the Project entity, through the annotation @</a:t>
            </a:r>
            <a:r>
              <a:rPr lang="en-US" sz="2000" b="1" dirty="0" err="1">
                <a:solidFill>
                  <a:prstClr val="black"/>
                </a:solidFill>
                <a:latin typeface="Tw Cen MT" panose="020B0602020104020603" pitchFamily="34" charset="0"/>
              </a:rPr>
              <a:t>JoinColumn</a:t>
            </a:r>
            <a:r>
              <a:rPr lang="en-US" sz="2000" b="1" dirty="0">
                <a:solidFill>
                  <a:prstClr val="black"/>
                </a:solidFill>
                <a:latin typeface="Tw Cen MT" panose="020B0602020104020603" pitchFamily="34" charset="0"/>
              </a:rPr>
              <a:t>. To achieve this you need to insert an object of type </a:t>
            </a:r>
            <a:r>
              <a:rPr lang="en-US" sz="2000" b="1" dirty="0" err="1">
                <a:solidFill>
                  <a:prstClr val="black"/>
                </a:solidFill>
                <a:latin typeface="Tw Cen MT" panose="020B0602020104020603" pitchFamily="34" charset="0"/>
              </a:rPr>
              <a:t>ProgettoEntity</a:t>
            </a:r>
            <a:r>
              <a:rPr lang="en-US" sz="2000" b="1" dirty="0">
                <a:solidFill>
                  <a:prstClr val="black"/>
                </a:solidFill>
                <a:latin typeface="Tw Cen MT" panose="020B0602020104020603" pitchFamily="34" charset="0"/>
              </a:rPr>
              <a:t> in the class </a:t>
            </a:r>
            <a:r>
              <a:rPr lang="en-US" sz="2000" b="1" dirty="0" err="1">
                <a:solidFill>
                  <a:prstClr val="black"/>
                </a:solidFill>
                <a:latin typeface="Tw Cen MT" panose="020B0602020104020603" pitchFamily="34" charset="0"/>
              </a:rPr>
              <a:t>FinanziamentoEntity</a:t>
            </a:r>
            <a:r>
              <a:rPr lang="en-US" sz="2000" b="1" dirty="0">
                <a:solidFill>
                  <a:prstClr val="black"/>
                </a:solidFill>
                <a:latin typeface="Tw Cen MT" panose="020B0602020104020603" pitchFamily="34" charset="0"/>
              </a:rPr>
              <a:t> that is instantiated each time a project is created. </a:t>
            </a:r>
            <a:endParaRPr kumimoji="0" lang="it-IT" sz="2000" b="1" i="0" u="none" strike="noStrike" kern="1200" cap="none" spc="0" normalizeH="0" baseline="0" noProof="0" dirty="0">
              <a:ln>
                <a:noFill/>
              </a:ln>
              <a:solidFill>
                <a:prstClr val="black"/>
              </a:solidFill>
              <a:effectLst/>
              <a:uLnTx/>
              <a:uFillTx/>
              <a:latin typeface="Tw Cen MT" panose="020B0602020104020603" pitchFamily="34" charset="0"/>
            </a:endParaRPr>
          </a:p>
        </p:txBody>
      </p:sp>
      <p:sp>
        <p:nvSpPr>
          <p:cNvPr id="7" name="CasellaDiTesto 6">
            <a:extLst>
              <a:ext uri="{FF2B5EF4-FFF2-40B4-BE49-F238E27FC236}">
                <a16:creationId xmlns="" xmlns:a16="http://schemas.microsoft.com/office/drawing/2014/main" id="{12114746-5B35-4D63-8441-C818513B6AB8}"/>
              </a:ext>
            </a:extLst>
          </p:cNvPr>
          <p:cNvSpPr txBox="1"/>
          <p:nvPr/>
        </p:nvSpPr>
        <p:spPr>
          <a:xfrm>
            <a:off x="690282" y="842682"/>
            <a:ext cx="11035554" cy="1323439"/>
          </a:xfrm>
          <a:prstGeom prst="rect">
            <a:avLst/>
          </a:prstGeom>
          <a:noFill/>
        </p:spPr>
        <p:txBody>
          <a:bodyPr wrap="square" rtlCol="0">
            <a:spAutoFit/>
          </a:bodyPr>
          <a:lstStyle/>
          <a:p>
            <a:pPr lvl="0" algn="just"/>
            <a:r>
              <a:rPr lang="en-US" sz="2000" b="1" dirty="0">
                <a:solidFill>
                  <a:prstClr val="black"/>
                </a:solidFill>
                <a:latin typeface="Tw Cen MT" panose="020B0602020104020603" pitchFamily="34" charset="0"/>
              </a:rPr>
              <a:t>Referring to JPA's Best Practices it would in any case be preferable to implement Possession as a two-way relationship, even if an actual discriminant depends on the cases of use of the application.</a:t>
            </a:r>
          </a:p>
          <a:p>
            <a:pPr lvl="0" algn="just"/>
            <a:r>
              <a:rPr lang="en-US" sz="2000" b="1" dirty="0">
                <a:solidFill>
                  <a:prstClr val="black"/>
                </a:solidFill>
                <a:latin typeface="Tw Cen MT" panose="020B0602020104020603" pitchFamily="34" charset="0"/>
              </a:rPr>
              <a:t>If in use cases there was no need to actually keep the two entities connected, or to keep them connected only in one direction, it might be convenient to exploit a one-way relationship.</a:t>
            </a:r>
            <a:endParaRPr lang="it-IT" sz="2000" b="1" dirty="0">
              <a:solidFill>
                <a:prstClr val="black"/>
              </a:solidFill>
              <a:latin typeface="Tw Cen MT" panose="020B0602020104020603" pitchFamily="34" charset="0"/>
            </a:endParaRPr>
          </a:p>
        </p:txBody>
      </p:sp>
    </p:spTree>
    <p:extLst>
      <p:ext uri="{BB962C8B-B14F-4D97-AF65-F5344CB8AC3E}">
        <p14:creationId xmlns:p14="http://schemas.microsoft.com/office/powerpoint/2010/main" val="403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 xmlns:a16="http://schemas.microsoft.com/office/drawing/2014/main" id="{34C52730-ECB3-4086-AF65-01358481B58B}"/>
              </a:ext>
            </a:extLst>
          </p:cNvPr>
          <p:cNvSpPr>
            <a:spLocks noGrp="1"/>
          </p:cNvSpPr>
          <p:nvPr>
            <p:ph type="ctrTitle"/>
          </p:nvPr>
        </p:nvSpPr>
        <p:spPr>
          <a:xfrm>
            <a:off x="1524000" y="262685"/>
            <a:ext cx="9144000" cy="796084"/>
          </a:xfrm>
        </p:spPr>
        <p:txBody>
          <a:bodyPr>
            <a:normAutofit fontScale="90000"/>
          </a:bodyPr>
          <a:lstStyle/>
          <a:p>
            <a:r>
              <a:rPr lang="it-IT" sz="5400" spc="-50" dirty="0" err="1">
                <a:solidFill>
                  <a:prstClr val="black">
                    <a:lumMod val="85000"/>
                    <a:lumOff val="15000"/>
                  </a:prstClr>
                </a:solidFill>
                <a:latin typeface="Tw Cen MT" panose="020F0302020204030204"/>
              </a:rPr>
              <a:t>Annotations</a:t>
            </a:r>
            <a:r>
              <a:rPr lang="it-IT" sz="5400" spc="-50" dirty="0">
                <a:solidFill>
                  <a:prstClr val="black">
                    <a:lumMod val="85000"/>
                    <a:lumOff val="15000"/>
                  </a:prstClr>
                </a:solidFill>
                <a:latin typeface="Tw Cen MT" panose="020F0302020204030204"/>
              </a:rPr>
              <a:t>(II)</a:t>
            </a:r>
            <a:endParaRPr lang="it-IT" dirty="0"/>
          </a:p>
        </p:txBody>
      </p:sp>
      <p:sp>
        <p:nvSpPr>
          <p:cNvPr id="3" name="CasellaDiTesto 2">
            <a:extLst>
              <a:ext uri="{FF2B5EF4-FFF2-40B4-BE49-F238E27FC236}">
                <a16:creationId xmlns="" xmlns:a16="http://schemas.microsoft.com/office/drawing/2014/main" id="{027916A3-2A50-4D92-85DD-D9D6AB76BC90}"/>
              </a:ext>
            </a:extLst>
          </p:cNvPr>
          <p:cNvSpPr txBox="1"/>
          <p:nvPr/>
        </p:nvSpPr>
        <p:spPr>
          <a:xfrm>
            <a:off x="593912" y="1142291"/>
            <a:ext cx="11004176" cy="2862322"/>
          </a:xfrm>
          <a:prstGeom prst="rect">
            <a:avLst/>
          </a:prstGeom>
          <a:noFill/>
        </p:spPr>
        <p:txBody>
          <a:bodyPr wrap="square" rtlCol="0">
            <a:spAutoFit/>
          </a:bodyPr>
          <a:lstStyle/>
          <a:p>
            <a:pPr algn="just"/>
            <a:r>
              <a:rPr lang="en-US" sz="2000" b="1" dirty="0">
                <a:solidFill>
                  <a:prstClr val="black"/>
                </a:solidFill>
                <a:latin typeface="Tw Cen MT" panose="020B0602020104020603" pitchFamily="34" charset="0"/>
              </a:rPr>
              <a:t>In case we need to keep in memory all the funds owned by a single project, to be able to access them through the entity </a:t>
            </a:r>
            <a:r>
              <a:rPr lang="en-US" sz="2000" b="1" dirty="0" err="1">
                <a:solidFill>
                  <a:prstClr val="black"/>
                </a:solidFill>
                <a:latin typeface="Tw Cen MT" panose="020B0602020104020603" pitchFamily="34" charset="0"/>
              </a:rPr>
              <a:t>ProjectEntity</a:t>
            </a:r>
            <a:r>
              <a:rPr lang="en-US" sz="2000" b="1" dirty="0">
                <a:solidFill>
                  <a:prstClr val="black"/>
                </a:solidFill>
                <a:latin typeface="Tw Cen MT" panose="020B0602020104020603" pitchFamily="34" charset="0"/>
              </a:rPr>
              <a:t> instead you need to use the annotation @</a:t>
            </a:r>
            <a:r>
              <a:rPr lang="en-US" sz="2000" b="1" dirty="0" err="1">
                <a:solidFill>
                  <a:prstClr val="black"/>
                </a:solidFill>
                <a:latin typeface="Tw Cen MT" panose="020B0602020104020603" pitchFamily="34" charset="0"/>
              </a:rPr>
              <a:t>OneToMany</a:t>
            </a:r>
            <a:r>
              <a:rPr lang="en-US" sz="2000" b="1" dirty="0">
                <a:solidFill>
                  <a:prstClr val="black"/>
                </a:solidFill>
                <a:latin typeface="Tw Cen MT" panose="020B0602020104020603" pitchFamily="34" charset="0"/>
              </a:rPr>
              <a:t>.</a:t>
            </a:r>
          </a:p>
          <a:p>
            <a:pPr algn="just"/>
            <a:r>
              <a:rPr lang="en-US" sz="2000" b="1" dirty="0">
                <a:solidFill>
                  <a:prstClr val="black"/>
                </a:solidFill>
                <a:latin typeface="Tw Cen MT" panose="020B0602020104020603" pitchFamily="34" charset="0"/>
              </a:rPr>
              <a:t>In this way, the entity </a:t>
            </a:r>
            <a:r>
              <a:rPr lang="en-US" sz="2000" b="1" dirty="0" err="1">
                <a:solidFill>
                  <a:prstClr val="black"/>
                </a:solidFill>
                <a:latin typeface="Tw Cen MT" panose="020B0602020104020603" pitchFamily="34" charset="0"/>
              </a:rPr>
              <a:t>ProgettoEntity</a:t>
            </a:r>
            <a:r>
              <a:rPr lang="en-US" sz="2000" b="1" dirty="0">
                <a:solidFill>
                  <a:prstClr val="black"/>
                </a:solidFill>
                <a:latin typeface="Tw Cen MT" panose="020B0602020104020603" pitchFamily="34" charset="0"/>
              </a:rPr>
              <a:t> contains within it a list of financing (also instantiated as a "Set") that represents all the financing owned by it. The </a:t>
            </a:r>
            <a:r>
              <a:rPr lang="en-US" sz="2000" b="1" dirty="0" err="1">
                <a:solidFill>
                  <a:prstClr val="black"/>
                </a:solidFill>
                <a:latin typeface="Tw Cen MT" panose="020B0602020104020603" pitchFamily="34" charset="0"/>
              </a:rPr>
              <a:t>FinanziamentoEntity</a:t>
            </a:r>
            <a:r>
              <a:rPr lang="en-US" sz="2000" b="1" dirty="0">
                <a:solidFill>
                  <a:prstClr val="black"/>
                </a:solidFill>
                <a:latin typeface="Tw Cen MT" panose="020B0602020104020603" pitchFamily="34" charset="0"/>
              </a:rPr>
              <a:t> objects belonging to the list are also mapped through the property "</a:t>
            </a:r>
            <a:r>
              <a:rPr lang="en-US" sz="2000" b="1" dirty="0" err="1">
                <a:solidFill>
                  <a:prstClr val="black"/>
                </a:solidFill>
                <a:latin typeface="Tw Cen MT" panose="020B0602020104020603" pitchFamily="34" charset="0"/>
              </a:rPr>
              <a:t>mappedBy</a:t>
            </a:r>
            <a:r>
              <a:rPr lang="en-US" sz="2000" b="1" dirty="0">
                <a:solidFill>
                  <a:prstClr val="black"/>
                </a:solidFill>
                <a:latin typeface="Tw Cen MT" panose="020B0602020104020603" pitchFamily="34" charset="0"/>
              </a:rPr>
              <a:t>" by the project attribute ( </a:t>
            </a:r>
            <a:r>
              <a:rPr lang="en-US" sz="2000" b="1" dirty="0" err="1">
                <a:solidFill>
                  <a:prstClr val="black"/>
                </a:solidFill>
                <a:latin typeface="Tw Cen MT" panose="020B0602020104020603" pitchFamily="34" charset="0"/>
              </a:rPr>
              <a:t>ProgettoEntity</a:t>
            </a:r>
            <a:r>
              <a:rPr lang="en-US" sz="2000" b="1" dirty="0">
                <a:solidFill>
                  <a:prstClr val="black"/>
                </a:solidFill>
                <a:latin typeface="Tw Cen MT" panose="020B0602020104020603" pitchFamily="34" charset="0"/>
              </a:rPr>
              <a:t> ) present in </a:t>
            </a:r>
            <a:r>
              <a:rPr lang="en-US" sz="2000" b="1" dirty="0" err="1">
                <a:solidFill>
                  <a:prstClr val="black"/>
                </a:solidFill>
                <a:latin typeface="Tw Cen MT" panose="020B0602020104020603" pitchFamily="34" charset="0"/>
              </a:rPr>
              <a:t>FinanziamentoEntity</a:t>
            </a:r>
            <a:r>
              <a:rPr lang="en-US" sz="2000" b="1" dirty="0">
                <a:solidFill>
                  <a:prstClr val="black"/>
                </a:solidFill>
                <a:latin typeface="Tw Cen MT" panose="020B0602020104020603" pitchFamily="34" charset="0"/>
              </a:rPr>
              <a:t>, thus creating a bidirectional relationship.</a:t>
            </a:r>
          </a:p>
          <a:p>
            <a:pPr algn="just"/>
            <a:r>
              <a:rPr lang="it-IT" sz="2000" b="1" dirty="0">
                <a:solidFill>
                  <a:prstClr val="black"/>
                </a:solidFill>
                <a:latin typeface="Tw Cen MT" panose="020B0602020104020603" pitchFamily="34" charset="0"/>
              </a:rPr>
              <a:t>In </a:t>
            </a:r>
            <a:r>
              <a:rPr lang="it-IT" sz="2000" b="1" dirty="0" err="1">
                <a:solidFill>
                  <a:prstClr val="black"/>
                </a:solidFill>
                <a:latin typeface="Tw Cen MT" panose="020B0602020104020603" pitchFamily="34" charset="0"/>
              </a:rPr>
              <a:t>that</a:t>
            </a:r>
            <a:r>
              <a:rPr lang="it-IT" sz="2000" b="1" dirty="0">
                <a:solidFill>
                  <a:prstClr val="black"/>
                </a:solidFill>
                <a:latin typeface="Tw Cen MT" panose="020B0602020104020603" pitchFamily="34" charset="0"/>
              </a:rPr>
              <a:t> case the </a:t>
            </a:r>
            <a:r>
              <a:rPr lang="it-IT" sz="2000" b="1" dirty="0" err="1">
                <a:solidFill>
                  <a:prstClr val="black"/>
                </a:solidFill>
                <a:latin typeface="Tw Cen MT" panose="020B0602020104020603" pitchFamily="34" charset="0"/>
              </a:rPr>
              <a:t>attribute</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cascade</a:t>
            </a:r>
            <a:r>
              <a:rPr lang="it-IT" sz="2000" b="1" dirty="0">
                <a:solidFill>
                  <a:prstClr val="black"/>
                </a:solidFill>
                <a:latin typeface="Tw Cen MT" panose="020B0602020104020603" pitchFamily="34" charset="0"/>
              </a:rPr>
              <a:t> must be </a:t>
            </a:r>
            <a:r>
              <a:rPr lang="it-IT" sz="2000" b="1" dirty="0" err="1">
                <a:solidFill>
                  <a:prstClr val="black"/>
                </a:solidFill>
                <a:latin typeface="Tw Cen MT" panose="020B0602020104020603" pitchFamily="34" charset="0"/>
              </a:rPr>
              <a:t>setted</a:t>
            </a:r>
            <a:r>
              <a:rPr lang="it-IT" sz="2000" b="1" dirty="0">
                <a:solidFill>
                  <a:prstClr val="black"/>
                </a:solidFill>
                <a:latin typeface="Tw Cen MT" panose="020B0602020104020603" pitchFamily="34" charset="0"/>
              </a:rPr>
              <a:t> to </a:t>
            </a:r>
            <a:r>
              <a:rPr lang="it-IT" sz="2000" b="1" dirty="0" err="1">
                <a:solidFill>
                  <a:prstClr val="black"/>
                </a:solidFill>
                <a:latin typeface="Tw Cen MT" panose="020B0602020104020603" pitchFamily="34" charset="0"/>
              </a:rPr>
              <a:t>CascadeType.All</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because</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if</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we</a:t>
            </a:r>
            <a:r>
              <a:rPr lang="it-IT" sz="2000" b="1" dirty="0">
                <a:solidFill>
                  <a:prstClr val="black"/>
                </a:solidFill>
                <a:latin typeface="Tw Cen MT" panose="020B0602020104020603" pitchFamily="34" charset="0"/>
              </a:rPr>
              <a:t> delete a project, </a:t>
            </a:r>
            <a:r>
              <a:rPr lang="it-IT" sz="2000" b="1" dirty="0" err="1">
                <a:solidFill>
                  <a:prstClr val="black"/>
                </a:solidFill>
                <a:latin typeface="Tw Cen MT" panose="020B0602020104020603" pitchFamily="34" charset="0"/>
              </a:rPr>
              <a:t>we</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also</a:t>
            </a:r>
            <a:r>
              <a:rPr lang="it-IT" sz="2000" b="1" dirty="0">
                <a:solidFill>
                  <a:prstClr val="black"/>
                </a:solidFill>
                <a:latin typeface="Tw Cen MT" panose="020B0602020104020603" pitchFamily="34" charset="0"/>
              </a:rPr>
              <a:t> </a:t>
            </a:r>
            <a:r>
              <a:rPr lang="it-IT" sz="2000" b="1" dirty="0" err="1">
                <a:solidFill>
                  <a:prstClr val="black"/>
                </a:solidFill>
                <a:latin typeface="Tw Cen MT" panose="020B0602020104020603" pitchFamily="34" charset="0"/>
              </a:rPr>
              <a:t>have</a:t>
            </a:r>
            <a:r>
              <a:rPr lang="it-IT" sz="2000" b="1" dirty="0">
                <a:solidFill>
                  <a:prstClr val="black"/>
                </a:solidFill>
                <a:latin typeface="Tw Cen MT" panose="020B0602020104020603" pitchFamily="34" charset="0"/>
              </a:rPr>
              <a:t> to delete </a:t>
            </a:r>
            <a:r>
              <a:rPr lang="it-IT" sz="2000" b="1" dirty="0" err="1">
                <a:solidFill>
                  <a:prstClr val="black"/>
                </a:solidFill>
                <a:latin typeface="Tw Cen MT" panose="020B0602020104020603" pitchFamily="34" charset="0"/>
              </a:rPr>
              <a:t>all</a:t>
            </a:r>
            <a:r>
              <a:rPr lang="it-IT" sz="2000" b="1" dirty="0">
                <a:solidFill>
                  <a:prstClr val="black"/>
                </a:solidFill>
                <a:latin typeface="Tw Cen MT" panose="020B0602020104020603" pitchFamily="34" charset="0"/>
              </a:rPr>
              <a:t> the funds </a:t>
            </a:r>
            <a:r>
              <a:rPr lang="it-IT" sz="2000" b="1" dirty="0" err="1">
                <a:solidFill>
                  <a:prstClr val="black"/>
                </a:solidFill>
                <a:latin typeface="Tw Cen MT" panose="020B0602020104020603" pitchFamily="34" charset="0"/>
              </a:rPr>
              <a:t>related</a:t>
            </a:r>
            <a:r>
              <a:rPr lang="it-IT" sz="2000" b="1" dirty="0">
                <a:solidFill>
                  <a:prstClr val="black"/>
                </a:solidFill>
                <a:latin typeface="Tw Cen MT" panose="020B0602020104020603" pitchFamily="34" charset="0"/>
              </a:rPr>
              <a:t> to </a:t>
            </a:r>
            <a:r>
              <a:rPr lang="it-IT" sz="2000" b="1" dirty="0" err="1">
                <a:solidFill>
                  <a:prstClr val="black"/>
                </a:solidFill>
                <a:latin typeface="Tw Cen MT" panose="020B0602020104020603" pitchFamily="34" charset="0"/>
              </a:rPr>
              <a:t>it</a:t>
            </a:r>
            <a:r>
              <a:rPr lang="it-IT" sz="2000" b="1" dirty="0">
                <a:solidFill>
                  <a:prstClr val="black"/>
                </a:solidFill>
                <a:latin typeface="Tw Cen MT" panose="020B0602020104020603" pitchFamily="34" charset="0"/>
              </a:rPr>
              <a:t>.</a:t>
            </a:r>
          </a:p>
          <a:p>
            <a:pPr lvl="0" algn="just"/>
            <a:endParaRPr lang="en-US" sz="2000" b="1" u="sng" dirty="0">
              <a:solidFill>
                <a:prstClr val="black"/>
              </a:solidFill>
            </a:endParaRPr>
          </a:p>
        </p:txBody>
      </p:sp>
    </p:spTree>
    <p:extLst>
      <p:ext uri="{BB962C8B-B14F-4D97-AF65-F5344CB8AC3E}">
        <p14:creationId xmlns:p14="http://schemas.microsoft.com/office/powerpoint/2010/main" val="376009017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305</TotalTime>
  <Words>1684</Words>
  <Application>Microsoft Office PowerPoint</Application>
  <PresentationFormat>Personalizzato</PresentationFormat>
  <Paragraphs>199</Paragraphs>
  <Slides>14</Slides>
  <Notes>0</Notes>
  <HiddenSlides>0</HiddenSlides>
  <MMClips>0</MMClips>
  <ScaleCrop>false</ScaleCrop>
  <HeadingPairs>
    <vt:vector size="4" baseType="variant">
      <vt:variant>
        <vt:lpstr>Tema</vt:lpstr>
      </vt:variant>
      <vt:variant>
        <vt:i4>2</vt:i4>
      </vt:variant>
      <vt:variant>
        <vt:lpstr>Titoli diapositive</vt:lpstr>
      </vt:variant>
      <vt:variant>
        <vt:i4>14</vt:i4>
      </vt:variant>
    </vt:vector>
  </HeadingPairs>
  <TitlesOfParts>
    <vt:vector size="16" baseType="lpstr">
      <vt:lpstr>RetrospectVTI</vt:lpstr>
      <vt:lpstr>Tema di Office</vt:lpstr>
      <vt:lpstr>JPA Tutorial</vt:lpstr>
      <vt:lpstr>Many-to-many relationship</vt:lpstr>
      <vt:lpstr>Presentazione standard di PowerPoint</vt:lpstr>
      <vt:lpstr>Entities</vt:lpstr>
      <vt:lpstr>Annotations(I)</vt:lpstr>
      <vt:lpstr>One-to-many relationship</vt:lpstr>
      <vt:lpstr>Entities</vt:lpstr>
      <vt:lpstr>Annotations(I)</vt:lpstr>
      <vt:lpstr>Annotations(II)</vt:lpstr>
      <vt:lpstr>Annotations: Solution adopted</vt:lpstr>
      <vt:lpstr>Create</vt:lpstr>
      <vt:lpstr>Read</vt:lpstr>
      <vt:lpstr>Update</vt:lpstr>
      <vt:lpstr>Delete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Tutorial</dc:title>
  <dc:creator>Lucia Zinelli</dc:creator>
  <cp:lastModifiedBy>Matteo</cp:lastModifiedBy>
  <cp:revision>42</cp:revision>
  <dcterms:created xsi:type="dcterms:W3CDTF">2019-10-30T08:57:25Z</dcterms:created>
  <dcterms:modified xsi:type="dcterms:W3CDTF">2019-11-05T16:32:40Z</dcterms:modified>
</cp:coreProperties>
</file>