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60" r:id="rId4"/>
    <p:sldId id="273" r:id="rId5"/>
    <p:sldId id="271" r:id="rId6"/>
    <p:sldId id="272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59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83" r:id="rId26"/>
    <p:sldId id="285" r:id="rId27"/>
    <p:sldId id="262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9CED-FEC4-7F42-AEF6-B2B227D0C6B1}" type="datetimeFigureOut">
              <a:rPr lang="it-IT" smtClean="0"/>
              <a:t>23/10/2016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1665C-41AF-5743-A793-CECB6A68138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0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rbe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10B5720-DBC6-3741-AB64-448F6934D2A5}" type="slidenum">
              <a:rPr lang="it-IT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it-IT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smtClean="0"/>
              <a:t>Trascinare l'immagine su un segnaposto o fare clic sull'icona per aggiungerla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‹N›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14.png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30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7854"/>
            <a:ext cx="8077200" cy="167335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/>
              <a:t>Algoritmi iterativi</a:t>
            </a:r>
            <a:endParaRPr lang="it-IT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81125"/>
              </p:ext>
            </p:extLst>
          </p:nvPr>
        </p:nvGraphicFramePr>
        <p:xfrm>
          <a:off x="2668071" y="2425808"/>
          <a:ext cx="3340407" cy="389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" imgW="1638300" imgH="2273300" progId="Equation.3">
                  <p:embed/>
                </p:oleObj>
              </mc:Choice>
              <mc:Fallback>
                <p:oleObj name="Equation" r:id="rId3" imgW="1638300" imgH="227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8071" y="2425808"/>
                        <a:ext cx="3340407" cy="389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3" name="Immagine 2" descr="gr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197978"/>
            <a:ext cx="777918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4" name="Immagine 3" descr="gr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210189"/>
            <a:ext cx="777918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3" name="Immagine 2" descr="gr7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210189"/>
            <a:ext cx="777918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4" name="Immagine 3" descr="gr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210188"/>
            <a:ext cx="777918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3" name="Immagine 2" descr="gr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210188"/>
            <a:ext cx="777918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Ricostruzione</a:t>
            </a:r>
            <a:r>
              <a:rPr lang="en-GB" sz="3200" dirty="0" smtClean="0"/>
              <a:t> </a:t>
            </a:r>
            <a:r>
              <a:rPr lang="en-GB" sz="3200" dirty="0" err="1" smtClean="0"/>
              <a:t>immagini</a:t>
            </a:r>
            <a:r>
              <a:rPr lang="en-GB" sz="3200" dirty="0" smtClean="0"/>
              <a:t> da </a:t>
            </a:r>
            <a:r>
              <a:rPr lang="en-GB" sz="3200" dirty="0" err="1" smtClean="0"/>
              <a:t>sinogramma</a:t>
            </a:r>
            <a:endParaRPr lang="en-GB" sz="3200" dirty="0"/>
          </a:p>
        </p:txBody>
      </p:sp>
      <p:pic>
        <p:nvPicPr>
          <p:cNvPr id="4" name="Immagin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22" y="1744483"/>
            <a:ext cx="4616271" cy="485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/>
          <p:nvPr/>
        </p:nvSpPr>
        <p:spPr>
          <a:xfrm>
            <a:off x="2967853" y="2973830"/>
            <a:ext cx="3133232" cy="6838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2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Ricostruzione</a:t>
            </a:r>
            <a:r>
              <a:rPr lang="en-GB" sz="3200" dirty="0" smtClean="0"/>
              <a:t> </a:t>
            </a:r>
            <a:r>
              <a:rPr lang="en-GB" sz="3200" dirty="0" err="1" smtClean="0"/>
              <a:t>immagini</a:t>
            </a:r>
            <a:r>
              <a:rPr lang="en-GB" sz="3200" dirty="0" smtClean="0"/>
              <a:t> da </a:t>
            </a:r>
            <a:r>
              <a:rPr lang="en-GB" sz="3200" dirty="0" err="1" smtClean="0"/>
              <a:t>sinogramma</a:t>
            </a:r>
            <a:endParaRPr lang="en-GB" sz="3200" dirty="0"/>
          </a:p>
        </p:txBody>
      </p:sp>
      <p:pic>
        <p:nvPicPr>
          <p:cNvPr id="4" name="Immagine 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21670" r="24338" b="59689"/>
          <a:stretch/>
        </p:blipFill>
        <p:spPr bwMode="auto">
          <a:xfrm>
            <a:off x="3206756" y="1716099"/>
            <a:ext cx="2857691" cy="108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3065551" y="1996951"/>
            <a:ext cx="3133232" cy="6838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1898583" y="2914148"/>
            <a:ext cx="54671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y</a:t>
            </a:r>
            <a:r>
              <a:rPr lang="en-GB" sz="3200" dirty="0" smtClean="0"/>
              <a:t>    			=    	A   *    x</a:t>
            </a:r>
            <a:endParaRPr lang="en-GB" sz="3200" dirty="0"/>
          </a:p>
        </p:txBody>
      </p:sp>
      <p:pic>
        <p:nvPicPr>
          <p:cNvPr id="10" name="Immagine 9" descr="untitled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47" y="3498924"/>
            <a:ext cx="3038720" cy="2448972"/>
          </a:xfrm>
          <a:prstGeom prst="rect">
            <a:avLst/>
          </a:prstGeom>
        </p:spPr>
      </p:pic>
      <p:pic>
        <p:nvPicPr>
          <p:cNvPr id="11" name="Immagine 10" descr="untitled2.ep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9" y="3670871"/>
            <a:ext cx="2800454" cy="210409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500444" y="616562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x</a:t>
            </a:r>
            <a:r>
              <a:rPr lang="en-GB" sz="1400" dirty="0" smtClean="0"/>
              <a:t> = </a:t>
            </a:r>
            <a:r>
              <a:rPr lang="en-GB" sz="1400" dirty="0" err="1" smtClean="0"/>
              <a:t>vettore</a:t>
            </a:r>
            <a:r>
              <a:rPr lang="en-GB" sz="1400" dirty="0" smtClean="0"/>
              <a:t> N</a:t>
            </a:r>
            <a:r>
              <a:rPr lang="en-GB" sz="1400" baseline="30000" dirty="0" smtClean="0"/>
              <a:t>2</a:t>
            </a:r>
            <a:r>
              <a:rPr lang="en-GB" sz="1400" dirty="0" smtClean="0"/>
              <a:t> x 1 </a:t>
            </a:r>
            <a:endParaRPr lang="en-GB" sz="1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027479" y="6048495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y</a:t>
            </a:r>
            <a:r>
              <a:rPr lang="en-GB" sz="1400" dirty="0" smtClean="0"/>
              <a:t> = </a:t>
            </a:r>
            <a:r>
              <a:rPr lang="en-GB" sz="1400" dirty="0" err="1" smtClean="0"/>
              <a:t>vettore</a:t>
            </a:r>
            <a:r>
              <a:rPr lang="en-GB" sz="1400" dirty="0" smtClean="0"/>
              <a:t> M x 1</a:t>
            </a:r>
          </a:p>
          <a:p>
            <a:pPr algn="ctr"/>
            <a:r>
              <a:rPr lang="it-IT" sz="1400" dirty="0" smtClean="0"/>
              <a:t>M</a:t>
            </a:r>
            <a:r>
              <a:rPr lang="en-GB" sz="1400" dirty="0" smtClean="0"/>
              <a:t> =</a:t>
            </a:r>
            <a:r>
              <a:rPr lang="en-GB" sz="1400" dirty="0" err="1" smtClean="0"/>
              <a:t>Nproiezioni</a:t>
            </a:r>
            <a:r>
              <a:rPr lang="en-GB" sz="1400" dirty="0"/>
              <a:t>*</a:t>
            </a:r>
            <a:r>
              <a:rPr lang="en-GB" sz="1400" dirty="0" err="1"/>
              <a:t>NpuntiPerProiezione</a:t>
            </a:r>
            <a:r>
              <a:rPr lang="en-GB" sz="1400" dirty="0"/>
              <a:t> 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142076" y="6086219"/>
            <a:ext cx="1922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 = </a:t>
            </a:r>
            <a:r>
              <a:rPr lang="en-GB" sz="1400" dirty="0" err="1" smtClean="0"/>
              <a:t>trasformata</a:t>
            </a:r>
            <a:r>
              <a:rPr lang="en-GB" sz="1400" dirty="0" smtClean="0"/>
              <a:t> Radon,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</a:t>
            </a:r>
            <a:r>
              <a:rPr lang="en-GB" sz="1400" dirty="0" err="1" smtClean="0"/>
              <a:t>Matrice</a:t>
            </a:r>
            <a:r>
              <a:rPr lang="en-GB" sz="1400" dirty="0" smtClean="0"/>
              <a:t> m X N</a:t>
            </a:r>
            <a:r>
              <a:rPr lang="en-GB" sz="1400" baseline="30000" dirty="0" smtClean="0"/>
              <a:t>2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3109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Ricostruzione</a:t>
            </a:r>
            <a:r>
              <a:rPr lang="en-GB" sz="3200" dirty="0" smtClean="0"/>
              <a:t> </a:t>
            </a:r>
            <a:r>
              <a:rPr lang="en-GB" sz="3200" dirty="0" err="1" smtClean="0"/>
              <a:t>immagini</a:t>
            </a:r>
            <a:r>
              <a:rPr lang="en-GB" sz="3200" dirty="0" smtClean="0"/>
              <a:t> da </a:t>
            </a:r>
            <a:r>
              <a:rPr lang="en-GB" sz="3200" dirty="0" err="1" smtClean="0"/>
              <a:t>sinogramma</a:t>
            </a:r>
            <a:endParaRPr lang="en-GB" sz="3200" dirty="0"/>
          </a:p>
        </p:txBody>
      </p:sp>
      <p:pic>
        <p:nvPicPr>
          <p:cNvPr id="4" name="Immagine 4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21670" r="24338" b="59689"/>
          <a:stretch/>
        </p:blipFill>
        <p:spPr bwMode="auto">
          <a:xfrm>
            <a:off x="3206756" y="1716099"/>
            <a:ext cx="2857691" cy="108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3065551" y="1996951"/>
            <a:ext cx="3133232" cy="6838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1898583" y="2914148"/>
            <a:ext cx="54671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y</a:t>
            </a:r>
            <a:r>
              <a:rPr lang="en-GB" sz="3200" dirty="0" smtClean="0"/>
              <a:t>    			=    	A   *    x</a:t>
            </a:r>
            <a:endParaRPr lang="en-GB" sz="3200" dirty="0"/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49399"/>
              </p:ext>
            </p:extLst>
          </p:nvPr>
        </p:nvGraphicFramePr>
        <p:xfrm>
          <a:off x="3675869" y="4433937"/>
          <a:ext cx="1966238" cy="823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4" imgW="546100" imgH="228600" progId="Equation.3">
                  <p:embed/>
                </p:oleObj>
              </mc:Choice>
              <mc:Fallback>
                <p:oleObj name="Equation" r:id="rId4" imgW="54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869" y="4433937"/>
                        <a:ext cx="1966238" cy="823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er 7"/>
          <p:cNvSpPr/>
          <p:nvPr/>
        </p:nvSpPr>
        <p:spPr>
          <a:xfrm>
            <a:off x="3328880" y="3870885"/>
            <a:ext cx="2735567" cy="2124713"/>
          </a:xfrm>
          <a:prstGeom prst="mathMultiply">
            <a:avLst>
              <a:gd name="adj1" fmla="val 8003"/>
            </a:avLst>
          </a:prstGeom>
          <a:gradFill flip="none" rotWithShape="1">
            <a:gsLst>
              <a:gs pos="0">
                <a:schemeClr val="accent6">
                  <a:shade val="47500"/>
                  <a:satMod val="137000"/>
                  <a:alpha val="57000"/>
                </a:schemeClr>
              </a:gs>
              <a:gs pos="55000">
                <a:schemeClr val="accent6">
                  <a:shade val="69000"/>
                  <a:satMod val="137000"/>
                  <a:alpha val="57000"/>
                </a:schemeClr>
              </a:gs>
              <a:gs pos="100000">
                <a:schemeClr val="accent6">
                  <a:shade val="98000"/>
                  <a:satMod val="137000"/>
                  <a:alpha val="5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2740170" y="5849067"/>
            <a:ext cx="3917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A </a:t>
            </a:r>
            <a:r>
              <a:rPr lang="en-GB" sz="2400" dirty="0" err="1" smtClean="0"/>
              <a:t>è</a:t>
            </a:r>
            <a:r>
              <a:rPr lang="en-GB" sz="2400" dirty="0" smtClean="0"/>
              <a:t> </a:t>
            </a:r>
            <a:r>
              <a:rPr lang="en-GB" sz="2400" dirty="0" err="1" smtClean="0"/>
              <a:t>tipicamente</a:t>
            </a:r>
            <a:r>
              <a:rPr lang="en-GB" sz="2400" dirty="0" smtClean="0"/>
              <a:t> </a:t>
            </a:r>
            <a:r>
              <a:rPr lang="en-GB" sz="2400" dirty="0" err="1" smtClean="0"/>
              <a:t>rettangolare</a:t>
            </a:r>
            <a:r>
              <a:rPr lang="en-GB" sz="2400" dirty="0" smtClean="0"/>
              <a:t>!</a:t>
            </a:r>
          </a:p>
          <a:p>
            <a:pPr algn="ctr"/>
            <a:r>
              <a:rPr lang="en-GB" sz="2400" dirty="0" smtClean="0"/>
              <a:t>Non </a:t>
            </a:r>
            <a:r>
              <a:rPr lang="en-GB" sz="2400" dirty="0" err="1" smtClean="0"/>
              <a:t>esiste</a:t>
            </a:r>
            <a:r>
              <a:rPr lang="en-GB" sz="2400" dirty="0" smtClean="0"/>
              <a:t> </a:t>
            </a:r>
            <a:r>
              <a:rPr lang="en-GB" sz="2400" dirty="0" err="1" smtClean="0"/>
              <a:t>l’inversa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631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Ricostruzione</a:t>
            </a:r>
            <a:r>
              <a:rPr lang="en-GB" sz="3200" dirty="0" smtClean="0"/>
              <a:t> </a:t>
            </a:r>
            <a:r>
              <a:rPr lang="en-GB" sz="3200" dirty="0" err="1" smtClean="0"/>
              <a:t>immagini</a:t>
            </a:r>
            <a:r>
              <a:rPr lang="en-GB" sz="3200" dirty="0" smtClean="0"/>
              <a:t> da </a:t>
            </a:r>
            <a:r>
              <a:rPr lang="en-GB" sz="3200" dirty="0" err="1" smtClean="0"/>
              <a:t>sinogramma</a:t>
            </a:r>
            <a:endParaRPr lang="en-GB" sz="3200" dirty="0"/>
          </a:p>
        </p:txBody>
      </p:sp>
      <p:pic>
        <p:nvPicPr>
          <p:cNvPr id="4" name="Immagin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22" y="1744483"/>
            <a:ext cx="4616271" cy="485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/>
          <p:nvPr/>
        </p:nvSpPr>
        <p:spPr>
          <a:xfrm rot="18614347">
            <a:off x="2741429" y="3812649"/>
            <a:ext cx="3481781" cy="9881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50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Uso</a:t>
            </a:r>
            <a:r>
              <a:rPr lang="en-GB" sz="3200" dirty="0" smtClean="0"/>
              <a:t> di </a:t>
            </a:r>
            <a:r>
              <a:rPr lang="en-GB" sz="3200" dirty="0" err="1" smtClean="0"/>
              <a:t>algoritmi</a:t>
            </a:r>
            <a:r>
              <a:rPr lang="en-GB" sz="3200" dirty="0" smtClean="0"/>
              <a:t> </a:t>
            </a:r>
            <a:r>
              <a:rPr lang="en-GB" sz="3200" dirty="0" err="1" smtClean="0"/>
              <a:t>iterativi</a:t>
            </a:r>
            <a:r>
              <a:rPr lang="en-GB" sz="3200" dirty="0" smtClean="0"/>
              <a:t> </a:t>
            </a:r>
            <a:r>
              <a:rPr lang="en-GB" sz="3200" dirty="0" err="1" smtClean="0"/>
              <a:t>nella</a:t>
            </a:r>
            <a:r>
              <a:rPr lang="en-GB" sz="3200" dirty="0" smtClean="0"/>
              <a:t> </a:t>
            </a:r>
            <a:r>
              <a:rPr lang="en-GB" sz="3200" dirty="0" err="1" smtClean="0"/>
              <a:t>stima</a:t>
            </a:r>
            <a:r>
              <a:rPr lang="en-GB" sz="3200" dirty="0" smtClean="0"/>
              <a:t> </a:t>
            </a:r>
            <a:r>
              <a:rPr lang="en-GB" sz="3200" dirty="0" err="1" smtClean="0"/>
              <a:t>ai</a:t>
            </a:r>
            <a:r>
              <a:rPr lang="en-GB" sz="3200" dirty="0" smtClean="0"/>
              <a:t> </a:t>
            </a:r>
            <a:r>
              <a:rPr lang="en-GB" sz="3200" dirty="0" err="1" smtClean="0"/>
              <a:t>minimi</a:t>
            </a:r>
            <a:r>
              <a:rPr lang="en-GB" sz="3200" dirty="0" smtClean="0"/>
              <a:t> </a:t>
            </a:r>
            <a:r>
              <a:rPr lang="en-GB" sz="3200" dirty="0" err="1" smtClean="0"/>
              <a:t>quadrati</a:t>
            </a:r>
            <a:r>
              <a:rPr lang="en-GB" sz="3200" dirty="0" smtClean="0"/>
              <a:t> (con e </a:t>
            </a:r>
            <a:r>
              <a:rPr lang="en-GB" sz="3200" dirty="0" err="1" smtClean="0"/>
              <a:t>senza</a:t>
            </a:r>
            <a:r>
              <a:rPr lang="en-GB" sz="3200" dirty="0" smtClean="0"/>
              <a:t> </a:t>
            </a:r>
            <a:r>
              <a:rPr lang="en-GB" sz="3200" dirty="0" err="1" smtClean="0"/>
              <a:t>regolarizzazione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/>
              <a:t>Evitare</a:t>
            </a:r>
            <a:r>
              <a:rPr lang="en-GB" sz="2800" dirty="0" smtClean="0"/>
              <a:t> di </a:t>
            </a:r>
            <a:r>
              <a:rPr lang="en-GB" sz="2800" dirty="0" err="1" smtClean="0"/>
              <a:t>invertire</a:t>
            </a:r>
            <a:r>
              <a:rPr lang="en-GB" sz="2800" dirty="0" smtClean="0"/>
              <a:t> </a:t>
            </a:r>
            <a:r>
              <a:rPr lang="en-GB" sz="2800" dirty="0" err="1" smtClean="0"/>
              <a:t>matrici</a:t>
            </a:r>
            <a:r>
              <a:rPr lang="en-GB" sz="2800" dirty="0" smtClean="0"/>
              <a:t> </a:t>
            </a:r>
            <a:r>
              <a:rPr lang="en-GB" sz="2800" dirty="0" err="1" smtClean="0"/>
              <a:t>grandi</a:t>
            </a:r>
            <a:endParaRPr lang="en-GB" sz="2800" dirty="0" smtClean="0"/>
          </a:p>
          <a:p>
            <a:pPr lvl="1"/>
            <a:r>
              <a:rPr lang="en-GB" sz="2400" dirty="0" err="1" smtClean="0"/>
              <a:t>Esempio</a:t>
            </a:r>
            <a:r>
              <a:rPr lang="en-GB" sz="2400" dirty="0" smtClean="0"/>
              <a:t>: </a:t>
            </a:r>
          </a:p>
          <a:p>
            <a:pPr lvl="2"/>
            <a:r>
              <a:rPr lang="it-IT" sz="2000" dirty="0" smtClean="0"/>
              <a:t>Ricostruzione iterativa in TC/PET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r>
              <a:rPr lang="en-GB" sz="2800" dirty="0" err="1" smtClean="0"/>
              <a:t>Trovare</a:t>
            </a:r>
            <a:r>
              <a:rPr lang="en-GB" sz="2800" dirty="0" smtClean="0"/>
              <a:t> la </a:t>
            </a:r>
            <a:r>
              <a:rPr lang="en-GB" sz="2800" dirty="0" err="1" smtClean="0"/>
              <a:t>soluzione</a:t>
            </a:r>
            <a:r>
              <a:rPr lang="en-GB" sz="2800" dirty="0" smtClean="0"/>
              <a:t> di un </a:t>
            </a:r>
            <a:r>
              <a:rPr lang="en-GB" sz="2800" dirty="0" err="1" smtClean="0"/>
              <a:t>problema</a:t>
            </a:r>
            <a:r>
              <a:rPr lang="en-GB" sz="2800" dirty="0" smtClean="0"/>
              <a:t> </a:t>
            </a:r>
            <a:r>
              <a:rPr lang="en-GB" sz="2800" dirty="0" err="1" smtClean="0"/>
              <a:t>convesso</a:t>
            </a:r>
            <a:r>
              <a:rPr lang="en-GB" sz="2800" dirty="0" smtClean="0"/>
              <a:t> del quale non </a:t>
            </a:r>
            <a:r>
              <a:rPr lang="en-GB" sz="2800" dirty="0" err="1" smtClean="0"/>
              <a:t>si</a:t>
            </a:r>
            <a:r>
              <a:rPr lang="en-GB" sz="2800" dirty="0" smtClean="0"/>
              <a:t> </a:t>
            </a:r>
            <a:r>
              <a:rPr lang="en-GB" sz="2800" dirty="0" err="1" smtClean="0"/>
              <a:t>conosce</a:t>
            </a:r>
            <a:r>
              <a:rPr lang="en-GB" sz="2800" dirty="0" smtClean="0"/>
              <a:t> </a:t>
            </a:r>
            <a:r>
              <a:rPr lang="en-GB" sz="2800" dirty="0" err="1" smtClean="0"/>
              <a:t>una</a:t>
            </a:r>
            <a:r>
              <a:rPr lang="en-GB" sz="2800" dirty="0" smtClean="0"/>
              <a:t> forma </a:t>
            </a:r>
            <a:r>
              <a:rPr lang="en-GB" sz="2800" dirty="0" err="1" smtClean="0"/>
              <a:t>chiusa</a:t>
            </a:r>
            <a:endParaRPr lang="en-GB" sz="2800" dirty="0" smtClean="0"/>
          </a:p>
          <a:p>
            <a:pPr lvl="1"/>
            <a:r>
              <a:rPr lang="en-GB" sz="2400" dirty="0" err="1" smtClean="0"/>
              <a:t>Esempio</a:t>
            </a:r>
            <a:r>
              <a:rPr lang="en-GB" sz="2400" dirty="0" smtClean="0"/>
              <a:t>:</a:t>
            </a:r>
          </a:p>
          <a:p>
            <a:pPr lvl="2"/>
            <a:r>
              <a:rPr lang="en-GB" sz="2000" dirty="0" smtClean="0"/>
              <a:t>L1 Regularization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93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Ricostruzione</a:t>
            </a:r>
            <a:r>
              <a:rPr lang="en-GB" sz="3200" dirty="0" smtClean="0"/>
              <a:t> </a:t>
            </a:r>
            <a:r>
              <a:rPr lang="en-GB" sz="3200" dirty="0" err="1" smtClean="0"/>
              <a:t>immagini</a:t>
            </a:r>
            <a:r>
              <a:rPr lang="en-GB" sz="3200" dirty="0" smtClean="0"/>
              <a:t> da </a:t>
            </a:r>
            <a:r>
              <a:rPr lang="en-GB" sz="3200" dirty="0" err="1" smtClean="0"/>
              <a:t>sinogramma</a:t>
            </a:r>
            <a:endParaRPr lang="en-GB" sz="3200" dirty="0"/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120792"/>
              </p:ext>
            </p:extLst>
          </p:nvPr>
        </p:nvGraphicFramePr>
        <p:xfrm>
          <a:off x="3449628" y="1869579"/>
          <a:ext cx="1862746" cy="73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584200" imgH="228600" progId="Equation.3">
                  <p:embed/>
                </p:oleObj>
              </mc:Choice>
              <mc:Fallback>
                <p:oleObj name="Equation" r:id="rId3" imgW="584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9628" y="1869579"/>
                        <a:ext cx="1862746" cy="73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magine 5" descr="untitled2.eps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97" y="3089919"/>
            <a:ext cx="3321760" cy="2495777"/>
          </a:xfrm>
          <a:prstGeom prst="rect">
            <a:avLst/>
          </a:prstGeom>
        </p:spPr>
      </p:pic>
      <p:pic>
        <p:nvPicPr>
          <p:cNvPr id="10" name="Immagine 9" descr="untitled3.eps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89919"/>
            <a:ext cx="3321760" cy="24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Ricostruzione</a:t>
            </a:r>
            <a:r>
              <a:rPr lang="en-GB" sz="3200" dirty="0" smtClean="0"/>
              <a:t> </a:t>
            </a:r>
            <a:r>
              <a:rPr lang="en-GB" sz="3200" dirty="0" err="1" smtClean="0"/>
              <a:t>immagini</a:t>
            </a:r>
            <a:r>
              <a:rPr lang="en-GB" sz="3200" dirty="0" smtClean="0"/>
              <a:t> da </a:t>
            </a:r>
            <a:r>
              <a:rPr lang="en-GB" sz="3200" dirty="0" err="1" smtClean="0"/>
              <a:t>sinogramma</a:t>
            </a:r>
            <a:endParaRPr lang="en-GB" sz="3200" dirty="0"/>
          </a:p>
        </p:txBody>
      </p:sp>
      <p:pic>
        <p:nvPicPr>
          <p:cNvPr id="4" name="Immagin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22" y="1744483"/>
            <a:ext cx="4616271" cy="485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/>
          <p:nvPr/>
        </p:nvSpPr>
        <p:spPr>
          <a:xfrm rot="16200000">
            <a:off x="2162142" y="3877460"/>
            <a:ext cx="3052749" cy="9881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0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Ricostruzione</a:t>
            </a:r>
            <a:r>
              <a:rPr lang="en-GB" sz="3200" dirty="0" smtClean="0"/>
              <a:t> </a:t>
            </a:r>
            <a:r>
              <a:rPr lang="en-GB" sz="3200" dirty="0" err="1" smtClean="0"/>
              <a:t>immagini</a:t>
            </a:r>
            <a:r>
              <a:rPr lang="en-GB" sz="3200" dirty="0" smtClean="0"/>
              <a:t> da </a:t>
            </a:r>
            <a:r>
              <a:rPr lang="en-GB" sz="3200" dirty="0" err="1" smtClean="0"/>
              <a:t>sinogramma</a:t>
            </a:r>
            <a:endParaRPr lang="en-GB" sz="3200" dirty="0"/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77871"/>
              </p:ext>
            </p:extLst>
          </p:nvPr>
        </p:nvGraphicFramePr>
        <p:xfrm>
          <a:off x="3328988" y="1909763"/>
          <a:ext cx="21050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8988" y="1909763"/>
                        <a:ext cx="2105025" cy="64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magine 9" descr="untitled3.eps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99" y="3089919"/>
            <a:ext cx="3321760" cy="2495777"/>
          </a:xfrm>
          <a:prstGeom prst="rect">
            <a:avLst/>
          </a:prstGeom>
        </p:spPr>
      </p:pic>
      <p:pic>
        <p:nvPicPr>
          <p:cNvPr id="8" name="Immagine 7" descr="untitled.eps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89919"/>
            <a:ext cx="3038720" cy="244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Ricostruzione</a:t>
            </a:r>
            <a:r>
              <a:rPr lang="en-GB" sz="3200" dirty="0" smtClean="0"/>
              <a:t> </a:t>
            </a:r>
            <a:r>
              <a:rPr lang="en-GB" sz="3200" dirty="0" err="1" smtClean="0"/>
              <a:t>immagini</a:t>
            </a:r>
            <a:r>
              <a:rPr lang="en-GB" sz="3200" dirty="0" smtClean="0"/>
              <a:t> da </a:t>
            </a:r>
            <a:r>
              <a:rPr lang="en-GB" sz="3200" dirty="0" err="1" smtClean="0"/>
              <a:t>sinogramma</a:t>
            </a:r>
            <a:endParaRPr lang="en-GB" sz="3200" dirty="0"/>
          </a:p>
        </p:txBody>
      </p:sp>
      <p:pic>
        <p:nvPicPr>
          <p:cNvPr id="4" name="Immagine 4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2" t="20663" r="23810" b="14688"/>
          <a:stretch/>
        </p:blipFill>
        <p:spPr bwMode="auto">
          <a:xfrm>
            <a:off x="671679" y="2307877"/>
            <a:ext cx="2943178" cy="391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440244"/>
              </p:ext>
            </p:extLst>
          </p:nvPr>
        </p:nvGraphicFramePr>
        <p:xfrm>
          <a:off x="5106988" y="2511425"/>
          <a:ext cx="4048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4" imgW="127000" imgH="139700" progId="Equation.3">
                  <p:embed/>
                </p:oleObj>
              </mc:Choice>
              <mc:Fallback>
                <p:oleObj name="Equation" r:id="rId4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6988" y="2511425"/>
                        <a:ext cx="404812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418570"/>
              </p:ext>
            </p:extLst>
          </p:nvPr>
        </p:nvGraphicFramePr>
        <p:xfrm>
          <a:off x="8116888" y="2474913"/>
          <a:ext cx="404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6" imgW="127000" imgH="165100" progId="Equation.3">
                  <p:embed/>
                </p:oleObj>
              </mc:Choice>
              <mc:Fallback>
                <p:oleObj name="Equation" r:id="rId6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16888" y="2474913"/>
                        <a:ext cx="404812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483472"/>
              </p:ext>
            </p:extLst>
          </p:nvPr>
        </p:nvGraphicFramePr>
        <p:xfrm>
          <a:off x="8016875" y="5321300"/>
          <a:ext cx="6064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8" imgW="190500" imgH="203200" progId="Equation.3">
                  <p:embed/>
                </p:oleObj>
              </mc:Choice>
              <mc:Fallback>
                <p:oleObj name="Equation" r:id="rId8" imgW="190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16875" y="5321300"/>
                        <a:ext cx="606425" cy="64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856382"/>
              </p:ext>
            </p:extLst>
          </p:nvPr>
        </p:nvGraphicFramePr>
        <p:xfrm>
          <a:off x="5127625" y="5321300"/>
          <a:ext cx="5651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27625" y="5321300"/>
                        <a:ext cx="565150" cy="64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nettore 2 9"/>
          <p:cNvCxnSpPr/>
          <p:nvPr/>
        </p:nvCxnSpPr>
        <p:spPr>
          <a:xfrm flipV="1">
            <a:off x="5511800" y="2735263"/>
            <a:ext cx="2505075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8326493" y="2957513"/>
            <a:ext cx="28575" cy="2570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5692776" y="3001963"/>
            <a:ext cx="2324099" cy="2319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5361223" y="2957513"/>
            <a:ext cx="0" cy="236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 flipV="1">
            <a:off x="5692776" y="3001963"/>
            <a:ext cx="2184192" cy="2319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gget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29468"/>
              </p:ext>
            </p:extLst>
          </p:nvPr>
        </p:nvGraphicFramePr>
        <p:xfrm>
          <a:off x="6592887" y="2106613"/>
          <a:ext cx="485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12" imgW="152400" imgH="152400" progId="Equation.3">
                  <p:embed/>
                </p:oleObj>
              </mc:Choice>
              <mc:Fallback>
                <p:oleObj name="Equation" r:id="rId12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92887" y="2106613"/>
                        <a:ext cx="4857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66293"/>
              </p:ext>
            </p:extLst>
          </p:nvPr>
        </p:nvGraphicFramePr>
        <p:xfrm>
          <a:off x="6491288" y="3487738"/>
          <a:ext cx="6889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14" imgW="215900" imgH="190500" progId="Equation.3">
                  <p:embed/>
                </p:oleObj>
              </mc:Choice>
              <mc:Fallback>
                <p:oleObj name="Equation" r:id="rId14" imgW="2159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91288" y="3487738"/>
                        <a:ext cx="68897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317699"/>
              </p:ext>
            </p:extLst>
          </p:nvPr>
        </p:nvGraphicFramePr>
        <p:xfrm>
          <a:off x="4513399" y="3849532"/>
          <a:ext cx="703914" cy="4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16" imgW="292100" imgH="203200" progId="Equation.3">
                  <p:embed/>
                </p:oleObj>
              </mc:Choice>
              <mc:Fallback>
                <p:oleObj name="Equation" r:id="rId16" imgW="292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13399" y="3849532"/>
                        <a:ext cx="703914" cy="48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96858"/>
              </p:ext>
            </p:extLst>
          </p:nvPr>
        </p:nvGraphicFramePr>
        <p:xfrm>
          <a:off x="8445500" y="3849688"/>
          <a:ext cx="673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18" imgW="279400" imgH="203200" progId="Equation.3">
                  <p:embed/>
                </p:oleObj>
              </mc:Choice>
              <mc:Fallback>
                <p:oleObj name="Equation" r:id="rId18" imgW="279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45500" y="3849688"/>
                        <a:ext cx="6731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9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Uso</a:t>
            </a:r>
            <a:r>
              <a:rPr lang="en-GB" sz="3200" dirty="0" smtClean="0"/>
              <a:t> di </a:t>
            </a:r>
            <a:r>
              <a:rPr lang="en-GB" sz="3200" dirty="0" err="1" smtClean="0"/>
              <a:t>algoritmi</a:t>
            </a:r>
            <a:r>
              <a:rPr lang="en-GB" sz="3200" dirty="0" smtClean="0"/>
              <a:t> </a:t>
            </a:r>
            <a:r>
              <a:rPr lang="en-GB" sz="3200" dirty="0" err="1" smtClean="0"/>
              <a:t>iterativi</a:t>
            </a:r>
            <a:endParaRPr lang="en-GB" sz="3200" dirty="0"/>
          </a:p>
        </p:txBody>
      </p:sp>
      <p:graphicFrame>
        <p:nvGraphicFramePr>
          <p:cNvPr id="27" name="Ogget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20723"/>
              </p:ext>
            </p:extLst>
          </p:nvPr>
        </p:nvGraphicFramePr>
        <p:xfrm>
          <a:off x="1622425" y="2066925"/>
          <a:ext cx="59309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2133600" imgH="304800" progId="Equation.3">
                  <p:embed/>
                </p:oleObj>
              </mc:Choice>
              <mc:Fallback>
                <p:oleObj name="Equation" r:id="rId3" imgW="21336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2425" y="2066925"/>
                        <a:ext cx="5930900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457200" y="6264240"/>
            <a:ext cx="732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NB: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problema</a:t>
            </a:r>
            <a:r>
              <a:rPr lang="en-GB" dirty="0" smtClean="0"/>
              <a:t> </a:t>
            </a:r>
            <a:r>
              <a:rPr lang="en-GB" dirty="0" err="1" smtClean="0"/>
              <a:t>è</a:t>
            </a:r>
            <a:r>
              <a:rPr lang="en-GB" dirty="0" smtClean="0"/>
              <a:t> </a:t>
            </a:r>
            <a:r>
              <a:rPr lang="en-GB" dirty="0" err="1" smtClean="0"/>
              <a:t>malcondizionato</a:t>
            </a:r>
            <a:r>
              <a:rPr lang="en-GB" dirty="0" smtClean="0"/>
              <a:t> </a:t>
            </a:r>
            <a:r>
              <a:rPr lang="en-GB" dirty="0" err="1" smtClean="0"/>
              <a:t>nel</a:t>
            </a:r>
            <a:r>
              <a:rPr lang="en-GB" dirty="0" smtClean="0"/>
              <a:t> </a:t>
            </a:r>
            <a:r>
              <a:rPr lang="en-GB" dirty="0" err="1" smtClean="0"/>
              <a:t>caso</a:t>
            </a:r>
            <a:r>
              <a:rPr lang="en-GB" dirty="0" smtClean="0"/>
              <a:t> di </a:t>
            </a:r>
            <a:r>
              <a:rPr lang="en-GB" dirty="0" err="1" smtClean="0"/>
              <a:t>ricostruzione</a:t>
            </a:r>
            <a:r>
              <a:rPr lang="en-GB" dirty="0" smtClean="0"/>
              <a:t> da </a:t>
            </a:r>
            <a:r>
              <a:rPr lang="en-GB" dirty="0" err="1" smtClean="0"/>
              <a:t>sinogramma</a:t>
            </a:r>
            <a:endParaRPr lang="en-GB" dirty="0"/>
          </a:p>
        </p:txBody>
      </p:sp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43742"/>
              </p:ext>
            </p:extLst>
          </p:nvPr>
        </p:nvGraphicFramePr>
        <p:xfrm>
          <a:off x="2024414" y="3923199"/>
          <a:ext cx="8826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5" imgW="317500" imgH="190500" progId="Equation.3">
                  <p:embed/>
                </p:oleObj>
              </mc:Choice>
              <mc:Fallback>
                <p:oleObj name="Equation" r:id="rId5" imgW="317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4414" y="3923199"/>
                        <a:ext cx="88265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asellaDiTesto 21"/>
          <p:cNvSpPr txBox="1"/>
          <p:nvPr/>
        </p:nvSpPr>
        <p:spPr>
          <a:xfrm>
            <a:off x="3888463" y="4012768"/>
            <a:ext cx="42205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Non </a:t>
            </a:r>
            <a:r>
              <a:rPr lang="en-GB" sz="2000" dirty="0" err="1" smtClean="0"/>
              <a:t>conviene</a:t>
            </a:r>
            <a:r>
              <a:rPr lang="en-GB" sz="2000" dirty="0" smtClean="0"/>
              <a:t> </a:t>
            </a:r>
            <a:r>
              <a:rPr lang="en-GB" sz="2000" dirty="0" err="1" smtClean="0"/>
              <a:t>invertirla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err="1" smtClean="0"/>
              <a:t>Soluzioni</a:t>
            </a:r>
            <a:r>
              <a:rPr lang="en-GB" sz="2000" dirty="0" smtClean="0"/>
              <a:t>: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- </a:t>
            </a:r>
            <a:r>
              <a:rPr lang="en-GB" sz="2000" dirty="0" err="1" smtClean="0"/>
              <a:t>diagonalizzazione</a:t>
            </a:r>
            <a:endParaRPr lang="en-GB" sz="2000" dirty="0" smtClean="0"/>
          </a:p>
          <a:p>
            <a:r>
              <a:rPr lang="en-GB" sz="2000" dirty="0"/>
              <a:t>	</a:t>
            </a:r>
            <a:r>
              <a:rPr lang="en-GB" sz="2000" dirty="0" smtClean="0"/>
              <a:t>- </a:t>
            </a:r>
            <a:r>
              <a:rPr lang="en-GB" sz="2000" dirty="0" err="1" smtClean="0"/>
              <a:t>algoritmi</a:t>
            </a:r>
            <a:r>
              <a:rPr lang="en-GB" sz="2000" dirty="0" smtClean="0"/>
              <a:t> </a:t>
            </a:r>
            <a:r>
              <a:rPr lang="en-GB" sz="2000" dirty="0" err="1" smtClean="0"/>
              <a:t>iterativi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984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Uso</a:t>
            </a:r>
            <a:r>
              <a:rPr lang="en-GB" sz="3200" dirty="0" smtClean="0"/>
              <a:t> di </a:t>
            </a:r>
            <a:r>
              <a:rPr lang="en-GB" sz="3200" dirty="0" err="1" smtClean="0"/>
              <a:t>algoritmi</a:t>
            </a:r>
            <a:r>
              <a:rPr lang="en-GB" sz="3200" dirty="0" smtClean="0"/>
              <a:t> </a:t>
            </a:r>
            <a:r>
              <a:rPr lang="en-GB" sz="3200" dirty="0" err="1" smtClean="0"/>
              <a:t>iterativi</a:t>
            </a:r>
            <a:endParaRPr lang="en-GB" sz="3200" dirty="0"/>
          </a:p>
        </p:txBody>
      </p:sp>
      <p:graphicFrame>
        <p:nvGraphicFramePr>
          <p:cNvPr id="27" name="Ogget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95310"/>
              </p:ext>
            </p:extLst>
          </p:nvPr>
        </p:nvGraphicFramePr>
        <p:xfrm>
          <a:off x="1093788" y="2619375"/>
          <a:ext cx="6989762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zione" r:id="rId3" imgW="2514600" imgH="1041120" progId="Equation.3">
                  <p:embed/>
                </p:oleObj>
              </mc:Choice>
              <mc:Fallback>
                <p:oleObj name="Equazione" r:id="rId3" imgW="251460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3788" y="2619375"/>
                        <a:ext cx="6989762" cy="289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Uso</a:t>
            </a:r>
            <a:r>
              <a:rPr lang="en-GB" sz="3200" dirty="0" smtClean="0"/>
              <a:t> di </a:t>
            </a:r>
            <a:r>
              <a:rPr lang="en-GB" sz="3200" dirty="0" err="1" smtClean="0"/>
              <a:t>algoritmi</a:t>
            </a:r>
            <a:r>
              <a:rPr lang="en-GB" sz="3200" dirty="0" smtClean="0"/>
              <a:t> </a:t>
            </a:r>
            <a:r>
              <a:rPr lang="en-GB" sz="3200" dirty="0" err="1" smtClean="0"/>
              <a:t>iterativi</a:t>
            </a:r>
            <a:endParaRPr lang="en-GB" sz="3200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011"/>
              </p:ext>
            </p:extLst>
          </p:nvPr>
        </p:nvGraphicFramePr>
        <p:xfrm>
          <a:off x="1393825" y="2559050"/>
          <a:ext cx="63865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zione" r:id="rId3" imgW="1574640" imgH="241200" progId="Equation.3">
                  <p:embed/>
                </p:oleObj>
              </mc:Choice>
              <mc:Fallback>
                <p:oleObj name="Equazione" r:id="rId3" imgW="1574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825" y="2559050"/>
                        <a:ext cx="6386513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5344673" y="4846588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Errore</a:t>
            </a:r>
            <a:r>
              <a:rPr lang="en-GB" sz="2400" dirty="0" smtClean="0"/>
              <a:t> al </a:t>
            </a:r>
            <a:r>
              <a:rPr lang="en-GB" sz="2400" dirty="0" err="1" smtClean="0"/>
              <a:t>passo</a:t>
            </a:r>
            <a:r>
              <a:rPr lang="en-GB" sz="2400" dirty="0" smtClean="0"/>
              <a:t> k</a:t>
            </a:r>
            <a:endParaRPr lang="en-GB" sz="2400" dirty="0"/>
          </a:p>
        </p:txBody>
      </p:sp>
      <p:sp>
        <p:nvSpPr>
          <p:cNvPr id="5" name="Freccia destra 4"/>
          <p:cNvSpPr/>
          <p:nvPr/>
        </p:nvSpPr>
        <p:spPr>
          <a:xfrm rot="16429551">
            <a:off x="5984688" y="4019932"/>
            <a:ext cx="1232180" cy="2777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Esercitazione</a:t>
            </a:r>
            <a:r>
              <a:rPr lang="en-GB" dirty="0" smtClean="0"/>
              <a:t> (1/2)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dirty="0" err="1" smtClean="0">
                <a:latin typeface="Arial"/>
                <a:cs typeface="Arial"/>
              </a:rPr>
              <a:t>Caricare</a:t>
            </a:r>
            <a:r>
              <a:rPr lang="en-GB" dirty="0" smtClean="0">
                <a:latin typeface="Arial"/>
                <a:cs typeface="Arial"/>
              </a:rPr>
              <a:t> in </a:t>
            </a:r>
            <a:r>
              <a:rPr lang="en-GB" dirty="0" err="1" smtClean="0">
                <a:latin typeface="Arial"/>
                <a:cs typeface="Arial"/>
              </a:rPr>
              <a:t>matlab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il</a:t>
            </a:r>
            <a:r>
              <a:rPr lang="en-GB" dirty="0" smtClean="0">
                <a:latin typeface="Arial"/>
                <a:cs typeface="Arial"/>
              </a:rPr>
              <a:t> file I0.mat</a:t>
            </a:r>
          </a:p>
          <a:p>
            <a:pPr algn="just"/>
            <a:endParaRPr lang="en-GB" dirty="0" smtClean="0">
              <a:latin typeface="Arial"/>
              <a:cs typeface="Arial"/>
            </a:endParaRPr>
          </a:p>
          <a:p>
            <a:pPr algn="just"/>
            <a:r>
              <a:rPr lang="en-GB" dirty="0" err="1" smtClean="0">
                <a:latin typeface="Arial"/>
                <a:cs typeface="Arial"/>
              </a:rPr>
              <a:t>Definire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il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vettore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contenente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gli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angoli</a:t>
            </a:r>
            <a:r>
              <a:rPr lang="en-GB" dirty="0" smtClean="0">
                <a:latin typeface="Arial"/>
                <a:cs typeface="Arial"/>
              </a:rPr>
              <a:t> di </a:t>
            </a:r>
            <a:r>
              <a:rPr lang="en-GB" dirty="0" err="1" smtClean="0">
                <a:latin typeface="Arial"/>
                <a:cs typeface="Arial"/>
              </a:rPr>
              <a:t>proiezione</a:t>
            </a:r>
            <a:r>
              <a:rPr lang="en-GB" dirty="0" smtClean="0">
                <a:latin typeface="Arial"/>
                <a:cs typeface="Arial"/>
              </a:rPr>
              <a:t>:</a:t>
            </a:r>
          </a:p>
          <a:p>
            <a:pPr lvl="1" algn="just"/>
            <a:r>
              <a:rPr lang="it-IT" dirty="0" smtClean="0">
                <a:latin typeface="Arial"/>
                <a:cs typeface="Arial"/>
              </a:rPr>
              <a:t>T</a:t>
            </a:r>
            <a:r>
              <a:rPr lang="en-GB" dirty="0" err="1" smtClean="0">
                <a:latin typeface="Arial"/>
                <a:cs typeface="Arial"/>
              </a:rPr>
              <a:t>heta</a:t>
            </a:r>
            <a:r>
              <a:rPr lang="en-GB" dirty="0" smtClean="0">
                <a:latin typeface="Arial"/>
                <a:cs typeface="Arial"/>
              </a:rPr>
              <a:t> = </a:t>
            </a:r>
            <a:r>
              <a:rPr lang="en-GB" dirty="0" err="1" smtClean="0">
                <a:latin typeface="Arial"/>
                <a:cs typeface="Arial"/>
              </a:rPr>
              <a:t>linspace</a:t>
            </a:r>
            <a:r>
              <a:rPr lang="en-GB" dirty="0" smtClean="0">
                <a:latin typeface="Arial"/>
                <a:cs typeface="Arial"/>
              </a:rPr>
              <a:t>(-180,180, </a:t>
            </a:r>
            <a:r>
              <a:rPr lang="en-GB" dirty="0" err="1" smtClean="0">
                <a:latin typeface="Arial"/>
                <a:cs typeface="Arial"/>
              </a:rPr>
              <a:t>numero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proiezioni</a:t>
            </a:r>
            <a:r>
              <a:rPr lang="en-GB" dirty="0" smtClean="0">
                <a:latin typeface="Arial"/>
                <a:cs typeface="Arial"/>
              </a:rPr>
              <a:t>)</a:t>
            </a:r>
          </a:p>
          <a:p>
            <a:pPr marL="457200" lvl="1" indent="0" algn="just">
              <a:buNone/>
            </a:pPr>
            <a:r>
              <a:rPr lang="it-IT" dirty="0" smtClean="0">
                <a:latin typeface="Arial"/>
                <a:cs typeface="Arial"/>
              </a:rPr>
              <a:t>U</a:t>
            </a:r>
            <a:r>
              <a:rPr lang="en-GB" dirty="0" err="1" smtClean="0">
                <a:latin typeface="Arial"/>
                <a:cs typeface="Arial"/>
              </a:rPr>
              <a:t>sare</a:t>
            </a:r>
            <a:r>
              <a:rPr lang="en-GB" dirty="0" smtClean="0">
                <a:latin typeface="Arial"/>
                <a:cs typeface="Arial"/>
              </a:rPr>
              <a:t> 100 o </a:t>
            </a:r>
            <a:r>
              <a:rPr lang="en-GB" dirty="0" err="1" smtClean="0">
                <a:latin typeface="Arial"/>
                <a:cs typeface="Arial"/>
              </a:rPr>
              <a:t>più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proiezioni</a:t>
            </a:r>
            <a:endParaRPr lang="en-GB" dirty="0" smtClean="0">
              <a:latin typeface="Arial"/>
              <a:cs typeface="Arial"/>
            </a:endParaRPr>
          </a:p>
          <a:p>
            <a:pPr algn="just"/>
            <a:endParaRPr lang="en-GB" dirty="0" smtClean="0">
              <a:latin typeface="Arial"/>
              <a:cs typeface="Arial"/>
            </a:endParaRPr>
          </a:p>
          <a:p>
            <a:pPr algn="just"/>
            <a:r>
              <a:rPr lang="en-GB" dirty="0" err="1" smtClean="0">
                <a:latin typeface="Arial"/>
                <a:cs typeface="Arial"/>
              </a:rPr>
              <a:t>Creare</a:t>
            </a:r>
            <a:r>
              <a:rPr lang="en-GB" dirty="0" smtClean="0">
                <a:latin typeface="Arial"/>
                <a:cs typeface="Arial"/>
              </a:rPr>
              <a:t> due </a:t>
            </a:r>
            <a:r>
              <a:rPr lang="en-GB" dirty="0" err="1" smtClean="0">
                <a:latin typeface="Arial"/>
                <a:cs typeface="Arial"/>
              </a:rPr>
              <a:t>funzioni</a:t>
            </a:r>
            <a:r>
              <a:rPr lang="en-GB" dirty="0" smtClean="0">
                <a:latin typeface="Arial"/>
                <a:cs typeface="Arial"/>
              </a:rPr>
              <a:t> inline </a:t>
            </a:r>
            <a:r>
              <a:rPr lang="en-GB" dirty="0" err="1" smtClean="0">
                <a:latin typeface="Arial"/>
                <a:cs typeface="Arial"/>
              </a:rPr>
              <a:t>che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rappresentino</a:t>
            </a:r>
            <a:r>
              <a:rPr lang="en-GB" dirty="0" smtClean="0">
                <a:latin typeface="Arial"/>
                <a:cs typeface="Arial"/>
              </a:rPr>
              <a:t> le </a:t>
            </a:r>
            <a:r>
              <a:rPr lang="en-GB" dirty="0" err="1" smtClean="0">
                <a:latin typeface="Arial"/>
                <a:cs typeface="Arial"/>
              </a:rPr>
              <a:t>operazioni</a:t>
            </a:r>
            <a:r>
              <a:rPr lang="en-GB" dirty="0" smtClean="0">
                <a:latin typeface="Arial"/>
                <a:cs typeface="Arial"/>
              </a:rPr>
              <a:t> A*x e A’*x, </a:t>
            </a:r>
            <a:r>
              <a:rPr lang="en-GB" dirty="0" err="1" smtClean="0">
                <a:latin typeface="Arial"/>
                <a:cs typeface="Arial"/>
              </a:rPr>
              <a:t>nel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caso</a:t>
            </a:r>
            <a:r>
              <a:rPr lang="en-GB" dirty="0" smtClean="0">
                <a:latin typeface="Arial"/>
                <a:cs typeface="Arial"/>
              </a:rPr>
              <a:t> di </a:t>
            </a:r>
            <a:r>
              <a:rPr lang="en-GB" dirty="0" err="1" smtClean="0">
                <a:latin typeface="Arial"/>
                <a:cs typeface="Arial"/>
              </a:rPr>
              <a:t>trasformata</a:t>
            </a:r>
            <a:r>
              <a:rPr lang="en-GB" dirty="0" smtClean="0">
                <a:latin typeface="Arial"/>
                <a:cs typeface="Arial"/>
              </a:rPr>
              <a:t> radon:</a:t>
            </a:r>
            <a:endParaRPr lang="en-GB" sz="2800" dirty="0" smtClean="0">
              <a:latin typeface="Arial"/>
              <a:cs typeface="Arial"/>
            </a:endParaRPr>
          </a:p>
          <a:p>
            <a:pPr lvl="1" algn="just"/>
            <a:endParaRPr lang="tr-TR" dirty="0">
              <a:latin typeface="Arial"/>
              <a:cs typeface="Arial"/>
            </a:endParaRPr>
          </a:p>
          <a:p>
            <a:pPr lvl="1" algn="just"/>
            <a:r>
              <a:rPr lang="tr-TR" dirty="0">
                <a:latin typeface="Arial"/>
                <a:cs typeface="Arial"/>
              </a:rPr>
              <a:t>A = @(x) radon(x, </a:t>
            </a:r>
            <a:r>
              <a:rPr lang="tr-TR" dirty="0" err="1" smtClean="0">
                <a:latin typeface="Arial"/>
                <a:cs typeface="Arial"/>
              </a:rPr>
              <a:t>theta</a:t>
            </a:r>
            <a:r>
              <a:rPr lang="tr-TR" dirty="0" smtClean="0">
                <a:latin typeface="Arial"/>
                <a:cs typeface="Arial"/>
              </a:rPr>
              <a:t>)</a:t>
            </a:r>
            <a:r>
              <a:rPr lang="tr-TR" dirty="0">
                <a:latin typeface="Arial"/>
                <a:cs typeface="Arial"/>
              </a:rPr>
              <a:t>;</a:t>
            </a:r>
          </a:p>
          <a:p>
            <a:pPr lvl="1" algn="just"/>
            <a:r>
              <a:rPr lang="tr-TR" dirty="0">
                <a:latin typeface="Arial"/>
                <a:cs typeface="Arial"/>
              </a:rPr>
              <a:t>At = @(x) </a:t>
            </a:r>
            <a:r>
              <a:rPr lang="tr-TR" dirty="0" err="1">
                <a:latin typeface="Arial"/>
                <a:cs typeface="Arial"/>
              </a:rPr>
              <a:t>iradon</a:t>
            </a:r>
            <a:r>
              <a:rPr lang="tr-TR" dirty="0">
                <a:latin typeface="Arial"/>
                <a:cs typeface="Arial"/>
              </a:rPr>
              <a:t>(x, </a:t>
            </a:r>
            <a:r>
              <a:rPr lang="tr-TR" dirty="0" err="1" smtClean="0">
                <a:latin typeface="Arial"/>
                <a:cs typeface="Arial"/>
              </a:rPr>
              <a:t>theta</a:t>
            </a:r>
            <a:r>
              <a:rPr lang="tr-TR" dirty="0" smtClean="0">
                <a:latin typeface="Arial"/>
                <a:cs typeface="Arial"/>
              </a:rPr>
              <a:t>, </a:t>
            </a:r>
            <a:r>
              <a:rPr lang="tr-TR" dirty="0">
                <a:latin typeface="Arial"/>
                <a:cs typeface="Arial"/>
              </a:rPr>
              <a:t>'</a:t>
            </a:r>
            <a:r>
              <a:rPr lang="tr-TR" dirty="0" err="1">
                <a:latin typeface="Arial"/>
                <a:cs typeface="Arial"/>
              </a:rPr>
              <a:t>nearest</a:t>
            </a:r>
            <a:r>
              <a:rPr lang="tr-TR" dirty="0">
                <a:latin typeface="Arial"/>
                <a:cs typeface="Arial"/>
              </a:rPr>
              <a:t>', '</a:t>
            </a:r>
            <a:r>
              <a:rPr lang="tr-TR" dirty="0" err="1">
                <a:latin typeface="Arial"/>
                <a:cs typeface="Arial"/>
              </a:rPr>
              <a:t>None</a:t>
            </a:r>
            <a:r>
              <a:rPr lang="tr-TR" dirty="0">
                <a:latin typeface="Arial"/>
                <a:cs typeface="Arial"/>
              </a:rPr>
              <a:t>', size(I0,1))</a:t>
            </a:r>
            <a:r>
              <a:rPr lang="tr-TR" dirty="0" smtClean="0">
                <a:latin typeface="Arial"/>
                <a:cs typeface="Arial"/>
              </a:rPr>
              <a:t>;</a:t>
            </a:r>
          </a:p>
          <a:p>
            <a:pPr lvl="1" algn="just"/>
            <a:endParaRPr lang="tr-TR" dirty="0">
              <a:latin typeface="Arial"/>
              <a:cs typeface="Arial"/>
            </a:endParaRPr>
          </a:p>
          <a:p>
            <a:pPr algn="just"/>
            <a:r>
              <a:rPr lang="tr-TR" dirty="0" err="1" smtClean="0">
                <a:latin typeface="Arial"/>
                <a:cs typeface="Arial"/>
              </a:rPr>
              <a:t>Creare</a:t>
            </a:r>
            <a:r>
              <a:rPr lang="tr-TR" dirty="0" smtClean="0">
                <a:latin typeface="Arial"/>
                <a:cs typeface="Arial"/>
              </a:rPr>
              <a:t> il </a:t>
            </a:r>
            <a:r>
              <a:rPr lang="tr-TR" dirty="0" err="1" smtClean="0">
                <a:latin typeface="Arial"/>
                <a:cs typeface="Arial"/>
              </a:rPr>
              <a:t>sinogramma</a:t>
            </a:r>
            <a:r>
              <a:rPr lang="tr-TR" dirty="0" smtClean="0">
                <a:latin typeface="Arial"/>
                <a:cs typeface="Arial"/>
              </a:rPr>
              <a:t> e </a:t>
            </a:r>
            <a:r>
              <a:rPr lang="tr-TR" dirty="0" err="1" smtClean="0">
                <a:latin typeface="Arial"/>
                <a:cs typeface="Arial"/>
              </a:rPr>
              <a:t>aggiungere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rumore</a:t>
            </a:r>
            <a:r>
              <a:rPr lang="tr-TR" dirty="0" smtClean="0">
                <a:latin typeface="Arial"/>
                <a:cs typeface="Arial"/>
              </a:rPr>
              <a:t>:</a:t>
            </a:r>
          </a:p>
          <a:p>
            <a:pPr lvl="1" algn="just"/>
            <a:endParaRPr lang="tr-TR" dirty="0">
              <a:latin typeface="Arial"/>
              <a:cs typeface="Arial"/>
            </a:endParaRPr>
          </a:p>
          <a:p>
            <a:pPr lvl="1" algn="just"/>
            <a:r>
              <a:rPr lang="it-IT" dirty="0">
                <a:latin typeface="Arial"/>
                <a:cs typeface="Arial"/>
              </a:rPr>
              <a:t>y</a:t>
            </a:r>
            <a:r>
              <a:rPr lang="tr-TR" dirty="0" smtClean="0">
                <a:latin typeface="Arial"/>
                <a:cs typeface="Arial"/>
              </a:rPr>
              <a:t> = A(x) + </a:t>
            </a:r>
            <a:r>
              <a:rPr lang="tr-TR" dirty="0" err="1" smtClean="0">
                <a:latin typeface="Arial"/>
                <a:cs typeface="Arial"/>
              </a:rPr>
              <a:t>noise</a:t>
            </a:r>
            <a:r>
              <a:rPr lang="tr-TR" dirty="0" smtClean="0">
                <a:latin typeface="Arial"/>
                <a:cs typeface="Arial"/>
              </a:rPr>
              <a:t>;</a:t>
            </a:r>
          </a:p>
          <a:p>
            <a:pPr lvl="1" algn="just"/>
            <a:endParaRPr lang="tr-TR" dirty="0">
              <a:latin typeface="Arial"/>
              <a:cs typeface="Arial"/>
            </a:endParaRPr>
          </a:p>
          <a:p>
            <a:pPr lvl="1" algn="just"/>
            <a:endParaRPr lang="tr-TR" dirty="0" smtClean="0">
              <a:latin typeface="Arial"/>
              <a:cs typeface="Arial"/>
            </a:endParaRPr>
          </a:p>
          <a:p>
            <a:pPr lvl="1" algn="just"/>
            <a:endParaRPr lang="tr-TR" dirty="0">
              <a:latin typeface="Arial"/>
              <a:cs typeface="Arial"/>
            </a:endParaRPr>
          </a:p>
          <a:p>
            <a:pPr lvl="1" algn="just"/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5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Esercitazione</a:t>
            </a:r>
            <a:r>
              <a:rPr lang="en-GB" dirty="0" smtClean="0"/>
              <a:t> (2/2)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tr-TR" dirty="0" err="1" smtClean="0">
                <a:latin typeface="Arial"/>
                <a:cs typeface="Arial"/>
              </a:rPr>
              <a:t>Effettuare</a:t>
            </a:r>
            <a:r>
              <a:rPr lang="tr-TR" dirty="0" smtClean="0">
                <a:latin typeface="Arial"/>
                <a:cs typeface="Arial"/>
              </a:rPr>
              <a:t> la </a:t>
            </a:r>
            <a:r>
              <a:rPr lang="tr-TR" dirty="0" err="1" smtClean="0">
                <a:latin typeface="Arial"/>
                <a:cs typeface="Arial"/>
              </a:rPr>
              <a:t>retroproiezione</a:t>
            </a:r>
            <a:r>
              <a:rPr lang="tr-TR" dirty="0" smtClean="0">
                <a:latin typeface="Arial"/>
                <a:cs typeface="Arial"/>
              </a:rPr>
              <a:t> e la </a:t>
            </a:r>
            <a:r>
              <a:rPr lang="tr-TR" dirty="0" err="1" smtClean="0">
                <a:latin typeface="Arial"/>
                <a:cs typeface="Arial"/>
              </a:rPr>
              <a:t>retroproiezione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filtrata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di</a:t>
            </a:r>
            <a:r>
              <a:rPr lang="tr-TR" dirty="0" smtClean="0">
                <a:latin typeface="Arial"/>
                <a:cs typeface="Arial"/>
              </a:rPr>
              <a:t> y:</a:t>
            </a:r>
          </a:p>
          <a:p>
            <a:pPr algn="just"/>
            <a:endParaRPr lang="tr-TR" dirty="0">
              <a:latin typeface="Arial"/>
              <a:cs typeface="Arial"/>
            </a:endParaRPr>
          </a:p>
          <a:p>
            <a:pPr lvl="1" algn="just"/>
            <a:r>
              <a:rPr lang="tr-TR" dirty="0" err="1" smtClean="0">
                <a:latin typeface="Arial"/>
                <a:cs typeface="Arial"/>
              </a:rPr>
              <a:t>Ibp</a:t>
            </a:r>
            <a:r>
              <a:rPr lang="tr-TR" dirty="0" smtClean="0">
                <a:latin typeface="Arial"/>
                <a:cs typeface="Arial"/>
              </a:rPr>
              <a:t> = At(y)</a:t>
            </a:r>
          </a:p>
          <a:p>
            <a:pPr lvl="1" algn="just"/>
            <a:r>
              <a:rPr lang="tr-TR" dirty="0" err="1" smtClean="0">
                <a:latin typeface="Arial"/>
                <a:cs typeface="Arial"/>
              </a:rPr>
              <a:t>Ifbp</a:t>
            </a:r>
            <a:r>
              <a:rPr lang="tr-TR" dirty="0" smtClean="0">
                <a:latin typeface="Arial"/>
                <a:cs typeface="Arial"/>
              </a:rPr>
              <a:t> = </a:t>
            </a:r>
            <a:r>
              <a:rPr lang="tr-TR" dirty="0" err="1" smtClean="0">
                <a:latin typeface="Arial"/>
                <a:cs typeface="Arial"/>
              </a:rPr>
              <a:t>iradon</a:t>
            </a:r>
            <a:r>
              <a:rPr lang="tr-TR" dirty="0">
                <a:latin typeface="Arial"/>
                <a:cs typeface="Arial"/>
              </a:rPr>
              <a:t>(x, </a:t>
            </a:r>
            <a:r>
              <a:rPr lang="tr-TR" dirty="0" err="1">
                <a:latin typeface="Arial"/>
                <a:cs typeface="Arial"/>
              </a:rPr>
              <a:t>theta</a:t>
            </a:r>
            <a:r>
              <a:rPr lang="tr-TR" dirty="0">
                <a:latin typeface="Arial"/>
                <a:cs typeface="Arial"/>
              </a:rPr>
              <a:t>, '</a:t>
            </a:r>
            <a:r>
              <a:rPr lang="tr-TR" dirty="0" err="1">
                <a:latin typeface="Arial"/>
                <a:cs typeface="Arial"/>
              </a:rPr>
              <a:t>nearest</a:t>
            </a:r>
            <a:r>
              <a:rPr lang="tr-TR" dirty="0">
                <a:latin typeface="Arial"/>
                <a:cs typeface="Arial"/>
              </a:rPr>
              <a:t>', </a:t>
            </a:r>
            <a:r>
              <a:rPr lang="tr-TR" dirty="0" smtClean="0">
                <a:latin typeface="Arial"/>
                <a:cs typeface="Arial"/>
              </a:rPr>
              <a:t>’Ram-Lak'</a:t>
            </a:r>
            <a:r>
              <a:rPr lang="tr-TR" dirty="0">
                <a:latin typeface="Arial"/>
                <a:cs typeface="Arial"/>
              </a:rPr>
              <a:t>, </a:t>
            </a:r>
            <a:r>
              <a:rPr lang="tr-TR" dirty="0" smtClean="0">
                <a:latin typeface="Arial"/>
                <a:cs typeface="Arial"/>
              </a:rPr>
              <a:t>size(I0,1))</a:t>
            </a:r>
          </a:p>
          <a:p>
            <a:pPr lvl="1" algn="just"/>
            <a:endParaRPr lang="tr-TR" dirty="0">
              <a:latin typeface="Arial"/>
              <a:cs typeface="Arial"/>
            </a:endParaRPr>
          </a:p>
          <a:p>
            <a:pPr algn="just"/>
            <a:r>
              <a:rPr lang="tr-TR" dirty="0" err="1" smtClean="0">
                <a:latin typeface="Arial"/>
                <a:cs typeface="Arial"/>
              </a:rPr>
              <a:t>Effettuare</a:t>
            </a:r>
            <a:r>
              <a:rPr lang="tr-TR" dirty="0" smtClean="0">
                <a:latin typeface="Arial"/>
                <a:cs typeface="Arial"/>
              </a:rPr>
              <a:t> la </a:t>
            </a:r>
            <a:r>
              <a:rPr lang="tr-TR" dirty="0" err="1" smtClean="0">
                <a:latin typeface="Arial"/>
                <a:cs typeface="Arial"/>
              </a:rPr>
              <a:t>stima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ai</a:t>
            </a:r>
            <a:r>
              <a:rPr lang="tr-TR" dirty="0" smtClean="0">
                <a:latin typeface="Arial"/>
                <a:cs typeface="Arial"/>
              </a:rPr>
              <a:t> minimi </a:t>
            </a:r>
            <a:r>
              <a:rPr lang="tr-TR" dirty="0" err="1" smtClean="0">
                <a:latin typeface="Arial"/>
                <a:cs typeface="Arial"/>
              </a:rPr>
              <a:t>quadrati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usando</a:t>
            </a:r>
            <a:r>
              <a:rPr lang="tr-TR" dirty="0" smtClean="0">
                <a:latin typeface="Arial"/>
                <a:cs typeface="Arial"/>
              </a:rPr>
              <a:t> il </a:t>
            </a:r>
            <a:r>
              <a:rPr lang="tr-TR" dirty="0" err="1" smtClean="0">
                <a:latin typeface="Arial"/>
                <a:cs typeface="Arial"/>
              </a:rPr>
              <a:t>metodo</a:t>
            </a:r>
            <a:r>
              <a:rPr lang="tr-TR" dirty="0" smtClean="0">
                <a:latin typeface="Arial"/>
                <a:cs typeface="Arial"/>
              </a:rPr>
              <a:t> del </a:t>
            </a:r>
            <a:r>
              <a:rPr lang="tr-TR" dirty="0" err="1" smtClean="0">
                <a:latin typeface="Arial"/>
                <a:cs typeface="Arial"/>
              </a:rPr>
              <a:t>gradiente</a:t>
            </a:r>
            <a:r>
              <a:rPr lang="tr-TR" dirty="0" smtClean="0">
                <a:latin typeface="Arial"/>
                <a:cs typeface="Arial"/>
              </a:rPr>
              <a:t> (</a:t>
            </a:r>
            <a:r>
              <a:rPr lang="tr-TR" dirty="0" err="1" smtClean="0">
                <a:latin typeface="Arial"/>
                <a:cs typeface="Arial"/>
              </a:rPr>
              <a:t>descritto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nelle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slides</a:t>
            </a:r>
            <a:r>
              <a:rPr lang="tr-TR" smtClean="0">
                <a:latin typeface="Arial"/>
                <a:cs typeface="Arial"/>
              </a:rPr>
              <a:t> 10 e 26) </a:t>
            </a:r>
            <a:r>
              <a:rPr lang="tr-TR" dirty="0" smtClean="0">
                <a:latin typeface="Arial"/>
                <a:cs typeface="Arial"/>
              </a:rPr>
              <a:t>e le </a:t>
            </a:r>
            <a:r>
              <a:rPr lang="tr-TR" dirty="0" err="1" smtClean="0">
                <a:latin typeface="Arial"/>
                <a:cs typeface="Arial"/>
              </a:rPr>
              <a:t>funzioni</a:t>
            </a:r>
            <a:r>
              <a:rPr lang="tr-TR" dirty="0" smtClean="0">
                <a:latin typeface="Arial"/>
                <a:cs typeface="Arial"/>
              </a:rPr>
              <a:t> A(x) e At(x). Usare </a:t>
            </a:r>
            <a:r>
              <a:rPr lang="tr-TR" dirty="0" err="1" smtClean="0">
                <a:latin typeface="Arial"/>
                <a:cs typeface="Arial"/>
              </a:rPr>
              <a:t>almeno</a:t>
            </a:r>
            <a:r>
              <a:rPr lang="tr-TR" dirty="0" smtClean="0">
                <a:latin typeface="Arial"/>
                <a:cs typeface="Arial"/>
              </a:rPr>
              <a:t> 200 </a:t>
            </a:r>
            <a:r>
              <a:rPr lang="tr-TR" dirty="0" err="1" smtClean="0">
                <a:latin typeface="Arial"/>
                <a:cs typeface="Arial"/>
              </a:rPr>
              <a:t>iterazioni</a:t>
            </a:r>
            <a:r>
              <a:rPr lang="tr-TR" dirty="0" smtClean="0">
                <a:latin typeface="Arial"/>
                <a:cs typeface="Arial"/>
              </a:rPr>
              <a:t>.</a:t>
            </a:r>
          </a:p>
          <a:p>
            <a:pPr algn="just"/>
            <a:endParaRPr lang="tr-TR" dirty="0">
              <a:latin typeface="Arial"/>
              <a:cs typeface="Arial"/>
            </a:endParaRPr>
          </a:p>
          <a:p>
            <a:pPr algn="just"/>
            <a:r>
              <a:rPr lang="tr-TR" dirty="0" err="1" smtClean="0">
                <a:latin typeface="Arial"/>
                <a:cs typeface="Arial"/>
              </a:rPr>
              <a:t>Effettuare</a:t>
            </a:r>
            <a:r>
              <a:rPr lang="tr-TR" dirty="0" smtClean="0">
                <a:latin typeface="Arial"/>
                <a:cs typeface="Arial"/>
              </a:rPr>
              <a:t> la </a:t>
            </a:r>
            <a:r>
              <a:rPr lang="tr-TR" dirty="0" err="1" smtClean="0">
                <a:latin typeface="Arial"/>
                <a:cs typeface="Arial"/>
              </a:rPr>
              <a:t>stima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ai</a:t>
            </a:r>
            <a:r>
              <a:rPr lang="tr-TR" dirty="0" smtClean="0">
                <a:latin typeface="Arial"/>
                <a:cs typeface="Arial"/>
              </a:rPr>
              <a:t> minimi </a:t>
            </a:r>
            <a:r>
              <a:rPr lang="tr-TR" dirty="0" err="1" smtClean="0">
                <a:latin typeface="Arial"/>
                <a:cs typeface="Arial"/>
              </a:rPr>
              <a:t>quadrati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usando</a:t>
            </a:r>
            <a:r>
              <a:rPr lang="tr-TR" dirty="0" smtClean="0">
                <a:latin typeface="Arial"/>
                <a:cs typeface="Arial"/>
              </a:rPr>
              <a:t> il </a:t>
            </a:r>
            <a:r>
              <a:rPr lang="tr-TR" dirty="0" err="1" smtClean="0">
                <a:latin typeface="Arial"/>
                <a:cs typeface="Arial"/>
              </a:rPr>
              <a:t>metodo</a:t>
            </a:r>
            <a:r>
              <a:rPr lang="tr-TR" dirty="0" smtClean="0">
                <a:latin typeface="Arial"/>
                <a:cs typeface="Arial"/>
              </a:rPr>
              <a:t> del </a:t>
            </a:r>
            <a:r>
              <a:rPr lang="tr-TR" dirty="0" err="1" smtClean="0">
                <a:latin typeface="Arial"/>
                <a:cs typeface="Arial"/>
              </a:rPr>
              <a:t>gradiente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coniugato</a:t>
            </a:r>
            <a:r>
              <a:rPr lang="tr-TR" dirty="0" smtClean="0">
                <a:latin typeface="Arial"/>
                <a:cs typeface="Arial"/>
              </a:rPr>
              <a:t> (</a:t>
            </a:r>
            <a:r>
              <a:rPr lang="tr-TR" dirty="0" err="1" smtClean="0">
                <a:latin typeface="Arial"/>
                <a:cs typeface="Arial"/>
              </a:rPr>
              <a:t>funzione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cgRecNE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fornita</a:t>
            </a:r>
            <a:r>
              <a:rPr lang="tr-TR" dirty="0" smtClean="0">
                <a:latin typeface="Arial"/>
                <a:cs typeface="Arial"/>
              </a:rPr>
              <a:t>, 20-30 </a:t>
            </a:r>
            <a:r>
              <a:rPr lang="tr-TR" dirty="0" err="1" smtClean="0">
                <a:latin typeface="Arial"/>
                <a:cs typeface="Arial"/>
              </a:rPr>
              <a:t>iterazioni</a:t>
            </a:r>
            <a:r>
              <a:rPr lang="tr-TR" dirty="0" smtClean="0">
                <a:latin typeface="Arial"/>
                <a:cs typeface="Arial"/>
              </a:rPr>
              <a:t>, </a:t>
            </a:r>
            <a:r>
              <a:rPr lang="tr-TR" dirty="0" err="1" smtClean="0">
                <a:latin typeface="Arial"/>
                <a:cs typeface="Arial"/>
              </a:rPr>
              <a:t>lambda</a:t>
            </a:r>
            <a:r>
              <a:rPr lang="tr-TR" dirty="0" smtClean="0">
                <a:latin typeface="Arial"/>
                <a:cs typeface="Arial"/>
              </a:rPr>
              <a:t>=0). </a:t>
            </a:r>
            <a:r>
              <a:rPr lang="tr-TR" dirty="0" err="1" smtClean="0">
                <a:latin typeface="Arial"/>
                <a:cs typeface="Arial"/>
              </a:rPr>
              <a:t>Questo</a:t>
            </a:r>
            <a:r>
              <a:rPr lang="tr-TR" dirty="0" smtClean="0">
                <a:latin typeface="Arial"/>
                <a:cs typeface="Arial"/>
              </a:rPr>
              <a:t>, a </a:t>
            </a:r>
            <a:r>
              <a:rPr lang="tr-TR" dirty="0" err="1" smtClean="0">
                <a:latin typeface="Arial"/>
                <a:cs typeface="Arial"/>
              </a:rPr>
              <a:t>convergenza</a:t>
            </a:r>
            <a:r>
              <a:rPr lang="tr-TR" dirty="0" smtClean="0">
                <a:latin typeface="Arial"/>
                <a:cs typeface="Arial"/>
              </a:rPr>
              <a:t>, </a:t>
            </a:r>
            <a:r>
              <a:rPr lang="tr-TR" dirty="0" err="1" smtClean="0">
                <a:latin typeface="Arial"/>
                <a:cs typeface="Arial"/>
              </a:rPr>
              <a:t>produce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lo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stesso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risultato</a:t>
            </a:r>
            <a:r>
              <a:rPr lang="tr-TR" dirty="0" smtClean="0">
                <a:latin typeface="Arial"/>
                <a:cs typeface="Arial"/>
              </a:rPr>
              <a:t> del </a:t>
            </a:r>
            <a:r>
              <a:rPr lang="tr-TR" dirty="0" err="1" smtClean="0">
                <a:latin typeface="Arial"/>
                <a:cs typeface="Arial"/>
              </a:rPr>
              <a:t>metodo</a:t>
            </a:r>
            <a:r>
              <a:rPr lang="tr-TR" dirty="0" smtClean="0">
                <a:latin typeface="Arial"/>
                <a:cs typeface="Arial"/>
              </a:rPr>
              <a:t> del </a:t>
            </a:r>
            <a:r>
              <a:rPr lang="tr-TR" dirty="0" err="1" smtClean="0">
                <a:latin typeface="Arial"/>
                <a:cs typeface="Arial"/>
              </a:rPr>
              <a:t>gradiente</a:t>
            </a:r>
            <a:r>
              <a:rPr lang="tr-TR" dirty="0" smtClean="0">
                <a:latin typeface="Arial"/>
                <a:cs typeface="Arial"/>
              </a:rPr>
              <a:t> a </a:t>
            </a:r>
            <a:r>
              <a:rPr lang="tr-TR" dirty="0" err="1" smtClean="0">
                <a:latin typeface="Arial"/>
                <a:cs typeface="Arial"/>
              </a:rPr>
              <a:t>convergenza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ma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è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molto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più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veloce</a:t>
            </a:r>
            <a:r>
              <a:rPr lang="tr-TR" dirty="0" smtClean="0">
                <a:latin typeface="Arial"/>
                <a:cs typeface="Arial"/>
              </a:rPr>
              <a:t>.</a:t>
            </a:r>
          </a:p>
          <a:p>
            <a:pPr algn="just"/>
            <a:endParaRPr lang="tr-TR" dirty="0">
              <a:latin typeface="Arial"/>
              <a:cs typeface="Arial"/>
            </a:endParaRPr>
          </a:p>
          <a:p>
            <a:pPr algn="just"/>
            <a:r>
              <a:rPr lang="tr-TR" dirty="0" err="1" smtClean="0">
                <a:latin typeface="Arial"/>
                <a:cs typeface="Arial"/>
              </a:rPr>
              <a:t>Confrontare</a:t>
            </a:r>
            <a:r>
              <a:rPr lang="tr-TR" dirty="0" smtClean="0">
                <a:latin typeface="Arial"/>
                <a:cs typeface="Arial"/>
              </a:rPr>
              <a:t> i </a:t>
            </a:r>
            <a:r>
              <a:rPr lang="tr-TR" dirty="0" err="1" smtClean="0">
                <a:latin typeface="Arial"/>
                <a:cs typeface="Arial"/>
              </a:rPr>
              <a:t>risultati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con</a:t>
            </a:r>
            <a:r>
              <a:rPr lang="tr-TR" dirty="0" smtClean="0">
                <a:latin typeface="Arial"/>
                <a:cs typeface="Arial"/>
              </a:rPr>
              <a:t> la </a:t>
            </a:r>
            <a:r>
              <a:rPr lang="tr-TR" dirty="0" err="1" smtClean="0">
                <a:latin typeface="Arial"/>
                <a:cs typeface="Arial"/>
              </a:rPr>
              <a:t>retroproiezione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filtrata</a:t>
            </a:r>
            <a:endParaRPr lang="tr-TR" dirty="0" smtClean="0">
              <a:latin typeface="Arial"/>
              <a:cs typeface="Arial"/>
            </a:endParaRPr>
          </a:p>
          <a:p>
            <a:pPr algn="just"/>
            <a:endParaRPr lang="tr-TR" dirty="0" smtClean="0">
              <a:latin typeface="Arial"/>
              <a:cs typeface="Arial"/>
            </a:endParaRPr>
          </a:p>
          <a:p>
            <a:pPr algn="just"/>
            <a:r>
              <a:rPr lang="tr-TR" dirty="0" err="1" smtClean="0">
                <a:latin typeface="Arial"/>
                <a:cs typeface="Arial"/>
              </a:rPr>
              <a:t>Ripetere</a:t>
            </a:r>
            <a:r>
              <a:rPr lang="tr-TR" dirty="0" smtClean="0">
                <a:latin typeface="Arial"/>
                <a:cs typeface="Arial"/>
              </a:rPr>
              <a:t> il </a:t>
            </a:r>
            <a:r>
              <a:rPr lang="tr-TR" dirty="0" err="1" smtClean="0">
                <a:latin typeface="Arial"/>
                <a:cs typeface="Arial"/>
              </a:rPr>
              <a:t>tutto</a:t>
            </a:r>
            <a:r>
              <a:rPr lang="tr-TR" dirty="0" smtClean="0">
                <a:latin typeface="Arial"/>
                <a:cs typeface="Arial"/>
              </a:rPr>
              <a:t> </a:t>
            </a:r>
            <a:r>
              <a:rPr lang="tr-TR" dirty="0" err="1" smtClean="0">
                <a:latin typeface="Arial"/>
                <a:cs typeface="Arial"/>
              </a:rPr>
              <a:t>usando</a:t>
            </a:r>
            <a:r>
              <a:rPr lang="tr-TR" dirty="0" smtClean="0">
                <a:latin typeface="Arial"/>
                <a:cs typeface="Arial"/>
              </a:rPr>
              <a:t> solo 40 </a:t>
            </a:r>
            <a:r>
              <a:rPr lang="tr-TR" dirty="0" err="1" smtClean="0">
                <a:latin typeface="Arial"/>
                <a:cs typeface="Arial"/>
              </a:rPr>
              <a:t>proiezioni</a:t>
            </a:r>
            <a:endParaRPr lang="tr-TR" dirty="0">
              <a:latin typeface="Arial"/>
              <a:cs typeface="Arial"/>
            </a:endParaRPr>
          </a:p>
          <a:p>
            <a:pPr algn="just"/>
            <a:endParaRPr lang="tr-TR" dirty="0" smtClean="0">
              <a:latin typeface="Arial"/>
              <a:cs typeface="Arial"/>
            </a:endParaRPr>
          </a:p>
          <a:p>
            <a:pPr lvl="1" algn="just"/>
            <a:endParaRPr lang="tr-TR" dirty="0">
              <a:latin typeface="Arial"/>
              <a:cs typeface="Arial"/>
            </a:endParaRPr>
          </a:p>
          <a:p>
            <a:pPr lvl="1" algn="just"/>
            <a:endParaRPr lang="tr-TR" dirty="0">
              <a:latin typeface="Arial"/>
              <a:cs typeface="Arial"/>
            </a:endParaRPr>
          </a:p>
          <a:p>
            <a:pPr lvl="1" algn="just"/>
            <a:endParaRPr lang="tr-TR" dirty="0" smtClean="0">
              <a:latin typeface="Arial"/>
              <a:cs typeface="Arial"/>
            </a:endParaRPr>
          </a:p>
          <a:p>
            <a:pPr lvl="1" algn="just"/>
            <a:endParaRPr lang="tr-TR" dirty="0">
              <a:latin typeface="Arial"/>
              <a:cs typeface="Arial"/>
            </a:endParaRPr>
          </a:p>
          <a:p>
            <a:pPr lvl="1" algn="just"/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7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6" name="Immagine 5" descr="untitled5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383"/>
            <a:ext cx="9144000" cy="42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33382"/>
              </p:ext>
            </p:extLst>
          </p:nvPr>
        </p:nvGraphicFramePr>
        <p:xfrm>
          <a:off x="2112963" y="3478213"/>
          <a:ext cx="49466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zione" r:id="rId3" imgW="1218960" imgH="228600" progId="Equation.3">
                  <p:embed/>
                </p:oleObj>
              </mc:Choice>
              <mc:Fallback>
                <p:oleObj name="Equazione" r:id="rId3" imgW="1218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963" y="3478213"/>
                        <a:ext cx="4946650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5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3" name="Immagine 2" descr="gr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197979"/>
            <a:ext cx="7665452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4" name="Immagine 3" descr="gr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197978"/>
            <a:ext cx="7665452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3" name="Immagine 2" descr="gr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197978"/>
            <a:ext cx="777918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5" name="Immagine 4" descr="gr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197978"/>
            <a:ext cx="777918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</a:t>
            </a:r>
            <a:r>
              <a:rPr lang="en-GB" dirty="0" smtClean="0"/>
              <a:t> del </a:t>
            </a:r>
            <a:r>
              <a:rPr lang="en-GB" dirty="0" err="1" smtClean="0"/>
              <a:t>gradiente</a:t>
            </a:r>
            <a:endParaRPr lang="en-GB" dirty="0"/>
          </a:p>
        </p:txBody>
      </p:sp>
      <p:pic>
        <p:nvPicPr>
          <p:cNvPr id="3" name="Immagine 2" descr="gr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0" y="2197978"/>
            <a:ext cx="777918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Modulo.thmx</Template>
  <TotalTime>2649</TotalTime>
  <Words>399</Words>
  <Application>Microsoft Office PowerPoint</Application>
  <PresentationFormat>Presentazione su schermo (4:3)</PresentationFormat>
  <Paragraphs>85</Paragraphs>
  <Slides>28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3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Modulo</vt:lpstr>
      <vt:lpstr>Equazione</vt:lpstr>
      <vt:lpstr>Equation</vt:lpstr>
      <vt:lpstr>Microsoft Equation 3.0</vt:lpstr>
      <vt:lpstr>Algoritmi iterativi</vt:lpstr>
      <vt:lpstr>Uso di algoritmi iterativi nella stima ai minimi quadrati (con e senza regolarizzazione)</vt:lpstr>
      <vt:lpstr>Metodo del gradiente</vt:lpstr>
      <vt:lpstr>Metodo del gradiente</vt:lpstr>
      <vt:lpstr>Metodo del gradiente</vt:lpstr>
      <vt:lpstr>Metodo del gradiente</vt:lpstr>
      <vt:lpstr>Metodo del gradiente</vt:lpstr>
      <vt:lpstr>Metodo del gradiente</vt:lpstr>
      <vt:lpstr>Metodo del gradiente</vt:lpstr>
      <vt:lpstr>Metodo del gradiente</vt:lpstr>
      <vt:lpstr>Metodo del gradiente</vt:lpstr>
      <vt:lpstr>Metodo del gradiente</vt:lpstr>
      <vt:lpstr>Metodo del gradiente</vt:lpstr>
      <vt:lpstr>Metodo del gradiente</vt:lpstr>
      <vt:lpstr>Metodo del gradiente</vt:lpstr>
      <vt:lpstr>Ricostruzione immagini da sinogramma</vt:lpstr>
      <vt:lpstr>Ricostruzione immagini da sinogramma</vt:lpstr>
      <vt:lpstr>Ricostruzione immagini da sinogramma</vt:lpstr>
      <vt:lpstr>Ricostruzione immagini da sinogramma</vt:lpstr>
      <vt:lpstr>Ricostruzione immagini da sinogramma</vt:lpstr>
      <vt:lpstr>Ricostruzione immagini da sinogramma</vt:lpstr>
      <vt:lpstr>Ricostruzione immagini da sinogramma</vt:lpstr>
      <vt:lpstr>Ricostruzione immagini da sinogramma</vt:lpstr>
      <vt:lpstr>Uso di algoritmi iterativi</vt:lpstr>
      <vt:lpstr>Uso di algoritmi iterativi</vt:lpstr>
      <vt:lpstr>Uso di algoritmi iterativi</vt:lpstr>
      <vt:lpstr>Esercitazione (1/2)</vt:lpstr>
      <vt:lpstr>Esercitazione (2/2)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iterativi</dc:title>
  <dc:creator>giuseppe</dc:creator>
  <cp:lastModifiedBy>LUIGI LANDINI</cp:lastModifiedBy>
  <cp:revision>36</cp:revision>
  <dcterms:created xsi:type="dcterms:W3CDTF">2015-11-10T12:17:02Z</dcterms:created>
  <dcterms:modified xsi:type="dcterms:W3CDTF">2016-10-23T16:00:39Z</dcterms:modified>
</cp:coreProperties>
</file>