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875" r:id="rId2"/>
    <p:sldId id="1021" r:id="rId3"/>
    <p:sldId id="1024" r:id="rId4"/>
    <p:sldId id="1025" r:id="rId5"/>
    <p:sldId id="1026" r:id="rId6"/>
    <p:sldId id="1031" r:id="rId7"/>
    <p:sldId id="1028" r:id="rId8"/>
    <p:sldId id="1027" r:id="rId9"/>
    <p:sldId id="1032" r:id="rId10"/>
    <p:sldId id="996" r:id="rId11"/>
    <p:sldId id="1000" r:id="rId12"/>
    <p:sldId id="1018" r:id="rId13"/>
    <p:sldId id="999" r:id="rId14"/>
    <p:sldId id="1002" r:id="rId15"/>
    <p:sldId id="1030" r:id="rId1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0391" autoAdjust="0"/>
  </p:normalViewPr>
  <p:slideViewPr>
    <p:cSldViewPr>
      <p:cViewPr varScale="1">
        <p:scale>
          <a:sx n="79" d="100"/>
          <a:sy n="79" d="100"/>
        </p:scale>
        <p:origin x="-162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77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D487D-152E-4D64-98E8-CC96B978C925}" type="datetimeFigureOut">
              <a:rPr lang="it-IT" smtClean="0"/>
              <a:t>15/10/2018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42F9E-5081-427C-B6B0-19B5F7D562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2030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42F9E-5081-427C-B6B0-19B5F7D562A5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7448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42F9E-5081-427C-B6B0-19B5F7D562A5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8836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15/10/2018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15/10/2018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15/10/2018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15/10/2018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15/10/2018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15/10/2018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15/10/2018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15/10/2018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15/10/2018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15/10/2018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15/10/2018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D355-16BD-4E45-BD9A-5EA878CF7CBD}" type="datetimeFigureOut">
              <a:rPr lang="it-IT" smtClean="0"/>
              <a:t>15/10/2018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647056"/>
          </a:xfrm>
        </p:spPr>
        <p:txBody>
          <a:bodyPr>
            <a:normAutofit fontScale="90000"/>
          </a:bodyPr>
          <a:lstStyle/>
          <a:p>
            <a:r>
              <a:rPr lang="it-IT" b="1" dirty="0" smtClean="0">
                <a:solidFill>
                  <a:srgbClr val="C00000"/>
                </a:solidFill>
              </a:rPr>
              <a:t>Intervallo di frequenze per l’uso diagnostico e terapeutico degli ultrasuoni</a:t>
            </a:r>
            <a:endParaRPr lang="it-IT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00" y="2420888"/>
            <a:ext cx="8385364" cy="2447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828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3735" y="116632"/>
            <a:ext cx="8229600" cy="936104"/>
          </a:xfrm>
        </p:spPr>
        <p:txBody>
          <a:bodyPr>
            <a:normAutofit fontScale="90000"/>
          </a:bodyPr>
          <a:lstStyle/>
          <a:p>
            <a:r>
              <a:rPr lang="it-IT" b="1" dirty="0" smtClean="0">
                <a:solidFill>
                  <a:srgbClr val="C00000"/>
                </a:solidFill>
              </a:rPr>
              <a:t>Cavitazione stabile</a:t>
            </a:r>
            <a:br>
              <a:rPr lang="it-IT" b="1" dirty="0" smtClean="0">
                <a:solidFill>
                  <a:srgbClr val="C00000"/>
                </a:solidFill>
              </a:rPr>
            </a:br>
            <a:r>
              <a:rPr lang="it-IT" sz="4000" b="1" i="1" dirty="0">
                <a:solidFill>
                  <a:srgbClr val="0070C0"/>
                </a:solidFill>
              </a:rPr>
              <a:t>Effetti </a:t>
            </a:r>
            <a:r>
              <a:rPr lang="it-IT" sz="4000" b="1" i="1" dirty="0" smtClean="0">
                <a:solidFill>
                  <a:srgbClr val="0070C0"/>
                </a:solidFill>
              </a:rPr>
              <a:t>non termici</a:t>
            </a:r>
            <a:endParaRPr lang="en-US" sz="4000" b="1" dirty="0">
              <a:solidFill>
                <a:srgbClr val="C00000"/>
              </a:solidFill>
            </a:endParaRP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65043"/>
            <a:ext cx="4910256" cy="339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olo 1"/>
          <p:cNvSpPr txBox="1">
            <a:spLocks/>
          </p:cNvSpPr>
          <p:nvPr/>
        </p:nvSpPr>
        <p:spPr>
          <a:xfrm>
            <a:off x="449906" y="1454091"/>
            <a:ext cx="8229600" cy="7109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400" dirty="0" smtClean="0"/>
              <a:t>Dinamica delle bolle sottoposte a un’onda acustica</a:t>
            </a:r>
            <a:endParaRPr lang="en-US" sz="24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64088" y="3034607"/>
            <a:ext cx="3682814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61938" indent="-261938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623888" indent="-182563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074738" indent="-261938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2206625" indent="-3873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3300"/>
              </a:buClr>
              <a:buSzPct val="60000"/>
              <a:buFont typeface="Wingdings" pitchFamily="2" charset="2"/>
              <a:buChar char="q"/>
            </a:pPr>
            <a:r>
              <a:rPr lang="en-US" altLang="it-IT" b="0" dirty="0" err="1" smtClean="0">
                <a:latin typeface="+mn-lt"/>
              </a:rPr>
              <a:t>Cavitazione</a:t>
            </a:r>
            <a:r>
              <a:rPr lang="en-US" altLang="it-IT" b="0" dirty="0" smtClean="0">
                <a:latin typeface="+mn-lt"/>
              </a:rPr>
              <a:t>: </a:t>
            </a:r>
            <a:r>
              <a:rPr lang="en-US" altLang="it-IT" b="0" dirty="0" err="1" smtClean="0">
                <a:latin typeface="+mn-lt"/>
              </a:rPr>
              <a:t>espansione</a:t>
            </a:r>
            <a:r>
              <a:rPr lang="en-US" altLang="it-IT" b="0" dirty="0" smtClean="0">
                <a:latin typeface="+mn-lt"/>
              </a:rPr>
              <a:t> e </a:t>
            </a:r>
            <a:r>
              <a:rPr lang="en-US" altLang="it-IT" b="0" dirty="0" err="1" smtClean="0">
                <a:latin typeface="+mn-lt"/>
              </a:rPr>
              <a:t>compressione</a:t>
            </a:r>
            <a:r>
              <a:rPr lang="en-US" altLang="it-IT" b="0" dirty="0" smtClean="0">
                <a:latin typeface="+mn-lt"/>
              </a:rPr>
              <a:t> </a:t>
            </a:r>
            <a:r>
              <a:rPr lang="en-US" altLang="it-IT" b="0" dirty="0" err="1" smtClean="0">
                <a:latin typeface="+mn-lt"/>
              </a:rPr>
              <a:t>ciclica</a:t>
            </a:r>
            <a:r>
              <a:rPr lang="en-US" altLang="it-IT" b="0" dirty="0" smtClean="0">
                <a:latin typeface="+mn-lt"/>
              </a:rPr>
              <a:t> di </a:t>
            </a:r>
            <a:r>
              <a:rPr lang="en-US" altLang="it-IT" b="0" dirty="0" err="1" smtClean="0">
                <a:latin typeface="+mn-lt"/>
              </a:rPr>
              <a:t>piccole</a:t>
            </a:r>
            <a:r>
              <a:rPr lang="en-US" altLang="it-IT" b="0" dirty="0" smtClean="0">
                <a:latin typeface="+mn-lt"/>
              </a:rPr>
              <a:t> </a:t>
            </a:r>
            <a:r>
              <a:rPr lang="en-US" altLang="it-IT" b="0" dirty="0" err="1" smtClean="0">
                <a:latin typeface="+mn-lt"/>
              </a:rPr>
              <a:t>bolle</a:t>
            </a:r>
            <a:r>
              <a:rPr lang="en-US" altLang="it-IT" b="0" dirty="0" smtClean="0">
                <a:latin typeface="+mn-lt"/>
              </a:rPr>
              <a:t> di gas, in </a:t>
            </a:r>
            <a:r>
              <a:rPr lang="en-US" altLang="it-IT" b="0" dirty="0" err="1" smtClean="0">
                <a:latin typeface="+mn-lt"/>
              </a:rPr>
              <a:t>funzione</a:t>
            </a:r>
            <a:r>
              <a:rPr lang="en-US" altLang="it-IT" b="0" dirty="0" smtClean="0">
                <a:latin typeface="+mn-lt"/>
              </a:rPr>
              <a:t> </a:t>
            </a:r>
            <a:r>
              <a:rPr lang="en-US" altLang="it-IT" b="0" dirty="0" err="1" smtClean="0">
                <a:latin typeface="+mn-lt"/>
              </a:rPr>
              <a:t>della</a:t>
            </a:r>
            <a:r>
              <a:rPr lang="en-US" altLang="it-IT" b="0" dirty="0" smtClean="0">
                <a:latin typeface="+mn-lt"/>
              </a:rPr>
              <a:t> </a:t>
            </a:r>
            <a:r>
              <a:rPr lang="en-US" altLang="it-IT" b="0" dirty="0" err="1" smtClean="0">
                <a:latin typeface="+mn-lt"/>
              </a:rPr>
              <a:t>pressione</a:t>
            </a:r>
            <a:r>
              <a:rPr lang="en-US" altLang="it-IT" b="0" dirty="0" smtClean="0">
                <a:latin typeface="+mn-lt"/>
              </a:rPr>
              <a:t> e </a:t>
            </a:r>
            <a:r>
              <a:rPr lang="en-US" altLang="it-IT" b="0" dirty="0" err="1" smtClean="0">
                <a:latin typeface="+mn-lt"/>
              </a:rPr>
              <a:t>della</a:t>
            </a:r>
            <a:r>
              <a:rPr lang="en-US" altLang="it-IT" b="0" dirty="0" smtClean="0">
                <a:latin typeface="+mn-lt"/>
              </a:rPr>
              <a:t> </a:t>
            </a:r>
            <a:r>
              <a:rPr lang="en-US" altLang="it-IT" b="0" dirty="0" err="1" smtClean="0">
                <a:latin typeface="+mn-lt"/>
              </a:rPr>
              <a:t>frequenza</a:t>
            </a:r>
            <a:r>
              <a:rPr lang="en-US" altLang="it-IT" b="0" dirty="0" smtClean="0">
                <a:latin typeface="+mn-lt"/>
              </a:rPr>
              <a:t> </a:t>
            </a:r>
            <a:r>
              <a:rPr lang="en-US" altLang="it-IT" b="0" dirty="0" err="1" smtClean="0">
                <a:latin typeface="+mn-lt"/>
              </a:rPr>
              <a:t>dell’onda</a:t>
            </a:r>
            <a:r>
              <a:rPr lang="en-US" altLang="it-IT" b="0" dirty="0" smtClean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621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010" y="1128203"/>
            <a:ext cx="2941368" cy="4495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16718" y="1070734"/>
            <a:ext cx="648753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800" b="0" dirty="0" smtClean="0">
                <a:latin typeface="+mn-lt"/>
              </a:rPr>
              <a:t>Le </a:t>
            </a:r>
            <a:r>
              <a:rPr lang="it-IT" sz="1800" b="0" dirty="0" err="1" smtClean="0">
                <a:latin typeface="+mn-lt"/>
              </a:rPr>
              <a:t>microbolle</a:t>
            </a:r>
            <a:r>
              <a:rPr lang="it-IT" sz="1800" b="0" dirty="0" smtClean="0">
                <a:latin typeface="+mn-lt"/>
              </a:rPr>
              <a:t> che oscillano in un campo acustico, specialmente se poste in un mezzo denso, producono un moto circolatorio importante nel mezzo circostante, chiamato «</a:t>
            </a:r>
            <a:r>
              <a:rPr lang="it-IT" sz="1800" b="0" dirty="0" err="1" smtClean="0">
                <a:latin typeface="+mn-lt"/>
              </a:rPr>
              <a:t>Microstreaming</a:t>
            </a:r>
            <a:r>
              <a:rPr lang="it-IT" sz="1800" b="0" dirty="0" smtClean="0">
                <a:latin typeface="+mn-lt"/>
              </a:rPr>
              <a:t>».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800" b="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it-IT" sz="1800" b="0" dirty="0">
                <a:latin typeface="+mn-lt"/>
              </a:rPr>
              <a:t>Il campo </a:t>
            </a:r>
            <a:r>
              <a:rPr lang="en-US" altLang="it-IT" sz="1800" b="0" dirty="0" err="1">
                <a:latin typeface="+mn-lt"/>
              </a:rPr>
              <a:t>periodico</a:t>
            </a:r>
            <a:r>
              <a:rPr lang="en-US" altLang="it-IT" sz="1800" b="0" dirty="0">
                <a:latin typeface="+mn-lt"/>
              </a:rPr>
              <a:t> e </a:t>
            </a:r>
            <a:r>
              <a:rPr lang="en-US" altLang="it-IT" sz="1800" b="0" dirty="0" err="1">
                <a:latin typeface="+mn-lt"/>
              </a:rPr>
              <a:t>disomogeneo</a:t>
            </a:r>
            <a:r>
              <a:rPr lang="en-US" altLang="it-IT" sz="1800" b="0" dirty="0">
                <a:latin typeface="+mn-lt"/>
              </a:rPr>
              <a:t> </a:t>
            </a:r>
            <a:r>
              <a:rPr lang="en-US" altLang="it-IT" sz="1800" b="0" dirty="0" err="1">
                <a:latin typeface="+mn-lt"/>
              </a:rPr>
              <a:t>che</a:t>
            </a:r>
            <a:r>
              <a:rPr lang="en-US" altLang="it-IT" sz="1800" b="0" dirty="0">
                <a:latin typeface="+mn-lt"/>
              </a:rPr>
              <a:t> </a:t>
            </a:r>
            <a:r>
              <a:rPr lang="en-US" altLang="it-IT" sz="1800" b="0" dirty="0" err="1">
                <a:latin typeface="+mn-lt"/>
              </a:rPr>
              <a:t>si</a:t>
            </a:r>
            <a:r>
              <a:rPr lang="en-US" altLang="it-IT" sz="1800" b="0" dirty="0">
                <a:latin typeface="+mn-lt"/>
              </a:rPr>
              <a:t> forma </a:t>
            </a:r>
            <a:r>
              <a:rPr lang="en-US" altLang="it-IT" sz="1800" b="0" dirty="0" err="1">
                <a:latin typeface="+mn-lt"/>
              </a:rPr>
              <a:t>intorno</a:t>
            </a:r>
            <a:r>
              <a:rPr lang="en-US" altLang="it-IT" sz="1800" b="0" dirty="0">
                <a:latin typeface="+mn-lt"/>
              </a:rPr>
              <a:t> ad </a:t>
            </a:r>
            <a:r>
              <a:rPr lang="en-US" altLang="it-IT" sz="1800" b="0" dirty="0" err="1">
                <a:latin typeface="+mn-lt"/>
              </a:rPr>
              <a:t>una</a:t>
            </a:r>
            <a:r>
              <a:rPr lang="en-US" altLang="it-IT" sz="1800" b="0" dirty="0">
                <a:latin typeface="+mn-lt"/>
              </a:rPr>
              <a:t> </a:t>
            </a:r>
            <a:r>
              <a:rPr lang="en-US" altLang="it-IT" sz="1800" b="0" dirty="0" err="1">
                <a:latin typeface="+mn-lt"/>
              </a:rPr>
              <a:t>bolla</a:t>
            </a:r>
            <a:r>
              <a:rPr lang="en-US" altLang="it-IT" sz="1800" b="0" dirty="0">
                <a:latin typeface="+mn-lt"/>
              </a:rPr>
              <a:t> </a:t>
            </a:r>
            <a:r>
              <a:rPr lang="en-US" altLang="it-IT" sz="1800" b="0" dirty="0" err="1">
                <a:latin typeface="+mn-lt"/>
              </a:rPr>
              <a:t>oscillante</a:t>
            </a:r>
            <a:r>
              <a:rPr lang="en-US" altLang="it-IT" sz="1800" b="0" dirty="0">
                <a:latin typeface="+mn-lt"/>
              </a:rPr>
              <a:t> </a:t>
            </a:r>
            <a:r>
              <a:rPr lang="en-US" altLang="it-IT" sz="1800" b="0" dirty="0" err="1">
                <a:latin typeface="+mn-lt"/>
              </a:rPr>
              <a:t>può</a:t>
            </a:r>
            <a:r>
              <a:rPr lang="en-US" altLang="it-IT" sz="1800" b="0" dirty="0">
                <a:latin typeface="+mn-lt"/>
              </a:rPr>
              <a:t> </a:t>
            </a:r>
            <a:r>
              <a:rPr lang="en-US" altLang="it-IT" sz="1800" b="0" dirty="0" err="1">
                <a:latin typeface="+mn-lt"/>
              </a:rPr>
              <a:t>causare</a:t>
            </a:r>
            <a:r>
              <a:rPr lang="en-US" altLang="it-IT" sz="1800" b="0" dirty="0">
                <a:latin typeface="+mn-lt"/>
              </a:rPr>
              <a:t> un </a:t>
            </a:r>
            <a:r>
              <a:rPr lang="en-US" altLang="it-IT" sz="1800" b="0" dirty="0" err="1">
                <a:latin typeface="+mn-lt"/>
              </a:rPr>
              <a:t>effetto</a:t>
            </a:r>
            <a:r>
              <a:rPr lang="en-US" altLang="it-IT" sz="1800" b="0" dirty="0">
                <a:latin typeface="+mn-lt"/>
              </a:rPr>
              <a:t> di “shear stress” </a:t>
            </a:r>
            <a:r>
              <a:rPr lang="en-US" altLang="it-IT" sz="1800" b="0" dirty="0" err="1" smtClean="0">
                <a:latin typeface="+mn-lt"/>
              </a:rPr>
              <a:t>sulla</a:t>
            </a:r>
            <a:r>
              <a:rPr lang="en-US" altLang="it-IT" sz="1800" b="0" dirty="0" smtClean="0">
                <a:latin typeface="+mn-lt"/>
              </a:rPr>
              <a:t> </a:t>
            </a:r>
            <a:r>
              <a:rPr lang="en-US" altLang="it-IT" sz="1800" b="0" dirty="0" err="1" smtClean="0">
                <a:latin typeface="+mn-lt"/>
              </a:rPr>
              <a:t>bolla</a:t>
            </a:r>
            <a:r>
              <a:rPr lang="en-US" altLang="it-IT" sz="1800" b="0" dirty="0">
                <a:latin typeface="+mn-lt"/>
              </a:rPr>
              <a:t>, </a:t>
            </a:r>
            <a:r>
              <a:rPr lang="en-US" altLang="it-IT" sz="1800" b="0" dirty="0" err="1">
                <a:latin typeface="+mn-lt"/>
              </a:rPr>
              <a:t>che</a:t>
            </a:r>
            <a:r>
              <a:rPr lang="en-US" altLang="it-IT" sz="1800" b="0" dirty="0">
                <a:latin typeface="+mn-lt"/>
              </a:rPr>
              <a:t> </a:t>
            </a:r>
            <a:r>
              <a:rPr lang="en-US" altLang="it-IT" sz="1800" b="0" dirty="0" err="1">
                <a:latin typeface="+mn-lt"/>
              </a:rPr>
              <a:t>può</a:t>
            </a:r>
            <a:r>
              <a:rPr lang="en-US" altLang="it-IT" sz="1800" b="0" dirty="0">
                <a:latin typeface="+mn-lt"/>
              </a:rPr>
              <a:t> </a:t>
            </a:r>
            <a:r>
              <a:rPr lang="en-US" altLang="it-IT" sz="1800" b="0" dirty="0" err="1" smtClean="0">
                <a:latin typeface="+mn-lt"/>
              </a:rPr>
              <a:t>provocare</a:t>
            </a:r>
            <a:r>
              <a:rPr lang="en-US" altLang="it-IT" sz="1800" b="0" dirty="0" smtClean="0">
                <a:latin typeface="+mn-lt"/>
              </a:rPr>
              <a:t> </a:t>
            </a:r>
            <a:r>
              <a:rPr lang="en-US" altLang="it-IT" sz="1800" b="0" dirty="0" err="1" smtClean="0">
                <a:latin typeface="+mn-lt"/>
              </a:rPr>
              <a:t>danno</a:t>
            </a:r>
            <a:r>
              <a:rPr lang="en-US" altLang="it-IT" sz="1800" b="0" dirty="0" smtClean="0">
                <a:latin typeface="+mn-lt"/>
              </a:rPr>
              <a:t> </a:t>
            </a:r>
            <a:r>
              <a:rPr lang="en-US" altLang="it-IT" sz="1800" b="0" dirty="0" err="1" smtClean="0">
                <a:latin typeface="+mn-lt"/>
              </a:rPr>
              <a:t>alla</a:t>
            </a:r>
            <a:r>
              <a:rPr lang="en-US" altLang="it-IT" sz="1800" b="0" dirty="0" smtClean="0">
                <a:latin typeface="+mn-lt"/>
              </a:rPr>
              <a:t> </a:t>
            </a:r>
            <a:r>
              <a:rPr lang="en-US" altLang="it-IT" sz="1800" b="0" dirty="0" err="1">
                <a:latin typeface="+mn-lt"/>
              </a:rPr>
              <a:t>membrana</a:t>
            </a:r>
            <a:r>
              <a:rPr lang="en-US" altLang="it-IT" sz="1800" b="0" dirty="0">
                <a:latin typeface="+mn-lt"/>
              </a:rPr>
              <a:t> (se </a:t>
            </a:r>
            <a:r>
              <a:rPr lang="en-US" altLang="it-IT" sz="1800" b="0" dirty="0" err="1">
                <a:latin typeface="+mn-lt"/>
              </a:rPr>
              <a:t>intenso</a:t>
            </a:r>
            <a:r>
              <a:rPr lang="en-US" altLang="it-IT" sz="1800" b="0" dirty="0">
                <a:latin typeface="+mn-lt"/>
              </a:rPr>
              <a:t>), </a:t>
            </a:r>
            <a:r>
              <a:rPr lang="en-US" altLang="it-IT" sz="1800" b="0" dirty="0" err="1">
                <a:latin typeface="+mn-lt"/>
              </a:rPr>
              <a:t>oppure</a:t>
            </a:r>
            <a:r>
              <a:rPr lang="en-US" altLang="it-IT" sz="1800" b="0" dirty="0">
                <a:latin typeface="+mn-lt"/>
              </a:rPr>
              <a:t> </a:t>
            </a:r>
            <a:r>
              <a:rPr lang="en-US" altLang="it-IT" sz="1800" b="0" dirty="0" err="1" smtClean="0">
                <a:latin typeface="+mn-lt"/>
              </a:rPr>
              <a:t>un’alterazione</a:t>
            </a:r>
            <a:r>
              <a:rPr lang="en-US" altLang="it-IT" sz="1800" b="0" dirty="0" smtClean="0">
                <a:latin typeface="+mn-lt"/>
              </a:rPr>
              <a:t>  </a:t>
            </a:r>
            <a:r>
              <a:rPr lang="en-US" altLang="it-IT" sz="1800" b="0" dirty="0" err="1" smtClean="0">
                <a:latin typeface="+mn-lt"/>
              </a:rPr>
              <a:t>benefica</a:t>
            </a:r>
            <a:r>
              <a:rPr lang="en-US" altLang="it-IT" sz="1800" b="0" dirty="0" smtClean="0">
                <a:latin typeface="+mn-lt"/>
              </a:rPr>
              <a:t> </a:t>
            </a:r>
            <a:r>
              <a:rPr lang="en-US" altLang="it-IT" sz="1800" b="0" dirty="0" err="1" smtClean="0">
                <a:latin typeface="+mn-lt"/>
              </a:rPr>
              <a:t>della</a:t>
            </a:r>
            <a:r>
              <a:rPr lang="en-US" altLang="it-IT" sz="1800" b="0" dirty="0" smtClean="0">
                <a:latin typeface="+mn-lt"/>
              </a:rPr>
              <a:t> </a:t>
            </a:r>
            <a:r>
              <a:rPr lang="en-US" altLang="it-IT" sz="1800" b="0" dirty="0" err="1">
                <a:latin typeface="+mn-lt"/>
              </a:rPr>
              <a:t>premeabilità</a:t>
            </a:r>
            <a:r>
              <a:rPr lang="en-US" altLang="it-IT" sz="1800" b="0" dirty="0">
                <a:latin typeface="+mn-lt"/>
              </a:rPr>
              <a:t> </a:t>
            </a:r>
            <a:r>
              <a:rPr lang="en-US" altLang="it-IT" sz="1800" b="0" dirty="0" err="1">
                <a:latin typeface="+mn-lt"/>
              </a:rPr>
              <a:t>della</a:t>
            </a:r>
            <a:r>
              <a:rPr lang="en-US" altLang="it-IT" sz="1800" b="0" dirty="0">
                <a:latin typeface="+mn-lt"/>
              </a:rPr>
              <a:t> </a:t>
            </a:r>
            <a:r>
              <a:rPr lang="en-US" altLang="it-IT" sz="1800" b="0" dirty="0" err="1">
                <a:latin typeface="+mn-lt"/>
              </a:rPr>
              <a:t>membrana</a:t>
            </a:r>
            <a:r>
              <a:rPr lang="en-US" altLang="it-IT" sz="1800" b="0" dirty="0">
                <a:latin typeface="+mn-lt"/>
              </a:rPr>
              <a:t> </a:t>
            </a:r>
            <a:r>
              <a:rPr lang="en-US" altLang="it-IT" sz="1800" b="0" dirty="0" smtClean="0">
                <a:latin typeface="+mn-lt"/>
              </a:rPr>
              <a:t>(</a:t>
            </a:r>
            <a:r>
              <a:rPr lang="en-US" altLang="it-IT" sz="1800" b="0" dirty="0" err="1">
                <a:latin typeface="+mn-lt"/>
              </a:rPr>
              <a:t>effetto</a:t>
            </a:r>
            <a:r>
              <a:rPr lang="en-US" altLang="it-IT" sz="1800" b="0" dirty="0">
                <a:latin typeface="+mn-lt"/>
              </a:rPr>
              <a:t> di </a:t>
            </a:r>
            <a:r>
              <a:rPr lang="en-US" altLang="it-IT" sz="1800" b="0" dirty="0" err="1">
                <a:latin typeface="+mn-lt"/>
              </a:rPr>
              <a:t>sonoforesi</a:t>
            </a:r>
            <a:r>
              <a:rPr lang="en-US" altLang="it-IT" sz="1800" b="0" dirty="0" smtClean="0">
                <a:latin typeface="+mn-lt"/>
              </a:rPr>
              <a:t>) utile per </a:t>
            </a:r>
            <a:r>
              <a:rPr lang="en-US" altLang="it-IT" sz="1800" b="0" dirty="0" err="1" smtClean="0">
                <a:latin typeface="+mn-lt"/>
              </a:rPr>
              <a:t>trasfezioni</a:t>
            </a:r>
            <a:r>
              <a:rPr lang="en-US" altLang="it-IT" sz="1800" b="0" dirty="0" smtClean="0">
                <a:latin typeface="+mn-lt"/>
              </a:rPr>
              <a:t> </a:t>
            </a:r>
            <a:r>
              <a:rPr lang="en-US" altLang="it-IT" sz="1800" b="0" dirty="0" err="1" smtClean="0">
                <a:latin typeface="+mn-lt"/>
              </a:rPr>
              <a:t>geniche</a:t>
            </a:r>
            <a:r>
              <a:rPr lang="en-US" altLang="it-IT" sz="1800" b="0" dirty="0" smtClean="0">
                <a:latin typeface="+mn-lt"/>
              </a:rPr>
              <a:t> o di </a:t>
            </a:r>
            <a:r>
              <a:rPr lang="en-US" altLang="it-IT" sz="1800" b="0" dirty="0" err="1" smtClean="0">
                <a:latin typeface="+mn-lt"/>
              </a:rPr>
              <a:t>medicinali</a:t>
            </a:r>
            <a:endParaRPr lang="en-US" altLang="it-IT" sz="1800" b="0" dirty="0">
              <a:latin typeface="+mn-lt"/>
            </a:endParaRPr>
          </a:p>
        </p:txBody>
      </p:sp>
      <p:sp>
        <p:nvSpPr>
          <p:cNvPr id="11271" name="Rectangle 44"/>
          <p:cNvSpPr>
            <a:spLocks noChangeArrowheads="1"/>
          </p:cNvSpPr>
          <p:nvPr/>
        </p:nvSpPr>
        <p:spPr bwMode="auto">
          <a:xfrm>
            <a:off x="323850" y="116632"/>
            <a:ext cx="8569325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it-IT" sz="4000" dirty="0" smtClean="0">
                <a:solidFill>
                  <a:srgbClr val="C00000"/>
                </a:solidFill>
                <a:latin typeface="+mn-lt"/>
              </a:rPr>
              <a:t>Microstreaming</a:t>
            </a:r>
          </a:p>
          <a:p>
            <a:pPr algn="ctr" eaLnBrk="1" hangingPunct="1"/>
            <a:r>
              <a:rPr lang="it-IT" sz="3600" i="1" dirty="0">
                <a:solidFill>
                  <a:srgbClr val="0070C0"/>
                </a:solidFill>
                <a:latin typeface="+mn-lt"/>
              </a:rPr>
              <a:t>Effetti non termici</a:t>
            </a:r>
            <a:endParaRPr lang="en-US" altLang="it-IT" sz="3600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95234" name="Picture 2" descr="https://www.ncbi.nlm.nih.gov/corecgi/tileshop/tileshop.fcgi?p=PMC3&amp;id=95147&amp;s=58&amp;r=1&amp;c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02" y="4077072"/>
            <a:ext cx="5107709" cy="218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97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8" name="Picture 4" descr="An external file that holds a picture, illustration, etc.&#10;Object name is thnov06p0446g0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3" y="1093840"/>
            <a:ext cx="5760639" cy="556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4"/>
          <p:cNvSpPr>
            <a:spLocks noChangeArrowheads="1"/>
          </p:cNvSpPr>
          <p:nvPr/>
        </p:nvSpPr>
        <p:spPr bwMode="auto">
          <a:xfrm>
            <a:off x="323850" y="116632"/>
            <a:ext cx="8569325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it-IT" sz="4000" dirty="0">
                <a:solidFill>
                  <a:srgbClr val="C00000"/>
                </a:solidFill>
                <a:latin typeface="+mn-lt"/>
              </a:rPr>
              <a:t>M</a:t>
            </a:r>
            <a:r>
              <a:rPr lang="en-US" altLang="it-IT" sz="4000" dirty="0" smtClean="0">
                <a:solidFill>
                  <a:srgbClr val="C00000"/>
                </a:solidFill>
                <a:latin typeface="+mn-lt"/>
              </a:rPr>
              <a:t>icrostreaming</a:t>
            </a:r>
            <a:endParaRPr lang="en-US" altLang="it-IT" sz="4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539874" y="1279793"/>
            <a:ext cx="1007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err="1" smtClean="0"/>
              <a:t>Microbolla</a:t>
            </a:r>
            <a:r>
              <a:rPr lang="it-IT" sz="1200" b="1" dirty="0" smtClean="0"/>
              <a:t> </a:t>
            </a:r>
            <a:endParaRPr lang="en-US" sz="1200" b="1" dirty="0"/>
          </a:p>
        </p:txBody>
      </p:sp>
      <p:sp>
        <p:nvSpPr>
          <p:cNvPr id="4" name="Freccia a destra 3"/>
          <p:cNvSpPr/>
          <p:nvPr/>
        </p:nvSpPr>
        <p:spPr>
          <a:xfrm>
            <a:off x="1403648" y="1370838"/>
            <a:ext cx="288032" cy="138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/>
          <p:cNvSpPr txBox="1"/>
          <p:nvPr/>
        </p:nvSpPr>
        <p:spPr>
          <a:xfrm>
            <a:off x="1403648" y="62068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/>
              <a:t>Cellula </a:t>
            </a:r>
            <a:endParaRPr lang="en-US" sz="1200" b="1" dirty="0"/>
          </a:p>
        </p:txBody>
      </p:sp>
      <p:sp>
        <p:nvSpPr>
          <p:cNvPr id="8" name="Freccia in giù 7"/>
          <p:cNvSpPr/>
          <p:nvPr/>
        </p:nvSpPr>
        <p:spPr>
          <a:xfrm>
            <a:off x="1907704" y="886654"/>
            <a:ext cx="180020" cy="3821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3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51520" y="1153775"/>
            <a:ext cx="85176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Una </a:t>
            </a:r>
            <a:r>
              <a:rPr lang="en-US" dirty="0" err="1"/>
              <a:t>bolla</a:t>
            </a:r>
            <a:r>
              <a:rPr lang="en-US" dirty="0"/>
              <a:t> </a:t>
            </a:r>
            <a:r>
              <a:rPr lang="en-US" dirty="0" err="1"/>
              <a:t>sottoposta</a:t>
            </a:r>
            <a:r>
              <a:rPr lang="en-US" dirty="0"/>
              <a:t> ad un campo di </a:t>
            </a:r>
            <a:r>
              <a:rPr lang="en-US" dirty="0" err="1" smtClean="0"/>
              <a:t>pressione</a:t>
            </a:r>
            <a:r>
              <a:rPr lang="en-US" dirty="0" smtClean="0"/>
              <a:t> </a:t>
            </a:r>
            <a:r>
              <a:rPr lang="en-US" dirty="0"/>
              <a:t>genera un pattern di </a:t>
            </a:r>
            <a:r>
              <a:rPr lang="en-US" dirty="0" err="1"/>
              <a:t>discontinuità</a:t>
            </a:r>
            <a:r>
              <a:rPr lang="en-US" dirty="0"/>
              <a:t> </a:t>
            </a:r>
            <a:r>
              <a:rPr lang="en-US" dirty="0" err="1"/>
              <a:t>spaziale</a:t>
            </a:r>
            <a:r>
              <a:rPr lang="en-US" dirty="0"/>
              <a:t> di </a:t>
            </a:r>
            <a:r>
              <a:rPr lang="en-US" dirty="0" err="1" smtClean="0"/>
              <a:t>pressione</a:t>
            </a:r>
            <a:r>
              <a:rPr lang="en-US" dirty="0" smtClean="0"/>
              <a:t>: dal </a:t>
            </a:r>
            <a:r>
              <a:rPr lang="en-US" dirty="0" err="1"/>
              <a:t>momento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la </a:t>
            </a:r>
            <a:r>
              <a:rPr lang="en-US" dirty="0" err="1"/>
              <a:t>pressione</a:t>
            </a:r>
            <a:r>
              <a:rPr lang="en-US" dirty="0"/>
              <a:t> è </a:t>
            </a:r>
            <a:r>
              <a:rPr lang="en-US" dirty="0" err="1"/>
              <a:t>maggiore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un </a:t>
            </a:r>
            <a:r>
              <a:rPr lang="en-US" dirty="0" err="1"/>
              <a:t>lato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microbolla</a:t>
            </a:r>
            <a:r>
              <a:rPr lang="en-US" dirty="0"/>
              <a:t> </a:t>
            </a:r>
            <a:r>
              <a:rPr lang="en-US" dirty="0" err="1"/>
              <a:t>rispetto</a:t>
            </a:r>
            <a:r>
              <a:rPr lang="en-US" dirty="0"/>
              <a:t> </a:t>
            </a:r>
            <a:r>
              <a:rPr lang="en-US" dirty="0" err="1"/>
              <a:t>all’altro</a:t>
            </a:r>
            <a:r>
              <a:rPr lang="en-US" dirty="0"/>
              <a:t>, </a:t>
            </a:r>
            <a:r>
              <a:rPr lang="en-US" dirty="0" err="1" smtClean="0"/>
              <a:t>quest’ultima</a:t>
            </a:r>
            <a:r>
              <a:rPr lang="en-US" dirty="0" smtClean="0"/>
              <a:t> </a:t>
            </a:r>
            <a:r>
              <a:rPr lang="en-US" dirty="0" err="1"/>
              <a:t>tenderà</a:t>
            </a:r>
            <a:r>
              <a:rPr lang="en-US" dirty="0"/>
              <a:t> a </a:t>
            </a:r>
            <a:r>
              <a:rPr lang="en-US" dirty="0" err="1"/>
              <a:t>muoversi</a:t>
            </a:r>
            <a:r>
              <a:rPr lang="en-US" dirty="0"/>
              <a:t> in </a:t>
            </a:r>
            <a:r>
              <a:rPr lang="en-US" dirty="0" err="1"/>
              <a:t>risposta</a:t>
            </a:r>
            <a:r>
              <a:rPr lang="en-US" dirty="0"/>
              <a:t> al campo </a:t>
            </a:r>
            <a:r>
              <a:rPr lang="en-US" dirty="0" err="1"/>
              <a:t>acustico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L’ARF è la </a:t>
            </a:r>
            <a:r>
              <a:rPr lang="en-US" dirty="0" err="1" smtClean="0">
                <a:solidFill>
                  <a:srgbClr val="C00000"/>
                </a:solidFill>
              </a:rPr>
              <a:t>forza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che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spinge</a:t>
            </a:r>
            <a:r>
              <a:rPr lang="en-US" dirty="0" smtClean="0">
                <a:solidFill>
                  <a:srgbClr val="C00000"/>
                </a:solidFill>
              </a:rPr>
              <a:t> la </a:t>
            </a:r>
            <a:r>
              <a:rPr lang="en-US" dirty="0" err="1" smtClean="0">
                <a:solidFill>
                  <a:srgbClr val="C00000"/>
                </a:solidFill>
              </a:rPr>
              <a:t>microbolla</a:t>
            </a:r>
            <a:r>
              <a:rPr lang="en-US" dirty="0" smtClean="0">
                <a:solidFill>
                  <a:srgbClr val="C00000"/>
                </a:solidFill>
              </a:rPr>
              <a:t> a </a:t>
            </a:r>
            <a:r>
              <a:rPr lang="en-US" dirty="0" err="1" smtClean="0">
                <a:solidFill>
                  <a:srgbClr val="C00000"/>
                </a:solidFill>
              </a:rPr>
              <a:t>muoversi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nella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direzione</a:t>
            </a:r>
            <a:r>
              <a:rPr lang="en-US" dirty="0" smtClean="0">
                <a:solidFill>
                  <a:srgbClr val="C00000"/>
                </a:solidFill>
              </a:rPr>
              <a:t> del campo.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E’ stato dimostrato che l’ARF: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favorisce  i meccanismi di adesione di </a:t>
            </a:r>
            <a:r>
              <a:rPr lang="it-IT" dirty="0" err="1" smtClean="0"/>
              <a:t>microbolle</a:t>
            </a:r>
            <a:r>
              <a:rPr lang="it-IT" dirty="0" smtClean="0"/>
              <a:t> sulle arterie, favorendo il trasferimento di farmaci;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f</a:t>
            </a:r>
            <a:r>
              <a:rPr lang="it-IT" dirty="0" smtClean="0"/>
              <a:t>ornisce un mezzo per veicolare </a:t>
            </a:r>
            <a:r>
              <a:rPr lang="it-IT" b="1" dirty="0" smtClean="0">
                <a:solidFill>
                  <a:srgbClr val="C00000"/>
                </a:solidFill>
              </a:rPr>
              <a:t>cellule staminali  accoppiate a </a:t>
            </a:r>
            <a:r>
              <a:rPr lang="it-IT" b="1" dirty="0" err="1" smtClean="0">
                <a:solidFill>
                  <a:srgbClr val="C00000"/>
                </a:solidFill>
              </a:rPr>
              <a:t>microbolle</a:t>
            </a:r>
            <a:r>
              <a:rPr lang="it-IT" dirty="0" smtClean="0"/>
              <a:t>, direttamente sui siti di trattamento.</a:t>
            </a:r>
            <a:endParaRPr lang="it-IT" dirty="0"/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467544" y="260648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b="1" dirty="0" err="1" smtClean="0">
                <a:solidFill>
                  <a:srgbClr val="C00000"/>
                </a:solidFill>
              </a:rPr>
              <a:t>Acoustic</a:t>
            </a:r>
            <a:r>
              <a:rPr lang="it-IT" sz="4000" b="1" dirty="0" smtClean="0">
                <a:solidFill>
                  <a:srgbClr val="C00000"/>
                </a:solidFill>
              </a:rPr>
              <a:t> </a:t>
            </a:r>
            <a:r>
              <a:rPr lang="it-IT" sz="4000" b="1" dirty="0" err="1" smtClean="0">
                <a:solidFill>
                  <a:srgbClr val="C00000"/>
                </a:solidFill>
              </a:rPr>
              <a:t>Radiation</a:t>
            </a:r>
            <a:r>
              <a:rPr lang="it-IT" sz="4000" b="1" dirty="0" smtClean="0">
                <a:solidFill>
                  <a:srgbClr val="C00000"/>
                </a:solidFill>
              </a:rPr>
              <a:t> Force (ARF)</a:t>
            </a:r>
          </a:p>
          <a:p>
            <a:r>
              <a:rPr lang="it-IT" sz="3600" b="1" i="1" dirty="0">
                <a:solidFill>
                  <a:srgbClr val="0070C0"/>
                </a:solidFill>
              </a:rPr>
              <a:t>Effetti non termici</a:t>
            </a:r>
            <a:endParaRPr lang="en-US" sz="3600" b="1" dirty="0">
              <a:solidFill>
                <a:srgbClr val="C00000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293097"/>
            <a:ext cx="5184576" cy="259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sellaDiTesto 9"/>
          <p:cNvSpPr txBox="1"/>
          <p:nvPr/>
        </p:nvSpPr>
        <p:spPr>
          <a:xfrm>
            <a:off x="6372200" y="5660062"/>
            <a:ext cx="2540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ACOUSTIC RADIATION FORCE FOR VASCULAR </a:t>
            </a:r>
            <a:r>
              <a:rPr lang="en-US" sz="1000" dirty="0" smtClean="0"/>
              <a:t>CELL THERAPY</a:t>
            </a:r>
            <a:r>
              <a:rPr lang="en-US" sz="1000" dirty="0"/>
              <a:t>: </a:t>
            </a:r>
            <a:r>
              <a:rPr lang="en-US" sz="1000" i="1" dirty="0"/>
              <a:t>IN </a:t>
            </a:r>
            <a:r>
              <a:rPr lang="en-US" sz="1000" i="1" dirty="0" smtClean="0"/>
              <a:t>VITRO </a:t>
            </a:r>
            <a:r>
              <a:rPr lang="en-US" sz="1000" dirty="0" smtClean="0"/>
              <a:t>VALIDATION. Mehmet </a:t>
            </a:r>
            <a:r>
              <a:rPr lang="en-US" sz="1000" dirty="0"/>
              <a:t>Kaya</a:t>
            </a:r>
            <a:r>
              <a:rPr lang="en-US" sz="1000" dirty="0" smtClean="0"/>
              <a:t>, et al. Ultrasound </a:t>
            </a:r>
            <a:r>
              <a:rPr lang="en-US" sz="1000" dirty="0"/>
              <a:t>Med Biol. 2012 November ; 38(11): 1989–1997</a:t>
            </a:r>
          </a:p>
        </p:txBody>
      </p:sp>
    </p:spTree>
    <p:extLst>
      <p:ext uri="{BB962C8B-B14F-4D97-AF65-F5344CB8AC3E}">
        <p14:creationId xmlns:p14="http://schemas.microsoft.com/office/powerpoint/2010/main" val="128976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294258" y="1844824"/>
            <a:ext cx="8382197" cy="3159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61938" indent="-261938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623888" indent="-182563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074738" indent="-261938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2206625" indent="-3873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261938" lvl="1" indent="-261938" eaLnBrk="1" hangingPunct="1">
              <a:spcBef>
                <a:spcPct val="20000"/>
              </a:spcBef>
              <a:spcAft>
                <a:spcPts val="1800"/>
              </a:spcAft>
              <a:buClr>
                <a:srgbClr val="FF3300"/>
              </a:buClr>
              <a:buSzPct val="60000"/>
              <a:buFont typeface="Wingdings" pitchFamily="2" charset="2"/>
              <a:buChar char="q"/>
            </a:pPr>
            <a:r>
              <a:rPr lang="en-US" altLang="it-IT" sz="2800" b="0" dirty="0" err="1">
                <a:latin typeface="+mn-lt"/>
              </a:rPr>
              <a:t>Quando</a:t>
            </a:r>
            <a:r>
              <a:rPr lang="en-US" altLang="it-IT" sz="2800" b="0" dirty="0">
                <a:latin typeface="+mn-lt"/>
              </a:rPr>
              <a:t> </a:t>
            </a:r>
            <a:r>
              <a:rPr lang="en-US" altLang="it-IT" sz="2800" b="0" dirty="0" err="1">
                <a:latin typeface="+mn-lt"/>
              </a:rPr>
              <a:t>l’ampiezza</a:t>
            </a:r>
            <a:r>
              <a:rPr lang="en-US" altLang="it-IT" sz="2800" b="0" dirty="0">
                <a:latin typeface="+mn-lt"/>
              </a:rPr>
              <a:t> </a:t>
            </a:r>
            <a:r>
              <a:rPr lang="en-US" altLang="it-IT" sz="2800" b="0" dirty="0" err="1">
                <a:latin typeface="+mn-lt"/>
              </a:rPr>
              <a:t>dell’onda</a:t>
            </a:r>
            <a:r>
              <a:rPr lang="en-US" altLang="it-IT" sz="2800" b="0" dirty="0">
                <a:latin typeface="+mn-lt"/>
              </a:rPr>
              <a:t> </a:t>
            </a:r>
            <a:r>
              <a:rPr lang="en-US" altLang="it-IT" sz="2800" b="0" dirty="0" err="1">
                <a:latin typeface="+mn-lt"/>
              </a:rPr>
              <a:t>aumenta</a:t>
            </a:r>
            <a:r>
              <a:rPr lang="en-US" altLang="it-IT" sz="2800" b="0" dirty="0">
                <a:latin typeface="+mn-lt"/>
              </a:rPr>
              <a:t>, in </a:t>
            </a:r>
            <a:r>
              <a:rPr lang="en-US" altLang="it-IT" sz="2800" b="0" dirty="0" err="1">
                <a:latin typeface="+mn-lt"/>
              </a:rPr>
              <a:t>prossimità</a:t>
            </a:r>
            <a:r>
              <a:rPr lang="en-US" altLang="it-IT" sz="2800" b="0" dirty="0">
                <a:latin typeface="+mn-lt"/>
              </a:rPr>
              <a:t> </a:t>
            </a:r>
            <a:r>
              <a:rPr lang="en-US" altLang="it-IT" sz="2800" b="0" dirty="0" err="1">
                <a:latin typeface="+mn-lt"/>
              </a:rPr>
              <a:t>della</a:t>
            </a:r>
            <a:r>
              <a:rPr lang="en-US" altLang="it-IT" sz="2800" b="0" dirty="0">
                <a:latin typeface="+mn-lt"/>
              </a:rPr>
              <a:t> </a:t>
            </a:r>
            <a:r>
              <a:rPr lang="en-US" altLang="it-IT" sz="2800" b="0" dirty="0" err="1">
                <a:latin typeface="+mn-lt"/>
              </a:rPr>
              <a:t>frequenza</a:t>
            </a:r>
            <a:r>
              <a:rPr lang="en-US" altLang="it-IT" sz="2800" b="0" dirty="0">
                <a:latin typeface="+mn-lt"/>
              </a:rPr>
              <a:t> di </a:t>
            </a:r>
            <a:r>
              <a:rPr lang="en-US" altLang="it-IT" sz="2800" b="0" dirty="0" err="1" smtClean="0">
                <a:latin typeface="+mn-lt"/>
              </a:rPr>
              <a:t>risonanza</a:t>
            </a:r>
            <a:r>
              <a:rPr lang="en-US" altLang="it-IT" sz="2800" b="0" dirty="0" smtClean="0">
                <a:latin typeface="+mn-lt"/>
              </a:rPr>
              <a:t> </a:t>
            </a:r>
            <a:r>
              <a:rPr lang="en-US" altLang="it-IT" sz="2800" b="0" dirty="0" err="1" smtClean="0">
                <a:latin typeface="+mn-lt"/>
              </a:rPr>
              <a:t>della</a:t>
            </a:r>
            <a:r>
              <a:rPr lang="en-US" altLang="it-IT" sz="2800" b="0" dirty="0" smtClean="0">
                <a:latin typeface="+mn-lt"/>
              </a:rPr>
              <a:t> </a:t>
            </a:r>
            <a:r>
              <a:rPr lang="en-US" altLang="it-IT" sz="2800" b="0" dirty="0" err="1" smtClean="0">
                <a:latin typeface="+mn-lt"/>
              </a:rPr>
              <a:t>bolla</a:t>
            </a:r>
            <a:r>
              <a:rPr lang="en-US" altLang="it-IT" sz="2800" b="0" dirty="0" smtClean="0">
                <a:latin typeface="+mn-lt"/>
              </a:rPr>
              <a:t>, </a:t>
            </a:r>
            <a:r>
              <a:rPr lang="en-US" altLang="it-IT" sz="2800" b="0" dirty="0" err="1" smtClean="0">
                <a:latin typeface="+mn-lt"/>
              </a:rPr>
              <a:t>alla</a:t>
            </a:r>
            <a:r>
              <a:rPr lang="en-US" altLang="it-IT" sz="2800" b="0" dirty="0" smtClean="0">
                <a:latin typeface="+mn-lt"/>
              </a:rPr>
              <a:t> </a:t>
            </a:r>
            <a:r>
              <a:rPr lang="en-US" altLang="it-IT" sz="2800" b="0" dirty="0" err="1" smtClean="0">
                <a:latin typeface="+mn-lt"/>
              </a:rPr>
              <a:t>fase</a:t>
            </a:r>
            <a:r>
              <a:rPr lang="en-US" altLang="it-IT" sz="2800" b="0" dirty="0" smtClean="0">
                <a:latin typeface="+mn-lt"/>
              </a:rPr>
              <a:t> di </a:t>
            </a:r>
            <a:r>
              <a:rPr lang="en-US" altLang="it-IT" sz="2800" b="0" dirty="0" err="1" smtClean="0">
                <a:latin typeface="+mn-lt"/>
              </a:rPr>
              <a:t>espansione</a:t>
            </a:r>
            <a:r>
              <a:rPr lang="en-US" altLang="it-IT" sz="2800" b="0" dirty="0" smtClean="0">
                <a:latin typeface="+mn-lt"/>
              </a:rPr>
              <a:t> </a:t>
            </a:r>
            <a:r>
              <a:rPr lang="en-US" altLang="it-IT" sz="2800" b="0" dirty="0" err="1">
                <a:latin typeface="+mn-lt"/>
              </a:rPr>
              <a:t>dovuta</a:t>
            </a:r>
            <a:r>
              <a:rPr lang="en-US" altLang="it-IT" sz="2800" b="0" dirty="0">
                <a:latin typeface="+mn-lt"/>
              </a:rPr>
              <a:t> </a:t>
            </a:r>
            <a:r>
              <a:rPr lang="en-US" altLang="it-IT" sz="2800" b="0" dirty="0" err="1">
                <a:latin typeface="+mn-lt"/>
              </a:rPr>
              <a:t>alla</a:t>
            </a:r>
            <a:r>
              <a:rPr lang="en-US" altLang="it-IT" sz="2800" b="0" dirty="0">
                <a:latin typeface="+mn-lt"/>
              </a:rPr>
              <a:t> </a:t>
            </a:r>
            <a:r>
              <a:rPr lang="en-US" altLang="it-IT" sz="2800" b="0" dirty="0" err="1">
                <a:latin typeface="+mn-lt"/>
              </a:rPr>
              <a:t>rarefazione</a:t>
            </a:r>
            <a:r>
              <a:rPr lang="en-US" altLang="it-IT" sz="2800" b="0" dirty="0">
                <a:latin typeface="+mn-lt"/>
              </a:rPr>
              <a:t> </a:t>
            </a:r>
            <a:r>
              <a:rPr lang="en-US" altLang="it-IT" sz="2800" b="0" dirty="0" err="1">
                <a:latin typeface="+mn-lt"/>
              </a:rPr>
              <a:t>dell’onda</a:t>
            </a:r>
            <a:r>
              <a:rPr lang="en-US" altLang="it-IT" sz="2800" b="0" dirty="0">
                <a:latin typeface="+mn-lt"/>
              </a:rPr>
              <a:t>, segue la </a:t>
            </a:r>
            <a:r>
              <a:rPr lang="en-US" altLang="it-IT" sz="2800" b="0" dirty="0" err="1">
                <a:latin typeface="+mn-lt"/>
              </a:rPr>
              <a:t>fase</a:t>
            </a:r>
            <a:r>
              <a:rPr lang="en-US" altLang="it-IT" sz="2800" b="0" dirty="0">
                <a:latin typeface="+mn-lt"/>
              </a:rPr>
              <a:t> di </a:t>
            </a:r>
            <a:r>
              <a:rPr lang="en-US" altLang="it-IT" sz="2800" b="0" dirty="0" err="1">
                <a:latin typeface="+mn-lt"/>
              </a:rPr>
              <a:t>compressione</a:t>
            </a:r>
            <a:r>
              <a:rPr lang="en-US" altLang="it-IT" sz="2800" b="0" dirty="0">
                <a:latin typeface="+mn-lt"/>
              </a:rPr>
              <a:t> (</a:t>
            </a:r>
            <a:r>
              <a:rPr lang="en-US" altLang="it-IT" sz="2800" b="0" dirty="0" err="1">
                <a:latin typeface="+mn-lt"/>
              </a:rPr>
              <a:t>adiabatica</a:t>
            </a:r>
            <a:r>
              <a:rPr lang="en-US" altLang="it-IT" sz="2800" b="0" dirty="0">
                <a:latin typeface="+mn-lt"/>
              </a:rPr>
              <a:t>) </a:t>
            </a:r>
            <a:r>
              <a:rPr lang="en-US" altLang="it-IT" sz="2800" b="0" dirty="0" err="1">
                <a:latin typeface="+mn-lt"/>
              </a:rPr>
              <a:t>rapida</a:t>
            </a:r>
            <a:r>
              <a:rPr lang="en-US" altLang="it-IT" sz="2800" b="0" dirty="0">
                <a:latin typeface="+mn-lt"/>
              </a:rPr>
              <a:t> </a:t>
            </a:r>
            <a:r>
              <a:rPr lang="en-US" altLang="it-IT" sz="2800" b="0" dirty="0" err="1">
                <a:latin typeface="+mn-lt"/>
              </a:rPr>
              <a:t>che</a:t>
            </a:r>
            <a:r>
              <a:rPr lang="en-US" altLang="it-IT" sz="2800" b="0" dirty="0">
                <a:latin typeface="+mn-lt"/>
              </a:rPr>
              <a:t> ne </a:t>
            </a:r>
            <a:r>
              <a:rPr lang="en-US" altLang="it-IT" sz="2800" b="0" dirty="0" err="1">
                <a:latin typeface="+mn-lt"/>
              </a:rPr>
              <a:t>provoca</a:t>
            </a:r>
            <a:r>
              <a:rPr lang="en-US" altLang="it-IT" sz="2800" b="0" dirty="0">
                <a:latin typeface="+mn-lt"/>
              </a:rPr>
              <a:t> </a:t>
            </a:r>
            <a:r>
              <a:rPr lang="en-US" altLang="it-IT" sz="2800" b="0" dirty="0" err="1">
                <a:latin typeface="+mn-lt"/>
              </a:rPr>
              <a:t>il</a:t>
            </a:r>
            <a:r>
              <a:rPr lang="en-US" altLang="it-IT" sz="2800" b="0" dirty="0">
                <a:latin typeface="+mn-lt"/>
              </a:rPr>
              <a:t> </a:t>
            </a:r>
            <a:r>
              <a:rPr lang="en-US" altLang="it-IT" sz="2800" b="0" dirty="0" err="1" smtClean="0">
                <a:latin typeface="+mn-lt"/>
              </a:rPr>
              <a:t>collasso</a:t>
            </a:r>
            <a:r>
              <a:rPr lang="en-US" altLang="it-IT" sz="2800" b="0" dirty="0" smtClean="0">
                <a:latin typeface="+mn-lt"/>
              </a:rPr>
              <a:t>.</a:t>
            </a:r>
          </a:p>
          <a:p>
            <a:pPr marL="261938" lvl="1" indent="-261938" eaLnBrk="1" hangingPunct="1">
              <a:spcBef>
                <a:spcPct val="20000"/>
              </a:spcBef>
              <a:spcAft>
                <a:spcPts val="1800"/>
              </a:spcAft>
              <a:buClr>
                <a:srgbClr val="FF3300"/>
              </a:buClr>
              <a:buSzPct val="60000"/>
              <a:buFont typeface="Wingdings" pitchFamily="2" charset="2"/>
              <a:buChar char="q"/>
            </a:pPr>
            <a:r>
              <a:rPr lang="en-US" altLang="it-IT" sz="2800" b="0" dirty="0" smtClean="0">
                <a:latin typeface="+mn-lt"/>
              </a:rPr>
              <a:t>Ne </a:t>
            </a:r>
            <a:r>
              <a:rPr lang="en-US" altLang="it-IT" sz="2800" b="0" dirty="0" err="1">
                <a:latin typeface="+mn-lt"/>
              </a:rPr>
              <a:t>consegue</a:t>
            </a:r>
            <a:r>
              <a:rPr lang="en-US" altLang="it-IT" sz="2800" b="0" dirty="0">
                <a:latin typeface="+mn-lt"/>
              </a:rPr>
              <a:t> un </a:t>
            </a:r>
            <a:r>
              <a:rPr lang="en-US" altLang="it-IT" sz="2800" b="0" dirty="0" err="1">
                <a:latin typeface="+mn-lt"/>
              </a:rPr>
              <a:t>aumento</a:t>
            </a:r>
            <a:r>
              <a:rPr lang="en-US" altLang="it-IT" sz="2800" b="0" dirty="0">
                <a:latin typeface="+mn-lt"/>
              </a:rPr>
              <a:t> </a:t>
            </a:r>
            <a:r>
              <a:rPr lang="en-US" altLang="it-IT" sz="2800" b="0" dirty="0" err="1">
                <a:latin typeface="+mn-lt"/>
              </a:rPr>
              <a:t>transitorio</a:t>
            </a:r>
            <a:r>
              <a:rPr lang="en-US" altLang="it-IT" sz="2800" b="0" dirty="0">
                <a:latin typeface="+mn-lt"/>
              </a:rPr>
              <a:t> di </a:t>
            </a:r>
            <a:r>
              <a:rPr lang="en-US" altLang="it-IT" sz="2800" b="0" dirty="0" err="1">
                <a:latin typeface="+mn-lt"/>
              </a:rPr>
              <a:t>temperatura</a:t>
            </a:r>
            <a:r>
              <a:rPr lang="en-US" altLang="it-IT" sz="2800" b="0" dirty="0">
                <a:latin typeface="+mn-lt"/>
              </a:rPr>
              <a:t> </a:t>
            </a:r>
            <a:r>
              <a:rPr lang="en-US" altLang="it-IT" sz="2800" b="0" dirty="0" err="1">
                <a:latin typeface="+mn-lt"/>
              </a:rPr>
              <a:t>che</a:t>
            </a:r>
            <a:r>
              <a:rPr lang="en-US" altLang="it-IT" sz="2800" b="0" dirty="0">
                <a:latin typeface="+mn-lt"/>
              </a:rPr>
              <a:t> </a:t>
            </a:r>
            <a:r>
              <a:rPr lang="en-US" altLang="it-IT" sz="2800" b="0" dirty="0" err="1">
                <a:latin typeface="+mn-lt"/>
              </a:rPr>
              <a:t>può</a:t>
            </a:r>
            <a:r>
              <a:rPr lang="en-US" altLang="it-IT" sz="2800" b="0" dirty="0">
                <a:latin typeface="+mn-lt"/>
              </a:rPr>
              <a:t> </a:t>
            </a:r>
            <a:r>
              <a:rPr lang="en-US" altLang="it-IT" sz="2800" b="0" dirty="0" err="1">
                <a:latin typeface="+mn-lt"/>
              </a:rPr>
              <a:t>raggiungere</a:t>
            </a:r>
            <a:r>
              <a:rPr lang="en-US" altLang="it-IT" sz="2800" b="0" dirty="0">
                <a:latin typeface="+mn-lt"/>
              </a:rPr>
              <a:t> </a:t>
            </a:r>
            <a:r>
              <a:rPr lang="en-US" altLang="it-IT" sz="2800" b="0" dirty="0" err="1" smtClean="0">
                <a:latin typeface="+mn-lt"/>
              </a:rPr>
              <a:t>i</a:t>
            </a:r>
            <a:r>
              <a:rPr lang="en-US" altLang="it-IT" sz="2800" b="0" dirty="0" smtClean="0">
                <a:latin typeface="+mn-lt"/>
              </a:rPr>
              <a:t> </a:t>
            </a:r>
            <a:r>
              <a:rPr lang="en-US" altLang="it-IT" sz="2800" b="0" dirty="0">
                <a:latin typeface="+mn-lt"/>
              </a:rPr>
              <a:t>1000°C (</a:t>
            </a:r>
            <a:r>
              <a:rPr lang="en-US" altLang="it-IT" sz="2800" b="0" dirty="0" err="1">
                <a:latin typeface="+mn-lt"/>
              </a:rPr>
              <a:t>potenzialmente</a:t>
            </a:r>
            <a:r>
              <a:rPr lang="en-US" altLang="it-IT" sz="2800" b="0" dirty="0">
                <a:latin typeface="+mn-lt"/>
              </a:rPr>
              <a:t> in </a:t>
            </a:r>
            <a:r>
              <a:rPr lang="en-US" altLang="it-IT" sz="2800" b="0" dirty="0" err="1">
                <a:latin typeface="+mn-lt"/>
              </a:rPr>
              <a:t>grado</a:t>
            </a:r>
            <a:r>
              <a:rPr lang="en-US" altLang="it-IT" sz="2800" b="0" dirty="0">
                <a:latin typeface="+mn-lt"/>
              </a:rPr>
              <a:t> di </a:t>
            </a:r>
            <a:r>
              <a:rPr lang="en-US" altLang="it-IT" sz="2800" b="0" dirty="0" err="1">
                <a:latin typeface="+mn-lt"/>
              </a:rPr>
              <a:t>creare</a:t>
            </a:r>
            <a:r>
              <a:rPr lang="en-US" altLang="it-IT" sz="2800" b="0" dirty="0">
                <a:latin typeface="+mn-lt"/>
              </a:rPr>
              <a:t> </a:t>
            </a:r>
            <a:r>
              <a:rPr lang="en-US" altLang="it-IT" sz="2800" b="0" dirty="0" err="1">
                <a:latin typeface="+mn-lt"/>
              </a:rPr>
              <a:t>radicali</a:t>
            </a:r>
            <a:r>
              <a:rPr lang="en-US" altLang="it-IT" sz="2800" b="0" dirty="0">
                <a:latin typeface="+mn-lt"/>
              </a:rPr>
              <a:t> </a:t>
            </a:r>
            <a:r>
              <a:rPr lang="en-US" altLang="it-IT" sz="2800" b="0" dirty="0" err="1">
                <a:latin typeface="+mn-lt"/>
              </a:rPr>
              <a:t>liberi</a:t>
            </a:r>
            <a:r>
              <a:rPr lang="en-US" altLang="it-IT" sz="2800" b="0" dirty="0">
                <a:latin typeface="+mn-lt"/>
              </a:rPr>
              <a:t>); </a:t>
            </a:r>
            <a:r>
              <a:rPr lang="en-US" altLang="it-IT" sz="2800" b="0" dirty="0" err="1">
                <a:latin typeface="+mn-lt"/>
              </a:rPr>
              <a:t>può</a:t>
            </a:r>
            <a:r>
              <a:rPr lang="en-US" altLang="it-IT" sz="2800" b="0" dirty="0">
                <a:latin typeface="+mn-lt"/>
              </a:rPr>
              <a:t> </a:t>
            </a:r>
            <a:r>
              <a:rPr lang="en-US" altLang="it-IT" sz="2800" b="0" dirty="0" err="1">
                <a:latin typeface="+mn-lt"/>
              </a:rPr>
              <a:t>seguire</a:t>
            </a:r>
            <a:r>
              <a:rPr lang="en-US" altLang="it-IT" sz="2800" b="0" dirty="0">
                <a:latin typeface="+mn-lt"/>
              </a:rPr>
              <a:t> </a:t>
            </a:r>
            <a:r>
              <a:rPr lang="en-US" altLang="it-IT" sz="2800" b="0" dirty="0" err="1">
                <a:latin typeface="+mn-lt"/>
              </a:rPr>
              <a:t>emissione</a:t>
            </a:r>
            <a:r>
              <a:rPr lang="en-US" altLang="it-IT" sz="2800" b="0" dirty="0">
                <a:latin typeface="+mn-lt"/>
              </a:rPr>
              <a:t> di </a:t>
            </a:r>
            <a:r>
              <a:rPr lang="en-US" altLang="it-IT" sz="2800" b="0" dirty="0" err="1">
                <a:latin typeface="+mn-lt"/>
              </a:rPr>
              <a:t>luce</a:t>
            </a:r>
            <a:r>
              <a:rPr lang="en-US" altLang="it-IT" sz="2800" b="0" dirty="0">
                <a:latin typeface="+mn-lt"/>
              </a:rPr>
              <a:t> nota come </a:t>
            </a:r>
            <a:r>
              <a:rPr lang="en-US" altLang="it-IT" sz="2800" b="0" dirty="0" smtClean="0">
                <a:latin typeface="+mn-lt"/>
              </a:rPr>
              <a:t>“</a:t>
            </a:r>
            <a:r>
              <a:rPr lang="en-US" altLang="it-IT" sz="2800" b="0" dirty="0" err="1" smtClean="0">
                <a:latin typeface="+mn-lt"/>
              </a:rPr>
              <a:t>sonoluminescenza</a:t>
            </a:r>
            <a:r>
              <a:rPr lang="en-US" altLang="it-IT" sz="2800" b="0" dirty="0" smtClean="0">
                <a:latin typeface="+mn-lt"/>
              </a:rPr>
              <a:t>”.</a:t>
            </a:r>
          </a:p>
        </p:txBody>
      </p:sp>
      <p:sp>
        <p:nvSpPr>
          <p:cNvPr id="6147" name="Rectangle 5"/>
          <p:cNvSpPr>
            <a:spLocks noChangeArrowheads="1"/>
          </p:cNvSpPr>
          <p:nvPr/>
        </p:nvSpPr>
        <p:spPr bwMode="auto">
          <a:xfrm>
            <a:off x="323850" y="116632"/>
            <a:ext cx="8569325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it-IT" sz="4000" dirty="0" err="1" smtClean="0">
                <a:solidFill>
                  <a:srgbClr val="C00000"/>
                </a:solidFill>
                <a:latin typeface="+mn-lt"/>
              </a:rPr>
              <a:t>Cavitazione</a:t>
            </a:r>
            <a:r>
              <a:rPr lang="en-US" altLang="it-IT" sz="4000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en-US" altLang="it-IT" sz="4000" dirty="0" err="1" smtClean="0">
                <a:solidFill>
                  <a:srgbClr val="C00000"/>
                </a:solidFill>
                <a:latin typeface="+mn-lt"/>
              </a:rPr>
              <a:t>instabile</a:t>
            </a:r>
            <a:r>
              <a:rPr lang="en-US" altLang="it-IT" sz="4000" dirty="0" smtClean="0">
                <a:solidFill>
                  <a:srgbClr val="C00000"/>
                </a:solidFill>
                <a:latin typeface="+mn-lt"/>
              </a:rPr>
              <a:t>: </a:t>
            </a:r>
            <a:r>
              <a:rPr lang="en-US" altLang="it-IT" sz="4000" dirty="0" err="1" smtClean="0">
                <a:solidFill>
                  <a:srgbClr val="C00000"/>
                </a:solidFill>
                <a:latin typeface="+mn-lt"/>
              </a:rPr>
              <a:t>Microjets</a:t>
            </a:r>
            <a:endParaRPr lang="en-US" altLang="it-IT" sz="4000" dirty="0" smtClean="0">
              <a:solidFill>
                <a:srgbClr val="C00000"/>
              </a:solidFill>
              <a:latin typeface="+mn-lt"/>
            </a:endParaRPr>
          </a:p>
          <a:p>
            <a:pPr algn="ctr" eaLnBrk="1" hangingPunct="1"/>
            <a:r>
              <a:rPr lang="it-IT" sz="3600" i="1" dirty="0">
                <a:solidFill>
                  <a:srgbClr val="0070C0"/>
                </a:solidFill>
                <a:latin typeface="+mn-lt"/>
              </a:rPr>
              <a:t>Effetti non termici</a:t>
            </a:r>
            <a:endParaRPr lang="en-US" altLang="it-IT" sz="3600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253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2736"/>
            <a:ext cx="5256584" cy="444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/>
          <p:cNvSpPr txBox="1"/>
          <p:nvPr/>
        </p:nvSpPr>
        <p:spPr>
          <a:xfrm>
            <a:off x="251520" y="5744433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2060"/>
                </a:solidFill>
              </a:rPr>
              <a:t>Mechanical Index</a:t>
            </a:r>
            <a:endParaRPr lang="it-IT" sz="3200" b="1" dirty="0">
              <a:solidFill>
                <a:srgbClr val="002060"/>
              </a:solidFill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6039854" y="1380808"/>
            <a:ext cx="27363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it-IT" sz="2200" dirty="0" smtClean="0"/>
              <a:t>Il </a:t>
            </a:r>
            <a:r>
              <a:rPr lang="it-IT" sz="2200" dirty="0" smtClean="0"/>
              <a:t>MI è un indicatore della verosimiglianza che si realizzi la cavitazione ed è riportato nella maggior parte degli ecografi commerciali.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 smtClean="0"/>
              <a:t>E’ definito come</a:t>
            </a:r>
            <a:r>
              <a:rPr lang="it-IT" sz="2200" dirty="0" smtClean="0"/>
              <a:t>:</a:t>
            </a:r>
            <a:endParaRPr lang="it-IT" sz="2200" dirty="0" smtClean="0"/>
          </a:p>
        </p:txBody>
      </p:sp>
      <p:graphicFrame>
        <p:nvGraphicFramePr>
          <p:cNvPr id="3" name="Ogget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907978"/>
              </p:ext>
            </p:extLst>
          </p:nvPr>
        </p:nvGraphicFramePr>
        <p:xfrm>
          <a:off x="6947221" y="4550054"/>
          <a:ext cx="921569" cy="587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67" name="Equazione" r:id="rId4" imgW="660240" imgH="419040" progId="Equation.3">
                  <p:embed/>
                </p:oleObj>
              </mc:Choice>
              <mc:Fallback>
                <p:oleObj name="Equazione" r:id="rId4" imgW="660240" imgH="419040" progId="Equation.3">
                  <p:embed/>
                  <p:pic>
                    <p:nvPicPr>
                      <p:cNvPr id="0" name="Ogget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7221" y="4550054"/>
                        <a:ext cx="921569" cy="58773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ttangolo 4"/>
          <p:cNvSpPr/>
          <p:nvPr/>
        </p:nvSpPr>
        <p:spPr>
          <a:xfrm>
            <a:off x="6372200" y="5390490"/>
            <a:ext cx="25701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err="1"/>
              <a:t>p</a:t>
            </a:r>
            <a:r>
              <a:rPr lang="it-IT" baseline="-25000" dirty="0" err="1"/>
              <a:t>r</a:t>
            </a:r>
            <a:r>
              <a:rPr lang="it-IT" dirty="0"/>
              <a:t>: valore di picco della fase di rarefazione</a:t>
            </a:r>
          </a:p>
        </p:txBody>
      </p:sp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431397" y="25410"/>
            <a:ext cx="8229600" cy="1027326"/>
          </a:xfrm>
        </p:spPr>
        <p:txBody>
          <a:bodyPr>
            <a:normAutofit/>
          </a:bodyPr>
          <a:lstStyle/>
          <a:p>
            <a:r>
              <a:rPr lang="it-IT" sz="4000" b="1" dirty="0" smtClean="0">
                <a:solidFill>
                  <a:srgbClr val="C00000"/>
                </a:solidFill>
              </a:rPr>
              <a:t>Indici di esposizione acustica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38152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0002" y="81030"/>
            <a:ext cx="8229600" cy="899698"/>
          </a:xfrm>
        </p:spPr>
        <p:txBody>
          <a:bodyPr>
            <a:normAutofit/>
          </a:bodyPr>
          <a:lstStyle/>
          <a:p>
            <a:r>
              <a:rPr lang="it-IT" sz="4000" b="1" dirty="0" smtClean="0">
                <a:solidFill>
                  <a:srgbClr val="C00000"/>
                </a:solidFill>
              </a:rPr>
              <a:t>Indici di emissione acustica</a:t>
            </a:r>
            <a:endParaRPr lang="it-IT" sz="40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79511" y="980728"/>
            <a:ext cx="43924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 </a:t>
            </a:r>
            <a:r>
              <a:rPr lang="it-IT" sz="3200" b="1" dirty="0" smtClean="0"/>
              <a:t> </a:t>
            </a:r>
            <a:r>
              <a:rPr lang="it-IT" sz="3200" b="1" dirty="0" smtClean="0">
                <a:solidFill>
                  <a:srgbClr val="002060"/>
                </a:solidFill>
              </a:rPr>
              <a:t>Potenza acustica</a:t>
            </a:r>
            <a:endParaRPr lang="it-IT" sz="2000" dirty="0">
              <a:solidFill>
                <a:srgbClr val="00206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000" dirty="0" smtClean="0"/>
              <a:t>Emessa dal trasduttore  e misurata in Watt</a:t>
            </a:r>
            <a:r>
              <a:rPr lang="it-IT" sz="2000" dirty="0"/>
              <a:t>; 1 W = 1 </a:t>
            </a:r>
            <a:r>
              <a:rPr lang="it-IT" sz="2000" dirty="0" smtClean="0"/>
              <a:t>joule/sec.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000" dirty="0" smtClean="0"/>
              <a:t>La potenza acustica è l’energia emessa dal trasduttore nel tempo.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4376291" y="2135420"/>
            <a:ext cx="476770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smtClean="0"/>
              <a:t>	</a:t>
            </a:r>
            <a:r>
              <a:rPr lang="it-IT" sz="3200" b="1" dirty="0" smtClean="0">
                <a:solidFill>
                  <a:srgbClr val="002060"/>
                </a:solidFill>
              </a:rPr>
              <a:t>Intensità</a:t>
            </a:r>
            <a:endParaRPr lang="it-IT" sz="3200" dirty="0" smtClean="0">
              <a:solidFill>
                <a:srgbClr val="00206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000" dirty="0" smtClean="0"/>
              <a:t>L’intensità  è una misura del flusso di </a:t>
            </a:r>
            <a:r>
              <a:rPr lang="it-IT" sz="2000" dirty="0"/>
              <a:t>p</a:t>
            </a:r>
            <a:r>
              <a:rPr lang="it-IT" sz="2000" dirty="0" smtClean="0"/>
              <a:t>otenza acustica che passa attraverso una superficie ed è misurata  in W/</a:t>
            </a:r>
            <a:r>
              <a:rPr lang="en-GB" sz="2000" dirty="0"/>
              <a:t> </a:t>
            </a:r>
            <a:r>
              <a:rPr lang="en-GB" sz="2000" dirty="0" smtClean="0"/>
              <a:t>cm</a:t>
            </a:r>
            <a:r>
              <a:rPr lang="en-GB" sz="2000" baseline="30000" dirty="0" smtClean="0"/>
              <a:t>2</a:t>
            </a:r>
            <a:r>
              <a:rPr lang="en-GB" sz="2000" dirty="0" smtClean="0"/>
              <a:t>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45" y="3789040"/>
            <a:ext cx="3420381" cy="2064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Ogget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113847"/>
              </p:ext>
            </p:extLst>
          </p:nvPr>
        </p:nvGraphicFramePr>
        <p:xfrm>
          <a:off x="6516216" y="4077072"/>
          <a:ext cx="1589087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5" name="Equazione" r:id="rId4" imgW="545760" imgH="393480" progId="Equation.3">
                  <p:embed/>
                </p:oleObj>
              </mc:Choice>
              <mc:Fallback>
                <p:oleObj name="Equazione" r:id="rId4" imgW="545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216" y="4077072"/>
                        <a:ext cx="1589087" cy="115093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asellaDiTesto 8"/>
          <p:cNvSpPr txBox="1"/>
          <p:nvPr/>
        </p:nvSpPr>
        <p:spPr>
          <a:xfrm>
            <a:off x="611560" y="5996226"/>
            <a:ext cx="7992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I</a:t>
            </a:r>
            <a:r>
              <a:rPr lang="it-IT" sz="1600" baseline="-25000" dirty="0" smtClean="0"/>
              <a:t>SA</a:t>
            </a:r>
            <a:r>
              <a:rPr lang="it-IT" sz="1600" dirty="0" smtClean="0"/>
              <a:t> è calcolata mediando la potenza acustica rispetto all’area del </a:t>
            </a:r>
            <a:r>
              <a:rPr lang="it-IT" sz="1600" dirty="0" smtClean="0"/>
              <a:t>trasduttore </a:t>
            </a:r>
            <a:r>
              <a:rPr lang="it-IT" sz="1400" dirty="0" smtClean="0"/>
              <a:t>(SA</a:t>
            </a:r>
            <a:r>
              <a:rPr lang="it-IT" sz="1400" dirty="0" smtClean="0"/>
              <a:t>: </a:t>
            </a:r>
            <a:r>
              <a:rPr lang="it-IT" sz="1400" dirty="0" err="1" smtClean="0"/>
              <a:t>Spatial</a:t>
            </a:r>
            <a:r>
              <a:rPr lang="it-IT" sz="1400" dirty="0" smtClean="0"/>
              <a:t> </a:t>
            </a:r>
            <a:r>
              <a:rPr lang="it-IT" sz="1400" dirty="0" err="1" smtClean="0"/>
              <a:t>Average</a:t>
            </a:r>
            <a:r>
              <a:rPr lang="it-IT" sz="1200" dirty="0" smtClean="0"/>
              <a:t>)</a:t>
            </a:r>
          </a:p>
          <a:p>
            <a:r>
              <a:rPr lang="it-IT" sz="1600" dirty="0" smtClean="0"/>
              <a:t>A: area della superficie coinvolta</a:t>
            </a:r>
          </a:p>
        </p:txBody>
      </p:sp>
    </p:spTree>
    <p:extLst>
      <p:ext uri="{BB962C8B-B14F-4D97-AF65-F5344CB8AC3E}">
        <p14:creationId xmlns:p14="http://schemas.microsoft.com/office/powerpoint/2010/main" val="21661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36104"/>
          </a:xfrm>
        </p:spPr>
        <p:txBody>
          <a:bodyPr>
            <a:normAutofit/>
          </a:bodyPr>
          <a:lstStyle/>
          <a:p>
            <a:r>
              <a:rPr lang="it-IT" sz="4000" b="1" dirty="0" smtClean="0">
                <a:solidFill>
                  <a:srgbClr val="C00000"/>
                </a:solidFill>
              </a:rPr>
              <a:t>Indici di intensità acustica</a:t>
            </a:r>
            <a:endParaRPr lang="it-IT" sz="40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90945" y="1268760"/>
            <a:ext cx="8192782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solidFill>
                  <a:srgbClr val="002060"/>
                </a:solidFill>
              </a:rPr>
              <a:t>Intensità in un punto del fascio</a:t>
            </a:r>
          </a:p>
          <a:p>
            <a:endParaRPr lang="en-GB" sz="1100" dirty="0" smtClean="0"/>
          </a:p>
          <a:p>
            <a:r>
              <a:rPr lang="en-GB" sz="2000" dirty="0" smtClean="0"/>
              <a:t>E’ </a:t>
            </a:r>
            <a:r>
              <a:rPr lang="en-GB" sz="2000" dirty="0" err="1" smtClean="0"/>
              <a:t>possibile</a:t>
            </a:r>
            <a:r>
              <a:rPr lang="en-GB" sz="2000" dirty="0" smtClean="0"/>
              <a:t> </a:t>
            </a:r>
            <a:r>
              <a:rPr lang="en-GB" sz="2000" dirty="0" err="1" smtClean="0"/>
              <a:t>calcolare</a:t>
            </a:r>
            <a:r>
              <a:rPr lang="en-GB" sz="2000" dirty="0" smtClean="0"/>
              <a:t> </a:t>
            </a:r>
            <a:r>
              <a:rPr lang="en-GB" sz="2000" dirty="0" err="1" smtClean="0"/>
              <a:t>l’intensità</a:t>
            </a:r>
            <a:r>
              <a:rPr lang="en-GB" sz="2000" dirty="0" smtClean="0"/>
              <a:t> in un </a:t>
            </a:r>
            <a:r>
              <a:rPr lang="en-GB" sz="2000" dirty="0" err="1" smtClean="0"/>
              <a:t>punto</a:t>
            </a:r>
            <a:r>
              <a:rPr lang="en-GB" sz="2000" dirty="0" smtClean="0"/>
              <a:t> </a:t>
            </a:r>
            <a:r>
              <a:rPr lang="en-GB" sz="2000" dirty="0" err="1" smtClean="0"/>
              <a:t>misurando</a:t>
            </a:r>
            <a:r>
              <a:rPr lang="en-GB" sz="2000" dirty="0" smtClean="0"/>
              <a:t> la </a:t>
            </a:r>
            <a:r>
              <a:rPr lang="en-GB" sz="2000" dirty="0" err="1" smtClean="0"/>
              <a:t>pressione</a:t>
            </a:r>
            <a:r>
              <a:rPr lang="en-GB" sz="2000" dirty="0" smtClean="0"/>
              <a:t> (p), la </a:t>
            </a:r>
            <a:r>
              <a:rPr lang="en-GB" sz="2000" dirty="0" err="1" smtClean="0"/>
              <a:t>densità</a:t>
            </a:r>
            <a:r>
              <a:rPr lang="en-GB" sz="2000" dirty="0" smtClean="0"/>
              <a:t> </a:t>
            </a:r>
            <a:r>
              <a:rPr lang="en-GB" sz="2000" dirty="0" smtClean="0"/>
              <a:t>(</a:t>
            </a:r>
            <a:r>
              <a:rPr lang="en-GB" sz="2000" dirty="0" smtClean="0">
                <a:latin typeface="Symbol" panose="05050102010706020507" pitchFamily="18" charset="2"/>
              </a:rPr>
              <a:t>r</a:t>
            </a:r>
            <a:r>
              <a:rPr lang="en-GB" sz="2000" dirty="0" smtClean="0"/>
              <a:t>) </a:t>
            </a:r>
            <a:r>
              <a:rPr lang="en-GB" sz="2000" dirty="0" smtClean="0"/>
              <a:t>e la </a:t>
            </a:r>
            <a:r>
              <a:rPr lang="en-GB" sz="2000" dirty="0" err="1" smtClean="0"/>
              <a:t>velocità</a:t>
            </a:r>
            <a:r>
              <a:rPr lang="en-GB" sz="2000" dirty="0" smtClean="0"/>
              <a:t> </a:t>
            </a:r>
            <a:r>
              <a:rPr lang="en-GB" sz="2000" dirty="0" smtClean="0"/>
              <a:t>(c) </a:t>
            </a:r>
            <a:r>
              <a:rPr lang="en-GB" sz="2000" dirty="0" smtClean="0"/>
              <a:t>di </a:t>
            </a:r>
            <a:r>
              <a:rPr lang="en-GB" sz="2000" dirty="0" err="1" smtClean="0"/>
              <a:t>propagazione</a:t>
            </a:r>
            <a:r>
              <a:rPr lang="en-GB" sz="2000" dirty="0" smtClean="0"/>
              <a:t> </a:t>
            </a:r>
            <a:r>
              <a:rPr lang="en-GB" sz="2000" dirty="0" err="1" smtClean="0"/>
              <a:t>dell’onda</a:t>
            </a:r>
            <a:r>
              <a:rPr lang="en-GB" sz="2000" dirty="0" smtClean="0"/>
              <a:t> </a:t>
            </a:r>
            <a:r>
              <a:rPr lang="en-GB" sz="2000" dirty="0" err="1" smtClean="0"/>
              <a:t>acustica</a:t>
            </a:r>
            <a:r>
              <a:rPr lang="en-GB" sz="2000" dirty="0" smtClean="0"/>
              <a:t> </a:t>
            </a:r>
            <a:r>
              <a:rPr lang="en-GB" sz="2000" dirty="0" err="1" smtClean="0"/>
              <a:t>nel</a:t>
            </a:r>
            <a:r>
              <a:rPr lang="en-GB" sz="2000" dirty="0" smtClean="0"/>
              <a:t> mezzo </a:t>
            </a:r>
            <a:r>
              <a:rPr lang="en-GB" sz="2000" dirty="0" smtClean="0"/>
              <a:t>(</a:t>
            </a:r>
            <a:r>
              <a:rPr lang="en-GB" sz="2000" dirty="0" err="1" smtClean="0"/>
              <a:t>es</a:t>
            </a:r>
            <a:r>
              <a:rPr lang="en-GB" sz="2000" dirty="0" smtClean="0"/>
              <a:t>. in </a:t>
            </a:r>
            <a:r>
              <a:rPr lang="en-GB" sz="2000" dirty="0" err="1" smtClean="0"/>
              <a:t>vasca</a:t>
            </a:r>
            <a:r>
              <a:rPr lang="en-GB" sz="2000" dirty="0" smtClean="0"/>
              <a:t> </a:t>
            </a:r>
            <a:r>
              <a:rPr lang="en-GB" sz="2000" dirty="0" err="1" smtClean="0"/>
              <a:t>d’acqua</a:t>
            </a:r>
            <a:r>
              <a:rPr lang="en-GB" sz="2000" dirty="0" smtClean="0"/>
              <a:t> </a:t>
            </a:r>
            <a:r>
              <a:rPr lang="en-GB" sz="2000" dirty="0" err="1" smtClean="0"/>
              <a:t>termostata</a:t>
            </a:r>
            <a:r>
              <a:rPr lang="en-GB" sz="2000" dirty="0"/>
              <a:t>)</a:t>
            </a:r>
            <a:r>
              <a:rPr lang="en-GB" sz="2000" dirty="0" smtClean="0"/>
              <a:t>:</a:t>
            </a:r>
            <a:endParaRPr lang="it-IT" sz="2000" dirty="0"/>
          </a:p>
          <a:p>
            <a:endParaRPr lang="it-IT" sz="3200" b="1" dirty="0" smtClean="0">
              <a:solidFill>
                <a:srgbClr val="C00000"/>
              </a:solidFill>
            </a:endParaRPr>
          </a:p>
          <a:p>
            <a:endParaRPr lang="it-IT" sz="3200" b="1" dirty="0" smtClean="0">
              <a:solidFill>
                <a:srgbClr val="C00000"/>
              </a:solidFill>
            </a:endParaRPr>
          </a:p>
          <a:p>
            <a:endParaRPr lang="it-IT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 smtClean="0"/>
              <a:t>La pressione viene misurata con l’Idrofono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 smtClean="0"/>
              <a:t>I</a:t>
            </a:r>
            <a:r>
              <a:rPr lang="it-IT" baseline="-25000" dirty="0" smtClean="0"/>
              <a:t>TA</a:t>
            </a:r>
            <a:r>
              <a:rPr lang="it-IT" dirty="0" smtClean="0"/>
              <a:t>: «</a:t>
            </a:r>
            <a:r>
              <a:rPr lang="it-IT" dirty="0" err="1" smtClean="0"/>
              <a:t>temporal-average</a:t>
            </a:r>
            <a:r>
              <a:rPr lang="it-IT" dirty="0" smtClean="0"/>
              <a:t> </a:t>
            </a:r>
            <a:r>
              <a:rPr lang="it-IT" dirty="0" err="1" smtClean="0"/>
              <a:t>Intensity</a:t>
            </a:r>
            <a:r>
              <a:rPr lang="it-IT" dirty="0" smtClean="0"/>
              <a:t>»  mediata su un periodo nel caso di onda pulsata.</a:t>
            </a:r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04" y="4972657"/>
            <a:ext cx="7633656" cy="1696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Ogget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8744788"/>
              </p:ext>
            </p:extLst>
          </p:nvPr>
        </p:nvGraphicFramePr>
        <p:xfrm>
          <a:off x="3635896" y="2924944"/>
          <a:ext cx="1473200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3" name="Equazione" r:id="rId4" imgW="571320" imgH="393480" progId="Equation.3">
                  <p:embed/>
                </p:oleObj>
              </mc:Choice>
              <mc:Fallback>
                <p:oleObj name="Equazione" r:id="rId4" imgW="5713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2924944"/>
                        <a:ext cx="1473200" cy="101758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720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1990" y="25410"/>
            <a:ext cx="8229600" cy="1027326"/>
          </a:xfrm>
        </p:spPr>
        <p:txBody>
          <a:bodyPr>
            <a:normAutofit/>
          </a:bodyPr>
          <a:lstStyle/>
          <a:p>
            <a:r>
              <a:rPr lang="it-IT" sz="4000" b="1" dirty="0" smtClean="0">
                <a:solidFill>
                  <a:srgbClr val="C00000"/>
                </a:solidFill>
              </a:rPr>
              <a:t>Indici di intensità acustica</a:t>
            </a:r>
            <a:endParaRPr lang="it-IT" sz="40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339658" y="1052736"/>
            <a:ext cx="8192782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solidFill>
                  <a:srgbClr val="002060"/>
                </a:solidFill>
              </a:rPr>
              <a:t>Localizzazione spaziale dell’intensità acustica</a:t>
            </a:r>
          </a:p>
          <a:p>
            <a:endParaRPr lang="it-IT" sz="11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b="1" dirty="0" smtClean="0">
                <a:solidFill>
                  <a:srgbClr val="002060"/>
                </a:solidFill>
              </a:rPr>
              <a:t>I</a:t>
            </a:r>
            <a:r>
              <a:rPr lang="it-IT" b="1" baseline="-25000" dirty="0" smtClean="0">
                <a:solidFill>
                  <a:srgbClr val="002060"/>
                </a:solidFill>
              </a:rPr>
              <a:t>SP</a:t>
            </a:r>
            <a:r>
              <a:rPr lang="it-IT" dirty="0" smtClean="0">
                <a:solidFill>
                  <a:srgbClr val="002060"/>
                </a:solidFill>
              </a:rPr>
              <a:t>: è possibile </a:t>
            </a:r>
            <a:r>
              <a:rPr lang="it-IT" dirty="0" smtClean="0">
                <a:solidFill>
                  <a:srgbClr val="002060"/>
                </a:solidFill>
              </a:rPr>
              <a:t>calcolare </a:t>
            </a:r>
            <a:r>
              <a:rPr lang="it-IT" dirty="0" smtClean="0">
                <a:solidFill>
                  <a:srgbClr val="002060"/>
                </a:solidFill>
              </a:rPr>
              <a:t>l’intensità in una particolare posizione del fascio, per esempio in corrispondenza del suo massimo, nota come «</a:t>
            </a:r>
            <a:r>
              <a:rPr lang="it-IT" dirty="0" err="1" smtClean="0">
                <a:solidFill>
                  <a:srgbClr val="002060"/>
                </a:solidFill>
              </a:rPr>
              <a:t>spatial-peak</a:t>
            </a:r>
            <a:r>
              <a:rPr lang="it-IT" dirty="0" smtClean="0">
                <a:solidFill>
                  <a:srgbClr val="002060"/>
                </a:solidFill>
              </a:rPr>
              <a:t> </a:t>
            </a:r>
            <a:r>
              <a:rPr lang="it-IT" dirty="0" err="1" smtClean="0">
                <a:solidFill>
                  <a:srgbClr val="002060"/>
                </a:solidFill>
              </a:rPr>
              <a:t>value</a:t>
            </a:r>
            <a:r>
              <a:rPr lang="it-IT" dirty="0" smtClean="0">
                <a:solidFill>
                  <a:srgbClr val="002060"/>
                </a:solidFill>
              </a:rPr>
              <a:t>»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b="1" dirty="0" smtClean="0">
                <a:solidFill>
                  <a:srgbClr val="002060"/>
                </a:solidFill>
              </a:rPr>
              <a:t>I</a:t>
            </a:r>
            <a:r>
              <a:rPr lang="it-IT" b="1" baseline="-25000" dirty="0" smtClean="0">
                <a:solidFill>
                  <a:srgbClr val="002060"/>
                </a:solidFill>
              </a:rPr>
              <a:t>SPTA</a:t>
            </a:r>
            <a:r>
              <a:rPr lang="it-IT" dirty="0" smtClean="0">
                <a:solidFill>
                  <a:srgbClr val="002060"/>
                </a:solidFill>
              </a:rPr>
              <a:t>: deriva dalla precedente definizione aggiungendo la media temporale «</a:t>
            </a:r>
            <a:r>
              <a:rPr lang="it-IT" dirty="0" err="1" smtClean="0">
                <a:solidFill>
                  <a:srgbClr val="002060"/>
                </a:solidFill>
              </a:rPr>
              <a:t>spatial-peak</a:t>
            </a:r>
            <a:r>
              <a:rPr lang="it-IT" dirty="0" smtClean="0">
                <a:solidFill>
                  <a:srgbClr val="002060"/>
                </a:solidFill>
              </a:rPr>
              <a:t> </a:t>
            </a:r>
            <a:r>
              <a:rPr lang="it-IT" dirty="0" err="1" smtClean="0">
                <a:solidFill>
                  <a:srgbClr val="002060"/>
                </a:solidFill>
              </a:rPr>
              <a:t>temporal</a:t>
            </a:r>
            <a:r>
              <a:rPr lang="it-IT" dirty="0" smtClean="0">
                <a:solidFill>
                  <a:srgbClr val="002060"/>
                </a:solidFill>
              </a:rPr>
              <a:t> </a:t>
            </a:r>
            <a:r>
              <a:rPr lang="it-IT" dirty="0" err="1" smtClean="0">
                <a:solidFill>
                  <a:srgbClr val="002060"/>
                </a:solidFill>
              </a:rPr>
              <a:t>average</a:t>
            </a:r>
            <a:r>
              <a:rPr lang="it-IT" dirty="0" smtClean="0">
                <a:solidFill>
                  <a:srgbClr val="002060"/>
                </a:solidFill>
              </a:rPr>
              <a:t>»</a:t>
            </a:r>
          </a:p>
          <a:p>
            <a:endParaRPr lang="it-IT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b="1" dirty="0" smtClean="0">
                <a:solidFill>
                  <a:srgbClr val="FF0000"/>
                </a:solidFill>
              </a:rPr>
              <a:t>I</a:t>
            </a:r>
            <a:r>
              <a:rPr lang="it-IT" b="1" baseline="-25000" dirty="0" smtClean="0">
                <a:solidFill>
                  <a:srgbClr val="FF0000"/>
                </a:solidFill>
              </a:rPr>
              <a:t>SA</a:t>
            </a:r>
            <a:r>
              <a:rPr lang="it-IT" dirty="0" smtClean="0">
                <a:solidFill>
                  <a:srgbClr val="FF0000"/>
                </a:solidFill>
              </a:rPr>
              <a:t>: alternativamente </a:t>
            </a:r>
            <a:r>
              <a:rPr lang="it-IT" dirty="0" smtClean="0">
                <a:solidFill>
                  <a:srgbClr val="FF0000"/>
                </a:solidFill>
              </a:rPr>
              <a:t>è </a:t>
            </a:r>
            <a:r>
              <a:rPr lang="it-IT" dirty="0" smtClean="0">
                <a:solidFill>
                  <a:srgbClr val="FF0000"/>
                </a:solidFill>
              </a:rPr>
              <a:t>possibile calcolare un valore mediato attraverso il fascio, noto come «</a:t>
            </a:r>
            <a:r>
              <a:rPr lang="it-IT" dirty="0" err="1" smtClean="0">
                <a:solidFill>
                  <a:srgbClr val="FF0000"/>
                </a:solidFill>
              </a:rPr>
              <a:t>spatial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err="1" smtClean="0">
                <a:solidFill>
                  <a:srgbClr val="FF0000"/>
                </a:solidFill>
              </a:rPr>
              <a:t>average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err="1" smtClean="0">
                <a:solidFill>
                  <a:srgbClr val="FF0000"/>
                </a:solidFill>
              </a:rPr>
              <a:t>value</a:t>
            </a:r>
            <a:r>
              <a:rPr lang="it-IT" dirty="0" smtClean="0">
                <a:solidFill>
                  <a:srgbClr val="FF0000"/>
                </a:solidFill>
              </a:rPr>
              <a:t>».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rgbClr val="FF0000"/>
                </a:solidFill>
              </a:rPr>
              <a:t>I</a:t>
            </a:r>
            <a:r>
              <a:rPr lang="it-IT" baseline="-25000" dirty="0" smtClean="0">
                <a:solidFill>
                  <a:srgbClr val="FF0000"/>
                </a:solidFill>
              </a:rPr>
              <a:t>SATA</a:t>
            </a:r>
            <a:r>
              <a:rPr lang="it-IT" dirty="0" smtClean="0">
                <a:solidFill>
                  <a:srgbClr val="FF0000"/>
                </a:solidFill>
              </a:rPr>
              <a:t>: deriva dalla precedente definizione aggiungendo la media temporale «</a:t>
            </a:r>
            <a:r>
              <a:rPr lang="it-IT" dirty="0" err="1" smtClean="0">
                <a:solidFill>
                  <a:srgbClr val="FF0000"/>
                </a:solidFill>
              </a:rPr>
              <a:t>spatial-average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err="1" smtClean="0">
                <a:solidFill>
                  <a:srgbClr val="FF0000"/>
                </a:solidFill>
              </a:rPr>
              <a:t>temporal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err="1" smtClean="0">
                <a:solidFill>
                  <a:srgbClr val="FF0000"/>
                </a:solidFill>
              </a:rPr>
              <a:t>averga</a:t>
            </a:r>
            <a:r>
              <a:rPr lang="it-IT" dirty="0" smtClean="0">
                <a:solidFill>
                  <a:srgbClr val="FF0000"/>
                </a:solidFill>
              </a:rPr>
              <a:t>»</a:t>
            </a: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526371"/>
            <a:ext cx="6840760" cy="212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822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it-IT" b="1" dirty="0" smtClean="0">
                <a:solidFill>
                  <a:srgbClr val="C00000"/>
                </a:solidFill>
              </a:rPr>
              <a:t>Indice di </a:t>
            </a:r>
            <a:r>
              <a:rPr lang="it-IT" b="1" dirty="0" smtClean="0">
                <a:solidFill>
                  <a:srgbClr val="C00000"/>
                </a:solidFill>
              </a:rPr>
              <a:t>assorbimento acustico</a:t>
            </a:r>
            <a:endParaRPr lang="it-IT" b="1" dirty="0">
              <a:solidFill>
                <a:srgbClr val="C00000"/>
              </a:solidFill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539552" y="1475492"/>
            <a:ext cx="806489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smtClean="0">
                <a:solidFill>
                  <a:srgbClr val="C00000"/>
                </a:solidFill>
              </a:rPr>
              <a:t>Thermal Index (TI)</a:t>
            </a:r>
          </a:p>
          <a:p>
            <a:pPr marL="342900" indent="-342900">
              <a:buFontTx/>
              <a:buChar char="-"/>
            </a:pPr>
            <a:r>
              <a:rPr lang="it-IT" sz="2400" dirty="0" smtClean="0"/>
              <a:t>TI non è una misura di dose o di esposizione, ma un indice di assorbimento.</a:t>
            </a:r>
          </a:p>
          <a:p>
            <a:pPr marL="342900" indent="-342900">
              <a:buFontTx/>
              <a:buChar char="-"/>
            </a:pPr>
            <a:endParaRPr lang="it-IT" sz="2400" dirty="0" smtClean="0"/>
          </a:p>
          <a:p>
            <a:pPr marL="342900" indent="-342900">
              <a:buFontTx/>
              <a:buChar char="-"/>
            </a:pPr>
            <a:r>
              <a:rPr lang="it-IT" sz="2400" dirty="0" smtClean="0"/>
              <a:t>E’ definito sulla base dell’innalzamento di temperatura:</a:t>
            </a:r>
          </a:p>
          <a:p>
            <a:pPr marL="342900" indent="-342900">
              <a:buFontTx/>
              <a:buChar char="-"/>
            </a:pPr>
            <a:endParaRPr lang="it-IT" sz="2400" dirty="0"/>
          </a:p>
          <a:p>
            <a:pPr marL="342900" indent="-342900">
              <a:buFontTx/>
              <a:buChar char="-"/>
            </a:pPr>
            <a:endParaRPr lang="it-IT" sz="2400" dirty="0" smtClean="0"/>
          </a:p>
          <a:p>
            <a:pPr marL="342900" indent="-342900">
              <a:buFontTx/>
              <a:buChar char="-"/>
            </a:pPr>
            <a:endParaRPr lang="it-IT" sz="2400" dirty="0" smtClean="0"/>
          </a:p>
          <a:p>
            <a:endParaRPr lang="it-IT" sz="2400" dirty="0" smtClean="0"/>
          </a:p>
          <a:p>
            <a:pPr marL="342900" indent="-342900">
              <a:buFontTx/>
              <a:buChar char="-"/>
            </a:pPr>
            <a:r>
              <a:rPr lang="it-IT" sz="2400" dirty="0"/>
              <a:t>d</a:t>
            </a:r>
            <a:r>
              <a:rPr lang="it-IT" sz="2400" dirty="0" smtClean="0"/>
              <a:t>ove </a:t>
            </a:r>
            <a:r>
              <a:rPr lang="it-IT" sz="2400" dirty="0" err="1" smtClean="0"/>
              <a:t>W</a:t>
            </a:r>
            <a:r>
              <a:rPr lang="it-IT" sz="2400" baseline="-25000" dirty="0" err="1" smtClean="0"/>
              <a:t>deg</a:t>
            </a:r>
            <a:r>
              <a:rPr lang="it-IT" sz="2400" dirty="0" smtClean="0"/>
              <a:t> è la potenza necessaria per innalzare di 1°C la temperatura del tessuto irradiato, W è la potenza emessa.</a:t>
            </a:r>
          </a:p>
        </p:txBody>
      </p:sp>
      <p:graphicFrame>
        <p:nvGraphicFramePr>
          <p:cNvPr id="3" name="Ogget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641542"/>
              </p:ext>
            </p:extLst>
          </p:nvPr>
        </p:nvGraphicFramePr>
        <p:xfrm>
          <a:off x="3770312" y="3645024"/>
          <a:ext cx="1603375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98" name="Equazione" r:id="rId3" imgW="622080" imgH="444240" progId="Equation.3">
                  <p:embed/>
                </p:oleObj>
              </mc:Choice>
              <mc:Fallback>
                <p:oleObj name="Equazione" r:id="rId3" imgW="6220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0312" y="3645024"/>
                        <a:ext cx="1603375" cy="11493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328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it-IT" sz="4000" b="1" dirty="0" smtClean="0">
                <a:solidFill>
                  <a:srgbClr val="C00000"/>
                </a:solidFill>
              </a:rPr>
              <a:t>Effetti biologici degli ultrasuoni</a:t>
            </a:r>
            <a:endParaRPr lang="it-IT" sz="4000" b="1" dirty="0">
              <a:solidFill>
                <a:srgbClr val="C00000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395536" y="2060848"/>
            <a:ext cx="813690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 smtClean="0"/>
              <a:t>Effetti termici </a:t>
            </a:r>
            <a:r>
              <a:rPr lang="it-IT" sz="2000" dirty="0" smtClean="0"/>
              <a:t>(quando viene prodotto un innalzamento di temperatura di almeno 1°C): vedi HIFU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 smtClean="0"/>
              <a:t>Effetti non termici </a:t>
            </a:r>
            <a:r>
              <a:rPr lang="it-IT" sz="2000" dirty="0" smtClean="0"/>
              <a:t>(dovuti a sollecitazioni meccaniche):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i="1" dirty="0" err="1" smtClean="0"/>
              <a:t>Cavitazionali</a:t>
            </a:r>
            <a:r>
              <a:rPr lang="it-IT" sz="2000" i="1" dirty="0" smtClean="0"/>
              <a:t>: </a:t>
            </a:r>
            <a:r>
              <a:rPr lang="it-IT" sz="2000" dirty="0" smtClean="0"/>
              <a:t>sfruttano la presenza nel tessuto di bolle naturali contenenti per esempio gas disciolto, o sintetiche (mezzo di contrasto);</a:t>
            </a:r>
            <a:endParaRPr lang="it-IT" sz="2000" dirty="0"/>
          </a:p>
          <a:p>
            <a:pPr lvl="1"/>
            <a:endParaRPr lang="it-IT" sz="2000" dirty="0" smtClean="0"/>
          </a:p>
          <a:p>
            <a:pPr lvl="1"/>
            <a:endParaRPr lang="it-IT" sz="2000" dirty="0"/>
          </a:p>
          <a:p>
            <a:pPr lvl="1"/>
            <a:endParaRPr lang="it-IT" sz="2000" dirty="0" smtClean="0"/>
          </a:p>
          <a:p>
            <a:pPr lvl="1"/>
            <a:endParaRPr lang="it-IT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i="1" dirty="0" smtClean="0"/>
              <a:t>Non </a:t>
            </a:r>
            <a:r>
              <a:rPr lang="it-IT" sz="2000" i="1" dirty="0" err="1" smtClean="0"/>
              <a:t>cavitazionali</a:t>
            </a:r>
            <a:r>
              <a:rPr lang="it-IT" sz="2000" i="1" dirty="0" smtClean="0"/>
              <a:t>: </a:t>
            </a:r>
            <a:r>
              <a:rPr lang="it-IT" sz="2000" dirty="0" smtClean="0"/>
              <a:t>fenomeni che non sfruttano l’effetto bolle (non trattati)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719571" y="1196752"/>
            <a:ext cx="7488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Quando la sorgente acustica assume particolari valori dei suoi parametri, si possono avere i seguenti effetti:</a:t>
            </a:r>
            <a:endParaRPr lang="it-IT" sz="2000" dirty="0"/>
          </a:p>
        </p:txBody>
      </p:sp>
      <p:grpSp>
        <p:nvGrpSpPr>
          <p:cNvPr id="4" name="Gruppo 3"/>
          <p:cNvGrpSpPr/>
          <p:nvPr/>
        </p:nvGrpSpPr>
        <p:grpSpPr>
          <a:xfrm>
            <a:off x="893984" y="4293096"/>
            <a:ext cx="7998495" cy="1080120"/>
            <a:chOff x="893984" y="4293096"/>
            <a:chExt cx="7998495" cy="1080120"/>
          </a:xfrm>
        </p:grpSpPr>
        <p:pic>
          <p:nvPicPr>
            <p:cNvPr id="6" name="Picture 2" descr="Risultati immagini per ultrasound microbubble image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3984" y="4293096"/>
              <a:ext cx="2205496" cy="1080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CasellaDiTesto 6"/>
            <p:cNvSpPr txBox="1"/>
            <p:nvPr/>
          </p:nvSpPr>
          <p:spPr>
            <a:xfrm>
              <a:off x="3275856" y="4588588"/>
              <a:ext cx="146286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 smtClean="0"/>
                <a:t>Microbolle</a:t>
              </a:r>
              <a:r>
                <a:rPr lang="it-IT" sz="1100" dirty="0" smtClean="0"/>
                <a:t> usate come mezzo di contrasto esogeno</a:t>
              </a:r>
              <a:endParaRPr lang="en-US" sz="1100" dirty="0"/>
            </a:p>
          </p:txBody>
        </p:sp>
        <p:pic>
          <p:nvPicPr>
            <p:cNvPr id="8" name="Picture 4" descr="stream_good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3043" y="4347434"/>
              <a:ext cx="1953993" cy="1008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CasellaDiTesto 8"/>
            <p:cNvSpPr txBox="1"/>
            <p:nvPr/>
          </p:nvSpPr>
          <p:spPr>
            <a:xfrm>
              <a:off x="7092280" y="4503949"/>
              <a:ext cx="180019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 smtClean="0"/>
                <a:t>Microbolle</a:t>
              </a:r>
              <a:r>
                <a:rPr lang="it-IT" sz="1100" dirty="0" smtClean="0"/>
                <a:t> generate per effetto della pressione acustica, sfruttando la presenza di gas nei tessuti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715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15" y="1750470"/>
            <a:ext cx="8899981" cy="3190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it-IT" b="1" dirty="0" smtClean="0">
                <a:solidFill>
                  <a:srgbClr val="C00000"/>
                </a:solidFill>
              </a:rPr>
              <a:t>Uso terapeutico ad alta potenza: HIFU</a:t>
            </a:r>
            <a:br>
              <a:rPr lang="it-IT" b="1" dirty="0" smtClean="0">
                <a:solidFill>
                  <a:srgbClr val="C00000"/>
                </a:solidFill>
              </a:rPr>
            </a:br>
            <a:r>
              <a:rPr lang="it-IT" sz="4000" b="1" i="1" dirty="0" smtClean="0">
                <a:solidFill>
                  <a:srgbClr val="0070C0"/>
                </a:solidFill>
              </a:rPr>
              <a:t>Effetti termici</a:t>
            </a:r>
            <a:endParaRPr lang="en-US" sz="4000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77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90872" y="116632"/>
            <a:ext cx="8229600" cy="864096"/>
          </a:xfrm>
        </p:spPr>
        <p:txBody>
          <a:bodyPr>
            <a:normAutofit fontScale="90000"/>
          </a:bodyPr>
          <a:lstStyle/>
          <a:p>
            <a:r>
              <a:rPr lang="en-US" sz="4000" b="1" dirty="0" err="1" smtClean="0">
                <a:solidFill>
                  <a:srgbClr val="C00000"/>
                </a:solidFill>
              </a:rPr>
              <a:t>Tipici</a:t>
            </a:r>
            <a:r>
              <a:rPr lang="en-US" sz="4000" b="1" dirty="0" smtClean="0">
                <a:solidFill>
                  <a:srgbClr val="C00000"/>
                </a:solidFill>
              </a:rPr>
              <a:t> </a:t>
            </a:r>
            <a:r>
              <a:rPr lang="en-US" sz="4000" b="1" dirty="0" err="1" smtClean="0">
                <a:solidFill>
                  <a:srgbClr val="C00000"/>
                </a:solidFill>
              </a:rPr>
              <a:t>valori</a:t>
            </a:r>
            <a:r>
              <a:rPr lang="en-US" sz="4000" b="1" dirty="0" smtClean="0">
                <a:solidFill>
                  <a:srgbClr val="C00000"/>
                </a:solidFill>
              </a:rPr>
              <a:t> del </a:t>
            </a:r>
            <a:r>
              <a:rPr lang="en-US" sz="4000" b="1" dirty="0" smtClean="0">
                <a:solidFill>
                  <a:srgbClr val="C00000"/>
                </a:solidFill>
              </a:rPr>
              <a:t>LIPUS</a:t>
            </a:r>
            <a:br>
              <a:rPr lang="en-US" sz="4000" b="1" dirty="0" smtClean="0">
                <a:solidFill>
                  <a:srgbClr val="C00000"/>
                </a:solidFill>
              </a:rPr>
            </a:br>
            <a:r>
              <a:rPr lang="it-IT" sz="4000" b="1" i="1" dirty="0">
                <a:solidFill>
                  <a:srgbClr val="0070C0"/>
                </a:solidFill>
              </a:rPr>
              <a:t>Effetti termici</a:t>
            </a:r>
            <a:endParaRPr lang="it-IT" sz="4000" b="1" dirty="0">
              <a:solidFill>
                <a:srgbClr val="C00000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683568" y="1268760"/>
            <a:ext cx="806489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LIPUS (Low Intensity Pulsed Ultrasound):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400" dirty="0" smtClean="0"/>
              <a:t>Unfocused transducer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400" dirty="0" smtClean="0"/>
              <a:t>3.95 KHz, 545 KHz, 790 KHz, 1.02 MHz, 1.5 MHz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400" dirty="0" smtClean="0"/>
              <a:t>duty-cycle: 1:4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400" dirty="0" smtClean="0"/>
              <a:t>I</a:t>
            </a:r>
            <a:r>
              <a:rPr lang="en-US" sz="2400" baseline="-25000" dirty="0" smtClean="0"/>
              <a:t>SATA</a:t>
            </a:r>
            <a:r>
              <a:rPr lang="en-US" sz="2400" dirty="0" smtClean="0"/>
              <a:t>: 30 </a:t>
            </a:r>
            <a:r>
              <a:rPr lang="en-US" sz="2400" dirty="0" err="1" smtClean="0"/>
              <a:t>mW</a:t>
            </a:r>
            <a:r>
              <a:rPr lang="en-US" sz="2400" dirty="0" smtClean="0"/>
              <a:t>/cm</a:t>
            </a:r>
            <a:r>
              <a:rPr lang="en-US" sz="2400" baseline="30000" dirty="0" smtClean="0"/>
              <a:t>2 </a:t>
            </a:r>
            <a:r>
              <a:rPr lang="en-US" sz="2400" dirty="0" smtClean="0"/>
              <a:t>(</a:t>
            </a:r>
            <a:r>
              <a:rPr lang="en-US" sz="2400" dirty="0" err="1" smtClean="0"/>
              <a:t>tipico</a:t>
            </a:r>
            <a:r>
              <a:rPr lang="en-US" sz="2400" dirty="0" smtClean="0"/>
              <a:t>: 0.5 e 3.000 </a:t>
            </a:r>
            <a:r>
              <a:rPr lang="en-US" sz="2400" dirty="0" err="1" smtClean="0"/>
              <a:t>mW</a:t>
            </a:r>
            <a:r>
              <a:rPr lang="en-US" sz="2400" dirty="0" smtClean="0"/>
              <a:t>/cm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</a:t>
            </a:r>
            <a:endParaRPr lang="en-US" sz="2400" baseline="300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400" dirty="0" smtClean="0"/>
              <a:t>PRF: 1KHz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400" dirty="0"/>
              <a:t>P</a:t>
            </a:r>
            <a:r>
              <a:rPr lang="en-US" sz="2400" dirty="0" smtClean="0"/>
              <a:t>ulse duration: 200 </a:t>
            </a:r>
            <a:r>
              <a:rPr lang="en-US" sz="2400" dirty="0" err="1" smtClean="0">
                <a:latin typeface="Symbol" panose="05050102010706020507" pitchFamily="18" charset="2"/>
              </a:rPr>
              <a:t>m</a:t>
            </a:r>
            <a:r>
              <a:rPr lang="en-US" sz="2400" dirty="0" err="1" smtClean="0"/>
              <a:t>s</a:t>
            </a:r>
            <a:endParaRPr lang="en-US" sz="24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400" dirty="0" err="1" smtClean="0"/>
              <a:t>Trattamento</a:t>
            </a:r>
            <a:r>
              <a:rPr lang="en-US" sz="2400" dirty="0" smtClean="0"/>
              <a:t> 20 </a:t>
            </a:r>
            <a:r>
              <a:rPr lang="en-US" sz="2400" dirty="0" err="1" smtClean="0"/>
              <a:t>minuti</a:t>
            </a:r>
            <a:r>
              <a:rPr lang="en-US" sz="2400" dirty="0" smtClean="0"/>
              <a:t>/</a:t>
            </a:r>
            <a:r>
              <a:rPr lang="en-US" sz="2400" dirty="0" err="1" smtClean="0"/>
              <a:t>giorno</a:t>
            </a:r>
            <a:r>
              <a:rPr lang="en-US" sz="2400" dirty="0" smtClean="0"/>
              <a:t> x 3 </a:t>
            </a:r>
            <a:r>
              <a:rPr lang="en-US" sz="2400" dirty="0" err="1" smtClean="0"/>
              <a:t>giorni</a:t>
            </a:r>
            <a:endParaRPr lang="en-US" sz="2400" dirty="0" smtClean="0"/>
          </a:p>
          <a:p>
            <a:pPr>
              <a:lnSpc>
                <a:spcPct val="150000"/>
              </a:lnSpc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4874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33627" y="0"/>
            <a:ext cx="8229600" cy="1143000"/>
          </a:xfrm>
        </p:spPr>
        <p:txBody>
          <a:bodyPr>
            <a:normAutofit/>
          </a:bodyPr>
          <a:lstStyle/>
          <a:p>
            <a:r>
              <a:rPr lang="it-IT" sz="4000" b="1" dirty="0" smtClean="0">
                <a:solidFill>
                  <a:srgbClr val="FF0000"/>
                </a:solidFill>
              </a:rPr>
              <a:t>Esempio di applicazioni del LIPUS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72" y="1700808"/>
            <a:ext cx="8534329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sellaDiTesto 2"/>
          <p:cNvSpPr txBox="1"/>
          <p:nvPr/>
        </p:nvSpPr>
        <p:spPr>
          <a:xfrm>
            <a:off x="209255" y="5445224"/>
            <a:ext cx="8678345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Fig. 1. The transducer is placed on the skin above the fracture and the low intensity pulsed ultrasound produces </a:t>
            </a:r>
            <a:r>
              <a:rPr lang="en-US" sz="1100" dirty="0" err="1"/>
              <a:t>nano</a:t>
            </a:r>
            <a:r>
              <a:rPr lang="en-US" sz="1100" dirty="0"/>
              <a:t>-motion at the fracture site. The </a:t>
            </a:r>
            <a:r>
              <a:rPr lang="en-US" sz="1100" dirty="0" err="1"/>
              <a:t>nano</a:t>
            </a:r>
            <a:r>
              <a:rPr lang="en-US" sz="1100" dirty="0"/>
              <a:t>-motion </a:t>
            </a:r>
            <a:r>
              <a:rPr lang="en-US" sz="1100" dirty="0" smtClean="0"/>
              <a:t>is detected </a:t>
            </a:r>
            <a:r>
              <a:rPr lang="en-US" sz="1100" dirty="0"/>
              <a:t>by </a:t>
            </a:r>
            <a:r>
              <a:rPr lang="en-US" sz="1100" dirty="0" err="1"/>
              <a:t>integrins</a:t>
            </a:r>
            <a:r>
              <a:rPr lang="en-US" sz="1100" dirty="0"/>
              <a:t> and the biomechanical wave is converted into a biochemical wave in the cell. One of the main actions in the cell is the production of </a:t>
            </a:r>
            <a:r>
              <a:rPr lang="en-US" sz="1100" dirty="0" err="1"/>
              <a:t>cyclo</a:t>
            </a:r>
            <a:r>
              <a:rPr lang="en-US" sz="1100" dirty="0"/>
              <a:t>-oxygenase </a:t>
            </a:r>
            <a:r>
              <a:rPr lang="en-US" sz="1100" dirty="0" smtClean="0"/>
              <a:t>2 or </a:t>
            </a:r>
            <a:r>
              <a:rPr lang="en-US" sz="1100" dirty="0"/>
              <a:t>COX2. The enzymatic action of COX2 is the rate limiting step in the production of prostaglandin E2 or PGE2, which is released from the cells and interacts with </a:t>
            </a:r>
            <a:r>
              <a:rPr lang="en-US" sz="1100" dirty="0" smtClean="0"/>
              <a:t>surrounding cells </a:t>
            </a:r>
            <a:r>
              <a:rPr lang="en-US" sz="1100" dirty="0"/>
              <a:t>through their EP receptors. This action enhances the process of endochondral ossification, which is key for the clinical response</a:t>
            </a:r>
            <a:r>
              <a:rPr lang="en-US" sz="1100" dirty="0" smtClean="0"/>
              <a:t>.</a:t>
            </a:r>
          </a:p>
          <a:p>
            <a:endParaRPr lang="it-IT" sz="1100" dirty="0"/>
          </a:p>
          <a:p>
            <a:r>
              <a:rPr lang="en-US" sz="1100" b="1" dirty="0" err="1"/>
              <a:t>Ultrasonics</a:t>
            </a:r>
            <a:r>
              <a:rPr lang="en-US" sz="1100" b="1" dirty="0"/>
              <a:t> 70 (2016) 45–52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050173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4030</TotalTime>
  <Words>948</Words>
  <Application>Microsoft Office PowerPoint</Application>
  <PresentationFormat>Presentazione su schermo (4:3)</PresentationFormat>
  <Paragraphs>94</Paragraphs>
  <Slides>15</Slides>
  <Notes>2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7" baseType="lpstr">
      <vt:lpstr>Tema di Office</vt:lpstr>
      <vt:lpstr>Equazione</vt:lpstr>
      <vt:lpstr>Intervallo di frequenze per l’uso diagnostico e terapeutico degli ultrasuoni</vt:lpstr>
      <vt:lpstr>Indici di emissione acustica</vt:lpstr>
      <vt:lpstr>Indici di intensità acustica</vt:lpstr>
      <vt:lpstr>Indici di intensità acustica</vt:lpstr>
      <vt:lpstr>Indice di assorbimento acustico</vt:lpstr>
      <vt:lpstr>Effetti biologici degli ultrasuoni</vt:lpstr>
      <vt:lpstr>Uso terapeutico ad alta potenza: HIFU Effetti termici</vt:lpstr>
      <vt:lpstr>Tipici valori del LIPUS Effetti termici</vt:lpstr>
      <vt:lpstr>Esempio di applicazioni del LIPUS</vt:lpstr>
      <vt:lpstr>Cavitazione stabile Effetti non termici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Indici di esposizione acustica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LUIGI LANDINI</dc:creator>
  <cp:lastModifiedBy>luigi</cp:lastModifiedBy>
  <cp:revision>334</cp:revision>
  <dcterms:created xsi:type="dcterms:W3CDTF">2016-04-05T16:07:11Z</dcterms:created>
  <dcterms:modified xsi:type="dcterms:W3CDTF">2018-10-15T09:49:19Z</dcterms:modified>
</cp:coreProperties>
</file>