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 id="2147483711" r:id="rId2"/>
  </p:sldMasterIdLst>
  <p:sldIdLst>
    <p:sldId id="256" r:id="rId3"/>
    <p:sldId id="257"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5" d="100"/>
          <a:sy n="85" d="100"/>
        </p:scale>
        <p:origin x="595"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10/30/2019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735126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2EE679-2591-42C2-804F-220E966D621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DBCF36D5-94D9-43C6-A454-329E2DA9BF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A52586FC-AFFE-4342-B580-553B69D11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4B5C47E-448A-4FED-A939-5BD8F627FBDC}"/>
              </a:ext>
            </a:extLst>
          </p:cNvPr>
          <p:cNvSpPr>
            <a:spLocks noGrp="1"/>
          </p:cNvSpPr>
          <p:nvPr>
            <p:ph type="dt" sz="half" idx="10"/>
          </p:nvPr>
        </p:nvSpPr>
        <p:spPr/>
        <p:txBody>
          <a:bodyPr/>
          <a:lstStyle/>
          <a:p>
            <a:fld id="{073838CB-586D-4363-8A90-33AC8333A875}" type="datetimeFigureOut">
              <a:rPr lang="it-IT" smtClean="0"/>
              <a:t>30/10/2019</a:t>
            </a:fld>
            <a:endParaRPr lang="it-IT"/>
          </a:p>
        </p:txBody>
      </p:sp>
      <p:sp>
        <p:nvSpPr>
          <p:cNvPr id="6" name="Segnaposto piè di pagina 5">
            <a:extLst>
              <a:ext uri="{FF2B5EF4-FFF2-40B4-BE49-F238E27FC236}">
                <a16:creationId xmlns:a16="http://schemas.microsoft.com/office/drawing/2014/main" id="{03C9B99E-731B-4743-B0D1-627619AE65F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C87611B-C30E-42C8-9D8B-AFE3B8943E04}"/>
              </a:ext>
            </a:extLst>
          </p:cNvPr>
          <p:cNvSpPr>
            <a:spLocks noGrp="1"/>
          </p:cNvSpPr>
          <p:nvPr>
            <p:ph type="sldNum" sz="quarter" idx="12"/>
          </p:nvPr>
        </p:nvSpPr>
        <p:spPr/>
        <p:txBody>
          <a:bodyPr/>
          <a:lstStyle/>
          <a:p>
            <a:fld id="{0F6F88A0-0F66-4968-8D20-91F52D564769}" type="slidenum">
              <a:rPr lang="it-IT" smtClean="0"/>
              <a:t>‹N›</a:t>
            </a:fld>
            <a:endParaRPr lang="it-IT"/>
          </a:p>
        </p:txBody>
      </p:sp>
    </p:spTree>
    <p:extLst>
      <p:ext uri="{BB962C8B-B14F-4D97-AF65-F5344CB8AC3E}">
        <p14:creationId xmlns:p14="http://schemas.microsoft.com/office/powerpoint/2010/main" val="3699889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7D5F8B-7EFA-4477-B4F1-A9490A38E35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C50F05A-86A6-4531-AD06-A17502368FCB}"/>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BA6D906-D92A-4752-AE8C-0D04E027EEF8}"/>
              </a:ext>
            </a:extLst>
          </p:cNvPr>
          <p:cNvSpPr>
            <a:spLocks noGrp="1"/>
          </p:cNvSpPr>
          <p:nvPr>
            <p:ph type="dt" sz="half" idx="10"/>
          </p:nvPr>
        </p:nvSpPr>
        <p:spPr/>
        <p:txBody>
          <a:bodyPr/>
          <a:lstStyle/>
          <a:p>
            <a:fld id="{073838CB-586D-4363-8A90-33AC8333A875}" type="datetimeFigureOut">
              <a:rPr lang="it-IT" smtClean="0"/>
              <a:t>30/10/2019</a:t>
            </a:fld>
            <a:endParaRPr lang="it-IT"/>
          </a:p>
        </p:txBody>
      </p:sp>
      <p:sp>
        <p:nvSpPr>
          <p:cNvPr id="5" name="Segnaposto piè di pagina 4">
            <a:extLst>
              <a:ext uri="{FF2B5EF4-FFF2-40B4-BE49-F238E27FC236}">
                <a16:creationId xmlns:a16="http://schemas.microsoft.com/office/drawing/2014/main" id="{B4D45942-C195-4790-8B35-36590484B2E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96DC3CC-BC2D-4B19-A119-ADF1942D010C}"/>
              </a:ext>
            </a:extLst>
          </p:cNvPr>
          <p:cNvSpPr>
            <a:spLocks noGrp="1"/>
          </p:cNvSpPr>
          <p:nvPr>
            <p:ph type="sldNum" sz="quarter" idx="12"/>
          </p:nvPr>
        </p:nvSpPr>
        <p:spPr/>
        <p:txBody>
          <a:bodyPr/>
          <a:lstStyle/>
          <a:p>
            <a:fld id="{0F6F88A0-0F66-4968-8D20-91F52D564769}" type="slidenum">
              <a:rPr lang="it-IT" smtClean="0"/>
              <a:t>‹N›</a:t>
            </a:fld>
            <a:endParaRPr lang="it-IT"/>
          </a:p>
        </p:txBody>
      </p:sp>
    </p:spTree>
    <p:extLst>
      <p:ext uri="{BB962C8B-B14F-4D97-AF65-F5344CB8AC3E}">
        <p14:creationId xmlns:p14="http://schemas.microsoft.com/office/powerpoint/2010/main" val="4022712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FECA8DB8-DD30-4E3C-A095-467DD8977AD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DD24C3D-1926-488D-BDA5-8B72A7239C4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0CDEFC2-79AA-41E1-9579-06FD3BED42D9}"/>
              </a:ext>
            </a:extLst>
          </p:cNvPr>
          <p:cNvSpPr>
            <a:spLocks noGrp="1"/>
          </p:cNvSpPr>
          <p:nvPr>
            <p:ph type="dt" sz="half" idx="10"/>
          </p:nvPr>
        </p:nvSpPr>
        <p:spPr/>
        <p:txBody>
          <a:bodyPr/>
          <a:lstStyle/>
          <a:p>
            <a:fld id="{073838CB-586D-4363-8A90-33AC8333A875}" type="datetimeFigureOut">
              <a:rPr lang="it-IT" smtClean="0"/>
              <a:t>30/10/2019</a:t>
            </a:fld>
            <a:endParaRPr lang="it-IT"/>
          </a:p>
        </p:txBody>
      </p:sp>
      <p:sp>
        <p:nvSpPr>
          <p:cNvPr id="5" name="Segnaposto piè di pagina 4">
            <a:extLst>
              <a:ext uri="{FF2B5EF4-FFF2-40B4-BE49-F238E27FC236}">
                <a16:creationId xmlns:a16="http://schemas.microsoft.com/office/drawing/2014/main" id="{BF836B74-BD0C-4F0E-AC3B-034C018D703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B0DB9B2-8A82-4AED-8809-1D26E8B43072}"/>
              </a:ext>
            </a:extLst>
          </p:cNvPr>
          <p:cNvSpPr>
            <a:spLocks noGrp="1"/>
          </p:cNvSpPr>
          <p:nvPr>
            <p:ph type="sldNum" sz="quarter" idx="12"/>
          </p:nvPr>
        </p:nvSpPr>
        <p:spPr/>
        <p:txBody>
          <a:bodyPr/>
          <a:lstStyle/>
          <a:p>
            <a:fld id="{0F6F88A0-0F66-4968-8D20-91F52D564769}" type="slidenum">
              <a:rPr lang="it-IT" smtClean="0"/>
              <a:t>‹N›</a:t>
            </a:fld>
            <a:endParaRPr lang="it-IT"/>
          </a:p>
        </p:txBody>
      </p:sp>
    </p:spTree>
    <p:extLst>
      <p:ext uri="{BB962C8B-B14F-4D97-AF65-F5344CB8AC3E}">
        <p14:creationId xmlns:p14="http://schemas.microsoft.com/office/powerpoint/2010/main" val="2315328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619CD8-3D33-4FCC-9CCB-EEEC2AA9B5E5}"/>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407C284C-A24C-42DC-8141-451A028BB1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036D726-BD29-40EC-BA90-BFF41968C712}"/>
              </a:ext>
            </a:extLst>
          </p:cNvPr>
          <p:cNvSpPr>
            <a:spLocks noGrp="1"/>
          </p:cNvSpPr>
          <p:nvPr>
            <p:ph type="dt" sz="half" idx="10"/>
          </p:nvPr>
        </p:nvSpPr>
        <p:spPr/>
        <p:txBody>
          <a:bodyPr/>
          <a:lstStyle/>
          <a:p>
            <a:fld id="{073838CB-586D-4363-8A90-33AC8333A875}" type="datetimeFigureOut">
              <a:rPr lang="it-IT" smtClean="0"/>
              <a:t>30/10/2019</a:t>
            </a:fld>
            <a:endParaRPr lang="it-IT"/>
          </a:p>
        </p:txBody>
      </p:sp>
      <p:sp>
        <p:nvSpPr>
          <p:cNvPr id="5" name="Segnaposto piè di pagina 4">
            <a:extLst>
              <a:ext uri="{FF2B5EF4-FFF2-40B4-BE49-F238E27FC236}">
                <a16:creationId xmlns:a16="http://schemas.microsoft.com/office/drawing/2014/main" id="{008A501E-8EF0-4B64-9EBC-81287FC31B0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EEA9C3E-BDD6-44B9-AE62-2AF6F0C85F03}"/>
              </a:ext>
            </a:extLst>
          </p:cNvPr>
          <p:cNvSpPr>
            <a:spLocks noGrp="1"/>
          </p:cNvSpPr>
          <p:nvPr>
            <p:ph type="sldNum" sz="quarter" idx="12"/>
          </p:nvPr>
        </p:nvSpPr>
        <p:spPr/>
        <p:txBody>
          <a:bodyPr/>
          <a:lstStyle/>
          <a:p>
            <a:fld id="{0F6F88A0-0F66-4968-8D20-91F52D564769}" type="slidenum">
              <a:rPr lang="it-IT" smtClean="0"/>
              <a:t>‹N›</a:t>
            </a:fld>
            <a:endParaRPr lang="it-IT"/>
          </a:p>
        </p:txBody>
      </p:sp>
    </p:spTree>
    <p:extLst>
      <p:ext uri="{BB962C8B-B14F-4D97-AF65-F5344CB8AC3E}">
        <p14:creationId xmlns:p14="http://schemas.microsoft.com/office/powerpoint/2010/main" val="1335405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325022-11C7-41FB-BB8F-34BFA12CB7A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BC889AD-877B-444F-8AAF-489D8D7D4D3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45D51F3-E597-496C-838E-6D840987502C}"/>
              </a:ext>
            </a:extLst>
          </p:cNvPr>
          <p:cNvSpPr>
            <a:spLocks noGrp="1"/>
          </p:cNvSpPr>
          <p:nvPr>
            <p:ph type="dt" sz="half" idx="10"/>
          </p:nvPr>
        </p:nvSpPr>
        <p:spPr/>
        <p:txBody>
          <a:bodyPr/>
          <a:lstStyle/>
          <a:p>
            <a:fld id="{073838CB-586D-4363-8A90-33AC8333A875}" type="datetimeFigureOut">
              <a:rPr lang="it-IT" smtClean="0"/>
              <a:t>30/10/2019</a:t>
            </a:fld>
            <a:endParaRPr lang="it-IT"/>
          </a:p>
        </p:txBody>
      </p:sp>
      <p:sp>
        <p:nvSpPr>
          <p:cNvPr id="5" name="Segnaposto piè di pagina 4">
            <a:extLst>
              <a:ext uri="{FF2B5EF4-FFF2-40B4-BE49-F238E27FC236}">
                <a16:creationId xmlns:a16="http://schemas.microsoft.com/office/drawing/2014/main" id="{69AE49D9-32D2-4D5E-B27C-A5D224AA639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C2A78AD-86A5-41A0-9FB6-E849A4B3AF27}"/>
              </a:ext>
            </a:extLst>
          </p:cNvPr>
          <p:cNvSpPr>
            <a:spLocks noGrp="1"/>
          </p:cNvSpPr>
          <p:nvPr>
            <p:ph type="sldNum" sz="quarter" idx="12"/>
          </p:nvPr>
        </p:nvSpPr>
        <p:spPr/>
        <p:txBody>
          <a:bodyPr/>
          <a:lstStyle/>
          <a:p>
            <a:fld id="{0F6F88A0-0F66-4968-8D20-91F52D564769}" type="slidenum">
              <a:rPr lang="it-IT" smtClean="0"/>
              <a:t>‹N›</a:t>
            </a:fld>
            <a:endParaRPr lang="it-IT"/>
          </a:p>
        </p:txBody>
      </p:sp>
    </p:spTree>
    <p:extLst>
      <p:ext uri="{BB962C8B-B14F-4D97-AF65-F5344CB8AC3E}">
        <p14:creationId xmlns:p14="http://schemas.microsoft.com/office/powerpoint/2010/main" val="173128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F18228-230B-4FCF-85F6-E71FA93D83E1}"/>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DBF2F92-A58E-4256-83AD-6D4E327630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E21AA9F-2D34-4A74-B141-D7F042EA8C25}"/>
              </a:ext>
            </a:extLst>
          </p:cNvPr>
          <p:cNvSpPr>
            <a:spLocks noGrp="1"/>
          </p:cNvSpPr>
          <p:nvPr>
            <p:ph type="dt" sz="half" idx="10"/>
          </p:nvPr>
        </p:nvSpPr>
        <p:spPr/>
        <p:txBody>
          <a:bodyPr/>
          <a:lstStyle/>
          <a:p>
            <a:fld id="{073838CB-586D-4363-8A90-33AC8333A875}" type="datetimeFigureOut">
              <a:rPr lang="it-IT" smtClean="0"/>
              <a:t>30/10/2019</a:t>
            </a:fld>
            <a:endParaRPr lang="it-IT"/>
          </a:p>
        </p:txBody>
      </p:sp>
      <p:sp>
        <p:nvSpPr>
          <p:cNvPr id="5" name="Segnaposto piè di pagina 4">
            <a:extLst>
              <a:ext uri="{FF2B5EF4-FFF2-40B4-BE49-F238E27FC236}">
                <a16:creationId xmlns:a16="http://schemas.microsoft.com/office/drawing/2014/main" id="{8A752F25-15C4-4046-BB9F-C64CC299D25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6B2E5AB-C163-45C1-BE9D-4E6FB4691D6D}"/>
              </a:ext>
            </a:extLst>
          </p:cNvPr>
          <p:cNvSpPr>
            <a:spLocks noGrp="1"/>
          </p:cNvSpPr>
          <p:nvPr>
            <p:ph type="sldNum" sz="quarter" idx="12"/>
          </p:nvPr>
        </p:nvSpPr>
        <p:spPr/>
        <p:txBody>
          <a:bodyPr/>
          <a:lstStyle/>
          <a:p>
            <a:fld id="{0F6F88A0-0F66-4968-8D20-91F52D564769}" type="slidenum">
              <a:rPr lang="it-IT" smtClean="0"/>
              <a:t>‹N›</a:t>
            </a:fld>
            <a:endParaRPr lang="it-IT"/>
          </a:p>
        </p:txBody>
      </p:sp>
    </p:spTree>
    <p:extLst>
      <p:ext uri="{BB962C8B-B14F-4D97-AF65-F5344CB8AC3E}">
        <p14:creationId xmlns:p14="http://schemas.microsoft.com/office/powerpoint/2010/main" val="1645891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E70A4A-5963-4283-B844-A17E032729B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8F67971-820C-4871-B342-6D5A7A4C306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935FD83-2FD0-47AB-93E1-7C0876687BE9}"/>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AA3D4BEB-EFDF-4E2E-B271-979DCF5FBCD8}"/>
              </a:ext>
            </a:extLst>
          </p:cNvPr>
          <p:cNvSpPr>
            <a:spLocks noGrp="1"/>
          </p:cNvSpPr>
          <p:nvPr>
            <p:ph type="dt" sz="half" idx="10"/>
          </p:nvPr>
        </p:nvSpPr>
        <p:spPr/>
        <p:txBody>
          <a:bodyPr/>
          <a:lstStyle/>
          <a:p>
            <a:fld id="{073838CB-586D-4363-8A90-33AC8333A875}" type="datetimeFigureOut">
              <a:rPr lang="it-IT" smtClean="0"/>
              <a:t>30/10/2019</a:t>
            </a:fld>
            <a:endParaRPr lang="it-IT"/>
          </a:p>
        </p:txBody>
      </p:sp>
      <p:sp>
        <p:nvSpPr>
          <p:cNvPr id="6" name="Segnaposto piè di pagina 5">
            <a:extLst>
              <a:ext uri="{FF2B5EF4-FFF2-40B4-BE49-F238E27FC236}">
                <a16:creationId xmlns:a16="http://schemas.microsoft.com/office/drawing/2014/main" id="{47B485CC-E851-41EE-8607-F8790113138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7AA1199-A6DD-4214-8E41-B5E13F095854}"/>
              </a:ext>
            </a:extLst>
          </p:cNvPr>
          <p:cNvSpPr>
            <a:spLocks noGrp="1"/>
          </p:cNvSpPr>
          <p:nvPr>
            <p:ph type="sldNum" sz="quarter" idx="12"/>
          </p:nvPr>
        </p:nvSpPr>
        <p:spPr/>
        <p:txBody>
          <a:bodyPr/>
          <a:lstStyle/>
          <a:p>
            <a:fld id="{0F6F88A0-0F66-4968-8D20-91F52D564769}" type="slidenum">
              <a:rPr lang="it-IT" smtClean="0"/>
              <a:t>‹N›</a:t>
            </a:fld>
            <a:endParaRPr lang="it-IT"/>
          </a:p>
        </p:txBody>
      </p:sp>
    </p:spTree>
    <p:extLst>
      <p:ext uri="{BB962C8B-B14F-4D97-AF65-F5344CB8AC3E}">
        <p14:creationId xmlns:p14="http://schemas.microsoft.com/office/powerpoint/2010/main" val="2763994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03C801-0397-4692-A279-EF5BD419429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BFF8B38-787D-46F4-BAB2-E49E32748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6B5BEF74-8400-4566-94CF-3773A623475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A13325F-2942-4D17-B32F-6E4F0E60E0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21651F20-7474-4FDC-86C1-26E5CA6B3DC2}"/>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8C717121-B3D7-429D-8607-415DBABD1312}"/>
              </a:ext>
            </a:extLst>
          </p:cNvPr>
          <p:cNvSpPr>
            <a:spLocks noGrp="1"/>
          </p:cNvSpPr>
          <p:nvPr>
            <p:ph type="dt" sz="half" idx="10"/>
          </p:nvPr>
        </p:nvSpPr>
        <p:spPr/>
        <p:txBody>
          <a:bodyPr/>
          <a:lstStyle/>
          <a:p>
            <a:fld id="{073838CB-586D-4363-8A90-33AC8333A875}" type="datetimeFigureOut">
              <a:rPr lang="it-IT" smtClean="0"/>
              <a:t>30/10/2019</a:t>
            </a:fld>
            <a:endParaRPr lang="it-IT"/>
          </a:p>
        </p:txBody>
      </p:sp>
      <p:sp>
        <p:nvSpPr>
          <p:cNvPr id="8" name="Segnaposto piè di pagina 7">
            <a:extLst>
              <a:ext uri="{FF2B5EF4-FFF2-40B4-BE49-F238E27FC236}">
                <a16:creationId xmlns:a16="http://schemas.microsoft.com/office/drawing/2014/main" id="{F68279E2-EC43-44F6-8377-4ABA6C7A2FA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A091A993-1E78-4649-9AB2-620365E6714C}"/>
              </a:ext>
            </a:extLst>
          </p:cNvPr>
          <p:cNvSpPr>
            <a:spLocks noGrp="1"/>
          </p:cNvSpPr>
          <p:nvPr>
            <p:ph type="sldNum" sz="quarter" idx="12"/>
          </p:nvPr>
        </p:nvSpPr>
        <p:spPr/>
        <p:txBody>
          <a:bodyPr/>
          <a:lstStyle/>
          <a:p>
            <a:fld id="{0F6F88A0-0F66-4968-8D20-91F52D564769}" type="slidenum">
              <a:rPr lang="it-IT" smtClean="0"/>
              <a:t>‹N›</a:t>
            </a:fld>
            <a:endParaRPr lang="it-IT"/>
          </a:p>
        </p:txBody>
      </p:sp>
    </p:spTree>
    <p:extLst>
      <p:ext uri="{BB962C8B-B14F-4D97-AF65-F5344CB8AC3E}">
        <p14:creationId xmlns:p14="http://schemas.microsoft.com/office/powerpoint/2010/main" val="2469157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D4B312-4BC4-4AE9-9F45-239CE7A0306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1CDDBB3C-F091-43FE-9FB1-F62EFA2ED814}"/>
              </a:ext>
            </a:extLst>
          </p:cNvPr>
          <p:cNvSpPr>
            <a:spLocks noGrp="1"/>
          </p:cNvSpPr>
          <p:nvPr>
            <p:ph type="dt" sz="half" idx="10"/>
          </p:nvPr>
        </p:nvSpPr>
        <p:spPr/>
        <p:txBody>
          <a:bodyPr/>
          <a:lstStyle/>
          <a:p>
            <a:fld id="{073838CB-586D-4363-8A90-33AC8333A875}" type="datetimeFigureOut">
              <a:rPr lang="it-IT" smtClean="0"/>
              <a:t>30/10/2019</a:t>
            </a:fld>
            <a:endParaRPr lang="it-IT"/>
          </a:p>
        </p:txBody>
      </p:sp>
      <p:sp>
        <p:nvSpPr>
          <p:cNvPr id="4" name="Segnaposto piè di pagina 3">
            <a:extLst>
              <a:ext uri="{FF2B5EF4-FFF2-40B4-BE49-F238E27FC236}">
                <a16:creationId xmlns:a16="http://schemas.microsoft.com/office/drawing/2014/main" id="{2DD7FDBA-85D2-4EC2-B10B-6AFF83ED228F}"/>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08AC40F9-F8C3-4AFA-9066-2819A2EC67D2}"/>
              </a:ext>
            </a:extLst>
          </p:cNvPr>
          <p:cNvSpPr>
            <a:spLocks noGrp="1"/>
          </p:cNvSpPr>
          <p:nvPr>
            <p:ph type="sldNum" sz="quarter" idx="12"/>
          </p:nvPr>
        </p:nvSpPr>
        <p:spPr/>
        <p:txBody>
          <a:bodyPr/>
          <a:lstStyle/>
          <a:p>
            <a:fld id="{0F6F88A0-0F66-4968-8D20-91F52D564769}" type="slidenum">
              <a:rPr lang="it-IT" smtClean="0"/>
              <a:t>‹N›</a:t>
            </a:fld>
            <a:endParaRPr lang="it-IT"/>
          </a:p>
        </p:txBody>
      </p:sp>
    </p:spTree>
    <p:extLst>
      <p:ext uri="{BB962C8B-B14F-4D97-AF65-F5344CB8AC3E}">
        <p14:creationId xmlns:p14="http://schemas.microsoft.com/office/powerpoint/2010/main" val="4070532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28373924-C6D0-4F56-A585-F998519BCE67}"/>
              </a:ext>
            </a:extLst>
          </p:cNvPr>
          <p:cNvSpPr>
            <a:spLocks noGrp="1"/>
          </p:cNvSpPr>
          <p:nvPr>
            <p:ph type="dt" sz="half" idx="10"/>
          </p:nvPr>
        </p:nvSpPr>
        <p:spPr/>
        <p:txBody>
          <a:bodyPr/>
          <a:lstStyle/>
          <a:p>
            <a:fld id="{073838CB-586D-4363-8A90-33AC8333A875}" type="datetimeFigureOut">
              <a:rPr lang="it-IT" smtClean="0"/>
              <a:t>30/10/2019</a:t>
            </a:fld>
            <a:endParaRPr lang="it-IT"/>
          </a:p>
        </p:txBody>
      </p:sp>
      <p:sp>
        <p:nvSpPr>
          <p:cNvPr id="3" name="Segnaposto piè di pagina 2">
            <a:extLst>
              <a:ext uri="{FF2B5EF4-FFF2-40B4-BE49-F238E27FC236}">
                <a16:creationId xmlns:a16="http://schemas.microsoft.com/office/drawing/2014/main" id="{6586CD28-4CAD-455E-B02E-CE5696CBAD3B}"/>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F782C6AE-F26A-4963-9EE5-4048493AA894}"/>
              </a:ext>
            </a:extLst>
          </p:cNvPr>
          <p:cNvSpPr>
            <a:spLocks noGrp="1"/>
          </p:cNvSpPr>
          <p:nvPr>
            <p:ph type="sldNum" sz="quarter" idx="12"/>
          </p:nvPr>
        </p:nvSpPr>
        <p:spPr/>
        <p:txBody>
          <a:bodyPr/>
          <a:lstStyle/>
          <a:p>
            <a:fld id="{0F6F88A0-0F66-4968-8D20-91F52D564769}" type="slidenum">
              <a:rPr lang="it-IT" smtClean="0"/>
              <a:t>‹N›</a:t>
            </a:fld>
            <a:endParaRPr lang="it-IT"/>
          </a:p>
        </p:txBody>
      </p:sp>
    </p:spTree>
    <p:extLst>
      <p:ext uri="{BB962C8B-B14F-4D97-AF65-F5344CB8AC3E}">
        <p14:creationId xmlns:p14="http://schemas.microsoft.com/office/powerpoint/2010/main" val="3699617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BC12B3-37AC-434B-8AD0-F987CD9B49F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13F506E-C5E7-436F-8B2F-6FB98E75AB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93D6306F-8D6A-4C78-8D5D-A7ED3EC1CA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B5A7474-E244-4F18-9402-3CE4331D6F43}"/>
              </a:ext>
            </a:extLst>
          </p:cNvPr>
          <p:cNvSpPr>
            <a:spLocks noGrp="1"/>
          </p:cNvSpPr>
          <p:nvPr>
            <p:ph type="dt" sz="half" idx="10"/>
          </p:nvPr>
        </p:nvSpPr>
        <p:spPr/>
        <p:txBody>
          <a:bodyPr/>
          <a:lstStyle/>
          <a:p>
            <a:fld id="{073838CB-586D-4363-8A90-33AC8333A875}" type="datetimeFigureOut">
              <a:rPr lang="it-IT" smtClean="0"/>
              <a:t>30/10/2019</a:t>
            </a:fld>
            <a:endParaRPr lang="it-IT"/>
          </a:p>
        </p:txBody>
      </p:sp>
      <p:sp>
        <p:nvSpPr>
          <p:cNvPr id="6" name="Segnaposto piè di pagina 5">
            <a:extLst>
              <a:ext uri="{FF2B5EF4-FFF2-40B4-BE49-F238E27FC236}">
                <a16:creationId xmlns:a16="http://schemas.microsoft.com/office/drawing/2014/main" id="{B9791ABC-3579-4782-A3F6-04DB8E5068A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D0B7152-E05C-4C7F-A8CB-5CC977DF592F}"/>
              </a:ext>
            </a:extLst>
          </p:cNvPr>
          <p:cNvSpPr>
            <a:spLocks noGrp="1"/>
          </p:cNvSpPr>
          <p:nvPr>
            <p:ph type="sldNum" sz="quarter" idx="12"/>
          </p:nvPr>
        </p:nvSpPr>
        <p:spPr/>
        <p:txBody>
          <a:bodyPr/>
          <a:lstStyle/>
          <a:p>
            <a:fld id="{0F6F88A0-0F66-4968-8D20-91F52D564769}" type="slidenum">
              <a:rPr lang="it-IT" smtClean="0"/>
              <a:t>‹N›</a:t>
            </a:fld>
            <a:endParaRPr lang="it-IT"/>
          </a:p>
        </p:txBody>
      </p:sp>
    </p:spTree>
    <p:extLst>
      <p:ext uri="{BB962C8B-B14F-4D97-AF65-F5344CB8AC3E}">
        <p14:creationId xmlns:p14="http://schemas.microsoft.com/office/powerpoint/2010/main" val="100057818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10/30/2019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‹N›</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8215701"/>
      </p:ext>
    </p:extLst>
  </p:cSld>
  <p:clrMap bg1="lt1" tx1="dk1" bg2="lt2" tx2="dk2" accent1="accent1" accent2="accent2" accent3="accent3" accent4="accent4" accent5="accent5" accent6="accent6" hlink="hlink" folHlink="folHlink"/>
  <p:sldLayoutIdLst>
    <p:sldLayoutId id="2147483699" r:id="rId1"/>
  </p:sldLayoutIdLst>
  <p:hf sldNum="0" hdr="0" ftr="0" dt="0"/>
  <p:txStyles>
    <p:title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F02270C-0E04-4C8B-98C8-6EAD099A51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5EA2C13-808F-4FD4-A204-EE1B0CE1AE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45CD543-A591-4377-82CE-A6A605E19C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838CB-586D-4363-8A90-33AC8333A875}" type="datetimeFigureOut">
              <a:rPr lang="it-IT" smtClean="0"/>
              <a:t>30/10/2019</a:t>
            </a:fld>
            <a:endParaRPr lang="it-IT"/>
          </a:p>
        </p:txBody>
      </p:sp>
      <p:sp>
        <p:nvSpPr>
          <p:cNvPr id="5" name="Segnaposto piè di pagina 4">
            <a:extLst>
              <a:ext uri="{FF2B5EF4-FFF2-40B4-BE49-F238E27FC236}">
                <a16:creationId xmlns:a16="http://schemas.microsoft.com/office/drawing/2014/main" id="{6F884C16-6C30-46BE-8AE1-47D374AF0F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1EA19377-1E47-4590-A4D6-3E91BAFFA3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6F88A0-0F66-4968-8D20-91F52D564769}" type="slidenum">
              <a:rPr lang="it-IT" smtClean="0"/>
              <a:t>‹N›</a:t>
            </a:fld>
            <a:endParaRPr lang="it-IT"/>
          </a:p>
        </p:txBody>
      </p:sp>
    </p:spTree>
    <p:extLst>
      <p:ext uri="{BB962C8B-B14F-4D97-AF65-F5344CB8AC3E}">
        <p14:creationId xmlns:p14="http://schemas.microsoft.com/office/powerpoint/2010/main" val="407441376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mmagine che contiene elettronico, interni, tastiera, computer&#10;&#10;Descrizione generata automaticamente">
            <a:extLst>
              <a:ext uri="{FF2B5EF4-FFF2-40B4-BE49-F238E27FC236}">
                <a16:creationId xmlns:a16="http://schemas.microsoft.com/office/drawing/2014/main" id="{85542321-A58E-42A7-8E7C-23189731F0B3}"/>
              </a:ext>
            </a:extLst>
          </p:cNvPr>
          <p:cNvPicPr>
            <a:picLocks noChangeAspect="1"/>
          </p:cNvPicPr>
          <p:nvPr/>
        </p:nvPicPr>
        <p:blipFill rotWithShape="1">
          <a:blip r:embed="rId2">
            <a:alphaModFix amt="35000"/>
          </a:blip>
          <a:srcRect b="15094"/>
          <a:stretch/>
        </p:blipFill>
        <p:spPr>
          <a:xfrm>
            <a:off x="20" y="10"/>
            <a:ext cx="12191980" cy="6857990"/>
          </a:xfrm>
          <a:prstGeom prst="rect">
            <a:avLst/>
          </a:prstGeom>
        </p:spPr>
      </p:pic>
      <p:sp>
        <p:nvSpPr>
          <p:cNvPr id="2" name="Titolo 1">
            <a:extLst>
              <a:ext uri="{FF2B5EF4-FFF2-40B4-BE49-F238E27FC236}">
                <a16:creationId xmlns:a16="http://schemas.microsoft.com/office/drawing/2014/main" id="{DE160C57-868F-43F9-BB51-783239CE9444}"/>
              </a:ext>
            </a:extLst>
          </p:cNvPr>
          <p:cNvSpPr>
            <a:spLocks noGrp="1"/>
          </p:cNvSpPr>
          <p:nvPr>
            <p:ph type="ctrTitle"/>
          </p:nvPr>
        </p:nvSpPr>
        <p:spPr>
          <a:xfrm>
            <a:off x="1097280" y="758952"/>
            <a:ext cx="10058400" cy="3566160"/>
          </a:xfrm>
        </p:spPr>
        <p:txBody>
          <a:bodyPr>
            <a:normAutofit/>
          </a:bodyPr>
          <a:lstStyle/>
          <a:p>
            <a:r>
              <a:rPr lang="it-IT" sz="8000">
                <a:solidFill>
                  <a:srgbClr val="FFFFFF"/>
                </a:solidFill>
              </a:rPr>
              <a:t>JPA Tutorial</a:t>
            </a:r>
          </a:p>
        </p:txBody>
      </p:sp>
      <p:sp>
        <p:nvSpPr>
          <p:cNvPr id="3" name="Sottotitolo 2">
            <a:extLst>
              <a:ext uri="{FF2B5EF4-FFF2-40B4-BE49-F238E27FC236}">
                <a16:creationId xmlns:a16="http://schemas.microsoft.com/office/drawing/2014/main" id="{B8CD0D7A-1163-4BF3-A370-0ADDD43DFAD0}"/>
              </a:ext>
            </a:extLst>
          </p:cNvPr>
          <p:cNvSpPr>
            <a:spLocks noGrp="1"/>
          </p:cNvSpPr>
          <p:nvPr>
            <p:ph type="subTitle" idx="1"/>
          </p:nvPr>
        </p:nvSpPr>
        <p:spPr>
          <a:xfrm>
            <a:off x="1100051" y="4645152"/>
            <a:ext cx="10058400" cy="1143000"/>
          </a:xfrm>
        </p:spPr>
        <p:txBody>
          <a:bodyPr>
            <a:normAutofit/>
          </a:bodyPr>
          <a:lstStyle/>
          <a:p>
            <a:r>
              <a:rPr lang="it-IT" sz="2400" dirty="0">
                <a:solidFill>
                  <a:srgbClr val="FFFFFF"/>
                </a:solidFill>
              </a:rPr>
              <a:t>One-to-</a:t>
            </a:r>
            <a:r>
              <a:rPr lang="it-IT" sz="2400" dirty="0" err="1">
                <a:solidFill>
                  <a:srgbClr val="FFFFFF"/>
                </a:solidFill>
              </a:rPr>
              <a:t>many</a:t>
            </a:r>
            <a:r>
              <a:rPr lang="it-IT" sz="2400" dirty="0">
                <a:solidFill>
                  <a:srgbClr val="FFFFFF"/>
                </a:solidFill>
              </a:rPr>
              <a:t> </a:t>
            </a:r>
            <a:r>
              <a:rPr lang="it-IT" sz="2400" dirty="0" err="1">
                <a:solidFill>
                  <a:srgbClr val="FFFFFF"/>
                </a:solidFill>
              </a:rPr>
              <a:t>relationships</a:t>
            </a:r>
            <a:r>
              <a:rPr lang="it-IT" sz="2400" dirty="0">
                <a:solidFill>
                  <a:srgbClr val="FFFFFF"/>
                </a:solidFill>
              </a:rPr>
              <a:t> and </a:t>
            </a:r>
            <a:r>
              <a:rPr lang="it-IT" sz="2400" dirty="0" err="1">
                <a:solidFill>
                  <a:srgbClr val="FFFFFF"/>
                </a:solidFill>
              </a:rPr>
              <a:t>crud</a:t>
            </a:r>
            <a:r>
              <a:rPr lang="it-IT" sz="2400" dirty="0">
                <a:solidFill>
                  <a:srgbClr val="FFFFFF"/>
                </a:solidFill>
              </a:rPr>
              <a:t> </a:t>
            </a:r>
            <a:r>
              <a:rPr lang="it-IT" sz="2400" dirty="0" err="1">
                <a:solidFill>
                  <a:srgbClr val="FFFFFF"/>
                </a:solidFill>
              </a:rPr>
              <a:t>operations</a:t>
            </a:r>
            <a:endParaRPr lang="it-IT" sz="2400" dirty="0">
              <a:solidFill>
                <a:srgbClr val="FFFFFF"/>
              </a:solidFill>
            </a:endParaRPr>
          </a:p>
        </p:txBody>
      </p:sp>
      <p:cxnSp>
        <p:nvCxnSpPr>
          <p:cNvPr id="18" name="Straight Connector 17">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5230858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421DE1-DD60-4FCF-A6F3-543C54F130B5}"/>
              </a:ext>
            </a:extLst>
          </p:cNvPr>
          <p:cNvSpPr>
            <a:spLocks noGrp="1"/>
          </p:cNvSpPr>
          <p:nvPr>
            <p:ph type="ctrTitle"/>
          </p:nvPr>
        </p:nvSpPr>
        <p:spPr>
          <a:xfrm>
            <a:off x="1066800" y="512423"/>
            <a:ext cx="10058400" cy="1060883"/>
          </a:xfrm>
        </p:spPr>
        <p:txBody>
          <a:bodyPr>
            <a:normAutofit fontScale="90000"/>
          </a:bodyPr>
          <a:lstStyle/>
          <a:p>
            <a:pPr algn="ctr"/>
            <a:r>
              <a:rPr lang="it-IT" sz="7200" dirty="0"/>
              <a:t>One-to-</a:t>
            </a:r>
            <a:r>
              <a:rPr lang="it-IT" sz="7200" dirty="0" err="1"/>
              <a:t>many</a:t>
            </a:r>
            <a:r>
              <a:rPr lang="it-IT" sz="7200" dirty="0"/>
              <a:t> </a:t>
            </a:r>
            <a:r>
              <a:rPr lang="it-IT" sz="7200" dirty="0" err="1"/>
              <a:t>relationship</a:t>
            </a:r>
            <a:endParaRPr lang="it-IT" sz="7200" dirty="0"/>
          </a:p>
        </p:txBody>
      </p:sp>
      <p:pic>
        <p:nvPicPr>
          <p:cNvPr id="5" name="Immagine 4" descr="Immagine che contiene disegnando, segnale&#10;&#10;Descrizione generata automaticamente">
            <a:extLst>
              <a:ext uri="{FF2B5EF4-FFF2-40B4-BE49-F238E27FC236}">
                <a16:creationId xmlns:a16="http://schemas.microsoft.com/office/drawing/2014/main" id="{B94A3340-0C82-46E5-95CE-CC8117683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9862" y="2505075"/>
            <a:ext cx="6772275" cy="923925"/>
          </a:xfrm>
          <a:prstGeom prst="rect">
            <a:avLst/>
          </a:prstGeom>
        </p:spPr>
      </p:pic>
      <p:sp>
        <p:nvSpPr>
          <p:cNvPr id="6" name="CasellaDiTesto 5">
            <a:extLst>
              <a:ext uri="{FF2B5EF4-FFF2-40B4-BE49-F238E27FC236}">
                <a16:creationId xmlns:a16="http://schemas.microsoft.com/office/drawing/2014/main" id="{810348FF-C750-40F7-98F4-30B833AC04D3}"/>
              </a:ext>
            </a:extLst>
          </p:cNvPr>
          <p:cNvSpPr txBox="1"/>
          <p:nvPr/>
        </p:nvSpPr>
        <p:spPr>
          <a:xfrm>
            <a:off x="1066800" y="4863353"/>
            <a:ext cx="10058399" cy="707886"/>
          </a:xfrm>
          <a:prstGeom prst="rect">
            <a:avLst/>
          </a:prstGeom>
          <a:noFill/>
        </p:spPr>
        <p:txBody>
          <a:bodyPr wrap="square" rtlCol="0">
            <a:spAutoFit/>
          </a:bodyPr>
          <a:lstStyle/>
          <a:p>
            <a:pPr algn="ctr"/>
            <a:r>
              <a:rPr lang="en-US" sz="2000" dirty="0"/>
              <a:t>In this example we consider a 1:N relationship between the </a:t>
            </a:r>
            <a:r>
              <a:rPr lang="en-US" sz="2000" dirty="0" err="1"/>
              <a:t>Progetto</a:t>
            </a:r>
            <a:r>
              <a:rPr lang="en-US" sz="2000" dirty="0"/>
              <a:t> table and the </a:t>
            </a:r>
            <a:r>
              <a:rPr lang="en-US" sz="2000" dirty="0" err="1"/>
              <a:t>Finanziamento</a:t>
            </a:r>
            <a:r>
              <a:rPr lang="en-US" sz="2000" dirty="0"/>
              <a:t> table.</a:t>
            </a:r>
            <a:endParaRPr lang="it-IT" sz="2000" dirty="0"/>
          </a:p>
        </p:txBody>
      </p:sp>
    </p:spTree>
    <p:extLst>
      <p:ext uri="{BB962C8B-B14F-4D97-AF65-F5344CB8AC3E}">
        <p14:creationId xmlns:p14="http://schemas.microsoft.com/office/powerpoint/2010/main" val="896817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34C52730-ECB3-4086-AF65-01358481B58B}"/>
              </a:ext>
            </a:extLst>
          </p:cNvPr>
          <p:cNvSpPr>
            <a:spLocks noGrp="1"/>
          </p:cNvSpPr>
          <p:nvPr>
            <p:ph type="ctrTitle"/>
          </p:nvPr>
        </p:nvSpPr>
        <p:spPr>
          <a:xfrm>
            <a:off x="1524000" y="262685"/>
            <a:ext cx="9144000" cy="796084"/>
          </a:xfrm>
        </p:spPr>
        <p:txBody>
          <a:bodyPr>
            <a:normAutofit fontScale="90000"/>
          </a:bodyPr>
          <a:lstStyle/>
          <a:p>
            <a:r>
              <a:rPr lang="it-IT" sz="5400" spc="-50" dirty="0" err="1">
                <a:solidFill>
                  <a:prstClr val="black">
                    <a:lumMod val="85000"/>
                    <a:lumOff val="15000"/>
                  </a:prstClr>
                </a:solidFill>
                <a:latin typeface="Tw Cen MT" panose="020F0302020204030204"/>
              </a:rPr>
              <a:t>Entities</a:t>
            </a:r>
            <a:endParaRPr lang="it-IT" dirty="0"/>
          </a:p>
        </p:txBody>
      </p:sp>
      <p:sp>
        <p:nvSpPr>
          <p:cNvPr id="2" name="Rettangolo 1">
            <a:extLst>
              <a:ext uri="{FF2B5EF4-FFF2-40B4-BE49-F238E27FC236}">
                <a16:creationId xmlns:a16="http://schemas.microsoft.com/office/drawing/2014/main" id="{0A116BE5-58A1-4E0D-81BA-C316A1FE2A9B}"/>
              </a:ext>
            </a:extLst>
          </p:cNvPr>
          <p:cNvSpPr/>
          <p:nvPr/>
        </p:nvSpPr>
        <p:spPr>
          <a:xfrm>
            <a:off x="779931" y="1300816"/>
            <a:ext cx="5401234" cy="3139321"/>
          </a:xfrm>
          <a:prstGeom prst="rect">
            <a:avLst/>
          </a:prstGeom>
          <a:solidFill>
            <a:schemeClr val="tx1"/>
          </a:solidFill>
        </p:spPr>
        <p:txBody>
          <a:bodyPr wrap="square">
            <a:spAutoFit/>
          </a:bodyPr>
          <a:lstStyle/>
          <a:p>
            <a:r>
              <a:rPr lang="it-IT" sz="1100" i="1" dirty="0">
                <a:solidFill>
                  <a:srgbClr val="A0A0A0"/>
                </a:solidFill>
                <a:latin typeface="Consolas" panose="020B0609020204030204" pitchFamily="49" charset="0"/>
              </a:rPr>
              <a:t>@</a:t>
            </a:r>
            <a:r>
              <a:rPr lang="it-IT" sz="1100" i="1" dirty="0" err="1">
                <a:solidFill>
                  <a:srgbClr val="A0A0A0"/>
                </a:solidFill>
                <a:latin typeface="Consolas" panose="020B0609020204030204" pitchFamily="49" charset="0"/>
              </a:rPr>
              <a:t>Entity</a:t>
            </a:r>
            <a:endParaRPr lang="it-IT" sz="1100" i="1" dirty="0">
              <a:solidFill>
                <a:srgbClr val="A0A0A0"/>
              </a:solidFill>
              <a:latin typeface="Consolas" panose="020B0609020204030204" pitchFamily="49" charset="0"/>
            </a:endParaRPr>
          </a:p>
          <a:p>
            <a:r>
              <a:rPr lang="it-IT" sz="1100" i="1" dirty="0">
                <a:solidFill>
                  <a:srgbClr val="A0A0A0"/>
                </a:solidFill>
                <a:latin typeface="Consolas" panose="020B0609020204030204" pitchFamily="49" charset="0"/>
              </a:rPr>
              <a:t>@</a:t>
            </a:r>
            <a:r>
              <a:rPr lang="it-IT" sz="1100" i="1" dirty="0" err="1">
                <a:solidFill>
                  <a:srgbClr val="A0A0A0"/>
                </a:solidFill>
                <a:latin typeface="Consolas" panose="020B0609020204030204" pitchFamily="49" charset="0"/>
              </a:rPr>
              <a:t>Table</a:t>
            </a:r>
            <a:r>
              <a:rPr lang="it-IT" sz="1100" i="1" dirty="0">
                <a:solidFill>
                  <a:srgbClr val="F9FAF4"/>
                </a:solidFill>
                <a:latin typeface="Consolas" panose="020B0609020204030204" pitchFamily="49" charset="0"/>
              </a:rPr>
              <a:t>(</a:t>
            </a:r>
            <a:r>
              <a:rPr lang="it-IT" sz="1100" i="1" dirty="0">
                <a:solidFill>
                  <a:srgbClr val="EB4B64"/>
                </a:solidFill>
                <a:latin typeface="Consolas" panose="020B0609020204030204" pitchFamily="49" charset="0"/>
              </a:rPr>
              <a:t>name</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a:solidFill>
                  <a:srgbClr val="17C6A3"/>
                </a:solidFill>
                <a:latin typeface="Consolas" panose="020B0609020204030204" pitchFamily="49" charset="0"/>
              </a:rPr>
              <a:t>"finanziamento"</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a:solidFill>
                  <a:srgbClr val="EB4B64"/>
                </a:solidFill>
                <a:latin typeface="Consolas" panose="020B0609020204030204" pitchFamily="49" charset="0"/>
              </a:rPr>
              <a:t>schema</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a:solidFill>
                  <a:srgbClr val="17C6A3"/>
                </a:solidFill>
                <a:latin typeface="Consolas" panose="020B0609020204030204" pitchFamily="49" charset="0"/>
              </a:rPr>
              <a:t>"esercizio1"</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err="1">
                <a:solidFill>
                  <a:srgbClr val="EB4B64"/>
                </a:solidFill>
                <a:latin typeface="Consolas" panose="020B0609020204030204" pitchFamily="49" charset="0"/>
              </a:rPr>
              <a:t>catalog</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a:solidFill>
                  <a:srgbClr val="17C6A3"/>
                </a:solidFill>
                <a:latin typeface="Consolas" panose="020B0609020204030204" pitchFamily="49" charset="0"/>
              </a:rPr>
              <a:t>""</a:t>
            </a:r>
            <a:r>
              <a:rPr lang="it-IT" sz="1100" i="1" dirty="0">
                <a:solidFill>
                  <a:srgbClr val="F9FAF4"/>
                </a:solidFill>
                <a:latin typeface="Consolas" panose="020B0609020204030204" pitchFamily="49" charset="0"/>
              </a:rPr>
              <a:t>)</a:t>
            </a:r>
          </a:p>
          <a:p>
            <a:r>
              <a:rPr lang="it-IT" sz="1100" dirty="0">
                <a:solidFill>
                  <a:srgbClr val="CC6C1D"/>
                </a:solidFill>
                <a:latin typeface="Consolas" panose="020B0609020204030204" pitchFamily="49" charset="0"/>
              </a:rPr>
              <a:t>public</a:t>
            </a:r>
            <a:r>
              <a:rPr lang="it-IT" sz="1100" dirty="0">
                <a:solidFill>
                  <a:srgbClr val="D9E8F7"/>
                </a:solidFill>
                <a:latin typeface="Consolas" panose="020B0609020204030204" pitchFamily="49" charset="0"/>
              </a:rPr>
              <a:t> </a:t>
            </a:r>
            <a:r>
              <a:rPr lang="it-IT" sz="1100" dirty="0">
                <a:solidFill>
                  <a:srgbClr val="CC6C1D"/>
                </a:solidFill>
                <a:latin typeface="Consolas" panose="020B0609020204030204" pitchFamily="49" charset="0"/>
              </a:rPr>
              <a:t>class</a:t>
            </a:r>
            <a:r>
              <a:rPr lang="it-IT" sz="1100" dirty="0">
                <a:solidFill>
                  <a:srgbClr val="D9E8F7"/>
                </a:solidFill>
                <a:latin typeface="Consolas" panose="020B0609020204030204" pitchFamily="49" charset="0"/>
              </a:rPr>
              <a:t> </a:t>
            </a:r>
            <a:r>
              <a:rPr lang="it-IT" sz="1100" dirty="0" err="1">
                <a:solidFill>
                  <a:srgbClr val="1290C3"/>
                </a:solidFill>
                <a:latin typeface="Consolas" panose="020B0609020204030204" pitchFamily="49" charset="0"/>
              </a:rPr>
              <a:t>FinanziamentoEntity</a:t>
            </a:r>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CC6C1D"/>
                </a:solidFill>
                <a:latin typeface="Consolas" panose="020B0609020204030204" pitchFamily="49" charset="0"/>
              </a:rPr>
              <a:t>private</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int</a:t>
            </a:r>
            <a:r>
              <a:rPr lang="it-IT" sz="1100" dirty="0">
                <a:solidFill>
                  <a:srgbClr val="D9E8F7"/>
                </a:solidFill>
                <a:latin typeface="Consolas" panose="020B0609020204030204" pitchFamily="49" charset="0"/>
              </a:rPr>
              <a:t> </a:t>
            </a:r>
            <a:r>
              <a:rPr lang="it-IT" sz="1100" dirty="0">
                <a:solidFill>
                  <a:srgbClr val="66E1F8"/>
                </a:solidFill>
                <a:latin typeface="Consolas" panose="020B0609020204030204" pitchFamily="49" charset="0"/>
              </a:rPr>
              <a:t>id</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CC6C1D"/>
                </a:solidFill>
                <a:latin typeface="Consolas" panose="020B0609020204030204" pitchFamily="49" charset="0"/>
              </a:rPr>
              <a:t>private</a:t>
            </a:r>
            <a:r>
              <a:rPr lang="it-IT" sz="1100" dirty="0">
                <a:solidFill>
                  <a:srgbClr val="D9E8F7"/>
                </a:solidFill>
                <a:latin typeface="Consolas" panose="020B0609020204030204" pitchFamily="49" charset="0"/>
              </a:rPr>
              <a:t> </a:t>
            </a:r>
            <a:r>
              <a:rPr lang="it-IT" sz="1100" dirty="0" err="1">
                <a:solidFill>
                  <a:srgbClr val="1290C3"/>
                </a:solidFill>
                <a:latin typeface="Consolas" panose="020B0609020204030204" pitchFamily="49" charset="0"/>
              </a:rPr>
              <a:t>Integer</a:t>
            </a:r>
            <a:r>
              <a:rPr lang="it-IT" sz="1100" dirty="0">
                <a:solidFill>
                  <a:srgbClr val="D9E8F7"/>
                </a:solidFill>
                <a:latin typeface="Consolas" panose="020B0609020204030204" pitchFamily="49" charset="0"/>
              </a:rPr>
              <a:t> </a:t>
            </a:r>
            <a:r>
              <a:rPr lang="it-IT" sz="1100" dirty="0">
                <a:solidFill>
                  <a:srgbClr val="66E1F8"/>
                </a:solidFill>
                <a:latin typeface="Consolas" panose="020B0609020204030204" pitchFamily="49" charset="0"/>
              </a:rPr>
              <a:t>budget</a:t>
            </a:r>
            <a:r>
              <a:rPr lang="it-IT" sz="1100" dirty="0">
                <a:solidFill>
                  <a:srgbClr val="E6E6FA"/>
                </a:solidFill>
                <a:latin typeface="Consolas" panose="020B0609020204030204" pitchFamily="49" charset="0"/>
              </a:rPr>
              <a:t>;</a:t>
            </a:r>
          </a:p>
          <a:p>
            <a:endParaRPr lang="it-IT" sz="1100" dirty="0">
              <a:solidFill>
                <a:srgbClr val="E6E6FA"/>
              </a:solidFill>
              <a:latin typeface="Consolas" panose="020B0609020204030204" pitchFamily="49" charset="0"/>
            </a:endParaRPr>
          </a:p>
          <a:p>
            <a:r>
              <a:rPr lang="it-IT" sz="1100" i="1" dirty="0">
                <a:solidFill>
                  <a:srgbClr val="A0A0A0"/>
                </a:solidFill>
                <a:latin typeface="Consolas" panose="020B0609020204030204" pitchFamily="49" charset="0"/>
              </a:rPr>
              <a:t>@Id</a:t>
            </a:r>
            <a:r>
              <a:rPr lang="it-IT" sz="1100" i="1" dirty="0">
                <a:solidFill>
                  <a:srgbClr val="D9E8F7"/>
                </a:solidFill>
                <a:latin typeface="Consolas" panose="020B0609020204030204" pitchFamily="49" charset="0"/>
              </a:rPr>
              <a:t> </a:t>
            </a:r>
            <a:r>
              <a:rPr lang="it-IT" sz="1100" i="1" dirty="0">
                <a:solidFill>
                  <a:srgbClr val="A0A0A0"/>
                </a:solidFill>
                <a:latin typeface="Consolas" panose="020B0609020204030204" pitchFamily="49" charset="0"/>
              </a:rPr>
              <a:t>@</a:t>
            </a:r>
            <a:r>
              <a:rPr lang="it-IT" sz="1100" i="1" dirty="0" err="1">
                <a:solidFill>
                  <a:srgbClr val="A0A0A0"/>
                </a:solidFill>
                <a:latin typeface="Consolas" panose="020B0609020204030204" pitchFamily="49" charset="0"/>
              </a:rPr>
              <a:t>GeneratedValue</a:t>
            </a:r>
            <a:r>
              <a:rPr lang="it-IT" sz="1100" i="1" dirty="0">
                <a:solidFill>
                  <a:srgbClr val="F9FAF4"/>
                </a:solidFill>
                <a:latin typeface="Consolas" panose="020B0609020204030204" pitchFamily="49" charset="0"/>
              </a:rPr>
              <a:t>(</a:t>
            </a:r>
            <a:r>
              <a:rPr lang="it-IT" sz="1100" i="1" dirty="0">
                <a:solidFill>
                  <a:srgbClr val="EB4B64"/>
                </a:solidFill>
                <a:latin typeface="Consolas" panose="020B0609020204030204" pitchFamily="49" charset="0"/>
              </a:rPr>
              <a:t>strategy</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err="1">
                <a:solidFill>
                  <a:srgbClr val="CC81BA"/>
                </a:solidFill>
                <a:latin typeface="Consolas" panose="020B0609020204030204" pitchFamily="49" charset="0"/>
              </a:rPr>
              <a:t>GenerationType</a:t>
            </a:r>
            <a:r>
              <a:rPr lang="it-IT" sz="1100" i="1" dirty="0" err="1">
                <a:solidFill>
                  <a:srgbClr val="E6E6FA"/>
                </a:solidFill>
                <a:latin typeface="Consolas" panose="020B0609020204030204" pitchFamily="49" charset="0"/>
              </a:rPr>
              <a:t>.</a:t>
            </a:r>
            <a:r>
              <a:rPr lang="it-IT" sz="1100" b="1" i="1" dirty="0" err="1">
                <a:solidFill>
                  <a:srgbClr val="8DDAF8"/>
                </a:solidFill>
                <a:latin typeface="Consolas" panose="020B0609020204030204" pitchFamily="49" charset="0"/>
              </a:rPr>
              <a:t>IDENTITY</a:t>
            </a:r>
            <a:r>
              <a:rPr lang="it-IT" sz="1100" b="1" i="1"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i="1" dirty="0">
                <a:solidFill>
                  <a:srgbClr val="A0A0A0"/>
                </a:solidFill>
                <a:latin typeface="Consolas" panose="020B0609020204030204" pitchFamily="49" charset="0"/>
              </a:rPr>
              <a:t>@</a:t>
            </a:r>
            <a:r>
              <a:rPr lang="it-IT" sz="1100" i="1" dirty="0" err="1">
                <a:solidFill>
                  <a:srgbClr val="A0A0A0"/>
                </a:solidFill>
                <a:latin typeface="Consolas" panose="020B0609020204030204" pitchFamily="49" charset="0"/>
              </a:rPr>
              <a:t>Column</a:t>
            </a:r>
            <a:r>
              <a:rPr lang="it-IT" sz="1100" i="1" dirty="0">
                <a:solidFill>
                  <a:srgbClr val="F9FAF4"/>
                </a:solidFill>
                <a:latin typeface="Consolas" panose="020B0609020204030204" pitchFamily="49" charset="0"/>
              </a:rPr>
              <a:t>(</a:t>
            </a:r>
            <a:r>
              <a:rPr lang="it-IT" sz="1100" i="1" dirty="0">
                <a:solidFill>
                  <a:srgbClr val="EB4B64"/>
                </a:solidFill>
                <a:latin typeface="Consolas" panose="020B0609020204030204" pitchFamily="49" charset="0"/>
              </a:rPr>
              <a:t>name</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a:solidFill>
                  <a:srgbClr val="17C6A3"/>
                </a:solidFill>
                <a:latin typeface="Consolas" panose="020B0609020204030204" pitchFamily="49" charset="0"/>
              </a:rPr>
              <a:t>"id"</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err="1">
                <a:solidFill>
                  <a:srgbClr val="EB4B64"/>
                </a:solidFill>
                <a:latin typeface="Consolas" panose="020B0609020204030204" pitchFamily="49" charset="0"/>
              </a:rPr>
              <a:t>nullable</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a:solidFill>
                  <a:srgbClr val="CC6C1D"/>
                </a:solidFill>
                <a:latin typeface="Consolas" panose="020B0609020204030204" pitchFamily="49" charset="0"/>
              </a:rPr>
              <a:t>false</a:t>
            </a:r>
            <a:r>
              <a:rPr lang="it-IT" sz="1100" i="1" dirty="0">
                <a:solidFill>
                  <a:srgbClr val="F9FAF4"/>
                </a:solidFill>
                <a:latin typeface="Consolas" panose="020B0609020204030204" pitchFamily="49" charset="0"/>
              </a:rPr>
              <a:t>)</a:t>
            </a:r>
          </a:p>
          <a:p>
            <a:endParaRPr lang="it-IT" sz="1100" i="1" dirty="0">
              <a:solidFill>
                <a:srgbClr val="F9FAF4"/>
              </a:solidFill>
              <a:latin typeface="Consolas" panose="020B0609020204030204" pitchFamily="49" charset="0"/>
            </a:endParaRPr>
          </a:p>
          <a:p>
            <a:r>
              <a:rPr lang="it-IT" sz="1100" dirty="0">
                <a:solidFill>
                  <a:srgbClr val="D9E8F7"/>
                </a:solidFill>
                <a:latin typeface="Consolas" panose="020B0609020204030204" pitchFamily="49" charset="0"/>
              </a:rPr>
              <a:t>    	</a:t>
            </a:r>
            <a:r>
              <a:rPr lang="it-IT" sz="1100" dirty="0">
                <a:solidFill>
                  <a:srgbClr val="808080"/>
                </a:solidFill>
                <a:latin typeface="Consolas" panose="020B0609020204030204" pitchFamily="49" charset="0"/>
              </a:rPr>
              <a:t>//</a:t>
            </a:r>
            <a:r>
              <a:rPr lang="it-IT" sz="1100" dirty="0" err="1">
                <a:solidFill>
                  <a:srgbClr val="808080"/>
                </a:solidFill>
                <a:latin typeface="Consolas" panose="020B0609020204030204" pitchFamily="49" charset="0"/>
              </a:rPr>
              <a:t>get</a:t>
            </a:r>
            <a:r>
              <a:rPr lang="it-IT" sz="1100" dirty="0">
                <a:solidFill>
                  <a:srgbClr val="808080"/>
                </a:solidFill>
                <a:latin typeface="Consolas" panose="020B0609020204030204" pitchFamily="49" charset="0"/>
              </a:rPr>
              <a:t> and set</a:t>
            </a:r>
          </a:p>
          <a:p>
            <a:endParaRPr lang="it-IT" sz="1100" dirty="0">
              <a:latin typeface="Consolas" panose="020B0609020204030204" pitchFamily="49" charset="0"/>
            </a:endParaRPr>
          </a:p>
          <a:p>
            <a:r>
              <a:rPr lang="it-IT" sz="1100" dirty="0">
                <a:solidFill>
                  <a:srgbClr val="D9E8F7"/>
                </a:solidFill>
                <a:latin typeface="Consolas" panose="020B0609020204030204" pitchFamily="49" charset="0"/>
              </a:rPr>
              <a:t>    </a:t>
            </a:r>
            <a:r>
              <a:rPr lang="it-IT" sz="1100" i="1" dirty="0">
                <a:solidFill>
                  <a:srgbClr val="A0A0A0"/>
                </a:solidFill>
                <a:latin typeface="Consolas" panose="020B0609020204030204" pitchFamily="49" charset="0"/>
              </a:rPr>
              <a:t>@Basic</a:t>
            </a:r>
          </a:p>
          <a:p>
            <a:r>
              <a:rPr lang="it-IT" sz="1100" dirty="0">
                <a:solidFill>
                  <a:srgbClr val="D9E8F7"/>
                </a:solidFill>
                <a:latin typeface="Consolas" panose="020B0609020204030204" pitchFamily="49" charset="0"/>
              </a:rPr>
              <a:t>    </a:t>
            </a:r>
            <a:r>
              <a:rPr lang="it-IT" sz="1100" i="1" dirty="0">
                <a:solidFill>
                  <a:srgbClr val="A0A0A0"/>
                </a:solidFill>
                <a:latin typeface="Consolas" panose="020B0609020204030204" pitchFamily="49" charset="0"/>
              </a:rPr>
              <a:t>@</a:t>
            </a:r>
            <a:r>
              <a:rPr lang="it-IT" sz="1100" i="1" dirty="0" err="1">
                <a:solidFill>
                  <a:srgbClr val="A0A0A0"/>
                </a:solidFill>
                <a:latin typeface="Consolas" panose="020B0609020204030204" pitchFamily="49" charset="0"/>
              </a:rPr>
              <a:t>Column</a:t>
            </a:r>
            <a:r>
              <a:rPr lang="it-IT" sz="1100" i="1" dirty="0">
                <a:solidFill>
                  <a:srgbClr val="F9FAF4"/>
                </a:solidFill>
                <a:latin typeface="Consolas" panose="020B0609020204030204" pitchFamily="49" charset="0"/>
              </a:rPr>
              <a:t>(</a:t>
            </a:r>
            <a:r>
              <a:rPr lang="it-IT" sz="1100" i="1" dirty="0">
                <a:solidFill>
                  <a:srgbClr val="EB4B64"/>
                </a:solidFill>
                <a:latin typeface="Consolas" panose="020B0609020204030204" pitchFamily="49" charset="0"/>
              </a:rPr>
              <a:t>name</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a:solidFill>
                  <a:srgbClr val="17C6A3"/>
                </a:solidFill>
                <a:latin typeface="Consolas" panose="020B0609020204030204" pitchFamily="49" charset="0"/>
              </a:rPr>
              <a:t>"budget"</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err="1">
                <a:solidFill>
                  <a:srgbClr val="EB4B64"/>
                </a:solidFill>
                <a:latin typeface="Consolas" panose="020B0609020204030204" pitchFamily="49" charset="0"/>
              </a:rPr>
              <a:t>nullable</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err="1">
                <a:solidFill>
                  <a:srgbClr val="CC6C1D"/>
                </a:solidFill>
                <a:latin typeface="Consolas" panose="020B0609020204030204" pitchFamily="49" charset="0"/>
              </a:rPr>
              <a:t>true</a:t>
            </a:r>
            <a:r>
              <a:rPr lang="it-IT" sz="1100" i="1"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p>
          <a:p>
            <a:r>
              <a:rPr lang="it-IT" sz="1100" dirty="0">
                <a:solidFill>
                  <a:srgbClr val="D9E8F7"/>
                </a:solidFill>
                <a:latin typeface="Consolas" panose="020B0609020204030204" pitchFamily="49" charset="0"/>
              </a:rPr>
              <a:t>	</a:t>
            </a:r>
            <a:r>
              <a:rPr lang="it-IT" sz="1100" dirty="0">
                <a:solidFill>
                  <a:srgbClr val="808080"/>
                </a:solidFill>
                <a:latin typeface="Consolas" panose="020B0609020204030204" pitchFamily="49" charset="0"/>
              </a:rPr>
              <a:t>//</a:t>
            </a:r>
            <a:r>
              <a:rPr lang="it-IT" sz="1100" dirty="0" err="1">
                <a:solidFill>
                  <a:srgbClr val="808080"/>
                </a:solidFill>
                <a:latin typeface="Consolas" panose="020B0609020204030204" pitchFamily="49" charset="0"/>
              </a:rPr>
              <a:t>get</a:t>
            </a:r>
            <a:r>
              <a:rPr lang="it-IT" sz="1100" dirty="0">
                <a:solidFill>
                  <a:srgbClr val="808080"/>
                </a:solidFill>
                <a:latin typeface="Consolas" panose="020B0609020204030204" pitchFamily="49" charset="0"/>
              </a:rPr>
              <a:t> and set</a:t>
            </a:r>
          </a:p>
          <a:p>
            <a:endParaRPr lang="it-IT" sz="1100" dirty="0"/>
          </a:p>
          <a:p>
            <a:r>
              <a:rPr lang="it-IT" sz="1100" dirty="0">
                <a:solidFill>
                  <a:srgbClr val="808080"/>
                </a:solidFill>
                <a:latin typeface="Consolas" panose="020B0609020204030204" pitchFamily="49" charset="0"/>
              </a:rPr>
              <a:t>	//…more code…</a:t>
            </a:r>
          </a:p>
          <a:p>
            <a:endParaRPr lang="it-IT" sz="1100" dirty="0"/>
          </a:p>
        </p:txBody>
      </p:sp>
      <p:sp>
        <p:nvSpPr>
          <p:cNvPr id="6" name="Rettangolo 5">
            <a:extLst>
              <a:ext uri="{FF2B5EF4-FFF2-40B4-BE49-F238E27FC236}">
                <a16:creationId xmlns:a16="http://schemas.microsoft.com/office/drawing/2014/main" id="{F3DC739C-23CA-42C9-8AD3-20EDC7790DC8}"/>
              </a:ext>
            </a:extLst>
          </p:cNvPr>
          <p:cNvSpPr/>
          <p:nvPr/>
        </p:nvSpPr>
        <p:spPr>
          <a:xfrm>
            <a:off x="6382873" y="1300815"/>
            <a:ext cx="5401234" cy="3139321"/>
          </a:xfrm>
          <a:prstGeom prst="rect">
            <a:avLst/>
          </a:prstGeom>
          <a:solidFill>
            <a:schemeClr val="tx1"/>
          </a:solidFill>
        </p:spPr>
        <p:txBody>
          <a:bodyPr wrap="square">
            <a:spAutoFit/>
          </a:bodyPr>
          <a:lstStyle/>
          <a:p>
            <a:r>
              <a:rPr lang="it-IT" sz="1100" i="1" dirty="0">
                <a:solidFill>
                  <a:srgbClr val="A0A0A0"/>
                </a:solidFill>
                <a:latin typeface="Consolas" panose="020B0609020204030204" pitchFamily="49" charset="0"/>
              </a:rPr>
              <a:t>@</a:t>
            </a:r>
            <a:r>
              <a:rPr lang="it-IT" sz="1100" i="1" dirty="0" err="1">
                <a:solidFill>
                  <a:srgbClr val="A0A0A0"/>
                </a:solidFill>
                <a:latin typeface="Consolas" panose="020B0609020204030204" pitchFamily="49" charset="0"/>
              </a:rPr>
              <a:t>Entity</a:t>
            </a:r>
            <a:endParaRPr lang="it-IT" sz="1100" i="1" dirty="0">
              <a:solidFill>
                <a:srgbClr val="A0A0A0"/>
              </a:solidFill>
              <a:latin typeface="Consolas" panose="020B0609020204030204" pitchFamily="49" charset="0"/>
            </a:endParaRPr>
          </a:p>
          <a:p>
            <a:r>
              <a:rPr lang="it-IT" sz="1100" i="1" dirty="0">
                <a:solidFill>
                  <a:srgbClr val="A0A0A0"/>
                </a:solidFill>
                <a:latin typeface="Consolas" panose="020B0609020204030204" pitchFamily="49" charset="0"/>
              </a:rPr>
              <a:t>@</a:t>
            </a:r>
            <a:r>
              <a:rPr lang="it-IT" sz="1100" i="1" dirty="0" err="1">
                <a:solidFill>
                  <a:srgbClr val="A0A0A0"/>
                </a:solidFill>
                <a:latin typeface="Consolas" panose="020B0609020204030204" pitchFamily="49" charset="0"/>
              </a:rPr>
              <a:t>Table</a:t>
            </a:r>
            <a:r>
              <a:rPr lang="it-IT" sz="1100" i="1" dirty="0">
                <a:solidFill>
                  <a:srgbClr val="F9FAF4"/>
                </a:solidFill>
                <a:latin typeface="Consolas" panose="020B0609020204030204" pitchFamily="49" charset="0"/>
              </a:rPr>
              <a:t>(</a:t>
            </a:r>
            <a:r>
              <a:rPr lang="it-IT" sz="1100" i="1" dirty="0">
                <a:solidFill>
                  <a:srgbClr val="EB4B64"/>
                </a:solidFill>
                <a:latin typeface="Consolas" panose="020B0609020204030204" pitchFamily="49" charset="0"/>
              </a:rPr>
              <a:t>name</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a:solidFill>
                  <a:srgbClr val="17C6A3"/>
                </a:solidFill>
                <a:latin typeface="Consolas" panose="020B0609020204030204" pitchFamily="49" charset="0"/>
              </a:rPr>
              <a:t>"progetto"</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a:solidFill>
                  <a:srgbClr val="EB4B64"/>
                </a:solidFill>
                <a:latin typeface="Consolas" panose="020B0609020204030204" pitchFamily="49" charset="0"/>
              </a:rPr>
              <a:t>schema</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a:solidFill>
                  <a:srgbClr val="17C6A3"/>
                </a:solidFill>
                <a:latin typeface="Consolas" panose="020B0609020204030204" pitchFamily="49" charset="0"/>
              </a:rPr>
              <a:t>"esercizio1"</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err="1">
                <a:solidFill>
                  <a:srgbClr val="EB4B64"/>
                </a:solidFill>
                <a:latin typeface="Consolas" panose="020B0609020204030204" pitchFamily="49" charset="0"/>
              </a:rPr>
              <a:t>catalog</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a:solidFill>
                  <a:srgbClr val="17C6A3"/>
                </a:solidFill>
                <a:latin typeface="Consolas" panose="020B0609020204030204" pitchFamily="49" charset="0"/>
              </a:rPr>
              <a:t>""</a:t>
            </a:r>
            <a:r>
              <a:rPr lang="it-IT" sz="1100" i="1" dirty="0">
                <a:solidFill>
                  <a:srgbClr val="F9FAF4"/>
                </a:solidFill>
                <a:latin typeface="Consolas" panose="020B0609020204030204" pitchFamily="49" charset="0"/>
              </a:rPr>
              <a:t>)</a:t>
            </a:r>
          </a:p>
          <a:p>
            <a:r>
              <a:rPr lang="it-IT" sz="1100" dirty="0">
                <a:solidFill>
                  <a:srgbClr val="CC6C1D"/>
                </a:solidFill>
                <a:latin typeface="Consolas" panose="020B0609020204030204" pitchFamily="49" charset="0"/>
              </a:rPr>
              <a:t>public</a:t>
            </a:r>
            <a:r>
              <a:rPr lang="it-IT" sz="1100" dirty="0">
                <a:solidFill>
                  <a:srgbClr val="D9E8F7"/>
                </a:solidFill>
                <a:latin typeface="Consolas" panose="020B0609020204030204" pitchFamily="49" charset="0"/>
              </a:rPr>
              <a:t> </a:t>
            </a:r>
            <a:r>
              <a:rPr lang="it-IT" sz="1100" dirty="0">
                <a:solidFill>
                  <a:srgbClr val="CC6C1D"/>
                </a:solidFill>
                <a:latin typeface="Consolas" panose="020B0609020204030204" pitchFamily="49" charset="0"/>
              </a:rPr>
              <a:t>class</a:t>
            </a:r>
            <a:r>
              <a:rPr lang="it-IT" sz="1100" dirty="0">
                <a:solidFill>
                  <a:srgbClr val="D9E8F7"/>
                </a:solidFill>
                <a:latin typeface="Consolas" panose="020B0609020204030204" pitchFamily="49" charset="0"/>
              </a:rPr>
              <a:t> </a:t>
            </a:r>
            <a:r>
              <a:rPr lang="it-IT" sz="1100" dirty="0" err="1">
                <a:solidFill>
                  <a:srgbClr val="1290C3"/>
                </a:solidFill>
                <a:latin typeface="Consolas" panose="020B0609020204030204" pitchFamily="49" charset="0"/>
              </a:rPr>
              <a:t>ProgettoEntity</a:t>
            </a:r>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CC6C1D"/>
                </a:solidFill>
                <a:latin typeface="Consolas" panose="020B0609020204030204" pitchFamily="49" charset="0"/>
              </a:rPr>
              <a:t>private</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int</a:t>
            </a:r>
            <a:r>
              <a:rPr lang="it-IT" sz="1100" dirty="0">
                <a:solidFill>
                  <a:srgbClr val="D9E8F7"/>
                </a:solidFill>
                <a:latin typeface="Consolas" panose="020B0609020204030204" pitchFamily="49" charset="0"/>
              </a:rPr>
              <a:t> </a:t>
            </a:r>
            <a:r>
              <a:rPr lang="it-IT" sz="1100" dirty="0">
                <a:solidFill>
                  <a:srgbClr val="66E1F8"/>
                </a:solidFill>
                <a:latin typeface="Consolas" panose="020B0609020204030204" pitchFamily="49" charset="0"/>
              </a:rPr>
              <a:t>id</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CC6C1D"/>
                </a:solidFill>
                <a:latin typeface="Consolas" panose="020B0609020204030204" pitchFamily="49" charset="0"/>
              </a:rPr>
              <a:t>private</a:t>
            </a:r>
            <a:r>
              <a:rPr lang="it-IT" sz="1100" dirty="0">
                <a:solidFill>
                  <a:srgbClr val="D9E8F7"/>
                </a:solidFill>
                <a:latin typeface="Consolas" panose="020B0609020204030204" pitchFamily="49" charset="0"/>
              </a:rPr>
              <a:t> </a:t>
            </a:r>
            <a:r>
              <a:rPr lang="it-IT" sz="1100" dirty="0" err="1">
                <a:solidFill>
                  <a:srgbClr val="1290C3"/>
                </a:solidFill>
                <a:latin typeface="Consolas" panose="020B0609020204030204" pitchFamily="49" charset="0"/>
              </a:rPr>
              <a:t>String</a:t>
            </a:r>
            <a:r>
              <a:rPr lang="it-IT" sz="1100" dirty="0">
                <a:solidFill>
                  <a:srgbClr val="D9E8F7"/>
                </a:solidFill>
                <a:latin typeface="Consolas" panose="020B0609020204030204" pitchFamily="49" charset="0"/>
              </a:rPr>
              <a:t> </a:t>
            </a:r>
            <a:r>
              <a:rPr lang="it-IT" sz="1100" dirty="0">
                <a:solidFill>
                  <a:srgbClr val="66E1F8"/>
                </a:solidFill>
                <a:latin typeface="Consolas" panose="020B0609020204030204" pitchFamily="49" charset="0"/>
              </a:rPr>
              <a:t>nome</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CC6C1D"/>
                </a:solidFill>
                <a:latin typeface="Consolas" panose="020B0609020204030204" pitchFamily="49" charset="0"/>
              </a:rPr>
              <a:t>private</a:t>
            </a:r>
            <a:r>
              <a:rPr lang="it-IT" sz="1100" dirty="0">
                <a:solidFill>
                  <a:srgbClr val="D9E8F7"/>
                </a:solidFill>
                <a:latin typeface="Consolas" panose="020B0609020204030204" pitchFamily="49" charset="0"/>
              </a:rPr>
              <a:t> </a:t>
            </a:r>
            <a:r>
              <a:rPr lang="it-IT" sz="1100" dirty="0" err="1">
                <a:solidFill>
                  <a:srgbClr val="1290C3"/>
                </a:solidFill>
                <a:latin typeface="Consolas" panose="020B0609020204030204" pitchFamily="49" charset="0"/>
              </a:rPr>
              <a:t>String</a:t>
            </a:r>
            <a:r>
              <a:rPr lang="it-IT" sz="1100" dirty="0">
                <a:solidFill>
                  <a:srgbClr val="D9E8F7"/>
                </a:solidFill>
                <a:latin typeface="Consolas" panose="020B0609020204030204" pitchFamily="49" charset="0"/>
              </a:rPr>
              <a:t> </a:t>
            </a:r>
            <a:r>
              <a:rPr lang="it-IT" sz="1100" dirty="0">
                <a:solidFill>
                  <a:srgbClr val="66E1F8"/>
                </a:solidFill>
                <a:latin typeface="Consolas" panose="020B0609020204030204" pitchFamily="49" charset="0"/>
              </a:rPr>
              <a:t>descrizione</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CC6C1D"/>
                </a:solidFill>
                <a:latin typeface="Consolas" panose="020B0609020204030204" pitchFamily="49" charset="0"/>
              </a:rPr>
              <a:t>private</a:t>
            </a:r>
            <a:r>
              <a:rPr lang="it-IT" sz="1100" dirty="0">
                <a:solidFill>
                  <a:srgbClr val="D9E8F7"/>
                </a:solidFill>
                <a:latin typeface="Consolas" panose="020B0609020204030204" pitchFamily="49" charset="0"/>
              </a:rPr>
              <a:t> </a:t>
            </a:r>
            <a:r>
              <a:rPr lang="it-IT" sz="1100" dirty="0" err="1">
                <a:solidFill>
                  <a:srgbClr val="1290C3"/>
                </a:solidFill>
                <a:latin typeface="Consolas" panose="020B0609020204030204" pitchFamily="49" charset="0"/>
              </a:rPr>
              <a:t>Integer</a:t>
            </a:r>
            <a:r>
              <a:rPr lang="it-IT" sz="1100" dirty="0">
                <a:solidFill>
                  <a:srgbClr val="D9E8F7"/>
                </a:solidFill>
                <a:latin typeface="Consolas" panose="020B0609020204030204" pitchFamily="49" charset="0"/>
              </a:rPr>
              <a:t> </a:t>
            </a:r>
            <a:r>
              <a:rPr lang="it-IT" sz="1100" dirty="0">
                <a:solidFill>
                  <a:srgbClr val="66E1F8"/>
                </a:solidFill>
                <a:latin typeface="Consolas" panose="020B0609020204030204" pitchFamily="49" charset="0"/>
              </a:rPr>
              <a:t>budget</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CC6C1D"/>
                </a:solidFill>
                <a:latin typeface="Consolas" panose="020B0609020204030204" pitchFamily="49" charset="0"/>
              </a:rPr>
              <a:t>private</a:t>
            </a:r>
            <a:r>
              <a:rPr lang="it-IT" sz="1100" dirty="0">
                <a:solidFill>
                  <a:srgbClr val="D9E8F7"/>
                </a:solidFill>
                <a:latin typeface="Consolas" panose="020B0609020204030204" pitchFamily="49" charset="0"/>
              </a:rPr>
              <a:t> </a:t>
            </a:r>
            <a:r>
              <a:rPr lang="it-IT" sz="1100" dirty="0" err="1">
                <a:solidFill>
                  <a:srgbClr val="1290C3"/>
                </a:solidFill>
                <a:latin typeface="Consolas" panose="020B0609020204030204" pitchFamily="49" charset="0"/>
              </a:rPr>
              <a:t>AziendaEntity</a:t>
            </a:r>
            <a:r>
              <a:rPr lang="it-IT" sz="1100" dirty="0">
                <a:solidFill>
                  <a:srgbClr val="D9E8F7"/>
                </a:solidFill>
                <a:latin typeface="Consolas" panose="020B0609020204030204" pitchFamily="49" charset="0"/>
              </a:rPr>
              <a:t> </a:t>
            </a:r>
            <a:r>
              <a:rPr lang="it-IT" sz="1100" dirty="0">
                <a:solidFill>
                  <a:srgbClr val="66E1F8"/>
                </a:solidFill>
                <a:latin typeface="Consolas" panose="020B0609020204030204" pitchFamily="49" charset="0"/>
              </a:rPr>
              <a:t>azienda</a:t>
            </a:r>
            <a:r>
              <a:rPr lang="it-IT" sz="1100" dirty="0">
                <a:solidFill>
                  <a:srgbClr val="E6E6FA"/>
                </a:solidFill>
                <a:latin typeface="Consolas" panose="020B0609020204030204" pitchFamily="49" charset="0"/>
              </a:rPr>
              <a:t>;</a:t>
            </a:r>
          </a:p>
          <a:p>
            <a:endParaRPr lang="it-IT" sz="1100" dirty="0"/>
          </a:p>
          <a:p>
            <a:r>
              <a:rPr lang="it-IT" sz="1100" i="1" dirty="0">
                <a:solidFill>
                  <a:srgbClr val="A0A0A0"/>
                </a:solidFill>
                <a:latin typeface="Consolas" panose="020B0609020204030204" pitchFamily="49" charset="0"/>
              </a:rPr>
              <a:t>@Id</a:t>
            </a:r>
            <a:r>
              <a:rPr lang="it-IT" sz="1100" i="1" dirty="0">
                <a:solidFill>
                  <a:srgbClr val="D9E8F7"/>
                </a:solidFill>
                <a:latin typeface="Consolas" panose="020B0609020204030204" pitchFamily="49" charset="0"/>
              </a:rPr>
              <a:t> </a:t>
            </a:r>
            <a:r>
              <a:rPr lang="it-IT" sz="1100" i="1" dirty="0">
                <a:solidFill>
                  <a:srgbClr val="A0A0A0"/>
                </a:solidFill>
                <a:latin typeface="Consolas" panose="020B0609020204030204" pitchFamily="49" charset="0"/>
              </a:rPr>
              <a:t>@</a:t>
            </a:r>
            <a:r>
              <a:rPr lang="it-IT" sz="1100" i="1" dirty="0" err="1">
                <a:solidFill>
                  <a:srgbClr val="A0A0A0"/>
                </a:solidFill>
                <a:latin typeface="Consolas" panose="020B0609020204030204" pitchFamily="49" charset="0"/>
              </a:rPr>
              <a:t>GeneratedValue</a:t>
            </a:r>
            <a:r>
              <a:rPr lang="it-IT" sz="1100" i="1" dirty="0">
                <a:solidFill>
                  <a:srgbClr val="F9FAF4"/>
                </a:solidFill>
                <a:latin typeface="Consolas" panose="020B0609020204030204" pitchFamily="49" charset="0"/>
              </a:rPr>
              <a:t>(</a:t>
            </a:r>
            <a:r>
              <a:rPr lang="it-IT" sz="1100" i="1" dirty="0">
                <a:solidFill>
                  <a:srgbClr val="EB4B64"/>
                </a:solidFill>
                <a:latin typeface="Consolas" panose="020B0609020204030204" pitchFamily="49" charset="0"/>
              </a:rPr>
              <a:t>strategy</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err="1">
                <a:solidFill>
                  <a:srgbClr val="CC81BA"/>
                </a:solidFill>
                <a:latin typeface="Consolas" panose="020B0609020204030204" pitchFamily="49" charset="0"/>
              </a:rPr>
              <a:t>GenerationType</a:t>
            </a:r>
            <a:r>
              <a:rPr lang="it-IT" sz="1100" i="1" dirty="0" err="1">
                <a:solidFill>
                  <a:srgbClr val="E6E6FA"/>
                </a:solidFill>
                <a:latin typeface="Consolas" panose="020B0609020204030204" pitchFamily="49" charset="0"/>
              </a:rPr>
              <a:t>.</a:t>
            </a:r>
            <a:r>
              <a:rPr lang="it-IT" sz="1100" b="1" i="1" dirty="0" err="1">
                <a:solidFill>
                  <a:srgbClr val="8DDAF8"/>
                </a:solidFill>
                <a:latin typeface="Consolas" panose="020B0609020204030204" pitchFamily="49" charset="0"/>
              </a:rPr>
              <a:t>IDENTITY</a:t>
            </a:r>
            <a:r>
              <a:rPr lang="it-IT" sz="1100" b="1" i="1"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i="1" dirty="0">
                <a:solidFill>
                  <a:srgbClr val="A0A0A0"/>
                </a:solidFill>
                <a:latin typeface="Consolas" panose="020B0609020204030204" pitchFamily="49" charset="0"/>
              </a:rPr>
              <a:t>@</a:t>
            </a:r>
            <a:r>
              <a:rPr lang="it-IT" sz="1100" i="1" dirty="0" err="1">
                <a:solidFill>
                  <a:srgbClr val="A0A0A0"/>
                </a:solidFill>
                <a:latin typeface="Consolas" panose="020B0609020204030204" pitchFamily="49" charset="0"/>
              </a:rPr>
              <a:t>Column</a:t>
            </a:r>
            <a:r>
              <a:rPr lang="it-IT" sz="1100" i="1" dirty="0">
                <a:solidFill>
                  <a:srgbClr val="F9FAF4"/>
                </a:solidFill>
                <a:latin typeface="Consolas" panose="020B0609020204030204" pitchFamily="49" charset="0"/>
              </a:rPr>
              <a:t>(</a:t>
            </a:r>
            <a:r>
              <a:rPr lang="it-IT" sz="1100" i="1" dirty="0">
                <a:solidFill>
                  <a:srgbClr val="EB4B64"/>
                </a:solidFill>
                <a:latin typeface="Consolas" panose="020B0609020204030204" pitchFamily="49" charset="0"/>
              </a:rPr>
              <a:t>name</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a:solidFill>
                  <a:srgbClr val="17C6A3"/>
                </a:solidFill>
                <a:latin typeface="Consolas" panose="020B0609020204030204" pitchFamily="49" charset="0"/>
              </a:rPr>
              <a:t>"id"</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err="1">
                <a:solidFill>
                  <a:srgbClr val="EB4B64"/>
                </a:solidFill>
                <a:latin typeface="Consolas" panose="020B0609020204030204" pitchFamily="49" charset="0"/>
              </a:rPr>
              <a:t>nullable</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a:solidFill>
                  <a:srgbClr val="CC6C1D"/>
                </a:solidFill>
                <a:latin typeface="Consolas" panose="020B0609020204030204" pitchFamily="49" charset="0"/>
              </a:rPr>
              <a:t>false</a:t>
            </a:r>
            <a:r>
              <a:rPr lang="it-IT" sz="1100" i="1"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808080"/>
                </a:solidFill>
                <a:latin typeface="Consolas" panose="020B0609020204030204" pitchFamily="49" charset="0"/>
              </a:rPr>
              <a:t>//</a:t>
            </a:r>
            <a:r>
              <a:rPr lang="it-IT" sz="1100" dirty="0" err="1">
                <a:solidFill>
                  <a:srgbClr val="808080"/>
                </a:solidFill>
                <a:latin typeface="Consolas" panose="020B0609020204030204" pitchFamily="49" charset="0"/>
              </a:rPr>
              <a:t>get</a:t>
            </a:r>
            <a:r>
              <a:rPr lang="it-IT" sz="1100" dirty="0">
                <a:solidFill>
                  <a:srgbClr val="808080"/>
                </a:solidFill>
                <a:latin typeface="Consolas" panose="020B0609020204030204" pitchFamily="49" charset="0"/>
              </a:rPr>
              <a:t> and set</a:t>
            </a:r>
            <a:endParaRPr lang="it-IT" sz="1100" dirty="0">
              <a:latin typeface="Consolas" panose="020B0609020204030204" pitchFamily="49" charset="0"/>
            </a:endParaRPr>
          </a:p>
          <a:p>
            <a:r>
              <a:rPr lang="it-IT" sz="1100" dirty="0">
                <a:solidFill>
                  <a:srgbClr val="D9E8F7"/>
                </a:solidFill>
                <a:latin typeface="Consolas" panose="020B0609020204030204" pitchFamily="49" charset="0"/>
              </a:rPr>
              <a:t>    </a:t>
            </a:r>
            <a:r>
              <a:rPr lang="it-IT" sz="1100" i="1" dirty="0">
                <a:solidFill>
                  <a:srgbClr val="A0A0A0"/>
                </a:solidFill>
                <a:latin typeface="Consolas" panose="020B0609020204030204" pitchFamily="49" charset="0"/>
              </a:rPr>
              <a:t>@Basic</a:t>
            </a:r>
          </a:p>
          <a:p>
            <a:r>
              <a:rPr lang="it-IT" sz="1100" dirty="0">
                <a:solidFill>
                  <a:srgbClr val="D9E8F7"/>
                </a:solidFill>
                <a:latin typeface="Consolas" panose="020B0609020204030204" pitchFamily="49" charset="0"/>
              </a:rPr>
              <a:t>    </a:t>
            </a:r>
            <a:r>
              <a:rPr lang="it-IT" sz="1100" i="1" dirty="0">
                <a:solidFill>
                  <a:srgbClr val="A0A0A0"/>
                </a:solidFill>
                <a:latin typeface="Consolas" panose="020B0609020204030204" pitchFamily="49" charset="0"/>
              </a:rPr>
              <a:t>@</a:t>
            </a:r>
            <a:r>
              <a:rPr lang="it-IT" sz="1100" i="1" dirty="0" err="1">
                <a:solidFill>
                  <a:srgbClr val="A0A0A0"/>
                </a:solidFill>
                <a:latin typeface="Consolas" panose="020B0609020204030204" pitchFamily="49" charset="0"/>
              </a:rPr>
              <a:t>Column</a:t>
            </a:r>
            <a:r>
              <a:rPr lang="it-IT" sz="1100" i="1" dirty="0">
                <a:solidFill>
                  <a:srgbClr val="F9FAF4"/>
                </a:solidFill>
                <a:latin typeface="Consolas" panose="020B0609020204030204" pitchFamily="49" charset="0"/>
              </a:rPr>
              <a:t>(</a:t>
            </a:r>
            <a:r>
              <a:rPr lang="it-IT" sz="1100" i="1" dirty="0">
                <a:solidFill>
                  <a:srgbClr val="EB4B64"/>
                </a:solidFill>
                <a:latin typeface="Consolas" panose="020B0609020204030204" pitchFamily="49" charset="0"/>
              </a:rPr>
              <a:t>name</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a:solidFill>
                  <a:srgbClr val="17C6A3"/>
                </a:solidFill>
                <a:latin typeface="Consolas" panose="020B0609020204030204" pitchFamily="49" charset="0"/>
              </a:rPr>
              <a:t>"nome"</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err="1">
                <a:solidFill>
                  <a:srgbClr val="EB4B64"/>
                </a:solidFill>
                <a:latin typeface="Consolas" panose="020B0609020204030204" pitchFamily="49" charset="0"/>
              </a:rPr>
              <a:t>nullable</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err="1">
                <a:solidFill>
                  <a:srgbClr val="CC6C1D"/>
                </a:solidFill>
                <a:latin typeface="Consolas" panose="020B0609020204030204" pitchFamily="49" charset="0"/>
              </a:rPr>
              <a:t>true</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err="1">
                <a:solidFill>
                  <a:srgbClr val="EB4B64"/>
                </a:solidFill>
                <a:latin typeface="Consolas" panose="020B0609020204030204" pitchFamily="49" charset="0"/>
              </a:rPr>
              <a:t>length</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a:solidFill>
                  <a:srgbClr val="6897BB"/>
                </a:solidFill>
                <a:latin typeface="Consolas" panose="020B0609020204030204" pitchFamily="49" charset="0"/>
              </a:rPr>
              <a:t>500</a:t>
            </a:r>
            <a:r>
              <a:rPr lang="it-IT" sz="1100" i="1" dirty="0">
                <a:solidFill>
                  <a:srgbClr val="F9FAF4"/>
                </a:solidFill>
                <a:latin typeface="Consolas" panose="020B0609020204030204" pitchFamily="49" charset="0"/>
              </a:rPr>
              <a:t>)</a:t>
            </a:r>
          </a:p>
          <a:p>
            <a:endParaRPr lang="it-IT" sz="1100" i="1" dirty="0">
              <a:solidFill>
                <a:srgbClr val="F9FAF4"/>
              </a:solidFill>
              <a:latin typeface="Consolas" panose="020B0609020204030204" pitchFamily="49" charset="0"/>
            </a:endParaRPr>
          </a:p>
          <a:p>
            <a:r>
              <a:rPr lang="it-IT" sz="1100" dirty="0">
                <a:solidFill>
                  <a:srgbClr val="D9E8F7"/>
                </a:solidFill>
                <a:latin typeface="Consolas" panose="020B0609020204030204" pitchFamily="49" charset="0"/>
              </a:rPr>
              <a:t>	 </a:t>
            </a:r>
            <a:r>
              <a:rPr lang="it-IT" sz="1100" dirty="0">
                <a:solidFill>
                  <a:srgbClr val="808080"/>
                </a:solidFill>
                <a:latin typeface="Consolas" panose="020B0609020204030204" pitchFamily="49" charset="0"/>
              </a:rPr>
              <a:t>//</a:t>
            </a:r>
            <a:r>
              <a:rPr lang="it-IT" sz="1100" dirty="0" err="1">
                <a:solidFill>
                  <a:srgbClr val="808080"/>
                </a:solidFill>
                <a:latin typeface="Consolas" panose="020B0609020204030204" pitchFamily="49" charset="0"/>
              </a:rPr>
              <a:t>get</a:t>
            </a:r>
            <a:r>
              <a:rPr lang="it-IT" sz="1100" dirty="0">
                <a:solidFill>
                  <a:srgbClr val="808080"/>
                </a:solidFill>
                <a:latin typeface="Consolas" panose="020B0609020204030204" pitchFamily="49" charset="0"/>
              </a:rPr>
              <a:t> and set</a:t>
            </a:r>
          </a:p>
          <a:p>
            <a:r>
              <a:rPr lang="it-IT" sz="1100" dirty="0">
                <a:solidFill>
                  <a:srgbClr val="808080"/>
                </a:solidFill>
                <a:latin typeface="Consolas" panose="020B0609020204030204" pitchFamily="49" charset="0"/>
              </a:rPr>
              <a:t>	</a:t>
            </a:r>
          </a:p>
          <a:p>
            <a:r>
              <a:rPr lang="it-IT" sz="1100" dirty="0">
                <a:solidFill>
                  <a:srgbClr val="808080"/>
                </a:solidFill>
                <a:latin typeface="Consolas" panose="020B0609020204030204" pitchFamily="49" charset="0"/>
              </a:rPr>
              <a:t>	//…more code…</a:t>
            </a:r>
          </a:p>
        </p:txBody>
      </p:sp>
      <p:sp>
        <p:nvSpPr>
          <p:cNvPr id="3" name="CasellaDiTesto 2">
            <a:extLst>
              <a:ext uri="{FF2B5EF4-FFF2-40B4-BE49-F238E27FC236}">
                <a16:creationId xmlns:a16="http://schemas.microsoft.com/office/drawing/2014/main" id="{027916A3-2A50-4D92-85DD-D9D6AB76BC90}"/>
              </a:ext>
            </a:extLst>
          </p:cNvPr>
          <p:cNvSpPr txBox="1"/>
          <p:nvPr/>
        </p:nvSpPr>
        <p:spPr>
          <a:xfrm>
            <a:off x="779931" y="5136776"/>
            <a:ext cx="11004176" cy="707886"/>
          </a:xfrm>
          <a:prstGeom prst="rect">
            <a:avLst/>
          </a:prstGeom>
          <a:noFill/>
        </p:spPr>
        <p:txBody>
          <a:bodyPr wrap="square" rtlCol="0">
            <a:spAutoFit/>
          </a:bodyPr>
          <a:lstStyle/>
          <a:p>
            <a:pPr algn="ctr"/>
            <a:r>
              <a:rPr lang="it-IT" sz="2000" b="1" dirty="0" err="1"/>
              <a:t>This</a:t>
            </a:r>
            <a:r>
              <a:rPr lang="it-IT" sz="2000" b="1" dirty="0"/>
              <a:t> </a:t>
            </a:r>
            <a:r>
              <a:rPr lang="it-IT" sz="2000" b="1" dirty="0" err="1"/>
              <a:t>is</a:t>
            </a:r>
            <a:r>
              <a:rPr lang="it-IT" sz="2000" b="1" dirty="0"/>
              <a:t> the </a:t>
            </a:r>
            <a:r>
              <a:rPr lang="it-IT" sz="2000" b="1" dirty="0" err="1"/>
              <a:t>representation</a:t>
            </a:r>
            <a:r>
              <a:rPr lang="it-IT" sz="2000" b="1" dirty="0"/>
              <a:t> of the </a:t>
            </a:r>
            <a:r>
              <a:rPr lang="it-IT" sz="2000" b="1" dirty="0" err="1"/>
              <a:t>traduction</a:t>
            </a:r>
            <a:r>
              <a:rPr lang="it-IT" sz="2000" b="1" dirty="0"/>
              <a:t> </a:t>
            </a:r>
            <a:r>
              <a:rPr lang="it-IT" sz="2000" b="1" dirty="0" err="1"/>
              <a:t>as</a:t>
            </a:r>
            <a:r>
              <a:rPr lang="it-IT" sz="2000" b="1" dirty="0"/>
              <a:t> JPA </a:t>
            </a:r>
            <a:r>
              <a:rPr lang="it-IT" sz="2000" b="1" dirty="0" err="1"/>
              <a:t>Entities</a:t>
            </a:r>
            <a:r>
              <a:rPr lang="it-IT" sz="2000" b="1" dirty="0"/>
              <a:t> of the </a:t>
            </a:r>
            <a:r>
              <a:rPr lang="it-IT" sz="2000" b="1" dirty="0" err="1"/>
              <a:t>table</a:t>
            </a:r>
            <a:r>
              <a:rPr lang="it-IT" sz="2000" b="1" dirty="0"/>
              <a:t> Progetto and Finanziamento </a:t>
            </a:r>
            <a:r>
              <a:rPr lang="it-IT" sz="2000" b="1" dirty="0" err="1"/>
              <a:t>without</a:t>
            </a:r>
            <a:r>
              <a:rPr lang="it-IT" sz="2000" b="1" dirty="0"/>
              <a:t> </a:t>
            </a:r>
            <a:r>
              <a:rPr lang="it-IT" sz="2000" b="1" dirty="0" err="1"/>
              <a:t>considering</a:t>
            </a:r>
            <a:r>
              <a:rPr lang="it-IT" sz="2000" b="1" dirty="0"/>
              <a:t> the Possesso </a:t>
            </a:r>
            <a:r>
              <a:rPr lang="it-IT" sz="2000" b="1" dirty="0" err="1"/>
              <a:t>relationship</a:t>
            </a:r>
            <a:endParaRPr lang="it-IT" sz="2000" b="1" dirty="0"/>
          </a:p>
        </p:txBody>
      </p:sp>
    </p:spTree>
    <p:extLst>
      <p:ext uri="{BB962C8B-B14F-4D97-AF65-F5344CB8AC3E}">
        <p14:creationId xmlns:p14="http://schemas.microsoft.com/office/powerpoint/2010/main" val="2299104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34C52730-ECB3-4086-AF65-01358481B58B}"/>
              </a:ext>
            </a:extLst>
          </p:cNvPr>
          <p:cNvSpPr>
            <a:spLocks noGrp="1"/>
          </p:cNvSpPr>
          <p:nvPr>
            <p:ph type="ctrTitle"/>
          </p:nvPr>
        </p:nvSpPr>
        <p:spPr>
          <a:xfrm>
            <a:off x="1524000" y="262685"/>
            <a:ext cx="9144000" cy="796084"/>
          </a:xfrm>
        </p:spPr>
        <p:txBody>
          <a:bodyPr>
            <a:normAutofit fontScale="90000"/>
          </a:bodyPr>
          <a:lstStyle/>
          <a:p>
            <a:r>
              <a:rPr lang="it-IT" sz="5400" spc="-50" dirty="0" err="1">
                <a:solidFill>
                  <a:prstClr val="black">
                    <a:lumMod val="85000"/>
                    <a:lumOff val="15000"/>
                  </a:prstClr>
                </a:solidFill>
                <a:latin typeface="Tw Cen MT" panose="020F0302020204030204"/>
              </a:rPr>
              <a:t>Annotations</a:t>
            </a:r>
            <a:endParaRPr lang="it-IT" dirty="0"/>
          </a:p>
        </p:txBody>
      </p:sp>
      <p:sp>
        <p:nvSpPr>
          <p:cNvPr id="2" name="Rettangolo 1">
            <a:extLst>
              <a:ext uri="{FF2B5EF4-FFF2-40B4-BE49-F238E27FC236}">
                <a16:creationId xmlns:a16="http://schemas.microsoft.com/office/drawing/2014/main" id="{0A116BE5-58A1-4E0D-81BA-C316A1FE2A9B}"/>
              </a:ext>
            </a:extLst>
          </p:cNvPr>
          <p:cNvSpPr/>
          <p:nvPr/>
        </p:nvSpPr>
        <p:spPr>
          <a:xfrm>
            <a:off x="779931" y="1300815"/>
            <a:ext cx="5401234" cy="2631490"/>
          </a:xfrm>
          <a:prstGeom prst="rect">
            <a:avLst/>
          </a:prstGeom>
          <a:solidFill>
            <a:schemeClr val="tx1"/>
          </a:solidFill>
        </p:spPr>
        <p:txBody>
          <a:bodyPr wrap="square">
            <a:spAutoFit/>
          </a:bodyPr>
          <a:lstStyle/>
          <a:p>
            <a:r>
              <a:rPr lang="it-IT" sz="1100" dirty="0">
                <a:solidFill>
                  <a:srgbClr val="CC6C1D"/>
                </a:solidFill>
                <a:latin typeface="Consolas" panose="020B0609020204030204" pitchFamily="49" charset="0"/>
              </a:rPr>
              <a:t>public</a:t>
            </a:r>
            <a:r>
              <a:rPr lang="it-IT" sz="1100" dirty="0">
                <a:solidFill>
                  <a:srgbClr val="D9E8F7"/>
                </a:solidFill>
                <a:latin typeface="Consolas" panose="020B0609020204030204" pitchFamily="49" charset="0"/>
              </a:rPr>
              <a:t> </a:t>
            </a:r>
            <a:r>
              <a:rPr lang="it-IT" sz="1100" dirty="0">
                <a:solidFill>
                  <a:srgbClr val="CC6C1D"/>
                </a:solidFill>
                <a:latin typeface="Consolas" panose="020B0609020204030204" pitchFamily="49" charset="0"/>
              </a:rPr>
              <a:t>class</a:t>
            </a:r>
            <a:r>
              <a:rPr lang="it-IT" sz="1100" dirty="0">
                <a:solidFill>
                  <a:srgbClr val="D9E8F7"/>
                </a:solidFill>
                <a:latin typeface="Consolas" panose="020B0609020204030204" pitchFamily="49" charset="0"/>
              </a:rPr>
              <a:t> </a:t>
            </a:r>
            <a:r>
              <a:rPr lang="it-IT" sz="1100" dirty="0" err="1">
                <a:solidFill>
                  <a:srgbClr val="1290C3"/>
                </a:solidFill>
                <a:latin typeface="Consolas" panose="020B0609020204030204" pitchFamily="49" charset="0"/>
              </a:rPr>
              <a:t>FinanziamentoEntity</a:t>
            </a:r>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p>
          <a:p>
            <a:endParaRPr lang="it-IT" sz="1100" dirty="0">
              <a:solidFill>
                <a:srgbClr val="F9FAF4"/>
              </a:solidFill>
              <a:latin typeface="Consolas" panose="020B0609020204030204" pitchFamily="49" charset="0"/>
            </a:endParaRPr>
          </a:p>
          <a:p>
            <a:r>
              <a:rPr lang="it-IT" sz="1100" dirty="0">
                <a:solidFill>
                  <a:srgbClr val="808080"/>
                </a:solidFill>
                <a:latin typeface="Consolas" panose="020B0609020204030204" pitchFamily="49" charset="0"/>
              </a:rPr>
              <a:t>//…more code…</a:t>
            </a:r>
          </a:p>
          <a:p>
            <a:endParaRPr lang="it-IT" sz="1100" dirty="0">
              <a:solidFill>
                <a:srgbClr val="808080"/>
              </a:solidFill>
              <a:latin typeface="Consolas" panose="020B0609020204030204" pitchFamily="49" charset="0"/>
            </a:endParaRPr>
          </a:p>
          <a:p>
            <a:r>
              <a:rPr lang="it-IT" sz="1100" dirty="0">
                <a:solidFill>
                  <a:srgbClr val="CC6C1D"/>
                </a:solidFill>
                <a:latin typeface="Consolas" panose="020B0609020204030204" pitchFamily="49" charset="0"/>
              </a:rPr>
              <a:t>private</a:t>
            </a:r>
            <a:r>
              <a:rPr lang="it-IT" sz="1100" dirty="0">
                <a:solidFill>
                  <a:srgbClr val="D9E8F7"/>
                </a:solidFill>
                <a:latin typeface="Consolas" panose="020B0609020204030204" pitchFamily="49" charset="0"/>
              </a:rPr>
              <a:t> </a:t>
            </a:r>
            <a:r>
              <a:rPr lang="it-IT" sz="1100" dirty="0" err="1">
                <a:solidFill>
                  <a:srgbClr val="1290C3"/>
                </a:solidFill>
                <a:latin typeface="Consolas" panose="020B0609020204030204" pitchFamily="49" charset="0"/>
              </a:rPr>
              <a:t>ProgettoEntity</a:t>
            </a:r>
            <a:r>
              <a:rPr lang="it-IT" sz="1100" dirty="0">
                <a:solidFill>
                  <a:srgbClr val="D9E8F7"/>
                </a:solidFill>
                <a:latin typeface="Consolas" panose="020B0609020204030204" pitchFamily="49" charset="0"/>
              </a:rPr>
              <a:t> </a:t>
            </a:r>
            <a:r>
              <a:rPr lang="it-IT" sz="1100" dirty="0">
                <a:solidFill>
                  <a:srgbClr val="66E1F8"/>
                </a:solidFill>
                <a:latin typeface="Consolas" panose="020B0609020204030204" pitchFamily="49" charset="0"/>
              </a:rPr>
              <a:t>progetto</a:t>
            </a:r>
            <a:r>
              <a:rPr lang="it-IT" sz="1100" dirty="0">
                <a:solidFill>
                  <a:srgbClr val="E6E6FA"/>
                </a:solidFill>
                <a:latin typeface="Consolas" panose="020B0609020204030204" pitchFamily="49" charset="0"/>
              </a:rPr>
              <a:t>;</a:t>
            </a:r>
          </a:p>
          <a:p>
            <a:r>
              <a:rPr lang="it-IT" sz="1100" i="1" dirty="0">
                <a:solidFill>
                  <a:srgbClr val="A0A0A0"/>
                </a:solidFill>
                <a:latin typeface="Consolas" panose="020B0609020204030204" pitchFamily="49" charset="0"/>
              </a:rPr>
              <a:t>@</a:t>
            </a:r>
            <a:r>
              <a:rPr lang="it-IT" sz="1100" i="1" dirty="0" err="1">
                <a:solidFill>
                  <a:srgbClr val="A0A0A0"/>
                </a:solidFill>
                <a:latin typeface="Consolas" panose="020B0609020204030204" pitchFamily="49" charset="0"/>
              </a:rPr>
              <a:t>ManyToOne</a:t>
            </a:r>
            <a:r>
              <a:rPr lang="it-IT" sz="1100" i="1" dirty="0">
                <a:solidFill>
                  <a:srgbClr val="F9FAF4"/>
                </a:solidFill>
                <a:latin typeface="Consolas" panose="020B0609020204030204" pitchFamily="49" charset="0"/>
              </a:rPr>
              <a:t>(</a:t>
            </a:r>
            <a:r>
              <a:rPr lang="it-IT" sz="1100" i="1" dirty="0" err="1">
                <a:solidFill>
                  <a:srgbClr val="EB4B64"/>
                </a:solidFill>
                <a:latin typeface="Consolas" panose="020B0609020204030204" pitchFamily="49" charset="0"/>
              </a:rPr>
              <a:t>fetch</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err="1">
                <a:solidFill>
                  <a:srgbClr val="CC81BA"/>
                </a:solidFill>
                <a:latin typeface="Consolas" panose="020B0609020204030204" pitchFamily="49" charset="0"/>
              </a:rPr>
              <a:t>FetchType</a:t>
            </a:r>
            <a:r>
              <a:rPr lang="it-IT" sz="1100" i="1" dirty="0" err="1">
                <a:solidFill>
                  <a:srgbClr val="E6E6FA"/>
                </a:solidFill>
                <a:latin typeface="Consolas" panose="020B0609020204030204" pitchFamily="49" charset="0"/>
              </a:rPr>
              <a:t>.</a:t>
            </a:r>
            <a:r>
              <a:rPr lang="it-IT" sz="1100" b="1" i="1" dirty="0" err="1">
                <a:solidFill>
                  <a:srgbClr val="8DDAF8"/>
                </a:solidFill>
                <a:latin typeface="Consolas" panose="020B0609020204030204" pitchFamily="49" charset="0"/>
              </a:rPr>
              <a:t>LAZY</a:t>
            </a:r>
            <a:r>
              <a:rPr lang="it-IT" sz="1100" b="1" i="1"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i="1" dirty="0">
                <a:solidFill>
                  <a:srgbClr val="A0A0A0"/>
                </a:solidFill>
                <a:latin typeface="Consolas" panose="020B0609020204030204" pitchFamily="49" charset="0"/>
              </a:rPr>
              <a:t>@</a:t>
            </a:r>
            <a:r>
              <a:rPr lang="it-IT" sz="1100" i="1" dirty="0" err="1">
                <a:solidFill>
                  <a:srgbClr val="A0A0A0"/>
                </a:solidFill>
                <a:latin typeface="Consolas" panose="020B0609020204030204" pitchFamily="49" charset="0"/>
              </a:rPr>
              <a:t>JoinColumn</a:t>
            </a:r>
            <a:r>
              <a:rPr lang="it-IT" sz="1100" i="1" dirty="0">
                <a:solidFill>
                  <a:srgbClr val="F9FAF4"/>
                </a:solidFill>
                <a:latin typeface="Consolas" panose="020B0609020204030204" pitchFamily="49" charset="0"/>
              </a:rPr>
              <a:t>(</a:t>
            </a:r>
            <a:r>
              <a:rPr lang="it-IT" sz="1100" i="1" dirty="0">
                <a:solidFill>
                  <a:srgbClr val="EB4B64"/>
                </a:solidFill>
                <a:latin typeface="Consolas" panose="020B0609020204030204" pitchFamily="49" charset="0"/>
              </a:rPr>
              <a:t>name</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a:solidFill>
                  <a:srgbClr val="17C6A3"/>
                </a:solidFill>
                <a:latin typeface="Consolas" panose="020B0609020204030204" pitchFamily="49" charset="0"/>
              </a:rPr>
              <a:t>"</a:t>
            </a:r>
            <a:r>
              <a:rPr lang="it-IT" sz="1100" i="1" dirty="0" err="1">
                <a:solidFill>
                  <a:srgbClr val="17C6A3"/>
                </a:solidFill>
                <a:latin typeface="Consolas" panose="020B0609020204030204" pitchFamily="49" charset="0"/>
              </a:rPr>
              <a:t>progetto_id</a:t>
            </a:r>
            <a:r>
              <a:rPr lang="it-IT" sz="1100" i="1" dirty="0">
                <a:solidFill>
                  <a:srgbClr val="17C6A3"/>
                </a:solidFill>
                <a:latin typeface="Consolas" panose="020B0609020204030204" pitchFamily="49" charset="0"/>
              </a:rPr>
              <a:t>"</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err="1">
                <a:solidFill>
                  <a:srgbClr val="EB4B64"/>
                </a:solidFill>
                <a:latin typeface="Consolas" panose="020B0609020204030204" pitchFamily="49" charset="0"/>
              </a:rPr>
              <a:t>nullable</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a:solidFill>
                  <a:srgbClr val="CC6C1D"/>
                </a:solidFill>
                <a:latin typeface="Consolas" panose="020B0609020204030204" pitchFamily="49" charset="0"/>
              </a:rPr>
              <a:t>false</a:t>
            </a:r>
            <a:r>
              <a:rPr lang="it-IT" sz="1100" i="1" dirty="0">
                <a:solidFill>
                  <a:srgbClr val="F9FAF4"/>
                </a:solidFill>
                <a:latin typeface="Consolas" panose="020B0609020204030204" pitchFamily="49" charset="0"/>
              </a:rPr>
              <a:t>)</a:t>
            </a:r>
          </a:p>
          <a:p>
            <a:r>
              <a:rPr lang="en-US" sz="1100" dirty="0">
                <a:solidFill>
                  <a:srgbClr val="D9E8F7"/>
                </a:solidFill>
                <a:latin typeface="Consolas" panose="020B0609020204030204" pitchFamily="49" charset="0"/>
              </a:rPr>
              <a:t>    </a:t>
            </a:r>
            <a:r>
              <a:rPr lang="en-US" sz="1100" dirty="0">
                <a:solidFill>
                  <a:srgbClr val="CC6C1D"/>
                </a:solidFill>
                <a:latin typeface="Consolas" panose="020B0609020204030204" pitchFamily="49" charset="0"/>
              </a:rPr>
              <a:t>public</a:t>
            </a:r>
            <a:r>
              <a:rPr lang="en-US" sz="1100" dirty="0">
                <a:solidFill>
                  <a:srgbClr val="D9E8F7"/>
                </a:solidFill>
                <a:latin typeface="Consolas" panose="020B0609020204030204" pitchFamily="49" charset="0"/>
              </a:rPr>
              <a:t> </a:t>
            </a:r>
            <a:r>
              <a:rPr lang="en-US" sz="1100" dirty="0" err="1">
                <a:solidFill>
                  <a:srgbClr val="1290C3"/>
                </a:solidFill>
                <a:latin typeface="Consolas" panose="020B0609020204030204" pitchFamily="49" charset="0"/>
              </a:rPr>
              <a:t>ProgettoEntity</a:t>
            </a:r>
            <a:r>
              <a:rPr lang="en-US" sz="1100" dirty="0">
                <a:solidFill>
                  <a:srgbClr val="D9E8F7"/>
                </a:solidFill>
                <a:latin typeface="Consolas" panose="020B0609020204030204" pitchFamily="49" charset="0"/>
              </a:rPr>
              <a:t> </a:t>
            </a:r>
            <a:r>
              <a:rPr lang="en-US" sz="1100" dirty="0" err="1">
                <a:solidFill>
                  <a:srgbClr val="1EB540"/>
                </a:solidFill>
                <a:latin typeface="Consolas" panose="020B0609020204030204" pitchFamily="49" charset="0"/>
              </a:rPr>
              <a:t>getProgetto</a:t>
            </a:r>
            <a:r>
              <a:rPr lang="en-US" sz="1100" dirty="0">
                <a:solidFill>
                  <a:srgbClr val="F9FAF4"/>
                </a:solidFill>
                <a:latin typeface="Consolas" panose="020B0609020204030204" pitchFamily="49" charset="0"/>
              </a:rPr>
              <a:t>(){</a:t>
            </a:r>
            <a:r>
              <a:rPr lang="en-US" sz="1100" dirty="0">
                <a:solidFill>
                  <a:srgbClr val="D9E8F7"/>
                </a:solidFill>
                <a:latin typeface="Consolas" panose="020B0609020204030204" pitchFamily="49" charset="0"/>
              </a:rPr>
              <a:t> </a:t>
            </a:r>
            <a:r>
              <a:rPr lang="en-US" sz="1100" dirty="0">
                <a:solidFill>
                  <a:srgbClr val="CC6C1D"/>
                </a:solidFill>
                <a:latin typeface="Consolas" panose="020B0609020204030204" pitchFamily="49" charset="0"/>
              </a:rPr>
              <a:t>return</a:t>
            </a:r>
            <a:r>
              <a:rPr lang="en-US" sz="1100" dirty="0">
                <a:solidFill>
                  <a:srgbClr val="D9E8F7"/>
                </a:solidFill>
                <a:latin typeface="Consolas" panose="020B0609020204030204" pitchFamily="49" charset="0"/>
              </a:rPr>
              <a:t> </a:t>
            </a:r>
            <a:r>
              <a:rPr lang="en-US" sz="1100" dirty="0" err="1">
                <a:solidFill>
                  <a:srgbClr val="CC6C1D"/>
                </a:solidFill>
                <a:latin typeface="Consolas" panose="020B0609020204030204" pitchFamily="49" charset="0"/>
              </a:rPr>
              <a:t>this</a:t>
            </a:r>
            <a:r>
              <a:rPr lang="en-US" sz="1100" dirty="0" err="1">
                <a:solidFill>
                  <a:srgbClr val="E6E6FA"/>
                </a:solidFill>
                <a:latin typeface="Consolas" panose="020B0609020204030204" pitchFamily="49" charset="0"/>
              </a:rPr>
              <a:t>.</a:t>
            </a:r>
            <a:r>
              <a:rPr lang="en-US" sz="1100" dirty="0" err="1">
                <a:solidFill>
                  <a:srgbClr val="66E1F8"/>
                </a:solidFill>
                <a:latin typeface="Consolas" panose="020B0609020204030204" pitchFamily="49" charset="0"/>
              </a:rPr>
              <a:t>progetto</a:t>
            </a:r>
            <a:r>
              <a:rPr lang="en-US" sz="1100" dirty="0">
                <a:solidFill>
                  <a:srgbClr val="D9E8F7"/>
                </a:solidFill>
                <a:latin typeface="Consolas" panose="020B0609020204030204" pitchFamily="49" charset="0"/>
              </a:rPr>
              <a:t> </a:t>
            </a:r>
            <a:r>
              <a:rPr lang="en-US" sz="1100" dirty="0">
                <a:solidFill>
                  <a:srgbClr val="E6E6FA"/>
                </a:solidFill>
                <a:latin typeface="Consolas" panose="020B0609020204030204" pitchFamily="49" charset="0"/>
              </a:rPr>
              <a:t>;</a:t>
            </a:r>
            <a:r>
              <a:rPr lang="en-US" sz="1100" dirty="0">
                <a:solidFill>
                  <a:srgbClr val="F9FAF4"/>
                </a:solidFill>
                <a:latin typeface="Consolas" panose="020B0609020204030204" pitchFamily="49" charset="0"/>
              </a:rPr>
              <a:t>}</a:t>
            </a:r>
            <a:r>
              <a:rPr lang="en-US"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CC6C1D"/>
                </a:solidFill>
                <a:latin typeface="Consolas" panose="020B0609020204030204" pitchFamily="49" charset="0"/>
              </a:rPr>
              <a:t>public</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void</a:t>
            </a:r>
            <a:r>
              <a:rPr lang="it-IT" sz="1100" dirty="0">
                <a:solidFill>
                  <a:srgbClr val="D9E8F7"/>
                </a:solidFill>
                <a:latin typeface="Consolas" panose="020B0609020204030204" pitchFamily="49" charset="0"/>
              </a:rPr>
              <a:t> </a:t>
            </a:r>
            <a:r>
              <a:rPr lang="it-IT" sz="1100" dirty="0" err="1">
                <a:solidFill>
                  <a:srgbClr val="1EB540"/>
                </a:solidFill>
                <a:latin typeface="Consolas" panose="020B0609020204030204" pitchFamily="49" charset="0"/>
              </a:rPr>
              <a:t>setProgetto</a:t>
            </a:r>
            <a:r>
              <a:rPr lang="it-IT" sz="1100" dirty="0">
                <a:solidFill>
                  <a:srgbClr val="F9FAF4"/>
                </a:solidFill>
                <a:latin typeface="Consolas" panose="020B0609020204030204" pitchFamily="49" charset="0"/>
              </a:rPr>
              <a:t>(</a:t>
            </a:r>
            <a:r>
              <a:rPr lang="it-IT" sz="1100" dirty="0" err="1">
                <a:solidFill>
                  <a:srgbClr val="1290C3"/>
                </a:solidFill>
                <a:latin typeface="Consolas" panose="020B0609020204030204" pitchFamily="49" charset="0"/>
              </a:rPr>
              <a:t>ProgettoEntity</a:t>
            </a:r>
            <a:r>
              <a:rPr lang="it-IT" sz="1100" dirty="0">
                <a:solidFill>
                  <a:srgbClr val="D9E8F7"/>
                </a:solidFill>
                <a:latin typeface="Consolas" panose="020B0609020204030204" pitchFamily="49" charset="0"/>
              </a:rPr>
              <a:t> </a:t>
            </a:r>
            <a:r>
              <a:rPr lang="it-IT" sz="1100" dirty="0">
                <a:solidFill>
                  <a:srgbClr val="79ABFF"/>
                </a:solidFill>
                <a:latin typeface="Consolas" panose="020B0609020204030204" pitchFamily="49" charset="0"/>
              </a:rPr>
              <a:t>_progetto</a:t>
            </a:r>
            <a:r>
              <a:rPr lang="it-IT" sz="1100" dirty="0">
                <a:solidFill>
                  <a:srgbClr val="F9FAF4"/>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this</a:t>
            </a:r>
            <a:r>
              <a:rPr lang="it-IT" sz="1100" dirty="0" err="1">
                <a:solidFill>
                  <a:srgbClr val="E6E6FA"/>
                </a:solidFill>
                <a:latin typeface="Consolas" panose="020B0609020204030204" pitchFamily="49" charset="0"/>
              </a:rPr>
              <a:t>.</a:t>
            </a:r>
            <a:r>
              <a:rPr lang="it-IT" sz="1100" dirty="0" err="1">
                <a:solidFill>
                  <a:srgbClr val="66E1F8"/>
                </a:solidFill>
                <a:latin typeface="Consolas" panose="020B0609020204030204" pitchFamily="49" charset="0"/>
              </a:rPr>
              <a:t>progetto</a:t>
            </a:r>
            <a:r>
              <a:rPr lang="it-IT" sz="1100" dirty="0">
                <a:solidFill>
                  <a:srgbClr val="D9E8F7"/>
                </a:solidFill>
                <a:latin typeface="Consolas" panose="020B0609020204030204" pitchFamily="49" charset="0"/>
              </a:rPr>
              <a:t> </a:t>
            </a:r>
            <a:r>
              <a:rPr lang="it-IT" sz="1100" dirty="0">
                <a:solidFill>
                  <a:srgbClr val="E6E6FA"/>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a:solidFill>
                  <a:srgbClr val="79ABFF"/>
                </a:solidFill>
                <a:latin typeface="Consolas" panose="020B0609020204030204" pitchFamily="49" charset="0"/>
              </a:rPr>
              <a:t>_progetto</a:t>
            </a:r>
            <a:r>
              <a:rPr lang="it-IT" sz="1100" dirty="0">
                <a:solidFill>
                  <a:srgbClr val="E6E6FA"/>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p>
          <a:p>
            <a:endParaRPr lang="it-IT" sz="1100" dirty="0">
              <a:solidFill>
                <a:srgbClr val="E6E6FA"/>
              </a:solidFill>
              <a:latin typeface="Consolas" panose="020B0609020204030204" pitchFamily="49" charset="0"/>
            </a:endParaRPr>
          </a:p>
          <a:p>
            <a:r>
              <a:rPr lang="it-IT" sz="1100" dirty="0">
                <a:solidFill>
                  <a:srgbClr val="808080"/>
                </a:solidFill>
                <a:latin typeface="Consolas" panose="020B0609020204030204" pitchFamily="49" charset="0"/>
              </a:rPr>
              <a:t>//…more code…</a:t>
            </a:r>
          </a:p>
          <a:p>
            <a:endParaRPr lang="it-IT" sz="1100" dirty="0">
              <a:solidFill>
                <a:srgbClr val="808080"/>
              </a:solidFill>
              <a:latin typeface="Consolas" panose="020B0609020204030204" pitchFamily="49" charset="0"/>
            </a:endParaRPr>
          </a:p>
          <a:p>
            <a:endParaRPr lang="it-IT" sz="1100" dirty="0">
              <a:solidFill>
                <a:srgbClr val="E6E6FA"/>
              </a:solidFill>
              <a:latin typeface="Consolas" panose="020B0609020204030204" pitchFamily="49" charset="0"/>
            </a:endParaRPr>
          </a:p>
          <a:p>
            <a:r>
              <a:rPr lang="it-IT" sz="1100" dirty="0">
                <a:solidFill>
                  <a:srgbClr val="E6E6FA"/>
                </a:solidFill>
                <a:latin typeface="Consolas" panose="020B0609020204030204" pitchFamily="49" charset="0"/>
              </a:rPr>
              <a:t>}</a:t>
            </a:r>
          </a:p>
        </p:txBody>
      </p:sp>
      <p:sp>
        <p:nvSpPr>
          <p:cNvPr id="6" name="Rettangolo 5">
            <a:extLst>
              <a:ext uri="{FF2B5EF4-FFF2-40B4-BE49-F238E27FC236}">
                <a16:creationId xmlns:a16="http://schemas.microsoft.com/office/drawing/2014/main" id="{F3DC739C-23CA-42C9-8AD3-20EDC7790DC8}"/>
              </a:ext>
            </a:extLst>
          </p:cNvPr>
          <p:cNvSpPr/>
          <p:nvPr/>
        </p:nvSpPr>
        <p:spPr>
          <a:xfrm>
            <a:off x="6382873" y="1300815"/>
            <a:ext cx="5401234" cy="2631490"/>
          </a:xfrm>
          <a:prstGeom prst="rect">
            <a:avLst/>
          </a:prstGeom>
          <a:solidFill>
            <a:schemeClr val="tx1"/>
          </a:solidFill>
        </p:spPr>
        <p:txBody>
          <a:bodyPr wrap="square">
            <a:spAutoFit/>
          </a:bodyPr>
          <a:lstStyle/>
          <a:p>
            <a:pPr lvl="0"/>
            <a:r>
              <a:rPr lang="it-IT" sz="1100" dirty="0">
                <a:solidFill>
                  <a:srgbClr val="CC6C1D"/>
                </a:solidFill>
                <a:latin typeface="Consolas" panose="020B0609020204030204" pitchFamily="49" charset="0"/>
              </a:rPr>
              <a:t>public</a:t>
            </a:r>
            <a:r>
              <a:rPr lang="it-IT" sz="1100" dirty="0">
                <a:solidFill>
                  <a:srgbClr val="D9E8F7"/>
                </a:solidFill>
                <a:latin typeface="Consolas" panose="020B0609020204030204" pitchFamily="49" charset="0"/>
              </a:rPr>
              <a:t> </a:t>
            </a:r>
            <a:r>
              <a:rPr lang="it-IT" sz="1100" dirty="0">
                <a:solidFill>
                  <a:srgbClr val="CC6C1D"/>
                </a:solidFill>
                <a:latin typeface="Consolas" panose="020B0609020204030204" pitchFamily="49" charset="0"/>
              </a:rPr>
              <a:t>class</a:t>
            </a:r>
            <a:r>
              <a:rPr lang="it-IT" sz="1100" dirty="0">
                <a:solidFill>
                  <a:srgbClr val="D9E8F7"/>
                </a:solidFill>
                <a:latin typeface="Consolas" panose="020B0609020204030204" pitchFamily="49" charset="0"/>
              </a:rPr>
              <a:t> </a:t>
            </a:r>
            <a:r>
              <a:rPr lang="it-IT" sz="1100" dirty="0" err="1">
                <a:solidFill>
                  <a:srgbClr val="1290C3"/>
                </a:solidFill>
                <a:latin typeface="Consolas" panose="020B0609020204030204" pitchFamily="49" charset="0"/>
              </a:rPr>
              <a:t>ProgettoEntity</a:t>
            </a:r>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p>
          <a:p>
            <a:pPr lvl="0"/>
            <a:endParaRPr kumimoji="0" lang="it-IT" sz="11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endParaRPr>
          </a:p>
          <a:p>
            <a:r>
              <a:rPr lang="it-IT" sz="1100" dirty="0">
                <a:solidFill>
                  <a:srgbClr val="808080"/>
                </a:solidFill>
                <a:latin typeface="Consolas" panose="020B0609020204030204" pitchFamily="49" charset="0"/>
              </a:rPr>
              <a:t>//…more code…</a:t>
            </a:r>
          </a:p>
          <a:p>
            <a:pPr lvl="0"/>
            <a:endParaRPr kumimoji="0" lang="it-IT" sz="11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endParaRPr>
          </a:p>
          <a:p>
            <a:pPr lvl="0"/>
            <a:r>
              <a:rPr lang="it-IT" sz="1100" dirty="0">
                <a:solidFill>
                  <a:srgbClr val="CC6C1D"/>
                </a:solidFill>
                <a:latin typeface="Consolas" panose="020B0609020204030204" pitchFamily="49" charset="0"/>
              </a:rPr>
              <a:t>private</a:t>
            </a:r>
            <a:r>
              <a:rPr lang="it-IT" sz="1100" dirty="0">
                <a:solidFill>
                  <a:srgbClr val="D9E8F7"/>
                </a:solidFill>
                <a:latin typeface="Consolas" panose="020B0609020204030204" pitchFamily="49" charset="0"/>
              </a:rPr>
              <a:t> </a:t>
            </a:r>
            <a:r>
              <a:rPr lang="it-IT" sz="1100" dirty="0">
                <a:solidFill>
                  <a:srgbClr val="80F2F6"/>
                </a:solidFill>
                <a:latin typeface="Consolas" panose="020B0609020204030204" pitchFamily="49" charset="0"/>
              </a:rPr>
              <a:t>List</a:t>
            </a:r>
            <a:r>
              <a:rPr lang="it-IT" sz="1100" dirty="0">
                <a:solidFill>
                  <a:srgbClr val="E6E6FA"/>
                </a:solidFill>
                <a:latin typeface="Consolas" panose="020B0609020204030204" pitchFamily="49" charset="0"/>
              </a:rPr>
              <a:t>&lt;</a:t>
            </a:r>
            <a:r>
              <a:rPr lang="it-IT" sz="1100" dirty="0" err="1">
                <a:solidFill>
                  <a:srgbClr val="B166DA"/>
                </a:solidFill>
                <a:latin typeface="Consolas" panose="020B0609020204030204" pitchFamily="49" charset="0"/>
              </a:rPr>
              <a:t>FinanziamentoEntity</a:t>
            </a:r>
            <a:r>
              <a:rPr lang="it-IT" sz="1100" dirty="0">
                <a:solidFill>
                  <a:srgbClr val="E6E6FA"/>
                </a:solidFill>
                <a:latin typeface="Consolas" panose="020B0609020204030204" pitchFamily="49" charset="0"/>
              </a:rPr>
              <a:t>&gt;</a:t>
            </a:r>
            <a:r>
              <a:rPr lang="it-IT" sz="1100" dirty="0">
                <a:solidFill>
                  <a:srgbClr val="D9E8F7"/>
                </a:solidFill>
                <a:latin typeface="Consolas" panose="020B0609020204030204" pitchFamily="49" charset="0"/>
              </a:rPr>
              <a:t> </a:t>
            </a:r>
            <a:r>
              <a:rPr lang="it-IT" sz="1100" u="sng" dirty="0" err="1">
                <a:solidFill>
                  <a:srgbClr val="66E1F8"/>
                </a:solidFill>
                <a:latin typeface="Consolas" panose="020B0609020204030204" pitchFamily="49" charset="0"/>
              </a:rPr>
              <a:t>myStakes</a:t>
            </a:r>
            <a:r>
              <a:rPr lang="it-IT" sz="1100" u="sng" dirty="0">
                <a:solidFill>
                  <a:srgbClr val="E6E6FA"/>
                </a:solidFill>
                <a:latin typeface="Consolas" panose="020B0609020204030204" pitchFamily="49" charset="0"/>
              </a:rPr>
              <a:t>;</a:t>
            </a:r>
          </a:p>
          <a:p>
            <a:pPr lvl="0"/>
            <a:endParaRPr kumimoji="0" lang="it-IT" sz="1100" b="0" i="0" u="sng" strike="noStrike" kern="1200" cap="none" spc="0" normalizeH="0" baseline="0" noProof="0" dirty="0">
              <a:ln>
                <a:noFill/>
              </a:ln>
              <a:solidFill>
                <a:srgbClr val="E6E6FA"/>
              </a:solidFill>
              <a:effectLst/>
              <a:uLnTx/>
              <a:uFillTx/>
              <a:latin typeface="Consolas" panose="020B0609020204030204" pitchFamily="49" charset="0"/>
              <a:ea typeface="+mn-ea"/>
              <a:cs typeface="+mn-cs"/>
            </a:endParaRPr>
          </a:p>
          <a:p>
            <a:r>
              <a:rPr lang="it-IT" sz="1100" i="1" dirty="0">
                <a:solidFill>
                  <a:srgbClr val="A0A0A0"/>
                </a:solidFill>
                <a:latin typeface="Consolas" panose="020B0609020204030204" pitchFamily="49" charset="0"/>
              </a:rPr>
              <a:t>@</a:t>
            </a:r>
            <a:r>
              <a:rPr lang="it-IT" sz="1100" i="1" dirty="0" err="1">
                <a:solidFill>
                  <a:srgbClr val="A0A0A0"/>
                </a:solidFill>
                <a:latin typeface="Consolas" panose="020B0609020204030204" pitchFamily="49" charset="0"/>
              </a:rPr>
              <a:t>OneToMany</a:t>
            </a:r>
            <a:r>
              <a:rPr lang="it-IT" sz="1100" i="1" dirty="0">
                <a:solidFill>
                  <a:srgbClr val="F9FAF4"/>
                </a:solidFill>
                <a:latin typeface="Consolas" panose="020B0609020204030204" pitchFamily="49" charset="0"/>
              </a:rPr>
              <a:t>(</a:t>
            </a:r>
            <a:r>
              <a:rPr lang="it-IT" sz="1100" i="1" dirty="0" err="1">
                <a:solidFill>
                  <a:srgbClr val="EB4B64"/>
                </a:solidFill>
                <a:latin typeface="Consolas" panose="020B0609020204030204" pitchFamily="49" charset="0"/>
              </a:rPr>
              <a:t>cascade</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err="1">
                <a:solidFill>
                  <a:srgbClr val="CC81BA"/>
                </a:solidFill>
                <a:latin typeface="Consolas" panose="020B0609020204030204" pitchFamily="49" charset="0"/>
              </a:rPr>
              <a:t>CascadeType</a:t>
            </a:r>
            <a:r>
              <a:rPr lang="it-IT" sz="1100" i="1" dirty="0" err="1">
                <a:solidFill>
                  <a:srgbClr val="E6E6FA"/>
                </a:solidFill>
                <a:latin typeface="Consolas" panose="020B0609020204030204" pitchFamily="49" charset="0"/>
              </a:rPr>
              <a:t>.</a:t>
            </a:r>
            <a:r>
              <a:rPr lang="it-IT" sz="1100" b="1" i="1" dirty="0" err="1">
                <a:solidFill>
                  <a:srgbClr val="8DDAF8"/>
                </a:solidFill>
                <a:latin typeface="Consolas" panose="020B0609020204030204" pitchFamily="49" charset="0"/>
              </a:rPr>
              <a:t>ALL</a:t>
            </a:r>
            <a:r>
              <a:rPr lang="it-IT" sz="1100" b="1" i="1" dirty="0">
                <a:solidFill>
                  <a:srgbClr val="E6E6FA"/>
                </a:solidFill>
                <a:latin typeface="Consolas" panose="020B0609020204030204" pitchFamily="49" charset="0"/>
              </a:rPr>
              <a:t>,</a:t>
            </a:r>
            <a:r>
              <a:rPr lang="it-IT" sz="1100" b="1" i="1" dirty="0">
                <a:solidFill>
                  <a:srgbClr val="D9E8F7"/>
                </a:solidFill>
                <a:latin typeface="Consolas" panose="020B0609020204030204" pitchFamily="49" charset="0"/>
              </a:rPr>
              <a:t> </a:t>
            </a:r>
            <a:r>
              <a:rPr lang="it-IT" sz="1100" b="1" i="1" dirty="0" err="1">
                <a:solidFill>
                  <a:srgbClr val="EB4B64"/>
                </a:solidFill>
                <a:latin typeface="Consolas" panose="020B0609020204030204" pitchFamily="49" charset="0"/>
              </a:rPr>
              <a:t>orphanRemoval</a:t>
            </a:r>
            <a:r>
              <a:rPr lang="it-IT" sz="1100" b="1" i="1" dirty="0">
                <a:solidFill>
                  <a:srgbClr val="D9E8F7"/>
                </a:solidFill>
                <a:latin typeface="Consolas" panose="020B0609020204030204" pitchFamily="49" charset="0"/>
              </a:rPr>
              <a:t> </a:t>
            </a:r>
            <a:r>
              <a:rPr lang="it-IT" sz="1100" b="1" i="1" dirty="0">
                <a:solidFill>
                  <a:srgbClr val="E6E6FA"/>
                </a:solidFill>
                <a:latin typeface="Consolas" panose="020B0609020204030204" pitchFamily="49" charset="0"/>
              </a:rPr>
              <a:t>=</a:t>
            </a:r>
            <a:r>
              <a:rPr lang="it-IT" sz="1100" b="1" i="1" dirty="0">
                <a:solidFill>
                  <a:srgbClr val="D9E8F7"/>
                </a:solidFill>
                <a:latin typeface="Consolas" panose="020B0609020204030204" pitchFamily="49" charset="0"/>
              </a:rPr>
              <a:t> </a:t>
            </a:r>
            <a:r>
              <a:rPr lang="it-IT" sz="1100" b="1" i="1" dirty="0" err="1">
                <a:solidFill>
                  <a:srgbClr val="CC6C1D"/>
                </a:solidFill>
                <a:latin typeface="Consolas" panose="020B0609020204030204" pitchFamily="49" charset="0"/>
              </a:rPr>
              <a:t>true</a:t>
            </a:r>
            <a:r>
              <a:rPr lang="it-IT" sz="1100" b="1" i="1" dirty="0">
                <a:solidFill>
                  <a:srgbClr val="E6E6FA"/>
                </a:solidFill>
                <a:latin typeface="Consolas" panose="020B0609020204030204" pitchFamily="49" charset="0"/>
              </a:rPr>
              <a:t>,</a:t>
            </a:r>
            <a:r>
              <a:rPr lang="it-IT" sz="1100" b="1" i="1" dirty="0">
                <a:solidFill>
                  <a:srgbClr val="D9E8F7"/>
                </a:solidFill>
                <a:latin typeface="Consolas" panose="020B0609020204030204" pitchFamily="49" charset="0"/>
              </a:rPr>
              <a:t> </a:t>
            </a:r>
            <a:r>
              <a:rPr lang="it-IT" sz="1100" b="1" i="1" dirty="0" err="1">
                <a:solidFill>
                  <a:srgbClr val="EB4B64"/>
                </a:solidFill>
                <a:latin typeface="Consolas" panose="020B0609020204030204" pitchFamily="49" charset="0"/>
              </a:rPr>
              <a:t>fetch</a:t>
            </a:r>
            <a:r>
              <a:rPr lang="it-IT" sz="1100" b="1" i="1" dirty="0">
                <a:solidFill>
                  <a:srgbClr val="D9E8F7"/>
                </a:solidFill>
                <a:latin typeface="Consolas" panose="020B0609020204030204" pitchFamily="49" charset="0"/>
              </a:rPr>
              <a:t> </a:t>
            </a:r>
            <a:r>
              <a:rPr lang="it-IT" sz="1100" b="1" i="1" dirty="0">
                <a:solidFill>
                  <a:srgbClr val="E6E6FA"/>
                </a:solidFill>
                <a:latin typeface="Consolas" panose="020B0609020204030204" pitchFamily="49" charset="0"/>
              </a:rPr>
              <a:t>=</a:t>
            </a:r>
            <a:r>
              <a:rPr lang="it-IT" sz="1100" b="1" i="1" dirty="0">
                <a:solidFill>
                  <a:srgbClr val="D9E8F7"/>
                </a:solidFill>
                <a:latin typeface="Consolas" panose="020B0609020204030204" pitchFamily="49" charset="0"/>
              </a:rPr>
              <a:t> </a:t>
            </a:r>
            <a:r>
              <a:rPr lang="it-IT" sz="1100" b="1" i="1" dirty="0" err="1">
                <a:solidFill>
                  <a:srgbClr val="CC81BA"/>
                </a:solidFill>
                <a:latin typeface="Consolas" panose="020B0609020204030204" pitchFamily="49" charset="0"/>
              </a:rPr>
              <a:t>FetchType</a:t>
            </a:r>
            <a:r>
              <a:rPr lang="it-IT" sz="1100" b="1" i="1" dirty="0" err="1">
                <a:solidFill>
                  <a:srgbClr val="E6E6FA"/>
                </a:solidFill>
                <a:latin typeface="Consolas" panose="020B0609020204030204" pitchFamily="49" charset="0"/>
              </a:rPr>
              <a:t>.</a:t>
            </a:r>
            <a:r>
              <a:rPr lang="it-IT" sz="1100" b="1" i="1" dirty="0" err="1">
                <a:solidFill>
                  <a:srgbClr val="8DDAF8"/>
                </a:solidFill>
                <a:latin typeface="Consolas" panose="020B0609020204030204" pitchFamily="49" charset="0"/>
              </a:rPr>
              <a:t>LAZY</a:t>
            </a:r>
            <a:r>
              <a:rPr lang="it-IT" sz="1100" b="1" i="1" dirty="0">
                <a:solidFill>
                  <a:srgbClr val="E6E6FA"/>
                </a:solidFill>
                <a:latin typeface="Consolas" panose="020B0609020204030204" pitchFamily="49" charset="0"/>
              </a:rPr>
              <a:t>,</a:t>
            </a:r>
            <a:r>
              <a:rPr lang="it-IT" sz="1100" b="1" i="1" dirty="0">
                <a:solidFill>
                  <a:srgbClr val="D9E8F7"/>
                </a:solidFill>
                <a:latin typeface="Consolas" panose="020B0609020204030204" pitchFamily="49" charset="0"/>
              </a:rPr>
              <a:t> </a:t>
            </a:r>
            <a:r>
              <a:rPr lang="it-IT" sz="1100" b="1" i="1" dirty="0" err="1">
                <a:solidFill>
                  <a:srgbClr val="EB4B64"/>
                </a:solidFill>
                <a:latin typeface="Consolas" panose="020B0609020204030204" pitchFamily="49" charset="0"/>
              </a:rPr>
              <a:t>mappedBy</a:t>
            </a:r>
            <a:r>
              <a:rPr lang="it-IT" sz="1100" b="1" i="1" dirty="0">
                <a:solidFill>
                  <a:srgbClr val="D9E8F7"/>
                </a:solidFill>
                <a:latin typeface="Consolas" panose="020B0609020204030204" pitchFamily="49" charset="0"/>
              </a:rPr>
              <a:t> </a:t>
            </a:r>
            <a:r>
              <a:rPr lang="it-IT" sz="1100" b="1" i="1" dirty="0">
                <a:solidFill>
                  <a:srgbClr val="E6E6FA"/>
                </a:solidFill>
                <a:latin typeface="Consolas" panose="020B0609020204030204" pitchFamily="49" charset="0"/>
              </a:rPr>
              <a:t>=</a:t>
            </a:r>
            <a:r>
              <a:rPr lang="it-IT" sz="1100" b="1" i="1" dirty="0">
                <a:solidFill>
                  <a:srgbClr val="D9E8F7"/>
                </a:solidFill>
                <a:latin typeface="Consolas" panose="020B0609020204030204" pitchFamily="49" charset="0"/>
              </a:rPr>
              <a:t> </a:t>
            </a:r>
            <a:r>
              <a:rPr lang="it-IT" sz="1100" b="1" i="1" dirty="0">
                <a:solidFill>
                  <a:srgbClr val="17C6A3"/>
                </a:solidFill>
                <a:latin typeface="Consolas" panose="020B0609020204030204" pitchFamily="49" charset="0"/>
              </a:rPr>
              <a:t>"progetto"</a:t>
            </a:r>
            <a:r>
              <a:rPr lang="it-IT" sz="1100" b="1" i="1" dirty="0">
                <a:solidFill>
                  <a:srgbClr val="F9FAF4"/>
                </a:solidFill>
                <a:latin typeface="Consolas" panose="020B0609020204030204" pitchFamily="49" charset="0"/>
              </a:rPr>
              <a:t>)</a:t>
            </a:r>
          </a:p>
          <a:p>
            <a:r>
              <a:rPr lang="en-US" sz="1100" dirty="0">
                <a:solidFill>
                  <a:srgbClr val="D9E8F7"/>
                </a:solidFill>
                <a:latin typeface="Consolas" panose="020B0609020204030204" pitchFamily="49" charset="0"/>
              </a:rPr>
              <a:t>    </a:t>
            </a:r>
            <a:r>
              <a:rPr lang="en-US" sz="1100" dirty="0">
                <a:solidFill>
                  <a:srgbClr val="CC6C1D"/>
                </a:solidFill>
                <a:latin typeface="Consolas" panose="020B0609020204030204" pitchFamily="49" charset="0"/>
              </a:rPr>
              <a:t>public</a:t>
            </a:r>
            <a:r>
              <a:rPr lang="en-US" sz="1100" dirty="0">
                <a:solidFill>
                  <a:srgbClr val="D9E8F7"/>
                </a:solidFill>
                <a:latin typeface="Consolas" panose="020B0609020204030204" pitchFamily="49" charset="0"/>
              </a:rPr>
              <a:t> </a:t>
            </a:r>
            <a:r>
              <a:rPr lang="en-US" sz="1100" dirty="0">
                <a:solidFill>
                  <a:srgbClr val="80F2F6"/>
                </a:solidFill>
                <a:latin typeface="Consolas" panose="020B0609020204030204" pitchFamily="49" charset="0"/>
              </a:rPr>
              <a:t>List</a:t>
            </a:r>
            <a:r>
              <a:rPr lang="en-US" sz="1100" dirty="0">
                <a:solidFill>
                  <a:srgbClr val="E6E6FA"/>
                </a:solidFill>
                <a:latin typeface="Consolas" panose="020B0609020204030204" pitchFamily="49" charset="0"/>
              </a:rPr>
              <a:t>&lt;</a:t>
            </a:r>
            <a:r>
              <a:rPr lang="en-US" sz="1100" dirty="0" err="1">
                <a:solidFill>
                  <a:srgbClr val="B166DA"/>
                </a:solidFill>
                <a:latin typeface="Consolas" panose="020B0609020204030204" pitchFamily="49" charset="0"/>
              </a:rPr>
              <a:t>FinanziamentoEntity</a:t>
            </a:r>
            <a:r>
              <a:rPr lang="en-US" sz="1100" dirty="0">
                <a:solidFill>
                  <a:srgbClr val="E6E6FA"/>
                </a:solidFill>
                <a:latin typeface="Consolas" panose="020B0609020204030204" pitchFamily="49" charset="0"/>
              </a:rPr>
              <a:t>&gt;</a:t>
            </a:r>
            <a:r>
              <a:rPr lang="en-US" sz="1100" dirty="0">
                <a:solidFill>
                  <a:srgbClr val="D9E8F7"/>
                </a:solidFill>
                <a:latin typeface="Consolas" panose="020B0609020204030204" pitchFamily="49" charset="0"/>
              </a:rPr>
              <a:t> </a:t>
            </a:r>
            <a:r>
              <a:rPr lang="en-US" sz="1100" dirty="0" err="1">
                <a:solidFill>
                  <a:srgbClr val="1EB540"/>
                </a:solidFill>
                <a:latin typeface="Consolas" panose="020B0609020204030204" pitchFamily="49" charset="0"/>
              </a:rPr>
              <a:t>getMyStakes</a:t>
            </a:r>
            <a:r>
              <a:rPr lang="en-US" sz="1100" dirty="0">
                <a:solidFill>
                  <a:srgbClr val="F9FAF4"/>
                </a:solidFill>
                <a:latin typeface="Consolas" panose="020B0609020204030204" pitchFamily="49" charset="0"/>
              </a:rPr>
              <a:t>(){</a:t>
            </a:r>
            <a:r>
              <a:rPr lang="en-US" sz="1100" dirty="0">
                <a:solidFill>
                  <a:srgbClr val="D9E8F7"/>
                </a:solidFill>
                <a:latin typeface="Consolas" panose="020B0609020204030204" pitchFamily="49" charset="0"/>
              </a:rPr>
              <a:t> </a:t>
            </a:r>
            <a:r>
              <a:rPr lang="en-US" sz="1100" dirty="0">
                <a:solidFill>
                  <a:srgbClr val="CC6C1D"/>
                </a:solidFill>
                <a:latin typeface="Consolas" panose="020B0609020204030204" pitchFamily="49" charset="0"/>
              </a:rPr>
              <a:t>return</a:t>
            </a:r>
            <a:r>
              <a:rPr lang="en-US" sz="1100" dirty="0">
                <a:solidFill>
                  <a:srgbClr val="D9E8F7"/>
                </a:solidFill>
                <a:latin typeface="Consolas" panose="020B0609020204030204" pitchFamily="49" charset="0"/>
              </a:rPr>
              <a:t> </a:t>
            </a:r>
            <a:r>
              <a:rPr lang="en-US" sz="1100" dirty="0" err="1">
                <a:solidFill>
                  <a:srgbClr val="CC6C1D"/>
                </a:solidFill>
                <a:latin typeface="Consolas" panose="020B0609020204030204" pitchFamily="49" charset="0"/>
              </a:rPr>
              <a:t>this</a:t>
            </a:r>
            <a:r>
              <a:rPr lang="en-US" sz="1100" dirty="0" err="1">
                <a:solidFill>
                  <a:srgbClr val="E6E6FA"/>
                </a:solidFill>
                <a:latin typeface="Consolas" panose="020B0609020204030204" pitchFamily="49" charset="0"/>
              </a:rPr>
              <a:t>.</a:t>
            </a:r>
            <a:r>
              <a:rPr lang="en-US" sz="1100" dirty="0" err="1">
                <a:solidFill>
                  <a:srgbClr val="66E1F8"/>
                </a:solidFill>
                <a:latin typeface="Consolas" panose="020B0609020204030204" pitchFamily="49" charset="0"/>
              </a:rPr>
              <a:t>myStakes</a:t>
            </a:r>
            <a:r>
              <a:rPr lang="en-US" sz="1100" dirty="0">
                <a:solidFill>
                  <a:srgbClr val="D9E8F7"/>
                </a:solidFill>
                <a:latin typeface="Consolas" panose="020B0609020204030204" pitchFamily="49" charset="0"/>
              </a:rPr>
              <a:t> </a:t>
            </a:r>
            <a:r>
              <a:rPr lang="en-US" sz="1100" dirty="0">
                <a:solidFill>
                  <a:srgbClr val="E6E6FA"/>
                </a:solidFill>
                <a:latin typeface="Consolas" panose="020B0609020204030204" pitchFamily="49" charset="0"/>
              </a:rPr>
              <a:t>;</a:t>
            </a:r>
            <a:r>
              <a:rPr lang="en-US" sz="1100" dirty="0">
                <a:solidFill>
                  <a:srgbClr val="F9FAF4"/>
                </a:solidFill>
                <a:latin typeface="Consolas" panose="020B0609020204030204" pitchFamily="49" charset="0"/>
              </a:rPr>
              <a:t>}</a:t>
            </a:r>
            <a:r>
              <a:rPr lang="en-US"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CC6C1D"/>
                </a:solidFill>
                <a:latin typeface="Consolas" panose="020B0609020204030204" pitchFamily="49" charset="0"/>
              </a:rPr>
              <a:t>public</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void</a:t>
            </a:r>
            <a:r>
              <a:rPr lang="it-IT" sz="1100" dirty="0">
                <a:solidFill>
                  <a:srgbClr val="D9E8F7"/>
                </a:solidFill>
                <a:latin typeface="Consolas" panose="020B0609020204030204" pitchFamily="49" charset="0"/>
              </a:rPr>
              <a:t> </a:t>
            </a:r>
            <a:r>
              <a:rPr lang="it-IT" sz="1100" dirty="0" err="1">
                <a:solidFill>
                  <a:srgbClr val="1EB540"/>
                </a:solidFill>
                <a:latin typeface="Consolas" panose="020B0609020204030204" pitchFamily="49" charset="0"/>
              </a:rPr>
              <a:t>setMyStakes</a:t>
            </a:r>
            <a:r>
              <a:rPr lang="it-IT" sz="1100" dirty="0">
                <a:solidFill>
                  <a:srgbClr val="F9FAF4"/>
                </a:solidFill>
                <a:latin typeface="Consolas" panose="020B0609020204030204" pitchFamily="49" charset="0"/>
              </a:rPr>
              <a:t>(</a:t>
            </a:r>
            <a:r>
              <a:rPr lang="it-IT" sz="1100" dirty="0">
                <a:solidFill>
                  <a:srgbClr val="80F2F6"/>
                </a:solidFill>
                <a:latin typeface="Consolas" panose="020B0609020204030204" pitchFamily="49" charset="0"/>
              </a:rPr>
              <a:t>List</a:t>
            </a:r>
            <a:r>
              <a:rPr lang="it-IT" sz="1100" dirty="0">
                <a:solidFill>
                  <a:srgbClr val="E6E6FA"/>
                </a:solidFill>
                <a:latin typeface="Consolas" panose="020B0609020204030204" pitchFamily="49" charset="0"/>
              </a:rPr>
              <a:t>&lt;</a:t>
            </a:r>
            <a:r>
              <a:rPr lang="it-IT" sz="1100" dirty="0" err="1">
                <a:solidFill>
                  <a:srgbClr val="B166DA"/>
                </a:solidFill>
                <a:latin typeface="Consolas" panose="020B0609020204030204" pitchFamily="49" charset="0"/>
              </a:rPr>
              <a:t>FinanziamentoEntity</a:t>
            </a:r>
            <a:r>
              <a:rPr lang="it-IT" sz="1100" dirty="0">
                <a:solidFill>
                  <a:srgbClr val="E6E6FA"/>
                </a:solidFill>
                <a:latin typeface="Consolas" panose="020B0609020204030204" pitchFamily="49" charset="0"/>
              </a:rPr>
              <a:t>&gt;</a:t>
            </a:r>
            <a:r>
              <a:rPr lang="it-IT" sz="1100" dirty="0">
                <a:solidFill>
                  <a:srgbClr val="D9E8F7"/>
                </a:solidFill>
                <a:latin typeface="Consolas" panose="020B0609020204030204" pitchFamily="49" charset="0"/>
              </a:rPr>
              <a:t> </a:t>
            </a:r>
            <a:r>
              <a:rPr lang="it-IT" sz="1100" dirty="0">
                <a:solidFill>
                  <a:srgbClr val="79ABFF"/>
                </a:solidFill>
                <a:latin typeface="Consolas" panose="020B0609020204030204" pitchFamily="49" charset="0"/>
              </a:rPr>
              <a:t>_</a:t>
            </a:r>
            <a:r>
              <a:rPr lang="it-IT" sz="1100" dirty="0" err="1">
                <a:solidFill>
                  <a:srgbClr val="79ABFF"/>
                </a:solidFill>
                <a:latin typeface="Consolas" panose="020B0609020204030204" pitchFamily="49" charset="0"/>
              </a:rPr>
              <a:t>stakes</a:t>
            </a:r>
            <a:r>
              <a:rPr lang="it-IT" sz="1100" dirty="0">
                <a:solidFill>
                  <a:srgbClr val="F9FAF4"/>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this</a:t>
            </a:r>
            <a:r>
              <a:rPr lang="it-IT" sz="1100" dirty="0" err="1">
                <a:solidFill>
                  <a:srgbClr val="E6E6FA"/>
                </a:solidFill>
                <a:latin typeface="Consolas" panose="020B0609020204030204" pitchFamily="49" charset="0"/>
              </a:rPr>
              <a:t>.</a:t>
            </a:r>
            <a:r>
              <a:rPr lang="it-IT" sz="1100" dirty="0" err="1">
                <a:solidFill>
                  <a:srgbClr val="66E1F8"/>
                </a:solidFill>
                <a:latin typeface="Consolas" panose="020B0609020204030204" pitchFamily="49" charset="0"/>
              </a:rPr>
              <a:t>myStakes</a:t>
            </a:r>
            <a:r>
              <a:rPr lang="it-IT" sz="1100" dirty="0">
                <a:solidFill>
                  <a:srgbClr val="D9E8F7"/>
                </a:solidFill>
                <a:latin typeface="Consolas" panose="020B0609020204030204" pitchFamily="49" charset="0"/>
              </a:rPr>
              <a:t> </a:t>
            </a:r>
            <a:r>
              <a:rPr lang="it-IT" sz="1100" dirty="0">
                <a:solidFill>
                  <a:srgbClr val="E6E6FA"/>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a:solidFill>
                  <a:srgbClr val="79ABFF"/>
                </a:solidFill>
                <a:latin typeface="Consolas" panose="020B0609020204030204" pitchFamily="49" charset="0"/>
              </a:rPr>
              <a:t>_</a:t>
            </a:r>
            <a:r>
              <a:rPr lang="it-IT" sz="1100" dirty="0" err="1">
                <a:solidFill>
                  <a:srgbClr val="79ABFF"/>
                </a:solidFill>
                <a:latin typeface="Consolas" panose="020B0609020204030204" pitchFamily="49" charset="0"/>
              </a:rPr>
              <a:t>stakes</a:t>
            </a:r>
            <a:r>
              <a:rPr lang="it-IT" sz="1100" dirty="0">
                <a:solidFill>
                  <a:srgbClr val="E6E6FA"/>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p>
          <a:p>
            <a:endParaRPr kumimoji="0" lang="it-IT" sz="1100" b="0" i="0" u="none" strike="noStrike" kern="1200" cap="none" spc="0" normalizeH="0" baseline="0" noProof="0" dirty="0">
              <a:ln>
                <a:noFill/>
              </a:ln>
              <a:solidFill>
                <a:srgbClr val="E6E6FA"/>
              </a:solidFill>
              <a:effectLst/>
              <a:uLnTx/>
              <a:uFillTx/>
              <a:latin typeface="Consolas" panose="020B0609020204030204" pitchFamily="49" charset="0"/>
              <a:ea typeface="+mn-ea"/>
              <a:cs typeface="+mn-cs"/>
            </a:endParaRPr>
          </a:p>
          <a:p>
            <a:r>
              <a:rPr lang="it-IT" sz="1100" dirty="0">
                <a:solidFill>
                  <a:srgbClr val="808080"/>
                </a:solidFill>
                <a:latin typeface="Consolas" panose="020B0609020204030204" pitchFamily="49" charset="0"/>
              </a:rPr>
              <a:t>//…more code…</a:t>
            </a:r>
          </a:p>
          <a:p>
            <a:r>
              <a:rPr lang="it-IT" sz="1100" dirty="0">
                <a:solidFill>
                  <a:srgbClr val="F9FAF4"/>
                </a:solidFill>
                <a:latin typeface="Consolas" panose="020B0609020204030204" pitchFamily="49" charset="0"/>
              </a:rPr>
              <a:t>}</a:t>
            </a:r>
            <a:endParaRPr kumimoji="0" lang="it-IT" sz="11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endParaRPr>
          </a:p>
        </p:txBody>
      </p:sp>
      <p:sp>
        <p:nvSpPr>
          <p:cNvPr id="3" name="CasellaDiTesto 2">
            <a:extLst>
              <a:ext uri="{FF2B5EF4-FFF2-40B4-BE49-F238E27FC236}">
                <a16:creationId xmlns:a16="http://schemas.microsoft.com/office/drawing/2014/main" id="{027916A3-2A50-4D92-85DD-D9D6AB76BC90}"/>
              </a:ext>
            </a:extLst>
          </p:cNvPr>
          <p:cNvSpPr txBox="1"/>
          <p:nvPr/>
        </p:nvSpPr>
        <p:spPr>
          <a:xfrm>
            <a:off x="779931" y="4136502"/>
            <a:ext cx="11004176" cy="2246769"/>
          </a:xfrm>
          <a:prstGeom prst="rect">
            <a:avLst/>
          </a:prstGeom>
          <a:noFill/>
        </p:spPr>
        <p:txBody>
          <a:bodyPr wrap="square" rtlCol="0">
            <a:spAutoFit/>
          </a:bodyPr>
          <a:lstStyle/>
          <a:p>
            <a:pPr lvl="0" algn="just"/>
            <a:r>
              <a:rPr lang="en-US" sz="2000" b="1" dirty="0">
                <a:solidFill>
                  <a:prstClr val="black"/>
                </a:solidFill>
              </a:rPr>
              <a:t>If you need to know which project is linked to each funding you need to use the annotation @</a:t>
            </a:r>
            <a:r>
              <a:rPr lang="en-US" sz="2000" b="1" dirty="0" err="1">
                <a:solidFill>
                  <a:prstClr val="black"/>
                </a:solidFill>
              </a:rPr>
              <a:t>ManyToOne</a:t>
            </a:r>
            <a:r>
              <a:rPr lang="en-US" sz="2000" b="1" dirty="0">
                <a:solidFill>
                  <a:prstClr val="black"/>
                </a:solidFill>
              </a:rPr>
              <a:t>. In this way it will be possible to create a column, in the financing table, "</a:t>
            </a:r>
            <a:r>
              <a:rPr lang="en-US" sz="2000" b="1" dirty="0" err="1">
                <a:solidFill>
                  <a:prstClr val="black"/>
                </a:solidFill>
              </a:rPr>
              <a:t>financing_id</a:t>
            </a:r>
            <a:r>
              <a:rPr lang="en-US" sz="2000" b="1" dirty="0">
                <a:solidFill>
                  <a:prstClr val="black"/>
                </a:solidFill>
              </a:rPr>
              <a:t>" that contains the key of the Project entity, through the annotation @</a:t>
            </a:r>
            <a:r>
              <a:rPr lang="en-US" sz="2000" b="1" dirty="0" err="1">
                <a:solidFill>
                  <a:prstClr val="black"/>
                </a:solidFill>
              </a:rPr>
              <a:t>JoinColumn</a:t>
            </a:r>
            <a:r>
              <a:rPr lang="en-US" sz="2000" b="1" dirty="0">
                <a:solidFill>
                  <a:prstClr val="black"/>
                </a:solidFill>
              </a:rPr>
              <a:t>. To achieve this you need to insert an object of type </a:t>
            </a:r>
            <a:r>
              <a:rPr lang="en-US" sz="2000" b="1" dirty="0" err="1">
                <a:solidFill>
                  <a:prstClr val="black"/>
                </a:solidFill>
              </a:rPr>
              <a:t>ProjectEntity</a:t>
            </a:r>
            <a:r>
              <a:rPr lang="en-US" sz="2000" b="1" dirty="0">
                <a:solidFill>
                  <a:prstClr val="black"/>
                </a:solidFill>
              </a:rPr>
              <a:t> in the class </a:t>
            </a:r>
            <a:r>
              <a:rPr lang="en-US" sz="2000" b="1" dirty="0" err="1">
                <a:solidFill>
                  <a:prstClr val="black"/>
                </a:solidFill>
              </a:rPr>
              <a:t>FinancingEntity</a:t>
            </a:r>
            <a:r>
              <a:rPr lang="en-US" sz="2000" b="1" dirty="0">
                <a:solidFill>
                  <a:prstClr val="black"/>
                </a:solidFill>
              </a:rPr>
              <a:t> that is instantiated each time a project is created. </a:t>
            </a:r>
          </a:p>
          <a:p>
            <a:pPr lvl="0" algn="just"/>
            <a:r>
              <a:rPr lang="en-US" sz="2000" b="1" dirty="0">
                <a:solidFill>
                  <a:prstClr val="black"/>
                </a:solidFill>
              </a:rPr>
              <a:t>In case we need to keep in memory all the funds owned by a single project, to be able to access them through the entity </a:t>
            </a:r>
            <a:r>
              <a:rPr lang="en-US" sz="2000" b="1" dirty="0" err="1">
                <a:solidFill>
                  <a:prstClr val="black"/>
                </a:solidFill>
              </a:rPr>
              <a:t>ProjectEntity</a:t>
            </a:r>
            <a:r>
              <a:rPr lang="en-US" sz="2000" b="1" dirty="0">
                <a:solidFill>
                  <a:prstClr val="black"/>
                </a:solidFill>
              </a:rPr>
              <a:t> instead you need to use the annotation @</a:t>
            </a:r>
            <a:r>
              <a:rPr lang="en-US" sz="2000" b="1" dirty="0" err="1">
                <a:solidFill>
                  <a:prstClr val="black"/>
                </a:solidFill>
              </a:rPr>
              <a:t>OneToMany</a:t>
            </a:r>
            <a:endParaRPr kumimoji="0" lang="it-IT" sz="2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2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34C52730-ECB3-4086-AF65-01358481B58B}"/>
              </a:ext>
            </a:extLst>
          </p:cNvPr>
          <p:cNvSpPr>
            <a:spLocks noGrp="1"/>
          </p:cNvSpPr>
          <p:nvPr>
            <p:ph type="ctrTitle"/>
          </p:nvPr>
        </p:nvSpPr>
        <p:spPr>
          <a:xfrm>
            <a:off x="1524000" y="262685"/>
            <a:ext cx="9144000" cy="796084"/>
          </a:xfrm>
        </p:spPr>
        <p:txBody>
          <a:bodyPr>
            <a:normAutofit fontScale="90000"/>
          </a:bodyPr>
          <a:lstStyle/>
          <a:p>
            <a:r>
              <a:rPr lang="it-IT" sz="5400" spc="-50" dirty="0" err="1">
                <a:solidFill>
                  <a:prstClr val="black">
                    <a:lumMod val="85000"/>
                    <a:lumOff val="15000"/>
                  </a:prstClr>
                </a:solidFill>
                <a:latin typeface="Tw Cen MT" panose="020F0302020204030204"/>
              </a:rPr>
              <a:t>Annotations</a:t>
            </a:r>
            <a:r>
              <a:rPr lang="it-IT" sz="5400" spc="-50" dirty="0">
                <a:solidFill>
                  <a:prstClr val="black">
                    <a:lumMod val="85000"/>
                    <a:lumOff val="15000"/>
                  </a:prstClr>
                </a:solidFill>
                <a:latin typeface="Tw Cen MT" panose="020F0302020204030204"/>
              </a:rPr>
              <a:t>: Solution </a:t>
            </a:r>
            <a:r>
              <a:rPr lang="it-IT" sz="5400" spc="-50" dirty="0" err="1">
                <a:solidFill>
                  <a:prstClr val="black">
                    <a:lumMod val="85000"/>
                    <a:lumOff val="15000"/>
                  </a:prstClr>
                </a:solidFill>
                <a:latin typeface="Tw Cen MT" panose="020F0302020204030204"/>
              </a:rPr>
              <a:t>adopted</a:t>
            </a:r>
            <a:endParaRPr lang="it-IT" dirty="0"/>
          </a:p>
        </p:txBody>
      </p:sp>
      <p:sp>
        <p:nvSpPr>
          <p:cNvPr id="3" name="CasellaDiTesto 2">
            <a:extLst>
              <a:ext uri="{FF2B5EF4-FFF2-40B4-BE49-F238E27FC236}">
                <a16:creationId xmlns:a16="http://schemas.microsoft.com/office/drawing/2014/main" id="{027916A3-2A50-4D92-85DD-D9D6AB76BC90}"/>
              </a:ext>
            </a:extLst>
          </p:cNvPr>
          <p:cNvSpPr txBox="1"/>
          <p:nvPr/>
        </p:nvSpPr>
        <p:spPr>
          <a:xfrm>
            <a:off x="593912" y="1810161"/>
            <a:ext cx="11004176" cy="1015663"/>
          </a:xfrm>
          <a:prstGeom prst="rect">
            <a:avLst/>
          </a:prstGeom>
          <a:noFill/>
        </p:spPr>
        <p:txBody>
          <a:bodyPr wrap="square" rtlCol="0">
            <a:spAutoFit/>
          </a:bodyPr>
          <a:lstStyle/>
          <a:p>
            <a:pPr lvl="0" algn="ctr"/>
            <a:r>
              <a:rPr lang="en-US" sz="2000" b="1" dirty="0">
                <a:solidFill>
                  <a:prstClr val="black"/>
                </a:solidFill>
              </a:rPr>
              <a:t>In our case we only want access the </a:t>
            </a:r>
            <a:r>
              <a:rPr lang="en-US" sz="2000" b="1" dirty="0" err="1">
                <a:solidFill>
                  <a:prstClr val="black"/>
                </a:solidFill>
              </a:rPr>
              <a:t>fundings</a:t>
            </a:r>
            <a:r>
              <a:rPr lang="en-US" sz="2000" b="1" dirty="0">
                <a:solidFill>
                  <a:prstClr val="black"/>
                </a:solidFill>
              </a:rPr>
              <a:t> for each project. For Hibernate it would be convenient to use only a one-way relationship: in this case it would be enough to access </a:t>
            </a:r>
            <a:r>
              <a:rPr lang="en-US" sz="2000" b="1" dirty="0" err="1">
                <a:solidFill>
                  <a:prstClr val="black"/>
                </a:solidFill>
              </a:rPr>
              <a:t>ProgettoEntity</a:t>
            </a:r>
            <a:r>
              <a:rPr lang="en-US" sz="2000" b="1" dirty="0">
                <a:solidFill>
                  <a:prstClr val="black"/>
                </a:solidFill>
              </a:rPr>
              <a:t>, without making further calls on the database. </a:t>
            </a:r>
            <a:endParaRPr kumimoji="0" lang="it-IT" sz="2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8428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34C52730-ECB3-4086-AF65-01358481B58B}"/>
              </a:ext>
            </a:extLst>
          </p:cNvPr>
          <p:cNvSpPr>
            <a:spLocks noGrp="1"/>
          </p:cNvSpPr>
          <p:nvPr>
            <p:ph type="ctrTitle"/>
          </p:nvPr>
        </p:nvSpPr>
        <p:spPr>
          <a:xfrm>
            <a:off x="1524000" y="262685"/>
            <a:ext cx="9144000" cy="796084"/>
          </a:xfrm>
        </p:spPr>
        <p:txBody>
          <a:bodyPr>
            <a:normAutofit fontScale="90000"/>
          </a:bodyPr>
          <a:lstStyle/>
          <a:p>
            <a:r>
              <a:rPr lang="it-IT" sz="5400" spc="-50" dirty="0">
                <a:solidFill>
                  <a:prstClr val="black">
                    <a:lumMod val="85000"/>
                    <a:lumOff val="15000"/>
                  </a:prstClr>
                </a:solidFill>
                <a:latin typeface="Tw Cen MT" panose="020F0302020204030204"/>
              </a:rPr>
              <a:t>Create</a:t>
            </a:r>
            <a:endParaRPr lang="it-IT" dirty="0"/>
          </a:p>
        </p:txBody>
      </p:sp>
      <p:sp>
        <p:nvSpPr>
          <p:cNvPr id="2" name="Rettangolo 1">
            <a:extLst>
              <a:ext uri="{FF2B5EF4-FFF2-40B4-BE49-F238E27FC236}">
                <a16:creationId xmlns:a16="http://schemas.microsoft.com/office/drawing/2014/main" id="{0A116BE5-58A1-4E0D-81BA-C316A1FE2A9B}"/>
              </a:ext>
            </a:extLst>
          </p:cNvPr>
          <p:cNvSpPr/>
          <p:nvPr/>
        </p:nvSpPr>
        <p:spPr>
          <a:xfrm>
            <a:off x="3395383" y="2985246"/>
            <a:ext cx="5401234" cy="2462213"/>
          </a:xfrm>
          <a:prstGeom prst="rect">
            <a:avLst/>
          </a:prstGeom>
          <a:solidFill>
            <a:schemeClr val="tx1"/>
          </a:solidFill>
        </p:spPr>
        <p:txBody>
          <a:bodyPr wrap="square">
            <a:spAutoFit/>
          </a:bodyPr>
          <a:lstStyle/>
          <a:p>
            <a:r>
              <a:rPr lang="fr-FR" sz="1100" dirty="0">
                <a:solidFill>
                  <a:srgbClr val="CC6C1D"/>
                </a:solidFill>
                <a:latin typeface="Consolas" panose="020B0609020204030204" pitchFamily="49" charset="0"/>
              </a:rPr>
              <a:t>public</a:t>
            </a:r>
            <a:r>
              <a:rPr lang="fr-FR" sz="1100" dirty="0">
                <a:solidFill>
                  <a:srgbClr val="D9E8F7"/>
                </a:solidFill>
                <a:latin typeface="Consolas" panose="020B0609020204030204" pitchFamily="49" charset="0"/>
              </a:rPr>
              <a:t> </a:t>
            </a:r>
            <a:r>
              <a:rPr lang="fr-FR" sz="1100" dirty="0">
                <a:solidFill>
                  <a:srgbClr val="E6E6FA"/>
                </a:solidFill>
                <a:latin typeface="Consolas" panose="020B0609020204030204" pitchFamily="49" charset="0"/>
              </a:rPr>
              <a:t>&lt;</a:t>
            </a:r>
            <a:r>
              <a:rPr lang="fr-FR" sz="1100" dirty="0">
                <a:solidFill>
                  <a:srgbClr val="BFA4A4"/>
                </a:solidFill>
                <a:latin typeface="Consolas" panose="020B0609020204030204" pitchFamily="49" charset="0"/>
              </a:rPr>
              <a:t>T</a:t>
            </a:r>
            <a:r>
              <a:rPr lang="fr-FR" sz="1100" dirty="0">
                <a:solidFill>
                  <a:srgbClr val="E6E6FA"/>
                </a:solidFill>
                <a:latin typeface="Consolas" panose="020B0609020204030204" pitchFamily="49" charset="0"/>
              </a:rPr>
              <a:t>&gt;</a:t>
            </a:r>
            <a:r>
              <a:rPr lang="fr-FR" sz="1100" dirty="0">
                <a:solidFill>
                  <a:srgbClr val="D9E8F7"/>
                </a:solidFill>
                <a:latin typeface="Consolas" panose="020B0609020204030204" pitchFamily="49" charset="0"/>
              </a:rPr>
              <a:t> </a:t>
            </a:r>
            <a:r>
              <a:rPr lang="fr-FR" sz="1100" dirty="0">
                <a:solidFill>
                  <a:srgbClr val="BFA4A4"/>
                </a:solidFill>
                <a:latin typeface="Consolas" panose="020B0609020204030204" pitchFamily="49" charset="0"/>
              </a:rPr>
              <a:t>T</a:t>
            </a:r>
            <a:r>
              <a:rPr lang="fr-FR" sz="1100" dirty="0">
                <a:solidFill>
                  <a:srgbClr val="D9E8F7"/>
                </a:solidFill>
                <a:latin typeface="Consolas" panose="020B0609020204030204" pitchFamily="49" charset="0"/>
              </a:rPr>
              <a:t> </a:t>
            </a:r>
            <a:r>
              <a:rPr lang="fr-FR" sz="1100" dirty="0" err="1">
                <a:solidFill>
                  <a:srgbClr val="1EB540"/>
                </a:solidFill>
                <a:latin typeface="Consolas" panose="020B0609020204030204" pitchFamily="49" charset="0"/>
              </a:rPr>
              <a:t>create</a:t>
            </a:r>
            <a:r>
              <a:rPr lang="fr-FR" sz="1100" dirty="0">
                <a:solidFill>
                  <a:srgbClr val="F9FAF4"/>
                </a:solidFill>
                <a:latin typeface="Consolas" panose="020B0609020204030204" pitchFamily="49" charset="0"/>
              </a:rPr>
              <a:t>(</a:t>
            </a:r>
            <a:r>
              <a:rPr lang="fr-FR" sz="1100" dirty="0">
                <a:solidFill>
                  <a:srgbClr val="D9E8F7"/>
                </a:solidFill>
                <a:latin typeface="Consolas" panose="020B0609020204030204" pitchFamily="49" charset="0"/>
              </a:rPr>
              <a:t> </a:t>
            </a:r>
            <a:r>
              <a:rPr lang="fr-FR" sz="1100" dirty="0">
                <a:solidFill>
                  <a:srgbClr val="BFA4A4"/>
                </a:solidFill>
                <a:latin typeface="Consolas" panose="020B0609020204030204" pitchFamily="49" charset="0"/>
              </a:rPr>
              <a:t>T</a:t>
            </a:r>
            <a:r>
              <a:rPr lang="fr-FR" sz="1100" dirty="0">
                <a:solidFill>
                  <a:srgbClr val="D9E8F7"/>
                </a:solidFill>
                <a:latin typeface="Consolas" panose="020B0609020204030204" pitchFamily="49" charset="0"/>
              </a:rPr>
              <a:t> </a:t>
            </a:r>
            <a:r>
              <a:rPr lang="fr-FR" sz="1100" dirty="0" err="1">
                <a:solidFill>
                  <a:srgbClr val="79ABFF"/>
                </a:solidFill>
                <a:latin typeface="Consolas" panose="020B0609020204030204" pitchFamily="49" charset="0"/>
              </a:rPr>
              <a:t>entity</a:t>
            </a:r>
            <a:r>
              <a:rPr lang="fr-FR" sz="1100" dirty="0">
                <a:solidFill>
                  <a:srgbClr val="D9E8F7"/>
                </a:solidFill>
                <a:latin typeface="Consolas" panose="020B0609020204030204" pitchFamily="49" charset="0"/>
              </a:rPr>
              <a:t> </a:t>
            </a:r>
            <a:r>
              <a:rPr lang="fr-FR"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if</a:t>
            </a:r>
            <a:r>
              <a:rPr lang="it-IT" sz="1100" dirty="0">
                <a:solidFill>
                  <a:srgbClr val="F9FAF4"/>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err="1">
                <a:solidFill>
                  <a:srgbClr val="79ABFF"/>
                </a:solidFill>
                <a:latin typeface="Consolas" panose="020B0609020204030204" pitchFamily="49" charset="0"/>
              </a:rPr>
              <a:t>entity</a:t>
            </a:r>
            <a:r>
              <a:rPr lang="it-IT" sz="1100" dirty="0">
                <a:solidFill>
                  <a:srgbClr val="D9E8F7"/>
                </a:solidFill>
                <a:latin typeface="Consolas" panose="020B0609020204030204" pitchFamily="49" charset="0"/>
              </a:rPr>
              <a:t> </a:t>
            </a:r>
            <a:r>
              <a:rPr lang="it-IT" sz="1100" dirty="0">
                <a:solidFill>
                  <a:srgbClr val="E6E6FA"/>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null</a:t>
            </a:r>
            <a:r>
              <a:rPr lang="it-IT" sz="1100" dirty="0">
                <a:solidFill>
                  <a:srgbClr val="D9E8F7"/>
                </a:solidFill>
                <a:latin typeface="Consolas" panose="020B0609020204030204" pitchFamily="49" charset="0"/>
              </a:rPr>
              <a:t> </a:t>
            </a:r>
            <a:r>
              <a:rPr lang="it-IT" sz="1100" dirty="0">
                <a:solidFill>
                  <a:srgbClr val="E6E6FA"/>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err="1">
                <a:solidFill>
                  <a:srgbClr val="66E1F8"/>
                </a:solidFill>
                <a:latin typeface="Consolas" panose="020B0609020204030204" pitchFamily="49" charset="0"/>
              </a:rPr>
              <a:t>em</a:t>
            </a:r>
            <a:r>
              <a:rPr lang="it-IT" sz="1100" dirty="0">
                <a:solidFill>
                  <a:srgbClr val="D9E8F7"/>
                </a:solidFill>
                <a:latin typeface="Consolas" panose="020B0609020204030204" pitchFamily="49" charset="0"/>
              </a:rPr>
              <a:t> </a:t>
            </a:r>
            <a:r>
              <a:rPr lang="it-IT" sz="1100" dirty="0">
                <a:solidFill>
                  <a:srgbClr val="E6E6FA"/>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null</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return</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null</a:t>
            </a:r>
            <a:r>
              <a:rPr lang="it-IT" sz="1100" dirty="0">
                <a:solidFill>
                  <a:srgbClr val="E6E6FA"/>
                </a:solidFill>
                <a:latin typeface="Consolas" panose="020B0609020204030204" pitchFamily="49" charset="0"/>
              </a:rPr>
              <a:t>;</a:t>
            </a:r>
          </a:p>
          <a:p>
            <a:endParaRPr lang="it-IT" sz="1100" dirty="0">
              <a:latin typeface="Consolas" panose="020B0609020204030204" pitchFamily="49" charset="0"/>
            </a:endParaRP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try</a:t>
            </a:r>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66E1F8"/>
                </a:solidFill>
                <a:latin typeface="Consolas" panose="020B0609020204030204" pitchFamily="49" charset="0"/>
              </a:rPr>
              <a:t>em</a:t>
            </a:r>
            <a:r>
              <a:rPr lang="it-IT" sz="1100" dirty="0" err="1">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getTransaction</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begin</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66E1F8"/>
                </a:solidFill>
                <a:latin typeface="Consolas" panose="020B0609020204030204" pitchFamily="49" charset="0"/>
              </a:rPr>
              <a:t>em</a:t>
            </a:r>
            <a:r>
              <a:rPr lang="it-IT" sz="1100" dirty="0" err="1">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persist</a:t>
            </a:r>
            <a:r>
              <a:rPr lang="it-IT" sz="1100" dirty="0">
                <a:solidFill>
                  <a:srgbClr val="F9FAF4"/>
                </a:solidFill>
                <a:latin typeface="Consolas" panose="020B0609020204030204" pitchFamily="49" charset="0"/>
              </a:rPr>
              <a:t>(</a:t>
            </a:r>
            <a:r>
              <a:rPr lang="it-IT" sz="1100" dirty="0" err="1">
                <a:solidFill>
                  <a:srgbClr val="79ABFF"/>
                </a:solidFill>
                <a:latin typeface="Consolas" panose="020B0609020204030204" pitchFamily="49" charset="0"/>
              </a:rPr>
              <a:t>entity</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66E1F8"/>
                </a:solidFill>
                <a:latin typeface="Consolas" panose="020B0609020204030204" pitchFamily="49" charset="0"/>
              </a:rPr>
              <a:t>em</a:t>
            </a:r>
            <a:r>
              <a:rPr lang="it-IT" sz="1100" dirty="0" err="1">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getTransaction</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commit</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return</a:t>
            </a:r>
            <a:r>
              <a:rPr lang="it-IT" sz="1100" dirty="0">
                <a:solidFill>
                  <a:srgbClr val="D9E8F7"/>
                </a:solidFill>
                <a:latin typeface="Consolas" panose="020B0609020204030204" pitchFamily="49" charset="0"/>
              </a:rPr>
              <a:t> </a:t>
            </a:r>
            <a:r>
              <a:rPr lang="it-IT" sz="1100" dirty="0" err="1">
                <a:solidFill>
                  <a:srgbClr val="79ABFF"/>
                </a:solidFill>
                <a:latin typeface="Consolas" panose="020B0609020204030204" pitchFamily="49" charset="0"/>
              </a:rPr>
              <a:t>entity</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a:solidFill>
                  <a:srgbClr val="CC6C1D"/>
                </a:solidFill>
                <a:latin typeface="Consolas" panose="020B0609020204030204" pitchFamily="49" charset="0"/>
              </a:rPr>
              <a:t>catch</a:t>
            </a:r>
            <a:r>
              <a:rPr lang="it-IT" sz="1100" dirty="0">
                <a:solidFill>
                  <a:srgbClr val="F9FAF4"/>
                </a:solidFill>
                <a:latin typeface="Consolas" panose="020B0609020204030204" pitchFamily="49" charset="0"/>
              </a:rPr>
              <a:t>(</a:t>
            </a:r>
            <a:r>
              <a:rPr lang="it-IT" sz="1100" dirty="0" err="1">
                <a:solidFill>
                  <a:srgbClr val="1290C3"/>
                </a:solidFill>
                <a:latin typeface="Consolas" panose="020B0609020204030204" pitchFamily="49" charset="0"/>
              </a:rPr>
              <a:t>Exception</a:t>
            </a:r>
            <a:r>
              <a:rPr lang="it-IT" sz="1100" dirty="0">
                <a:solidFill>
                  <a:srgbClr val="D9E8F7"/>
                </a:solidFill>
                <a:latin typeface="Consolas" panose="020B0609020204030204" pitchFamily="49" charset="0"/>
              </a:rPr>
              <a:t> </a:t>
            </a:r>
            <a:r>
              <a:rPr lang="it-IT" sz="1100" dirty="0">
                <a:solidFill>
                  <a:srgbClr val="F2F200"/>
                </a:solidFill>
                <a:latin typeface="Consolas" panose="020B0609020204030204" pitchFamily="49" charset="0"/>
              </a:rPr>
              <a:t>ex</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F3EC79"/>
                </a:solidFill>
                <a:latin typeface="Consolas" panose="020B0609020204030204" pitchFamily="49" charset="0"/>
              </a:rPr>
              <a:t>ex</a:t>
            </a:r>
            <a:r>
              <a:rPr lang="it-IT" sz="1100" dirty="0" err="1">
                <a:solidFill>
                  <a:srgbClr val="E6E6FA"/>
                </a:solidFill>
                <a:latin typeface="Consolas" panose="020B0609020204030204" pitchFamily="49" charset="0"/>
              </a:rPr>
              <a:t>.</a:t>
            </a:r>
            <a:r>
              <a:rPr lang="it-IT" sz="1100" dirty="0" err="1">
                <a:solidFill>
                  <a:srgbClr val="A7EC21"/>
                </a:solidFill>
                <a:latin typeface="Consolas" panose="020B0609020204030204" pitchFamily="49" charset="0"/>
              </a:rPr>
              <a:t>printStackTrace</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return</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null</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endParaRPr kumimoji="0" lang="it-IT"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CasellaDiTesto 7">
            <a:extLst>
              <a:ext uri="{FF2B5EF4-FFF2-40B4-BE49-F238E27FC236}">
                <a16:creationId xmlns:a16="http://schemas.microsoft.com/office/drawing/2014/main" id="{2F5C9D09-6088-458F-AA6B-A79D8C085F08}"/>
              </a:ext>
            </a:extLst>
          </p:cNvPr>
          <p:cNvSpPr txBox="1"/>
          <p:nvPr/>
        </p:nvSpPr>
        <p:spPr>
          <a:xfrm>
            <a:off x="1066800" y="1099110"/>
            <a:ext cx="10058400" cy="1754326"/>
          </a:xfrm>
          <a:prstGeom prst="rect">
            <a:avLst/>
          </a:prstGeom>
          <a:noFill/>
        </p:spPr>
        <p:txBody>
          <a:bodyPr wrap="square" rtlCol="0">
            <a:spAutoFit/>
          </a:bodyPr>
          <a:lstStyle/>
          <a:p>
            <a:pPr algn="just"/>
            <a:r>
              <a:rPr lang="en-US" b="1" dirty="0"/>
              <a:t>A </a:t>
            </a:r>
            <a:r>
              <a:rPr lang="en-US" b="1" dirty="0" err="1"/>
              <a:t>FinancingEntity</a:t>
            </a:r>
            <a:r>
              <a:rPr lang="en-US" b="1" dirty="0"/>
              <a:t> instance is built as a normal Java object. To insert this object into the database, an i.e. transaction is opened first. </a:t>
            </a:r>
            <a:r>
              <a:rPr lang="en-US" b="1" dirty="0" err="1"/>
              <a:t>e.getTransaction</a:t>
            </a:r>
            <a:r>
              <a:rPr lang="en-US" b="1" dirty="0"/>
              <a:t>().begin()</a:t>
            </a:r>
          </a:p>
          <a:p>
            <a:pPr algn="just"/>
            <a:r>
              <a:rPr lang="en-US" b="1" dirty="0"/>
              <a:t>A call to this function associates the 'Object' object to an </a:t>
            </a:r>
            <a:r>
              <a:rPr lang="en-US" b="1" dirty="0" err="1"/>
              <a:t>EntityManager</a:t>
            </a:r>
            <a:r>
              <a:rPr lang="en-US" b="1" dirty="0"/>
              <a:t> and changes its status to Managed. </a:t>
            </a:r>
          </a:p>
          <a:p>
            <a:pPr algn="just"/>
            <a:r>
              <a:rPr lang="en-US" b="1" dirty="0"/>
              <a:t>The new object will then be stored in the database when the transaction commit is called. The entity manager will then be closed.</a:t>
            </a:r>
            <a:endParaRPr lang="it-IT" b="1" dirty="0"/>
          </a:p>
        </p:txBody>
      </p:sp>
      <p:sp>
        <p:nvSpPr>
          <p:cNvPr id="9" name="CasellaDiTesto 8">
            <a:extLst>
              <a:ext uri="{FF2B5EF4-FFF2-40B4-BE49-F238E27FC236}">
                <a16:creationId xmlns:a16="http://schemas.microsoft.com/office/drawing/2014/main" id="{DBAC4E24-EF9C-4F8F-9DE5-026885E9275E}"/>
              </a:ext>
            </a:extLst>
          </p:cNvPr>
          <p:cNvSpPr txBox="1"/>
          <p:nvPr/>
        </p:nvSpPr>
        <p:spPr>
          <a:xfrm>
            <a:off x="1066800" y="5671985"/>
            <a:ext cx="10058401" cy="923330"/>
          </a:xfrm>
          <a:prstGeom prst="rect">
            <a:avLst/>
          </a:prstGeom>
          <a:noFill/>
        </p:spPr>
        <p:txBody>
          <a:bodyPr wrap="square" rtlCol="0">
            <a:spAutoFit/>
          </a:bodyPr>
          <a:lstStyle/>
          <a:p>
            <a:r>
              <a:rPr lang="en-US" b="1" dirty="0"/>
              <a:t>The persist() function throws a </a:t>
            </a:r>
            <a:r>
              <a:rPr lang="en-US" b="1" dirty="0" err="1"/>
              <a:t>TransactionRequiredException</a:t>
            </a:r>
            <a:r>
              <a:rPr lang="en-US" b="1" dirty="0"/>
              <a:t> exception if there is no active transaction and a type </a:t>
            </a:r>
            <a:r>
              <a:rPr lang="en-US" b="1" dirty="0" err="1"/>
              <a:t>IllegalArgumentException</a:t>
            </a:r>
            <a:r>
              <a:rPr lang="en-US" b="1" dirty="0"/>
              <a:t> if the argument of the function is not an instance of a class, in fact only instances of entity classes can be stored within the database.</a:t>
            </a:r>
            <a:endParaRPr lang="it-IT" b="1" dirty="0"/>
          </a:p>
        </p:txBody>
      </p:sp>
    </p:spTree>
    <p:extLst>
      <p:ext uri="{BB962C8B-B14F-4D97-AF65-F5344CB8AC3E}">
        <p14:creationId xmlns:p14="http://schemas.microsoft.com/office/powerpoint/2010/main" val="3035575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34C52730-ECB3-4086-AF65-01358481B58B}"/>
              </a:ext>
            </a:extLst>
          </p:cNvPr>
          <p:cNvSpPr>
            <a:spLocks noGrp="1"/>
          </p:cNvSpPr>
          <p:nvPr>
            <p:ph type="ctrTitle"/>
          </p:nvPr>
        </p:nvSpPr>
        <p:spPr>
          <a:xfrm>
            <a:off x="1524000" y="262685"/>
            <a:ext cx="9144000" cy="796084"/>
          </a:xfrm>
        </p:spPr>
        <p:txBody>
          <a:bodyPr>
            <a:normAutofit fontScale="90000"/>
          </a:bodyPr>
          <a:lstStyle/>
          <a:p>
            <a:r>
              <a:rPr lang="it-IT" sz="5400" spc="-50" dirty="0">
                <a:solidFill>
                  <a:prstClr val="black">
                    <a:lumMod val="85000"/>
                    <a:lumOff val="15000"/>
                  </a:prstClr>
                </a:solidFill>
                <a:latin typeface="Tw Cen MT" panose="020F0302020204030204"/>
              </a:rPr>
              <a:t>Read</a:t>
            </a:r>
            <a:endParaRPr lang="it-IT" dirty="0"/>
          </a:p>
        </p:txBody>
      </p:sp>
      <p:sp>
        <p:nvSpPr>
          <p:cNvPr id="2" name="Rettangolo 1">
            <a:extLst>
              <a:ext uri="{FF2B5EF4-FFF2-40B4-BE49-F238E27FC236}">
                <a16:creationId xmlns:a16="http://schemas.microsoft.com/office/drawing/2014/main" id="{0A116BE5-58A1-4E0D-81BA-C316A1FE2A9B}"/>
              </a:ext>
            </a:extLst>
          </p:cNvPr>
          <p:cNvSpPr/>
          <p:nvPr/>
        </p:nvSpPr>
        <p:spPr>
          <a:xfrm>
            <a:off x="3395382" y="2376448"/>
            <a:ext cx="5401234" cy="2800767"/>
          </a:xfrm>
          <a:prstGeom prst="rect">
            <a:avLst/>
          </a:prstGeom>
          <a:solidFill>
            <a:schemeClr val="tx1"/>
          </a:solidFill>
        </p:spPr>
        <p:txBody>
          <a:bodyPr wrap="square">
            <a:spAutoFit/>
          </a:bodyPr>
          <a:lstStyle/>
          <a:p>
            <a:r>
              <a:rPr lang="en-US" sz="1100" dirty="0">
                <a:solidFill>
                  <a:srgbClr val="CC6C1D"/>
                </a:solidFill>
                <a:latin typeface="Consolas" panose="020B0609020204030204" pitchFamily="49" charset="0"/>
              </a:rPr>
              <a:t>public</a:t>
            </a:r>
            <a:r>
              <a:rPr lang="en-US" sz="1100" dirty="0">
                <a:solidFill>
                  <a:srgbClr val="D9E8F7"/>
                </a:solidFill>
                <a:latin typeface="Consolas" panose="020B0609020204030204" pitchFamily="49" charset="0"/>
              </a:rPr>
              <a:t> </a:t>
            </a:r>
            <a:r>
              <a:rPr lang="en-US" sz="1100" dirty="0">
                <a:solidFill>
                  <a:srgbClr val="E6E6FA"/>
                </a:solidFill>
                <a:latin typeface="Consolas" panose="020B0609020204030204" pitchFamily="49" charset="0"/>
              </a:rPr>
              <a:t>&lt;</a:t>
            </a:r>
            <a:r>
              <a:rPr lang="en-US" sz="1100" dirty="0">
                <a:solidFill>
                  <a:srgbClr val="BFA4A4"/>
                </a:solidFill>
                <a:latin typeface="Consolas" panose="020B0609020204030204" pitchFamily="49" charset="0"/>
              </a:rPr>
              <a:t>T</a:t>
            </a:r>
            <a:r>
              <a:rPr lang="en-US" sz="1100" dirty="0">
                <a:solidFill>
                  <a:srgbClr val="E6E6FA"/>
                </a:solidFill>
                <a:latin typeface="Consolas" panose="020B0609020204030204" pitchFamily="49" charset="0"/>
              </a:rPr>
              <a:t>&gt;</a:t>
            </a:r>
            <a:r>
              <a:rPr lang="en-US" sz="1100" dirty="0">
                <a:solidFill>
                  <a:srgbClr val="D9E8F7"/>
                </a:solidFill>
                <a:latin typeface="Consolas" panose="020B0609020204030204" pitchFamily="49" charset="0"/>
              </a:rPr>
              <a:t> </a:t>
            </a:r>
            <a:r>
              <a:rPr lang="en-US" sz="1100" dirty="0">
                <a:solidFill>
                  <a:srgbClr val="BFA4A4"/>
                </a:solidFill>
                <a:latin typeface="Consolas" panose="020B0609020204030204" pitchFamily="49" charset="0"/>
              </a:rPr>
              <a:t>T</a:t>
            </a:r>
            <a:r>
              <a:rPr lang="en-US" sz="1100" dirty="0">
                <a:solidFill>
                  <a:srgbClr val="D9E8F7"/>
                </a:solidFill>
                <a:latin typeface="Consolas" panose="020B0609020204030204" pitchFamily="49" charset="0"/>
              </a:rPr>
              <a:t> </a:t>
            </a:r>
            <a:r>
              <a:rPr lang="en-US" sz="1100" dirty="0">
                <a:solidFill>
                  <a:srgbClr val="1EB540"/>
                </a:solidFill>
                <a:latin typeface="Consolas" panose="020B0609020204030204" pitchFamily="49" charset="0"/>
              </a:rPr>
              <a:t>read</a:t>
            </a:r>
            <a:r>
              <a:rPr lang="en-US" sz="1100" dirty="0">
                <a:solidFill>
                  <a:srgbClr val="F9FAF4"/>
                </a:solidFill>
                <a:latin typeface="Consolas" panose="020B0609020204030204" pitchFamily="49" charset="0"/>
              </a:rPr>
              <a:t>(</a:t>
            </a:r>
            <a:r>
              <a:rPr lang="en-US" sz="1100" dirty="0">
                <a:solidFill>
                  <a:srgbClr val="1290C3"/>
                </a:solidFill>
                <a:latin typeface="Consolas" panose="020B0609020204030204" pitchFamily="49" charset="0"/>
              </a:rPr>
              <a:t>Class</a:t>
            </a:r>
            <a:r>
              <a:rPr lang="en-US" sz="1100" dirty="0">
                <a:solidFill>
                  <a:srgbClr val="E6E6FA"/>
                </a:solidFill>
                <a:latin typeface="Consolas" panose="020B0609020204030204" pitchFamily="49" charset="0"/>
              </a:rPr>
              <a:t>&lt;</a:t>
            </a:r>
            <a:r>
              <a:rPr lang="en-US" sz="1100" dirty="0">
                <a:solidFill>
                  <a:srgbClr val="BFA4A4"/>
                </a:solidFill>
                <a:latin typeface="Consolas" panose="020B0609020204030204" pitchFamily="49" charset="0"/>
              </a:rPr>
              <a:t>T</a:t>
            </a:r>
            <a:r>
              <a:rPr lang="en-US" sz="1100" dirty="0">
                <a:solidFill>
                  <a:srgbClr val="E6E6FA"/>
                </a:solidFill>
                <a:latin typeface="Consolas" panose="020B0609020204030204" pitchFamily="49" charset="0"/>
              </a:rPr>
              <a:t>&gt;</a:t>
            </a:r>
            <a:r>
              <a:rPr lang="en-US" sz="1100" dirty="0">
                <a:solidFill>
                  <a:srgbClr val="D9E8F7"/>
                </a:solidFill>
                <a:latin typeface="Consolas" panose="020B0609020204030204" pitchFamily="49" charset="0"/>
              </a:rPr>
              <a:t> </a:t>
            </a:r>
            <a:r>
              <a:rPr lang="en-US" sz="1100" dirty="0" err="1">
                <a:solidFill>
                  <a:srgbClr val="79ABFF"/>
                </a:solidFill>
                <a:latin typeface="Consolas" panose="020B0609020204030204" pitchFamily="49" charset="0"/>
              </a:rPr>
              <a:t>tableClass</a:t>
            </a:r>
            <a:r>
              <a:rPr lang="en-US" sz="1100" dirty="0">
                <a:solidFill>
                  <a:srgbClr val="E6E6FA"/>
                </a:solidFill>
                <a:latin typeface="Consolas" panose="020B0609020204030204" pitchFamily="49" charset="0"/>
              </a:rPr>
              <a:t>,</a:t>
            </a:r>
            <a:r>
              <a:rPr lang="en-US" sz="1100" dirty="0">
                <a:solidFill>
                  <a:srgbClr val="D9E8F7"/>
                </a:solidFill>
                <a:latin typeface="Consolas" panose="020B0609020204030204" pitchFamily="49" charset="0"/>
              </a:rPr>
              <a:t> </a:t>
            </a:r>
            <a:r>
              <a:rPr lang="en-US" sz="1100" dirty="0">
                <a:solidFill>
                  <a:srgbClr val="1290C3"/>
                </a:solidFill>
                <a:latin typeface="Consolas" panose="020B0609020204030204" pitchFamily="49" charset="0"/>
              </a:rPr>
              <a:t>String</a:t>
            </a:r>
            <a:r>
              <a:rPr lang="en-US" sz="1100" dirty="0">
                <a:solidFill>
                  <a:srgbClr val="D9E8F7"/>
                </a:solidFill>
                <a:latin typeface="Consolas" panose="020B0609020204030204" pitchFamily="49" charset="0"/>
              </a:rPr>
              <a:t> </a:t>
            </a:r>
            <a:r>
              <a:rPr lang="en-US" sz="1100" dirty="0">
                <a:solidFill>
                  <a:srgbClr val="79ABFF"/>
                </a:solidFill>
                <a:latin typeface="Consolas" panose="020B0609020204030204" pitchFamily="49" charset="0"/>
              </a:rPr>
              <a:t>id</a:t>
            </a:r>
            <a:r>
              <a:rPr lang="en-US" sz="1100" dirty="0">
                <a:solidFill>
                  <a:srgbClr val="F9FAF4"/>
                </a:solidFill>
                <a:latin typeface="Consolas" panose="020B0609020204030204" pitchFamily="49" charset="0"/>
              </a:rPr>
              <a:t>)</a:t>
            </a:r>
            <a:r>
              <a:rPr lang="en-US" sz="1100" dirty="0">
                <a:solidFill>
                  <a:srgbClr val="D9E8F7"/>
                </a:solidFill>
                <a:latin typeface="Consolas" panose="020B0609020204030204" pitchFamily="49" charset="0"/>
              </a:rPr>
              <a:t> </a:t>
            </a:r>
            <a:r>
              <a:rPr lang="en-US"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if</a:t>
            </a:r>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r>
              <a:rPr lang="it-IT" sz="1100" dirty="0" err="1">
                <a:solidFill>
                  <a:srgbClr val="66E1F8"/>
                </a:solidFill>
                <a:latin typeface="Consolas" panose="020B0609020204030204" pitchFamily="49" charset="0"/>
              </a:rPr>
              <a:t>em</a:t>
            </a:r>
            <a:r>
              <a:rPr lang="it-IT" sz="1100" dirty="0">
                <a:solidFill>
                  <a:srgbClr val="D9E8F7"/>
                </a:solidFill>
                <a:latin typeface="Consolas" panose="020B0609020204030204" pitchFamily="49" charset="0"/>
              </a:rPr>
              <a:t> </a:t>
            </a:r>
            <a:r>
              <a:rPr lang="it-IT" sz="1100" dirty="0">
                <a:solidFill>
                  <a:srgbClr val="E6E6FA"/>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null</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return</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null</a:t>
            </a:r>
            <a:r>
              <a:rPr lang="it-IT" sz="1100" dirty="0">
                <a:solidFill>
                  <a:srgbClr val="E6E6FA"/>
                </a:solidFill>
                <a:latin typeface="Consolas" panose="020B0609020204030204" pitchFamily="49" charset="0"/>
              </a:rPr>
              <a:t>;</a:t>
            </a:r>
          </a:p>
          <a:p>
            <a:endParaRPr lang="it-IT" sz="1100" dirty="0">
              <a:latin typeface="Consolas" panose="020B0609020204030204" pitchFamily="49" charset="0"/>
            </a:endParaRPr>
          </a:p>
          <a:p>
            <a:r>
              <a:rPr lang="it-IT" sz="1100" dirty="0">
                <a:solidFill>
                  <a:srgbClr val="D9E8F7"/>
                </a:solidFill>
                <a:latin typeface="Consolas" panose="020B0609020204030204" pitchFamily="49" charset="0"/>
              </a:rPr>
              <a:t>        </a:t>
            </a:r>
            <a:r>
              <a:rPr lang="it-IT" sz="1100" dirty="0">
                <a:solidFill>
                  <a:srgbClr val="BFA4A4"/>
                </a:solidFill>
                <a:latin typeface="Consolas" panose="020B0609020204030204" pitchFamily="49" charset="0"/>
              </a:rPr>
              <a:t>T</a:t>
            </a:r>
            <a:r>
              <a:rPr lang="it-IT" sz="1100" dirty="0">
                <a:solidFill>
                  <a:srgbClr val="D9E8F7"/>
                </a:solidFill>
                <a:latin typeface="Consolas" panose="020B0609020204030204" pitchFamily="49" charset="0"/>
              </a:rPr>
              <a:t> </a:t>
            </a:r>
            <a:r>
              <a:rPr lang="it-IT" sz="1100" dirty="0" err="1">
                <a:solidFill>
                  <a:srgbClr val="F2F200"/>
                </a:solidFill>
                <a:latin typeface="Consolas" panose="020B0609020204030204" pitchFamily="49" charset="0"/>
              </a:rPr>
              <a:t>result</a:t>
            </a:r>
            <a:r>
              <a:rPr lang="it-IT" sz="1100" dirty="0">
                <a:solidFill>
                  <a:srgbClr val="D9E8F7"/>
                </a:solidFill>
                <a:latin typeface="Consolas" panose="020B0609020204030204" pitchFamily="49" charset="0"/>
              </a:rPr>
              <a:t> </a:t>
            </a:r>
            <a:r>
              <a:rPr lang="it-IT" sz="1100" dirty="0">
                <a:solidFill>
                  <a:srgbClr val="E6E6FA"/>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null</a:t>
            </a:r>
            <a:r>
              <a:rPr lang="it-IT" sz="1100" dirty="0">
                <a:solidFill>
                  <a:srgbClr val="E6E6FA"/>
                </a:solidFill>
                <a:latin typeface="Consolas" panose="020B0609020204030204" pitchFamily="49" charset="0"/>
              </a:rPr>
              <a:t>;</a:t>
            </a:r>
          </a:p>
          <a:p>
            <a:endParaRPr lang="it-IT" sz="1100" dirty="0">
              <a:latin typeface="Consolas" panose="020B0609020204030204" pitchFamily="49" charset="0"/>
            </a:endParaRP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try</a:t>
            </a:r>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66E1F8"/>
                </a:solidFill>
                <a:latin typeface="Consolas" panose="020B0609020204030204" pitchFamily="49" charset="0"/>
              </a:rPr>
              <a:t>em</a:t>
            </a:r>
            <a:r>
              <a:rPr lang="it-IT" sz="1100" dirty="0" err="1">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getTransaction</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begin</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p>
          <a:p>
            <a:r>
              <a:rPr lang="en-US" sz="1100" dirty="0">
                <a:solidFill>
                  <a:srgbClr val="D9E8F7"/>
                </a:solidFill>
                <a:latin typeface="Consolas" panose="020B0609020204030204" pitchFamily="49" charset="0"/>
              </a:rPr>
              <a:t>            </a:t>
            </a:r>
            <a:r>
              <a:rPr lang="en-US" sz="1100" dirty="0">
                <a:solidFill>
                  <a:srgbClr val="F3EC79"/>
                </a:solidFill>
                <a:latin typeface="Consolas" panose="020B0609020204030204" pitchFamily="49" charset="0"/>
              </a:rPr>
              <a:t>result</a:t>
            </a:r>
            <a:r>
              <a:rPr lang="en-US" sz="1100" dirty="0">
                <a:solidFill>
                  <a:srgbClr val="D9E8F7"/>
                </a:solidFill>
                <a:latin typeface="Consolas" panose="020B0609020204030204" pitchFamily="49" charset="0"/>
              </a:rPr>
              <a:t>  </a:t>
            </a:r>
            <a:r>
              <a:rPr lang="en-US" sz="1100" dirty="0">
                <a:solidFill>
                  <a:srgbClr val="E6E6FA"/>
                </a:solidFill>
                <a:latin typeface="Consolas" panose="020B0609020204030204" pitchFamily="49" charset="0"/>
              </a:rPr>
              <a:t>=</a:t>
            </a:r>
            <a:r>
              <a:rPr lang="en-US" sz="1100" dirty="0">
                <a:solidFill>
                  <a:srgbClr val="D9E8F7"/>
                </a:solidFill>
                <a:latin typeface="Consolas" panose="020B0609020204030204" pitchFamily="49" charset="0"/>
              </a:rPr>
              <a:t>  </a:t>
            </a:r>
            <a:r>
              <a:rPr lang="en-US" sz="1100" dirty="0" err="1">
                <a:solidFill>
                  <a:srgbClr val="66E1F8"/>
                </a:solidFill>
                <a:latin typeface="Consolas" panose="020B0609020204030204" pitchFamily="49" charset="0"/>
              </a:rPr>
              <a:t>em</a:t>
            </a:r>
            <a:r>
              <a:rPr lang="en-US" sz="1100" dirty="0" err="1">
                <a:solidFill>
                  <a:srgbClr val="E6E6FA"/>
                </a:solidFill>
                <a:latin typeface="Consolas" panose="020B0609020204030204" pitchFamily="49" charset="0"/>
              </a:rPr>
              <a:t>.</a:t>
            </a:r>
            <a:r>
              <a:rPr lang="en-US" sz="1100" dirty="0" err="1">
                <a:solidFill>
                  <a:srgbClr val="80F6A7"/>
                </a:solidFill>
                <a:latin typeface="Consolas" panose="020B0609020204030204" pitchFamily="49" charset="0"/>
              </a:rPr>
              <a:t>find</a:t>
            </a:r>
            <a:r>
              <a:rPr lang="en-US" sz="1100" dirty="0">
                <a:solidFill>
                  <a:srgbClr val="F9FAF4"/>
                </a:solidFill>
                <a:latin typeface="Consolas" panose="020B0609020204030204" pitchFamily="49" charset="0"/>
              </a:rPr>
              <a:t>(</a:t>
            </a:r>
            <a:r>
              <a:rPr lang="en-US" sz="1100" dirty="0" err="1">
                <a:solidFill>
                  <a:srgbClr val="79ABFF"/>
                </a:solidFill>
                <a:latin typeface="Consolas" panose="020B0609020204030204" pitchFamily="49" charset="0"/>
              </a:rPr>
              <a:t>tableClass</a:t>
            </a:r>
            <a:r>
              <a:rPr lang="en-US" sz="1100" dirty="0">
                <a:solidFill>
                  <a:srgbClr val="E6E6FA"/>
                </a:solidFill>
                <a:latin typeface="Consolas" panose="020B0609020204030204" pitchFamily="49" charset="0"/>
              </a:rPr>
              <a:t>,</a:t>
            </a:r>
            <a:r>
              <a:rPr lang="en-US" sz="1100" dirty="0">
                <a:solidFill>
                  <a:srgbClr val="D9E8F7"/>
                </a:solidFill>
                <a:latin typeface="Consolas" panose="020B0609020204030204" pitchFamily="49" charset="0"/>
              </a:rPr>
              <a:t> </a:t>
            </a:r>
            <a:r>
              <a:rPr lang="en-US" sz="1100" dirty="0">
                <a:solidFill>
                  <a:srgbClr val="79ABFF"/>
                </a:solidFill>
                <a:latin typeface="Consolas" panose="020B0609020204030204" pitchFamily="49" charset="0"/>
              </a:rPr>
              <a:t>id</a:t>
            </a:r>
            <a:r>
              <a:rPr lang="en-US" sz="1100" dirty="0">
                <a:solidFill>
                  <a:srgbClr val="F9FAF4"/>
                </a:solidFill>
                <a:latin typeface="Consolas" panose="020B0609020204030204" pitchFamily="49" charset="0"/>
              </a:rPr>
              <a:t>)</a:t>
            </a:r>
            <a:r>
              <a:rPr lang="en-US"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a:solidFill>
                  <a:srgbClr val="CC6C1D"/>
                </a:solidFill>
                <a:latin typeface="Consolas" panose="020B0609020204030204" pitchFamily="49" charset="0"/>
              </a:rPr>
              <a:t>catch</a:t>
            </a:r>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r>
              <a:rPr lang="it-IT" sz="1100" dirty="0" err="1">
                <a:solidFill>
                  <a:srgbClr val="1290C3"/>
                </a:solidFill>
                <a:latin typeface="Consolas" panose="020B0609020204030204" pitchFamily="49" charset="0"/>
              </a:rPr>
              <a:t>Exception</a:t>
            </a:r>
            <a:r>
              <a:rPr lang="it-IT" sz="1100" dirty="0">
                <a:solidFill>
                  <a:srgbClr val="D9E8F7"/>
                </a:solidFill>
                <a:latin typeface="Consolas" panose="020B0609020204030204" pitchFamily="49" charset="0"/>
              </a:rPr>
              <a:t> </a:t>
            </a:r>
            <a:r>
              <a:rPr lang="it-IT" sz="1100" dirty="0">
                <a:solidFill>
                  <a:srgbClr val="F2F200"/>
                </a:solidFill>
                <a:latin typeface="Consolas" panose="020B0609020204030204" pitchFamily="49" charset="0"/>
              </a:rPr>
              <a:t>ex</a:t>
            </a:r>
            <a:r>
              <a:rPr lang="it-IT" sz="1100" dirty="0">
                <a:solidFill>
                  <a:srgbClr val="F9FAF4"/>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F3EC79"/>
                </a:solidFill>
                <a:latin typeface="Consolas" panose="020B0609020204030204" pitchFamily="49" charset="0"/>
              </a:rPr>
              <a:t>ex</a:t>
            </a:r>
            <a:r>
              <a:rPr lang="it-IT" sz="1100" dirty="0" err="1">
                <a:solidFill>
                  <a:srgbClr val="E6E6FA"/>
                </a:solidFill>
                <a:latin typeface="Consolas" panose="020B0609020204030204" pitchFamily="49" charset="0"/>
              </a:rPr>
              <a:t>.</a:t>
            </a:r>
            <a:r>
              <a:rPr lang="it-IT" sz="1100" dirty="0" err="1">
                <a:solidFill>
                  <a:srgbClr val="A7EC21"/>
                </a:solidFill>
                <a:latin typeface="Consolas" panose="020B0609020204030204" pitchFamily="49" charset="0"/>
              </a:rPr>
              <a:t>printStackTrace</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finally</a:t>
            </a:r>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p>
          <a:p>
            <a:r>
              <a:rPr lang="it-IT" sz="1100" dirty="0">
                <a:solidFill>
                  <a:srgbClr val="F9FAF4"/>
                </a:solidFill>
                <a:latin typeface="Consolas" panose="020B0609020204030204" pitchFamily="49" charset="0"/>
              </a:rPr>
              <a:t>		</a:t>
            </a:r>
            <a:r>
              <a:rPr lang="it-IT" sz="1100" dirty="0" err="1">
                <a:solidFill>
                  <a:srgbClr val="66E1F8"/>
                </a:solidFill>
                <a:latin typeface="Consolas" panose="020B0609020204030204" pitchFamily="49" charset="0"/>
              </a:rPr>
              <a:t>em</a:t>
            </a:r>
            <a:r>
              <a:rPr lang="it-IT" sz="1100" dirty="0" err="1">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getTransaction</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commit</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return</a:t>
            </a:r>
            <a:r>
              <a:rPr lang="it-IT" sz="1100" dirty="0">
                <a:solidFill>
                  <a:srgbClr val="D9E8F7"/>
                </a:solidFill>
                <a:latin typeface="Consolas" panose="020B0609020204030204" pitchFamily="49" charset="0"/>
              </a:rPr>
              <a:t> </a:t>
            </a:r>
            <a:r>
              <a:rPr lang="it-IT" sz="1100" dirty="0" err="1">
                <a:solidFill>
                  <a:srgbClr val="F3EC79"/>
                </a:solidFill>
                <a:latin typeface="Consolas" panose="020B0609020204030204" pitchFamily="49" charset="0"/>
              </a:rPr>
              <a:t>result</a:t>
            </a:r>
            <a:r>
              <a:rPr lang="it-IT" sz="1100" dirty="0">
                <a:solidFill>
                  <a:srgbClr val="E6E6FA"/>
                </a:solidFill>
                <a:latin typeface="Consolas" panose="020B0609020204030204" pitchFamily="49" charset="0"/>
              </a:rPr>
              <a:t>;</a:t>
            </a:r>
          </a:p>
          <a:p>
            <a:r>
              <a:rPr lang="it-IT" sz="1100" dirty="0">
                <a:solidFill>
                  <a:srgbClr val="E6E6FA"/>
                </a:solidFill>
                <a:latin typeface="Consolas" panose="020B0609020204030204" pitchFamily="49" charset="0"/>
              </a:rPr>
              <a:t>	  </a:t>
            </a:r>
            <a:r>
              <a:rPr lang="it-IT" sz="1100" dirty="0">
                <a:solidFill>
                  <a:srgbClr val="F9FAF4"/>
                </a:solidFill>
                <a:latin typeface="Consolas" panose="020B0609020204030204" pitchFamily="49" charset="0"/>
              </a:rPr>
              <a:t>}</a:t>
            </a:r>
          </a:p>
          <a:p>
            <a:r>
              <a:rPr lang="it-IT" sz="1100" dirty="0">
                <a:solidFill>
                  <a:srgbClr val="F9FAF4"/>
                </a:solidFill>
                <a:latin typeface="Consolas" panose="020B0609020204030204" pitchFamily="49" charset="0"/>
              </a:rPr>
              <a:t>}</a:t>
            </a:r>
            <a:endParaRPr kumimoji="0" lang="it-IT"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CasellaDiTesto 7">
            <a:extLst>
              <a:ext uri="{FF2B5EF4-FFF2-40B4-BE49-F238E27FC236}">
                <a16:creationId xmlns:a16="http://schemas.microsoft.com/office/drawing/2014/main" id="{2F5C9D09-6088-458F-AA6B-A79D8C085F08}"/>
              </a:ext>
            </a:extLst>
          </p:cNvPr>
          <p:cNvSpPr txBox="1"/>
          <p:nvPr/>
        </p:nvSpPr>
        <p:spPr>
          <a:xfrm>
            <a:off x="1066800" y="1099110"/>
            <a:ext cx="10058400" cy="1477328"/>
          </a:xfrm>
          <a:prstGeom prst="rect">
            <a:avLst/>
          </a:prstGeom>
          <a:noFill/>
        </p:spPr>
        <p:txBody>
          <a:bodyPr wrap="square" rtlCol="0">
            <a:spAutoFit/>
          </a:bodyPr>
          <a:lstStyle/>
          <a:p>
            <a:pPr lvl="0" algn="just"/>
            <a:r>
              <a:rPr lang="en-US" b="1" dirty="0">
                <a:solidFill>
                  <a:prstClr val="black"/>
                </a:solidFill>
              </a:rPr>
              <a:t>Each object can be identified and retrieved within the database using its class and primary key.</a:t>
            </a:r>
          </a:p>
          <a:p>
            <a:pPr algn="just"/>
            <a:r>
              <a:rPr lang="en-US" b="1" dirty="0">
                <a:solidFill>
                  <a:prstClr val="black"/>
                </a:solidFill>
              </a:rPr>
              <a:t>To read an object from the database it is possible, once a transaction is opened, to use the find() function that will return an instance of the same class passed as first argument. The entity manager will then be closed by the caller of that function.</a:t>
            </a:r>
            <a:endParaRPr lang="it-IT" b="1" dirty="0">
              <a:solidFill>
                <a:prstClr val="black"/>
              </a:solidFill>
            </a:endParaRPr>
          </a:p>
          <a:p>
            <a:pPr lvl="0" algn="just"/>
            <a:endParaRPr kumimoji="0" lang="it-IT"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CasellaDiTesto 8">
            <a:extLst>
              <a:ext uri="{FF2B5EF4-FFF2-40B4-BE49-F238E27FC236}">
                <a16:creationId xmlns:a16="http://schemas.microsoft.com/office/drawing/2014/main" id="{DBAC4E24-EF9C-4F8F-9DE5-026885E9275E}"/>
              </a:ext>
            </a:extLst>
          </p:cNvPr>
          <p:cNvSpPr txBox="1"/>
          <p:nvPr/>
        </p:nvSpPr>
        <p:spPr>
          <a:xfrm>
            <a:off x="1066799" y="5531223"/>
            <a:ext cx="10058401" cy="646331"/>
          </a:xfrm>
          <a:prstGeom prst="rect">
            <a:avLst/>
          </a:prstGeom>
          <a:noFill/>
        </p:spPr>
        <p:txBody>
          <a:bodyPr wrap="square" rtlCol="0">
            <a:spAutoFit/>
          </a:bodyPr>
          <a:lstStyle/>
          <a:p>
            <a:pPr lvl="0"/>
            <a:r>
              <a:rPr lang="en-US" b="1" dirty="0">
                <a:solidFill>
                  <a:prstClr val="black"/>
                </a:solidFill>
              </a:rPr>
              <a:t>In this case the function throws an exception of type </a:t>
            </a:r>
            <a:r>
              <a:rPr lang="en-US" b="1" dirty="0" err="1">
                <a:solidFill>
                  <a:prstClr val="black"/>
                </a:solidFill>
              </a:rPr>
              <a:t>IllegalArgumentException</a:t>
            </a:r>
            <a:r>
              <a:rPr lang="en-US" b="1" dirty="0">
                <a:solidFill>
                  <a:prstClr val="black"/>
                </a:solidFill>
              </a:rPr>
              <a:t> if the class passed as argument is not an Entity Class.</a:t>
            </a:r>
          </a:p>
        </p:txBody>
      </p:sp>
    </p:spTree>
    <p:extLst>
      <p:ext uri="{BB962C8B-B14F-4D97-AF65-F5344CB8AC3E}">
        <p14:creationId xmlns:p14="http://schemas.microsoft.com/office/powerpoint/2010/main" val="363240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34C52730-ECB3-4086-AF65-01358481B58B}"/>
              </a:ext>
            </a:extLst>
          </p:cNvPr>
          <p:cNvSpPr>
            <a:spLocks noGrp="1"/>
          </p:cNvSpPr>
          <p:nvPr>
            <p:ph type="ctrTitle"/>
          </p:nvPr>
        </p:nvSpPr>
        <p:spPr>
          <a:xfrm>
            <a:off x="1524000" y="262685"/>
            <a:ext cx="9144000" cy="796084"/>
          </a:xfrm>
        </p:spPr>
        <p:txBody>
          <a:bodyPr>
            <a:normAutofit fontScale="90000"/>
          </a:bodyPr>
          <a:lstStyle/>
          <a:p>
            <a:r>
              <a:rPr lang="it-IT" sz="5400" spc="-50" dirty="0">
                <a:solidFill>
                  <a:prstClr val="black">
                    <a:lumMod val="85000"/>
                    <a:lumOff val="15000"/>
                  </a:prstClr>
                </a:solidFill>
                <a:latin typeface="Tw Cen MT" panose="020F0302020204030204"/>
              </a:rPr>
              <a:t>Update</a:t>
            </a:r>
            <a:endParaRPr lang="it-IT" dirty="0"/>
          </a:p>
        </p:txBody>
      </p:sp>
      <p:sp>
        <p:nvSpPr>
          <p:cNvPr id="2" name="Rettangolo 1">
            <a:extLst>
              <a:ext uri="{FF2B5EF4-FFF2-40B4-BE49-F238E27FC236}">
                <a16:creationId xmlns:a16="http://schemas.microsoft.com/office/drawing/2014/main" id="{0A116BE5-58A1-4E0D-81BA-C316A1FE2A9B}"/>
              </a:ext>
            </a:extLst>
          </p:cNvPr>
          <p:cNvSpPr/>
          <p:nvPr/>
        </p:nvSpPr>
        <p:spPr>
          <a:xfrm>
            <a:off x="3395382" y="2859909"/>
            <a:ext cx="5401234" cy="2462213"/>
          </a:xfrm>
          <a:prstGeom prst="rect">
            <a:avLst/>
          </a:prstGeom>
          <a:solidFill>
            <a:schemeClr val="tx1"/>
          </a:solidFill>
        </p:spPr>
        <p:txBody>
          <a:bodyPr wrap="square">
            <a:spAutoFit/>
          </a:bodyPr>
          <a:lstStyle/>
          <a:p>
            <a:r>
              <a:rPr lang="fr-FR" sz="1100" dirty="0">
                <a:solidFill>
                  <a:srgbClr val="CC6C1D"/>
                </a:solidFill>
                <a:latin typeface="Consolas" panose="020B0609020204030204" pitchFamily="49" charset="0"/>
              </a:rPr>
              <a:t>public</a:t>
            </a:r>
            <a:r>
              <a:rPr lang="fr-FR" sz="1100" dirty="0">
                <a:solidFill>
                  <a:srgbClr val="D9E8F7"/>
                </a:solidFill>
                <a:latin typeface="Consolas" panose="020B0609020204030204" pitchFamily="49" charset="0"/>
              </a:rPr>
              <a:t> </a:t>
            </a:r>
            <a:r>
              <a:rPr lang="fr-FR" sz="1100" dirty="0">
                <a:solidFill>
                  <a:srgbClr val="E6E6FA"/>
                </a:solidFill>
                <a:latin typeface="Consolas" panose="020B0609020204030204" pitchFamily="49" charset="0"/>
              </a:rPr>
              <a:t>&lt;</a:t>
            </a:r>
            <a:r>
              <a:rPr lang="fr-FR" sz="1100" dirty="0">
                <a:solidFill>
                  <a:srgbClr val="BFA4A4"/>
                </a:solidFill>
                <a:latin typeface="Consolas" panose="020B0609020204030204" pitchFamily="49" charset="0"/>
              </a:rPr>
              <a:t>T</a:t>
            </a:r>
            <a:r>
              <a:rPr lang="fr-FR" sz="1100" dirty="0">
                <a:solidFill>
                  <a:srgbClr val="E6E6FA"/>
                </a:solidFill>
                <a:latin typeface="Consolas" panose="020B0609020204030204" pitchFamily="49" charset="0"/>
              </a:rPr>
              <a:t>&gt;</a:t>
            </a:r>
            <a:r>
              <a:rPr lang="fr-FR" sz="1100" dirty="0">
                <a:solidFill>
                  <a:srgbClr val="D9E8F7"/>
                </a:solidFill>
                <a:latin typeface="Consolas" panose="020B0609020204030204" pitchFamily="49" charset="0"/>
              </a:rPr>
              <a:t> </a:t>
            </a:r>
            <a:r>
              <a:rPr lang="fr-FR" sz="1100" dirty="0">
                <a:solidFill>
                  <a:srgbClr val="BFA4A4"/>
                </a:solidFill>
                <a:latin typeface="Consolas" panose="020B0609020204030204" pitchFamily="49" charset="0"/>
              </a:rPr>
              <a:t>T</a:t>
            </a:r>
            <a:r>
              <a:rPr lang="fr-FR" sz="1100" dirty="0">
                <a:solidFill>
                  <a:srgbClr val="D9E8F7"/>
                </a:solidFill>
                <a:latin typeface="Consolas" panose="020B0609020204030204" pitchFamily="49" charset="0"/>
              </a:rPr>
              <a:t> </a:t>
            </a:r>
            <a:r>
              <a:rPr lang="fr-FR" sz="1100" dirty="0">
                <a:solidFill>
                  <a:srgbClr val="1EB540"/>
                </a:solidFill>
                <a:latin typeface="Consolas" panose="020B0609020204030204" pitchFamily="49" charset="0"/>
              </a:rPr>
              <a:t>update</a:t>
            </a:r>
            <a:r>
              <a:rPr lang="fr-FR" sz="1100" dirty="0">
                <a:solidFill>
                  <a:srgbClr val="F9FAF4"/>
                </a:solidFill>
                <a:latin typeface="Consolas" panose="020B0609020204030204" pitchFamily="49" charset="0"/>
              </a:rPr>
              <a:t>(</a:t>
            </a:r>
            <a:r>
              <a:rPr lang="fr-FR" sz="1100" dirty="0">
                <a:solidFill>
                  <a:srgbClr val="BFA4A4"/>
                </a:solidFill>
                <a:latin typeface="Consolas" panose="020B0609020204030204" pitchFamily="49" charset="0"/>
              </a:rPr>
              <a:t>T</a:t>
            </a:r>
            <a:r>
              <a:rPr lang="fr-FR" sz="1100" dirty="0">
                <a:solidFill>
                  <a:srgbClr val="D9E8F7"/>
                </a:solidFill>
                <a:latin typeface="Consolas" panose="020B0609020204030204" pitchFamily="49" charset="0"/>
              </a:rPr>
              <a:t> </a:t>
            </a:r>
            <a:r>
              <a:rPr lang="fr-FR" sz="1100" dirty="0" err="1">
                <a:solidFill>
                  <a:srgbClr val="79ABFF"/>
                </a:solidFill>
                <a:latin typeface="Consolas" panose="020B0609020204030204" pitchFamily="49" charset="0"/>
              </a:rPr>
              <a:t>entity</a:t>
            </a:r>
            <a:r>
              <a:rPr lang="fr-FR"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if</a:t>
            </a:r>
            <a:r>
              <a:rPr lang="it-IT" sz="1100" dirty="0">
                <a:solidFill>
                  <a:srgbClr val="F9FAF4"/>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err="1">
                <a:solidFill>
                  <a:srgbClr val="79ABFF"/>
                </a:solidFill>
                <a:latin typeface="Consolas" panose="020B0609020204030204" pitchFamily="49" charset="0"/>
              </a:rPr>
              <a:t>entity</a:t>
            </a:r>
            <a:r>
              <a:rPr lang="it-IT" sz="1100" dirty="0">
                <a:solidFill>
                  <a:srgbClr val="D9E8F7"/>
                </a:solidFill>
                <a:latin typeface="Consolas" panose="020B0609020204030204" pitchFamily="49" charset="0"/>
              </a:rPr>
              <a:t> </a:t>
            </a:r>
            <a:r>
              <a:rPr lang="it-IT" sz="1100" dirty="0">
                <a:solidFill>
                  <a:srgbClr val="E6E6FA"/>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null</a:t>
            </a:r>
            <a:r>
              <a:rPr lang="it-IT" sz="1100" dirty="0">
                <a:solidFill>
                  <a:srgbClr val="D9E8F7"/>
                </a:solidFill>
                <a:latin typeface="Consolas" panose="020B0609020204030204" pitchFamily="49" charset="0"/>
              </a:rPr>
              <a:t> </a:t>
            </a:r>
            <a:r>
              <a:rPr lang="it-IT" sz="1100" dirty="0">
                <a:solidFill>
                  <a:srgbClr val="E6E6FA"/>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err="1">
                <a:solidFill>
                  <a:srgbClr val="66E1F8"/>
                </a:solidFill>
                <a:latin typeface="Consolas" panose="020B0609020204030204" pitchFamily="49" charset="0"/>
              </a:rPr>
              <a:t>em</a:t>
            </a:r>
            <a:r>
              <a:rPr lang="it-IT" sz="1100" dirty="0">
                <a:solidFill>
                  <a:srgbClr val="D9E8F7"/>
                </a:solidFill>
                <a:latin typeface="Consolas" panose="020B0609020204030204" pitchFamily="49" charset="0"/>
              </a:rPr>
              <a:t> </a:t>
            </a:r>
            <a:r>
              <a:rPr lang="it-IT" sz="1100" dirty="0">
                <a:solidFill>
                  <a:srgbClr val="E6E6FA"/>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null</a:t>
            </a:r>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return</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null</a:t>
            </a:r>
            <a:r>
              <a:rPr lang="it-IT" sz="1100" dirty="0">
                <a:solidFill>
                  <a:srgbClr val="E6E6FA"/>
                </a:solidFill>
                <a:latin typeface="Consolas" panose="020B0609020204030204" pitchFamily="49" charset="0"/>
              </a:rPr>
              <a:t>;</a:t>
            </a:r>
          </a:p>
          <a:p>
            <a:endParaRPr lang="it-IT" sz="1100" dirty="0">
              <a:latin typeface="Consolas" panose="020B0609020204030204" pitchFamily="49" charset="0"/>
            </a:endParaRP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try</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66E1F8"/>
                </a:solidFill>
                <a:latin typeface="Consolas" panose="020B0609020204030204" pitchFamily="49" charset="0"/>
              </a:rPr>
              <a:t>em</a:t>
            </a:r>
            <a:r>
              <a:rPr lang="it-IT" sz="1100" dirty="0" err="1">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getTransaction</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begin</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BFA4A4"/>
                </a:solidFill>
                <a:latin typeface="Consolas" panose="020B0609020204030204" pitchFamily="49" charset="0"/>
              </a:rPr>
              <a:t>T</a:t>
            </a:r>
            <a:r>
              <a:rPr lang="it-IT" sz="1100" dirty="0">
                <a:solidFill>
                  <a:srgbClr val="D9E8F7"/>
                </a:solidFill>
                <a:latin typeface="Consolas" panose="020B0609020204030204" pitchFamily="49" charset="0"/>
              </a:rPr>
              <a:t> </a:t>
            </a:r>
            <a:r>
              <a:rPr lang="it-IT" sz="1100" dirty="0" err="1">
                <a:solidFill>
                  <a:srgbClr val="F2F200"/>
                </a:solidFill>
                <a:latin typeface="Consolas" panose="020B0609020204030204" pitchFamily="49" charset="0"/>
              </a:rPr>
              <a:t>result</a:t>
            </a:r>
            <a:r>
              <a:rPr lang="it-IT" sz="1100" dirty="0">
                <a:solidFill>
                  <a:srgbClr val="D9E8F7"/>
                </a:solidFill>
                <a:latin typeface="Consolas" panose="020B0609020204030204" pitchFamily="49" charset="0"/>
              </a:rPr>
              <a:t>  </a:t>
            </a:r>
            <a:r>
              <a:rPr lang="it-IT" sz="1100" dirty="0">
                <a:solidFill>
                  <a:srgbClr val="E6E6FA"/>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err="1">
                <a:solidFill>
                  <a:srgbClr val="66E1F8"/>
                </a:solidFill>
                <a:latin typeface="Consolas" panose="020B0609020204030204" pitchFamily="49" charset="0"/>
              </a:rPr>
              <a:t>em</a:t>
            </a:r>
            <a:r>
              <a:rPr lang="it-IT" sz="1100" dirty="0" err="1">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merge</a:t>
            </a:r>
            <a:r>
              <a:rPr lang="it-IT" sz="1100" dirty="0">
                <a:solidFill>
                  <a:srgbClr val="F9FAF4"/>
                </a:solidFill>
                <a:latin typeface="Consolas" panose="020B0609020204030204" pitchFamily="49" charset="0"/>
              </a:rPr>
              <a:t>(</a:t>
            </a:r>
            <a:r>
              <a:rPr lang="it-IT" sz="1100" dirty="0" err="1">
                <a:solidFill>
                  <a:srgbClr val="79ABFF"/>
                </a:solidFill>
                <a:latin typeface="Consolas" panose="020B0609020204030204" pitchFamily="49" charset="0"/>
              </a:rPr>
              <a:t>entity</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66E1F8"/>
                </a:solidFill>
                <a:latin typeface="Consolas" panose="020B0609020204030204" pitchFamily="49" charset="0"/>
              </a:rPr>
              <a:t>em</a:t>
            </a:r>
            <a:r>
              <a:rPr lang="it-IT" sz="1100" dirty="0" err="1">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getTransaction</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commit</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return</a:t>
            </a:r>
            <a:r>
              <a:rPr lang="it-IT" sz="1100" dirty="0">
                <a:solidFill>
                  <a:srgbClr val="D9E8F7"/>
                </a:solidFill>
                <a:latin typeface="Consolas" panose="020B0609020204030204" pitchFamily="49" charset="0"/>
              </a:rPr>
              <a:t> </a:t>
            </a:r>
            <a:r>
              <a:rPr lang="it-IT" sz="1100" dirty="0" err="1">
                <a:solidFill>
                  <a:srgbClr val="F3EC79"/>
                </a:solidFill>
                <a:latin typeface="Consolas" panose="020B0609020204030204" pitchFamily="49" charset="0"/>
              </a:rPr>
              <a:t>result</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r>
              <a:rPr lang="it-IT" sz="1100" dirty="0">
                <a:solidFill>
                  <a:srgbClr val="CC6C1D"/>
                </a:solidFill>
                <a:latin typeface="Consolas" panose="020B0609020204030204" pitchFamily="49" charset="0"/>
              </a:rPr>
              <a:t>catch</a:t>
            </a:r>
            <a:r>
              <a:rPr lang="it-IT" sz="1100" dirty="0">
                <a:solidFill>
                  <a:srgbClr val="F9FAF4"/>
                </a:solidFill>
                <a:latin typeface="Consolas" panose="020B0609020204030204" pitchFamily="49" charset="0"/>
              </a:rPr>
              <a:t>(</a:t>
            </a:r>
            <a:r>
              <a:rPr lang="it-IT" sz="1100" dirty="0" err="1">
                <a:solidFill>
                  <a:srgbClr val="1290C3"/>
                </a:solidFill>
                <a:latin typeface="Consolas" panose="020B0609020204030204" pitchFamily="49" charset="0"/>
              </a:rPr>
              <a:t>Exception</a:t>
            </a:r>
            <a:r>
              <a:rPr lang="it-IT" sz="1100" dirty="0">
                <a:solidFill>
                  <a:srgbClr val="D9E8F7"/>
                </a:solidFill>
                <a:latin typeface="Consolas" panose="020B0609020204030204" pitchFamily="49" charset="0"/>
              </a:rPr>
              <a:t> </a:t>
            </a:r>
            <a:r>
              <a:rPr lang="it-IT" sz="1100" dirty="0">
                <a:solidFill>
                  <a:srgbClr val="F2F200"/>
                </a:solidFill>
                <a:latin typeface="Consolas" panose="020B0609020204030204" pitchFamily="49" charset="0"/>
              </a:rPr>
              <a:t>ex</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F3EC79"/>
                </a:solidFill>
                <a:latin typeface="Consolas" panose="020B0609020204030204" pitchFamily="49" charset="0"/>
              </a:rPr>
              <a:t>ex</a:t>
            </a:r>
            <a:r>
              <a:rPr lang="it-IT" sz="1100" dirty="0" err="1">
                <a:solidFill>
                  <a:srgbClr val="E6E6FA"/>
                </a:solidFill>
                <a:latin typeface="Consolas" panose="020B0609020204030204" pitchFamily="49" charset="0"/>
              </a:rPr>
              <a:t>.</a:t>
            </a:r>
            <a:r>
              <a:rPr lang="it-IT" sz="1100" dirty="0" err="1">
                <a:solidFill>
                  <a:srgbClr val="A7EC21"/>
                </a:solidFill>
                <a:latin typeface="Consolas" panose="020B0609020204030204" pitchFamily="49" charset="0"/>
              </a:rPr>
              <a:t>printStackTrace</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return</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null</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endParaRPr kumimoji="0" lang="it-IT"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CasellaDiTesto 7">
            <a:extLst>
              <a:ext uri="{FF2B5EF4-FFF2-40B4-BE49-F238E27FC236}">
                <a16:creationId xmlns:a16="http://schemas.microsoft.com/office/drawing/2014/main" id="{2F5C9D09-6088-458F-AA6B-A79D8C085F08}"/>
              </a:ext>
            </a:extLst>
          </p:cNvPr>
          <p:cNvSpPr txBox="1"/>
          <p:nvPr/>
        </p:nvSpPr>
        <p:spPr>
          <a:xfrm>
            <a:off x="1066800" y="1099110"/>
            <a:ext cx="10058400" cy="1477328"/>
          </a:xfrm>
          <a:prstGeom prst="rect">
            <a:avLst/>
          </a:prstGeom>
          <a:noFill/>
        </p:spPr>
        <p:txBody>
          <a:bodyPr wrap="square" rtlCol="0">
            <a:spAutoFit/>
          </a:bodyPr>
          <a:lstStyle/>
          <a:p>
            <a:pPr lvl="0" algn="just">
              <a:defRPr/>
            </a:pPr>
            <a:r>
              <a:rPr lang="en-US" b="1" dirty="0">
                <a:solidFill>
                  <a:prstClr val="black"/>
                </a:solidFill>
              </a:rPr>
              <a:t>Before calling this function that will update the entity in the database, the object is first taken and passed as an argument.</a:t>
            </a:r>
          </a:p>
          <a:p>
            <a:pPr lvl="0" algn="just">
              <a:defRPr/>
            </a:pPr>
            <a:r>
              <a:rPr lang="en-US" b="1" dirty="0">
                <a:solidFill>
                  <a:prstClr val="black"/>
                </a:solidFill>
              </a:rPr>
              <a:t>A transaction is opened and then merged the entity -i.e. </a:t>
            </a:r>
            <a:r>
              <a:rPr lang="en-US" b="1" dirty="0" err="1">
                <a:solidFill>
                  <a:prstClr val="black"/>
                </a:solidFill>
              </a:rPr>
              <a:t>em.merge</a:t>
            </a:r>
            <a:r>
              <a:rPr lang="en-US" b="1" dirty="0">
                <a:solidFill>
                  <a:prstClr val="black"/>
                </a:solidFill>
              </a:rPr>
              <a:t>(entity)- with what is already in the database, updating it accordingly.</a:t>
            </a:r>
          </a:p>
          <a:p>
            <a:pPr lvl="0" algn="just">
              <a:defRPr/>
            </a:pPr>
            <a:r>
              <a:rPr lang="en-US" b="1" dirty="0">
                <a:solidFill>
                  <a:prstClr val="black"/>
                </a:solidFill>
              </a:rPr>
              <a:t>Finally, the transaction is committed and the </a:t>
            </a:r>
            <a:r>
              <a:rPr lang="en-US" b="1" dirty="0" err="1">
                <a:solidFill>
                  <a:prstClr val="black"/>
                </a:solidFill>
              </a:rPr>
              <a:t>entityManager</a:t>
            </a:r>
            <a:r>
              <a:rPr lang="en-US" b="1" dirty="0">
                <a:solidFill>
                  <a:prstClr val="black"/>
                </a:solidFill>
              </a:rPr>
              <a:t> is closed by the caller of that function.</a:t>
            </a:r>
            <a:endParaRPr kumimoji="0" lang="it-IT"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CasellaDiTesto 8">
            <a:extLst>
              <a:ext uri="{FF2B5EF4-FFF2-40B4-BE49-F238E27FC236}">
                <a16:creationId xmlns:a16="http://schemas.microsoft.com/office/drawing/2014/main" id="{DBAC4E24-EF9C-4F8F-9DE5-026885E9275E}"/>
              </a:ext>
            </a:extLst>
          </p:cNvPr>
          <p:cNvSpPr txBox="1"/>
          <p:nvPr/>
        </p:nvSpPr>
        <p:spPr>
          <a:xfrm>
            <a:off x="1066799" y="5634318"/>
            <a:ext cx="10058401" cy="646331"/>
          </a:xfrm>
          <a:prstGeom prst="rect">
            <a:avLst/>
          </a:prstGeom>
          <a:noFill/>
        </p:spPr>
        <p:txBody>
          <a:bodyPr wrap="square" rtlCol="0">
            <a:spAutoFit/>
          </a:bodyPr>
          <a:lstStyle/>
          <a:p>
            <a:pPr lvl="0"/>
            <a:r>
              <a:rPr lang="en-US" b="1" dirty="0">
                <a:solidFill>
                  <a:prstClr val="black"/>
                </a:solidFill>
              </a:rPr>
              <a:t>The function throws an exception of type </a:t>
            </a:r>
            <a:r>
              <a:rPr lang="en-US" b="1" dirty="0" err="1">
                <a:solidFill>
                  <a:prstClr val="black"/>
                </a:solidFill>
              </a:rPr>
              <a:t>IllegalArgumentException</a:t>
            </a:r>
            <a:r>
              <a:rPr lang="en-US" b="1" dirty="0">
                <a:solidFill>
                  <a:prstClr val="black"/>
                </a:solidFill>
              </a:rPr>
              <a:t> if the class passed as argument is not an Entity Class.</a:t>
            </a:r>
            <a:endParaRPr kumimoji="0" lang="it-IT"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6942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34C52730-ECB3-4086-AF65-01358481B58B}"/>
              </a:ext>
            </a:extLst>
          </p:cNvPr>
          <p:cNvSpPr>
            <a:spLocks noGrp="1"/>
          </p:cNvSpPr>
          <p:nvPr>
            <p:ph type="ctrTitle"/>
          </p:nvPr>
        </p:nvSpPr>
        <p:spPr>
          <a:xfrm>
            <a:off x="1524000" y="262685"/>
            <a:ext cx="9144000" cy="796084"/>
          </a:xfrm>
        </p:spPr>
        <p:txBody>
          <a:bodyPr>
            <a:normAutofit fontScale="90000"/>
          </a:bodyPr>
          <a:lstStyle/>
          <a:p>
            <a:r>
              <a:rPr lang="it-IT" sz="5400" spc="-50" dirty="0">
                <a:solidFill>
                  <a:prstClr val="black">
                    <a:lumMod val="85000"/>
                    <a:lumOff val="15000"/>
                  </a:prstClr>
                </a:solidFill>
                <a:latin typeface="Tw Cen MT" panose="020F0302020204030204"/>
              </a:rPr>
              <a:t>Delete</a:t>
            </a:r>
            <a:endParaRPr lang="it-IT" dirty="0"/>
          </a:p>
        </p:txBody>
      </p:sp>
      <p:sp>
        <p:nvSpPr>
          <p:cNvPr id="2" name="Rettangolo 1">
            <a:extLst>
              <a:ext uri="{FF2B5EF4-FFF2-40B4-BE49-F238E27FC236}">
                <a16:creationId xmlns:a16="http://schemas.microsoft.com/office/drawing/2014/main" id="{0A116BE5-58A1-4E0D-81BA-C316A1FE2A9B}"/>
              </a:ext>
            </a:extLst>
          </p:cNvPr>
          <p:cNvSpPr/>
          <p:nvPr/>
        </p:nvSpPr>
        <p:spPr>
          <a:xfrm>
            <a:off x="3395382" y="2664274"/>
            <a:ext cx="5401234" cy="2970044"/>
          </a:xfrm>
          <a:prstGeom prst="rect">
            <a:avLst/>
          </a:prstGeom>
          <a:solidFill>
            <a:schemeClr val="tx1"/>
          </a:solidFill>
        </p:spPr>
        <p:txBody>
          <a:bodyPr wrap="square">
            <a:spAutoFit/>
          </a:bodyPr>
          <a:lstStyle/>
          <a:p>
            <a:r>
              <a:rPr lang="fr-FR" sz="1100" dirty="0">
                <a:solidFill>
                  <a:srgbClr val="CC6C1D"/>
                </a:solidFill>
                <a:latin typeface="Consolas" panose="020B0609020204030204" pitchFamily="49" charset="0"/>
              </a:rPr>
              <a:t>public</a:t>
            </a:r>
            <a:r>
              <a:rPr lang="fr-FR" sz="1100" dirty="0">
                <a:solidFill>
                  <a:srgbClr val="D9E8F7"/>
                </a:solidFill>
                <a:latin typeface="Consolas" panose="020B0609020204030204" pitchFamily="49" charset="0"/>
              </a:rPr>
              <a:t> </a:t>
            </a:r>
            <a:r>
              <a:rPr lang="fr-FR" sz="1100" dirty="0">
                <a:solidFill>
                  <a:srgbClr val="E6E6FA"/>
                </a:solidFill>
                <a:latin typeface="Consolas" panose="020B0609020204030204" pitchFamily="49" charset="0"/>
              </a:rPr>
              <a:t>&lt;</a:t>
            </a:r>
            <a:r>
              <a:rPr lang="fr-FR" sz="1100" dirty="0">
                <a:solidFill>
                  <a:srgbClr val="BFA4A4"/>
                </a:solidFill>
                <a:latin typeface="Consolas" panose="020B0609020204030204" pitchFamily="49" charset="0"/>
              </a:rPr>
              <a:t>T</a:t>
            </a:r>
            <a:r>
              <a:rPr lang="fr-FR" sz="1100" dirty="0">
                <a:solidFill>
                  <a:srgbClr val="E6E6FA"/>
                </a:solidFill>
                <a:latin typeface="Consolas" panose="020B0609020204030204" pitchFamily="49" charset="0"/>
              </a:rPr>
              <a:t>&gt;</a:t>
            </a:r>
            <a:r>
              <a:rPr lang="fr-FR" sz="1100" dirty="0">
                <a:solidFill>
                  <a:srgbClr val="D9E8F7"/>
                </a:solidFill>
                <a:latin typeface="Consolas" panose="020B0609020204030204" pitchFamily="49" charset="0"/>
              </a:rPr>
              <a:t> </a:t>
            </a:r>
            <a:r>
              <a:rPr lang="fr-FR" sz="1100" dirty="0">
                <a:solidFill>
                  <a:srgbClr val="BFA4A4"/>
                </a:solidFill>
                <a:latin typeface="Consolas" panose="020B0609020204030204" pitchFamily="49" charset="0"/>
              </a:rPr>
              <a:t>T</a:t>
            </a:r>
            <a:r>
              <a:rPr lang="fr-FR" sz="1100" dirty="0">
                <a:solidFill>
                  <a:srgbClr val="D9E8F7"/>
                </a:solidFill>
                <a:latin typeface="Consolas" panose="020B0609020204030204" pitchFamily="49" charset="0"/>
              </a:rPr>
              <a:t> </a:t>
            </a:r>
            <a:r>
              <a:rPr lang="fr-FR" sz="1100" dirty="0" err="1">
                <a:solidFill>
                  <a:srgbClr val="1EB540"/>
                </a:solidFill>
                <a:latin typeface="Consolas" panose="020B0609020204030204" pitchFamily="49" charset="0"/>
              </a:rPr>
              <a:t>delete</a:t>
            </a:r>
            <a:r>
              <a:rPr lang="fr-FR" sz="1100" dirty="0">
                <a:solidFill>
                  <a:srgbClr val="F9FAF4"/>
                </a:solidFill>
                <a:latin typeface="Consolas" panose="020B0609020204030204" pitchFamily="49" charset="0"/>
              </a:rPr>
              <a:t>(</a:t>
            </a:r>
            <a:r>
              <a:rPr lang="fr-FR" sz="1100" dirty="0">
                <a:solidFill>
                  <a:srgbClr val="1290C3"/>
                </a:solidFill>
                <a:latin typeface="Consolas" panose="020B0609020204030204" pitchFamily="49" charset="0"/>
              </a:rPr>
              <a:t>Class</a:t>
            </a:r>
            <a:r>
              <a:rPr lang="fr-FR" sz="1100" dirty="0">
                <a:solidFill>
                  <a:srgbClr val="E6E6FA"/>
                </a:solidFill>
                <a:latin typeface="Consolas" panose="020B0609020204030204" pitchFamily="49" charset="0"/>
              </a:rPr>
              <a:t>&lt;</a:t>
            </a:r>
            <a:r>
              <a:rPr lang="fr-FR" sz="1100" dirty="0">
                <a:solidFill>
                  <a:srgbClr val="BFA4A4"/>
                </a:solidFill>
                <a:latin typeface="Consolas" panose="020B0609020204030204" pitchFamily="49" charset="0"/>
              </a:rPr>
              <a:t>T</a:t>
            </a:r>
            <a:r>
              <a:rPr lang="fr-FR" sz="1100" dirty="0">
                <a:solidFill>
                  <a:srgbClr val="E6E6FA"/>
                </a:solidFill>
                <a:latin typeface="Consolas" panose="020B0609020204030204" pitchFamily="49" charset="0"/>
              </a:rPr>
              <a:t>&gt;</a:t>
            </a:r>
            <a:r>
              <a:rPr lang="fr-FR" sz="1100" dirty="0">
                <a:solidFill>
                  <a:srgbClr val="D9E8F7"/>
                </a:solidFill>
                <a:latin typeface="Consolas" panose="020B0609020204030204" pitchFamily="49" charset="0"/>
              </a:rPr>
              <a:t> </a:t>
            </a:r>
            <a:r>
              <a:rPr lang="fr-FR" sz="1100" dirty="0">
                <a:solidFill>
                  <a:srgbClr val="79ABFF"/>
                </a:solidFill>
                <a:latin typeface="Consolas" panose="020B0609020204030204" pitchFamily="49" charset="0"/>
              </a:rPr>
              <a:t>type</a:t>
            </a:r>
            <a:r>
              <a:rPr lang="fr-FR" sz="1100" dirty="0">
                <a:solidFill>
                  <a:srgbClr val="E6E6FA"/>
                </a:solidFill>
                <a:latin typeface="Consolas" panose="020B0609020204030204" pitchFamily="49" charset="0"/>
              </a:rPr>
              <a:t>,</a:t>
            </a:r>
            <a:r>
              <a:rPr lang="fr-FR" sz="1100" dirty="0">
                <a:solidFill>
                  <a:srgbClr val="D9E8F7"/>
                </a:solidFill>
                <a:latin typeface="Consolas" panose="020B0609020204030204" pitchFamily="49" charset="0"/>
              </a:rPr>
              <a:t> </a:t>
            </a:r>
            <a:r>
              <a:rPr lang="fr-FR" sz="1100" dirty="0" err="1">
                <a:solidFill>
                  <a:srgbClr val="CC6C1D"/>
                </a:solidFill>
                <a:latin typeface="Consolas" panose="020B0609020204030204" pitchFamily="49" charset="0"/>
              </a:rPr>
              <a:t>int</a:t>
            </a:r>
            <a:r>
              <a:rPr lang="fr-FR" sz="1100" dirty="0">
                <a:solidFill>
                  <a:srgbClr val="D9E8F7"/>
                </a:solidFill>
                <a:latin typeface="Consolas" panose="020B0609020204030204" pitchFamily="49" charset="0"/>
              </a:rPr>
              <a:t> </a:t>
            </a:r>
            <a:r>
              <a:rPr lang="fr-FR" sz="1100" dirty="0">
                <a:solidFill>
                  <a:srgbClr val="79ABFF"/>
                </a:solidFill>
                <a:latin typeface="Consolas" panose="020B0609020204030204" pitchFamily="49" charset="0"/>
              </a:rPr>
              <a:t>id</a:t>
            </a:r>
            <a:r>
              <a:rPr lang="fr-FR" sz="1100" dirty="0">
                <a:solidFill>
                  <a:srgbClr val="F9FAF4"/>
                </a:solidFill>
                <a:latin typeface="Consolas" panose="020B0609020204030204" pitchFamily="49" charset="0"/>
              </a:rPr>
              <a:t>)</a:t>
            </a:r>
            <a:r>
              <a:rPr lang="fr-FR" sz="1100" dirty="0">
                <a:solidFill>
                  <a:srgbClr val="D9E8F7"/>
                </a:solidFill>
                <a:latin typeface="Consolas" panose="020B0609020204030204" pitchFamily="49" charset="0"/>
              </a:rPr>
              <a:t> </a:t>
            </a:r>
            <a:r>
              <a:rPr lang="fr-FR"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if</a:t>
            </a:r>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r>
              <a:rPr lang="it-IT" sz="1100" dirty="0" err="1">
                <a:solidFill>
                  <a:srgbClr val="66E1F8"/>
                </a:solidFill>
                <a:latin typeface="Consolas" panose="020B0609020204030204" pitchFamily="49" charset="0"/>
              </a:rPr>
              <a:t>em</a:t>
            </a:r>
            <a:r>
              <a:rPr lang="it-IT" sz="1100" dirty="0">
                <a:solidFill>
                  <a:srgbClr val="D9E8F7"/>
                </a:solidFill>
                <a:latin typeface="Consolas" panose="020B0609020204030204" pitchFamily="49" charset="0"/>
              </a:rPr>
              <a:t> </a:t>
            </a:r>
            <a:r>
              <a:rPr lang="it-IT" sz="1100" dirty="0">
                <a:solidFill>
                  <a:srgbClr val="E6E6FA"/>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null</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return</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null</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try</a:t>
            </a:r>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66E1F8"/>
                </a:solidFill>
                <a:latin typeface="Consolas" panose="020B0609020204030204" pitchFamily="49" charset="0"/>
              </a:rPr>
              <a:t>em</a:t>
            </a:r>
            <a:r>
              <a:rPr lang="it-IT" sz="1100" dirty="0" err="1">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getTransaction</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begin</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BFA4A4"/>
                </a:solidFill>
                <a:latin typeface="Consolas" panose="020B0609020204030204" pitchFamily="49" charset="0"/>
              </a:rPr>
              <a:t>T</a:t>
            </a:r>
            <a:r>
              <a:rPr lang="it-IT" sz="1100" dirty="0">
                <a:solidFill>
                  <a:srgbClr val="D9E8F7"/>
                </a:solidFill>
                <a:latin typeface="Consolas" panose="020B0609020204030204" pitchFamily="49" charset="0"/>
              </a:rPr>
              <a:t> </a:t>
            </a:r>
            <a:r>
              <a:rPr lang="it-IT" sz="1100" dirty="0" err="1">
                <a:solidFill>
                  <a:srgbClr val="F2F200"/>
                </a:solidFill>
                <a:latin typeface="Consolas" panose="020B0609020204030204" pitchFamily="49" charset="0"/>
              </a:rPr>
              <a:t>old</a:t>
            </a:r>
            <a:r>
              <a:rPr lang="it-IT" sz="1100" dirty="0">
                <a:solidFill>
                  <a:srgbClr val="D9E8F7"/>
                </a:solidFill>
                <a:latin typeface="Consolas" panose="020B0609020204030204" pitchFamily="49" charset="0"/>
              </a:rPr>
              <a:t> </a:t>
            </a:r>
            <a:r>
              <a:rPr lang="it-IT" sz="1100" dirty="0">
                <a:solidFill>
                  <a:srgbClr val="E6E6FA"/>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err="1">
                <a:solidFill>
                  <a:srgbClr val="66E1F8"/>
                </a:solidFill>
                <a:latin typeface="Consolas" panose="020B0609020204030204" pitchFamily="49" charset="0"/>
              </a:rPr>
              <a:t>em</a:t>
            </a:r>
            <a:r>
              <a:rPr lang="it-IT" sz="1100" dirty="0" err="1">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getReference</a:t>
            </a:r>
            <a:r>
              <a:rPr lang="it-IT" sz="1100" dirty="0">
                <a:solidFill>
                  <a:srgbClr val="F9FAF4"/>
                </a:solidFill>
                <a:latin typeface="Consolas" panose="020B0609020204030204" pitchFamily="49" charset="0"/>
              </a:rPr>
              <a:t>(</a:t>
            </a:r>
            <a:r>
              <a:rPr lang="it-IT" sz="1100" dirty="0" err="1">
                <a:solidFill>
                  <a:srgbClr val="79ABFF"/>
                </a:solidFill>
                <a:latin typeface="Consolas" panose="020B0609020204030204" pitchFamily="49" charset="0"/>
              </a:rPr>
              <a:t>type</a:t>
            </a:r>
            <a:r>
              <a:rPr lang="it-IT" sz="1100" dirty="0">
                <a:solidFill>
                  <a:srgbClr val="E6E6FA"/>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a:solidFill>
                  <a:srgbClr val="79ABFF"/>
                </a:solidFill>
                <a:latin typeface="Consolas" panose="020B0609020204030204" pitchFamily="49" charset="0"/>
              </a:rPr>
              <a:t>id</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66E1F8"/>
                </a:solidFill>
                <a:latin typeface="Consolas" panose="020B0609020204030204" pitchFamily="49" charset="0"/>
              </a:rPr>
              <a:t>em</a:t>
            </a:r>
            <a:r>
              <a:rPr lang="it-IT" sz="1100" dirty="0" err="1">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remove</a:t>
            </a:r>
            <a:r>
              <a:rPr lang="it-IT" sz="1100" dirty="0">
                <a:solidFill>
                  <a:srgbClr val="F9FAF4"/>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err="1">
                <a:solidFill>
                  <a:srgbClr val="F3EC79"/>
                </a:solidFill>
                <a:latin typeface="Consolas" panose="020B0609020204030204" pitchFamily="49" charset="0"/>
              </a:rPr>
              <a:t>old</a:t>
            </a:r>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66E1F8"/>
                </a:solidFill>
                <a:latin typeface="Consolas" panose="020B0609020204030204" pitchFamily="49" charset="0"/>
              </a:rPr>
              <a:t>em</a:t>
            </a:r>
            <a:r>
              <a:rPr lang="it-IT" sz="1100" dirty="0" err="1">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getTransaction</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commit</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return</a:t>
            </a:r>
            <a:r>
              <a:rPr lang="it-IT" sz="1100" dirty="0">
                <a:solidFill>
                  <a:srgbClr val="D9E8F7"/>
                </a:solidFill>
                <a:latin typeface="Consolas" panose="020B0609020204030204" pitchFamily="49" charset="0"/>
              </a:rPr>
              <a:t> </a:t>
            </a:r>
            <a:r>
              <a:rPr lang="it-IT" sz="1100" dirty="0" err="1">
                <a:solidFill>
                  <a:srgbClr val="F3EC79"/>
                </a:solidFill>
                <a:latin typeface="Consolas" panose="020B0609020204030204" pitchFamily="49" charset="0"/>
              </a:rPr>
              <a:t>old</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r>
              <a:rPr lang="it-IT" sz="1100" dirty="0">
                <a:solidFill>
                  <a:srgbClr val="CC6C1D"/>
                </a:solidFill>
                <a:latin typeface="Consolas" panose="020B0609020204030204" pitchFamily="49" charset="0"/>
              </a:rPr>
              <a:t>catch</a:t>
            </a:r>
            <a:r>
              <a:rPr lang="it-IT" sz="1100" dirty="0">
                <a:solidFill>
                  <a:srgbClr val="F9FAF4"/>
                </a:solidFill>
                <a:latin typeface="Consolas" panose="020B0609020204030204" pitchFamily="49" charset="0"/>
              </a:rPr>
              <a:t>(</a:t>
            </a:r>
            <a:r>
              <a:rPr lang="it-IT" sz="1100" dirty="0" err="1">
                <a:solidFill>
                  <a:srgbClr val="1290C3"/>
                </a:solidFill>
                <a:latin typeface="Consolas" panose="020B0609020204030204" pitchFamily="49" charset="0"/>
              </a:rPr>
              <a:t>EntityNotFoundException</a:t>
            </a:r>
            <a:r>
              <a:rPr lang="it-IT" sz="1100" dirty="0">
                <a:solidFill>
                  <a:srgbClr val="D9E8F7"/>
                </a:solidFill>
                <a:latin typeface="Consolas" panose="020B0609020204030204" pitchFamily="49" charset="0"/>
              </a:rPr>
              <a:t> </a:t>
            </a:r>
            <a:r>
              <a:rPr lang="it-IT" sz="1100" dirty="0">
                <a:solidFill>
                  <a:srgbClr val="F2F200"/>
                </a:solidFill>
                <a:latin typeface="Consolas" panose="020B0609020204030204" pitchFamily="49" charset="0"/>
              </a:rPr>
              <a:t>ex</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return</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null</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CC6C1D"/>
                </a:solidFill>
                <a:latin typeface="Consolas" panose="020B0609020204030204" pitchFamily="49" charset="0"/>
              </a:rPr>
              <a:t>catch</a:t>
            </a:r>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r>
              <a:rPr lang="it-IT" sz="1100" dirty="0" err="1">
                <a:solidFill>
                  <a:srgbClr val="1290C3"/>
                </a:solidFill>
                <a:latin typeface="Consolas" panose="020B0609020204030204" pitchFamily="49" charset="0"/>
              </a:rPr>
              <a:t>Exception</a:t>
            </a:r>
            <a:r>
              <a:rPr lang="it-IT" sz="1100" dirty="0">
                <a:solidFill>
                  <a:srgbClr val="D9E8F7"/>
                </a:solidFill>
                <a:latin typeface="Consolas" panose="020B0609020204030204" pitchFamily="49" charset="0"/>
              </a:rPr>
              <a:t> </a:t>
            </a:r>
            <a:r>
              <a:rPr lang="it-IT" sz="1100" dirty="0">
                <a:solidFill>
                  <a:srgbClr val="F2F200"/>
                </a:solidFill>
                <a:latin typeface="Consolas" panose="020B0609020204030204" pitchFamily="49" charset="0"/>
              </a:rPr>
              <a:t>ex</a:t>
            </a:r>
            <a:r>
              <a:rPr lang="it-IT" sz="1100" dirty="0">
                <a:solidFill>
                  <a:srgbClr val="F9FAF4"/>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F3EC79"/>
                </a:solidFill>
                <a:latin typeface="Consolas" panose="020B0609020204030204" pitchFamily="49" charset="0"/>
              </a:rPr>
              <a:t>ex</a:t>
            </a:r>
            <a:r>
              <a:rPr lang="it-IT" sz="1100" dirty="0" err="1">
                <a:solidFill>
                  <a:srgbClr val="E6E6FA"/>
                </a:solidFill>
                <a:latin typeface="Consolas" panose="020B0609020204030204" pitchFamily="49" charset="0"/>
              </a:rPr>
              <a:t>.</a:t>
            </a:r>
            <a:r>
              <a:rPr lang="it-IT" sz="1100" dirty="0" err="1">
                <a:solidFill>
                  <a:srgbClr val="A7EC21"/>
                </a:solidFill>
                <a:latin typeface="Consolas" panose="020B0609020204030204" pitchFamily="49" charset="0"/>
              </a:rPr>
              <a:t>printStackTrace</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return</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null</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endParaRPr kumimoji="0" lang="it-IT"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CasellaDiTesto 7">
            <a:extLst>
              <a:ext uri="{FF2B5EF4-FFF2-40B4-BE49-F238E27FC236}">
                <a16:creationId xmlns:a16="http://schemas.microsoft.com/office/drawing/2014/main" id="{2F5C9D09-6088-458F-AA6B-A79D8C085F08}"/>
              </a:ext>
            </a:extLst>
          </p:cNvPr>
          <p:cNvSpPr txBox="1"/>
          <p:nvPr/>
        </p:nvSpPr>
        <p:spPr>
          <a:xfrm>
            <a:off x="1066800" y="1099110"/>
            <a:ext cx="10058400" cy="1477328"/>
          </a:xfrm>
          <a:prstGeom prst="rect">
            <a:avLst/>
          </a:prstGeom>
          <a:noFill/>
        </p:spPr>
        <p:txBody>
          <a:bodyPr wrap="square" rtlCol="0">
            <a:spAutoFit/>
          </a:bodyPr>
          <a:lstStyle/>
          <a:p>
            <a:pPr lvl="0" algn="just">
              <a:defRPr/>
            </a:pPr>
            <a:r>
              <a:rPr lang="en-US" b="1" dirty="0">
                <a:solidFill>
                  <a:prstClr val="black"/>
                </a:solidFill>
              </a:rPr>
              <a:t>The argument for this function is the type and primary key of the object to be deleted from the database. This two pieces of information are used to retrieve the object once a transaction has been opened. This object is then passed to the construct remove -i.e. </a:t>
            </a:r>
            <a:r>
              <a:rPr lang="en-US" b="1" dirty="0" err="1">
                <a:solidFill>
                  <a:prstClr val="black"/>
                </a:solidFill>
              </a:rPr>
              <a:t>em.remove</a:t>
            </a:r>
            <a:r>
              <a:rPr lang="en-US" b="1" dirty="0">
                <a:solidFill>
                  <a:prstClr val="black"/>
                </a:solidFill>
              </a:rPr>
              <a:t>(old)- through which the object will actually be removed deleted once the transaction is committed. The entity manager will finally be closed by the caller of the transaction.</a:t>
            </a:r>
            <a:endParaRPr kumimoji="0" lang="it-IT"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CasellaDiTesto 8">
            <a:extLst>
              <a:ext uri="{FF2B5EF4-FFF2-40B4-BE49-F238E27FC236}">
                <a16:creationId xmlns:a16="http://schemas.microsoft.com/office/drawing/2014/main" id="{DBAC4E24-EF9C-4F8F-9DE5-026885E9275E}"/>
              </a:ext>
            </a:extLst>
          </p:cNvPr>
          <p:cNvSpPr txBox="1"/>
          <p:nvPr/>
        </p:nvSpPr>
        <p:spPr>
          <a:xfrm>
            <a:off x="1066798" y="5885330"/>
            <a:ext cx="10143567" cy="369332"/>
          </a:xfrm>
          <a:prstGeom prst="rect">
            <a:avLst/>
          </a:prstGeom>
          <a:noFill/>
        </p:spPr>
        <p:txBody>
          <a:bodyPr wrap="square" rtlCol="0">
            <a:spAutoFit/>
          </a:bodyPr>
          <a:lstStyle/>
          <a:p>
            <a:pPr lvl="0"/>
            <a:r>
              <a:rPr lang="en-US" b="1" dirty="0">
                <a:solidFill>
                  <a:prstClr val="black"/>
                </a:solidFill>
              </a:rPr>
              <a:t>If there is no object with such a class and primary key, an exception of the type </a:t>
            </a:r>
            <a:r>
              <a:rPr lang="en-US" b="1" dirty="0" err="1">
                <a:solidFill>
                  <a:prstClr val="black"/>
                </a:solidFill>
              </a:rPr>
              <a:t>EntityNotFoundException</a:t>
            </a:r>
            <a:endParaRPr kumimoji="0" lang="it-IT"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0997377"/>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78</TotalTime>
  <Words>1237</Words>
  <Application>Microsoft Office PowerPoint</Application>
  <PresentationFormat>Widescreen</PresentationFormat>
  <Paragraphs>150</Paragraphs>
  <Slides>9</Slides>
  <Notes>0</Notes>
  <HiddenSlides>0</HiddenSlides>
  <MMClips>0</MMClips>
  <ScaleCrop>false</ScaleCrop>
  <HeadingPairs>
    <vt:vector size="6" baseType="variant">
      <vt:variant>
        <vt:lpstr>Caratteri utilizzati</vt:lpstr>
      </vt:variant>
      <vt:variant>
        <vt:i4>5</vt:i4>
      </vt:variant>
      <vt:variant>
        <vt:lpstr>Tema</vt:lpstr>
      </vt:variant>
      <vt:variant>
        <vt:i4>2</vt:i4>
      </vt:variant>
      <vt:variant>
        <vt:lpstr>Titoli diapositive</vt:lpstr>
      </vt:variant>
      <vt:variant>
        <vt:i4>9</vt:i4>
      </vt:variant>
    </vt:vector>
  </HeadingPairs>
  <TitlesOfParts>
    <vt:vector size="16" baseType="lpstr">
      <vt:lpstr>Arial</vt:lpstr>
      <vt:lpstr>Calibri</vt:lpstr>
      <vt:lpstr>Calibri Light</vt:lpstr>
      <vt:lpstr>Consolas</vt:lpstr>
      <vt:lpstr>Tw Cen MT</vt:lpstr>
      <vt:lpstr>RetrospectVTI</vt:lpstr>
      <vt:lpstr>Tema di Office</vt:lpstr>
      <vt:lpstr>JPA Tutorial</vt:lpstr>
      <vt:lpstr>One-to-many relationship</vt:lpstr>
      <vt:lpstr>Entities</vt:lpstr>
      <vt:lpstr>Annotations</vt:lpstr>
      <vt:lpstr>Annotations: Solution adopted</vt:lpstr>
      <vt:lpstr>Create</vt:lpstr>
      <vt:lpstr>Read</vt:lpstr>
      <vt:lpstr>Update</vt:lpstr>
      <vt:lpstr>Delete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JPA Tutorial</dc:title>
  <dc:creator>Lucia Zinelli</dc:creator>
  <cp:lastModifiedBy>Lucia Zinelli</cp:lastModifiedBy>
  <cp:revision>14</cp:revision>
  <dcterms:created xsi:type="dcterms:W3CDTF">2019-10-30T08:57:25Z</dcterms:created>
  <dcterms:modified xsi:type="dcterms:W3CDTF">2019-10-30T10:15:31Z</dcterms:modified>
</cp:coreProperties>
</file>