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8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81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56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45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7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6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0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53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91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9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08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4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magine che contiene coltello da cucina, grafica vettoriale&#10;&#10;Descrizione generata automaticamente">
            <a:extLst>
              <a:ext uri="{FF2B5EF4-FFF2-40B4-BE49-F238E27FC236}">
                <a16:creationId xmlns:a16="http://schemas.microsoft.com/office/drawing/2014/main" id="{6CB05571-C0A5-4B06-BB84-A098B0561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50" b="1"/>
          <a:stretch/>
        </p:blipFill>
        <p:spPr>
          <a:xfrm>
            <a:off x="5076235" y="41944"/>
            <a:ext cx="7054829" cy="6736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540A5C-8B4A-4838-87A8-8DBBA1D91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08" y="1769672"/>
            <a:ext cx="4092525" cy="237770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Progetto Big Data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C6348B-9A58-40F6-B69B-4378BD2B4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90" y="5118594"/>
            <a:ext cx="3970478" cy="10619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Matteo De Santis </a:t>
            </a:r>
          </a:p>
          <a:p>
            <a:r>
              <a:rPr lang="it-IT" dirty="0">
                <a:solidFill>
                  <a:srgbClr val="FFFFFF"/>
                </a:solidFill>
              </a:rPr>
              <a:t>Kaio Cesar Alves Reis</a:t>
            </a: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81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5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Arc 5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61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63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2881EE4-B508-4180-AF63-898C821A748B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31" r="-4" b="3581"/>
          <a:stretch/>
        </p:blipFill>
        <p:spPr bwMode="auto">
          <a:xfrm>
            <a:off x="9547025" y="4405333"/>
            <a:ext cx="2644983" cy="245266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4ADCCF7-D39A-4FFD-B433-1A8A35D39402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24" r="14573" b="-4"/>
          <a:stretch/>
        </p:blipFill>
        <p:spPr bwMode="auto">
          <a:xfrm>
            <a:off x="6401202" y="1790202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</p:spPr>
      </p:pic>
      <p:pic>
        <p:nvPicPr>
          <p:cNvPr id="21" name="Immagine 20" descr="Immagine che contiene testo, tabellonesegnapunti, armadietto&#10;&#10;Descrizione generata automaticamente">
            <a:extLst>
              <a:ext uri="{FF2B5EF4-FFF2-40B4-BE49-F238E27FC236}">
                <a16:creationId xmlns:a16="http://schemas.microsoft.com/office/drawing/2014/main" id="{E7BFDFBC-3AB5-42DF-BA93-D5C76DE160F6}"/>
              </a:ext>
            </a:extLst>
          </p:cNvPr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66" r="-3" b="3662"/>
          <a:stretch/>
        </p:blipFill>
        <p:spPr bwMode="auto">
          <a:xfrm>
            <a:off x="9490660" y="10"/>
            <a:ext cx="2701332" cy="2553877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67622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11118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Segnaposto contenuto 2">
            <a:extLst>
              <a:ext uri="{FF2B5EF4-FFF2-40B4-BE49-F238E27FC236}">
                <a16:creationId xmlns:a16="http://schemas.microsoft.com/office/drawing/2014/main" id="{FFB061C5-7C0E-45DD-8939-EBF28F10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25" y="3277431"/>
            <a:ext cx="5758959" cy="3306717"/>
          </a:xfrm>
        </p:spPr>
        <p:txBody>
          <a:bodyPr anchor="ctr">
            <a:normAutofit fontScale="92500" lnSpcReduction="20000"/>
          </a:bodyPr>
          <a:lstStyle/>
          <a:p>
            <a:r>
              <a:rPr lang="it-IT" dirty="0"/>
              <a:t>Semplice Web App sviluppata utilizzando le funzionalità del micro-framework </a:t>
            </a:r>
            <a:r>
              <a:rPr lang="it-IT" dirty="0" err="1"/>
              <a:t>Flask</a:t>
            </a:r>
            <a:endParaRPr lang="it-IT" dirty="0"/>
          </a:p>
          <a:p>
            <a:endParaRPr lang="it-IT" dirty="0"/>
          </a:p>
          <a:p>
            <a:r>
              <a:rPr lang="it-IT" dirty="0"/>
              <a:t>Tutte le tabelle sulla Dashboard vengono aggiornate a intervalli regolari attraverso l’utilizzo di chiamate AJAX:</a:t>
            </a:r>
          </a:p>
          <a:p>
            <a:pPr lvl="2"/>
            <a:r>
              <a:rPr lang="it-IT" sz="2400" dirty="0"/>
              <a:t>Giornaliere 15s</a:t>
            </a:r>
          </a:p>
          <a:p>
            <a:pPr lvl="2"/>
            <a:r>
              <a:rPr lang="it-IT" sz="2400" dirty="0"/>
              <a:t>Mensili 300s </a:t>
            </a:r>
          </a:p>
          <a:p>
            <a:pPr lvl="2"/>
            <a:r>
              <a:rPr lang="it-IT" sz="2400" dirty="0"/>
              <a:t>Annuali 600s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68262E1-BB74-4A75-AC93-B2C30CE233BC}"/>
              </a:ext>
            </a:extLst>
          </p:cNvPr>
          <p:cNvSpPr/>
          <p:nvPr/>
        </p:nvSpPr>
        <p:spPr>
          <a:xfrm>
            <a:off x="-702778" y="-2902237"/>
            <a:ext cx="5848562" cy="58456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2A981-E993-4A97-8130-61E81E1F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31" y="937735"/>
            <a:ext cx="5334930" cy="5691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60628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9C3421-384D-4EA6-BD57-F3C7B70E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741201-5CF9-4000-A0D5-ED9DBCEF6932}"/>
              </a:ext>
            </a:extLst>
          </p:cNvPr>
          <p:cNvSpPr txBox="1"/>
          <p:nvPr/>
        </p:nvSpPr>
        <p:spPr>
          <a:xfrm>
            <a:off x="5210527" y="1898194"/>
            <a:ext cx="59364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L’architettura lambda si rivela molto utile e efficace per l’analisi di grossi flussi di dati provenienti da molteplici sensori.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riferimento al caso d’uso studiato, l’architettura si comporta egregiamente e l’interazione tra le varie tecnologie utilizzate avviene in maniera rapida e intuitiva.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possibile sviluppo futuro può essere quello di migliorare l’integrazione con Docker.</a:t>
            </a:r>
          </a:p>
        </p:txBody>
      </p:sp>
    </p:spTree>
    <p:extLst>
      <p:ext uri="{BB962C8B-B14F-4D97-AF65-F5344CB8AC3E}">
        <p14:creationId xmlns:p14="http://schemas.microsoft.com/office/powerpoint/2010/main" val="2367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F0573F4-3A16-4EC9-90B6-353E68BF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73" y="3106545"/>
            <a:ext cx="6589707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 Quality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Architecture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92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207633-2DCD-4864-A84C-B5D5D63F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0045D8-D12D-4173-8E75-61C02185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953" y="1701289"/>
            <a:ext cx="6809554" cy="3651364"/>
          </a:xfrm>
        </p:spPr>
        <p:txBody>
          <a:bodyPr anchor="ctr">
            <a:normAutofit/>
          </a:bodyPr>
          <a:lstStyle/>
          <a:p>
            <a:r>
              <a:rPr lang="it-IT" sz="1800" dirty="0"/>
              <a:t>Progettazione di un’architettura lambda per la stream e la batch </a:t>
            </a:r>
            <a:r>
              <a:rPr lang="it-IT" sz="1800" dirty="0" err="1"/>
              <a:t>analysis</a:t>
            </a:r>
            <a:r>
              <a:rPr lang="it-IT" sz="1800" dirty="0"/>
              <a:t>.</a:t>
            </a:r>
          </a:p>
          <a:p>
            <a:endParaRPr lang="it-IT" sz="1800" dirty="0"/>
          </a:p>
          <a:p>
            <a:r>
              <a:rPr lang="it-IT" sz="1800" dirty="0"/>
              <a:t>Sperimentazione di strumenti che costituiscono lo stato dell’arte in ambito di Big Data Analytics.</a:t>
            </a:r>
          </a:p>
          <a:p>
            <a:endParaRPr lang="it-IT" sz="1800" dirty="0"/>
          </a:p>
          <a:p>
            <a:r>
              <a:rPr lang="it-IT" sz="1800" dirty="0"/>
              <a:t>Monitoraggio e analisi di rilevazioni giornaliere sulla qualità dell’aria in diversi stati americani.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10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515317-70B3-439F-BAC3-3B4C8301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Analisi del Dataset 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9AC8B412-1390-44F2-B92E-975C3E54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86527" cy="5604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 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B533CC-D5D8-4D47-9263-4B8DB1EAA44A}"/>
              </a:ext>
            </a:extLst>
          </p:cNvPr>
          <p:cNvSpPr txBox="1">
            <a:spLocks/>
          </p:cNvSpPr>
          <p:nvPr/>
        </p:nvSpPr>
        <p:spPr>
          <a:xfrm>
            <a:off x="4447308" y="662473"/>
            <a:ext cx="6906491" cy="313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I dati sono di raccolti dall’U.S </a:t>
            </a:r>
            <a:r>
              <a:rPr lang="it-IT" sz="1800" dirty="0" err="1"/>
              <a:t>Enviromental</a:t>
            </a:r>
            <a:r>
              <a:rPr lang="it-IT" sz="1800" dirty="0"/>
              <a:t> </a:t>
            </a:r>
            <a:r>
              <a:rPr lang="it-IT" sz="1800" dirty="0" err="1"/>
              <a:t>Protection</a:t>
            </a:r>
            <a:r>
              <a:rPr lang="it-IT" sz="1800" dirty="0"/>
              <a:t> Agency.</a:t>
            </a:r>
          </a:p>
          <a:p>
            <a:endParaRPr lang="it-IT" sz="1800" dirty="0"/>
          </a:p>
          <a:p>
            <a:r>
              <a:rPr lang="it-IT" sz="1800" dirty="0"/>
              <a:t>Il dataset è relativo a misurazioni giornaliere sulla concentrazione nell’aria di determinati inquinanti,  effettuate tra gli anni 2010 e 2016.</a:t>
            </a:r>
          </a:p>
          <a:p>
            <a:endParaRPr lang="it-IT" sz="1800" dirty="0"/>
          </a:p>
          <a:p>
            <a:r>
              <a:rPr lang="it-IT" sz="1800" dirty="0"/>
              <a:t>Il dataset originale è un serie storica, composta da 29 campi e oltre 2M di record.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E1C7C6-20C9-44EA-84DE-3BDD8269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4016829"/>
            <a:ext cx="7723335" cy="19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515317-70B3-439F-BAC3-3B4C8301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3" y="1153572"/>
            <a:ext cx="4167271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Architettura e scelte tecnologiche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9AC8B412-1390-44F2-B92E-975C3E54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86527" cy="5604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 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396520-D88F-44A5-B418-F652FF713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99" y="1342437"/>
            <a:ext cx="7186526" cy="40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2A981-E993-4A97-8130-61E81E1F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Ingestion</a:t>
            </a:r>
            <a:r>
              <a:rPr lang="it-IT" dirty="0">
                <a:solidFill>
                  <a:srgbClr val="FFFFFF"/>
                </a:solidFill>
              </a:rPr>
              <a:t>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887EC-3291-4BDF-80C7-5D81A09F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020" y="319089"/>
            <a:ext cx="6726382" cy="3583440"/>
          </a:xfrm>
        </p:spPr>
        <p:txBody>
          <a:bodyPr anchor="ctr">
            <a:normAutofit/>
          </a:bodyPr>
          <a:lstStyle/>
          <a:p>
            <a:r>
              <a:rPr lang="it-IT" dirty="0"/>
              <a:t>Un solo </a:t>
            </a:r>
            <a:r>
              <a:rPr lang="it-IT" dirty="0" err="1"/>
              <a:t>topic</a:t>
            </a:r>
            <a:r>
              <a:rPr lang="it-IT" dirty="0"/>
              <a:t> denominato </a:t>
            </a:r>
            <a:r>
              <a:rPr lang="it-IT" dirty="0" err="1"/>
              <a:t>sensors</a:t>
            </a:r>
            <a:r>
              <a:rPr lang="it-IT" dirty="0"/>
              <a:t>-data.</a:t>
            </a:r>
          </a:p>
          <a:p>
            <a:endParaRPr lang="it-IT" dirty="0"/>
          </a:p>
          <a:p>
            <a:r>
              <a:rPr lang="it-IT" dirty="0"/>
              <a:t>Un solo producer che simula il comportamento dei sensori su base giornaliera.</a:t>
            </a:r>
          </a:p>
          <a:p>
            <a:endParaRPr lang="it-IT" dirty="0"/>
          </a:p>
          <a:p>
            <a:r>
              <a:rPr lang="it-IT" dirty="0"/>
              <a:t>Dati relativi a giorni successivi hanno un ritardo di 30 secondi.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F8057C-EA6E-424B-ABE6-968D20813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02" y="3686409"/>
            <a:ext cx="3573656" cy="27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2A981-E993-4A97-8130-61E81E1F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Batch </a:t>
            </a:r>
            <a:r>
              <a:rPr lang="it-IT" dirty="0" err="1">
                <a:solidFill>
                  <a:srgbClr val="FFFFFF"/>
                </a:solidFill>
              </a:rPr>
              <a:t>layer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887EC-3291-4BDF-80C7-5D81A09F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347" y="319088"/>
            <a:ext cx="6115063" cy="3012664"/>
          </a:xfrm>
        </p:spPr>
        <p:txBody>
          <a:bodyPr anchor="ctr">
            <a:normAutofit/>
          </a:bodyPr>
          <a:lstStyle/>
          <a:p>
            <a:r>
              <a:rPr lang="it-IT" dirty="0"/>
              <a:t>Un master dataset HDFS:</a:t>
            </a:r>
          </a:p>
          <a:p>
            <a:pPr lvl="1"/>
            <a:r>
              <a:rPr lang="it-IT" dirty="0"/>
              <a:t> I dai ricevuti in streaming vengono salvati su </a:t>
            </a:r>
            <a:r>
              <a:rPr lang="it-IT" dirty="0" err="1"/>
              <a:t>Hadoop</a:t>
            </a:r>
            <a:r>
              <a:rPr lang="it-IT" dirty="0"/>
              <a:t> HDSF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Batch-</a:t>
            </a:r>
            <a:r>
              <a:rPr lang="it-IT" dirty="0" err="1"/>
              <a:t>engine</a:t>
            </a:r>
            <a:r>
              <a:rPr lang="it-IT" dirty="0"/>
              <a:t> Spark SQL:</a:t>
            </a:r>
          </a:p>
          <a:p>
            <a:pPr lvl="1"/>
            <a:r>
              <a:rPr lang="it-IT" dirty="0"/>
              <a:t>I dati presi dal master dataset vengono trasformati e aggregati per produrre le viste batch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3DA7B5-9CED-40F5-9064-CF77ABED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17" y="3378683"/>
            <a:ext cx="1713521" cy="31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2A981-E993-4A97-8130-61E81E1F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Streaming </a:t>
            </a:r>
            <a:r>
              <a:rPr lang="it-IT" dirty="0" err="1">
                <a:solidFill>
                  <a:srgbClr val="FFFFFF"/>
                </a:solidFill>
              </a:rPr>
              <a:t>layer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887EC-3291-4BDF-80C7-5D81A09F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347" y="319088"/>
            <a:ext cx="6115063" cy="3012664"/>
          </a:xfrm>
        </p:spPr>
        <p:txBody>
          <a:bodyPr anchor="ctr">
            <a:normAutofit/>
          </a:bodyPr>
          <a:lstStyle/>
          <a:p>
            <a:r>
              <a:rPr lang="it-IT" dirty="0"/>
              <a:t>Spark streaming:</a:t>
            </a:r>
          </a:p>
          <a:p>
            <a:pPr lvl="1"/>
            <a:r>
              <a:rPr lang="it-IT" dirty="0"/>
              <a:t> Integrazione nativa con Kafka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I dati presi dal master dataset vengono elaborati e memorizzati nel DB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F235CE-8D65-4D19-886E-81734B99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867" y="3165488"/>
            <a:ext cx="1811070" cy="30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6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2A981-E993-4A97-8130-61E81E1F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Serving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layer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887EC-3291-4BDF-80C7-5D81A09F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750" y="1775640"/>
            <a:ext cx="5758959" cy="3306717"/>
          </a:xfrm>
        </p:spPr>
        <p:txBody>
          <a:bodyPr anchor="ctr">
            <a:normAutofit/>
          </a:bodyPr>
          <a:lstStyle/>
          <a:p>
            <a:r>
              <a:rPr lang="it-IT" dirty="0"/>
              <a:t>La memorizzazione avviene su Cassandra:</a:t>
            </a:r>
          </a:p>
          <a:p>
            <a:endParaRPr lang="it-IT" dirty="0"/>
          </a:p>
          <a:p>
            <a:pPr lvl="1"/>
            <a:r>
              <a:rPr lang="it-IT" dirty="0"/>
              <a:t> Varie tabelle create per salvare le batch-</a:t>
            </a:r>
            <a:r>
              <a:rPr lang="it-IT" dirty="0" err="1"/>
              <a:t>view</a:t>
            </a:r>
            <a:r>
              <a:rPr lang="it-IT" dirty="0"/>
              <a:t> e le streaming-</a:t>
            </a:r>
            <a:r>
              <a:rPr lang="it-IT" dirty="0" err="1"/>
              <a:t>view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/>
              <a:t>I dati sono letti automaticamente dalla dashboard a intervalli regolari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C9BA13-176A-438B-8BBB-88C62CA3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269" y="875326"/>
            <a:ext cx="1705044" cy="51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2953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C629E7"/>
      </a:accent1>
      <a:accent2>
        <a:srgbClr val="6E25D7"/>
      </a:accent2>
      <a:accent3>
        <a:srgbClr val="2C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3" ma:contentTypeDescription="Creare un nuovo documento." ma:contentTypeScope="" ma:versionID="5e0a6df218dfff57e66bceffab462cb1">
  <xsd:schema xmlns:xsd="http://www.w3.org/2001/XMLSchema" xmlns:xs="http://www.w3.org/2001/XMLSchema" xmlns:p="http://schemas.microsoft.com/office/2006/metadata/properties" xmlns:ns3="b7d7a78c-ebd1-4b8e-b94b-7acbb09560d1" targetNamespace="http://schemas.microsoft.com/office/2006/metadata/properties" ma:root="true" ma:fieldsID="219b3df9ffd9ffdfb644c2c6a0d76794" ns3:_="">
    <xsd:import namespace="b7d7a78c-ebd1-4b8e-b94b-7acbb09560d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3AA31E-5CDE-4D1A-A83D-E70D787C7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d7a78c-ebd1-4b8e-b94b-7acbb0956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CD8192-275C-4974-AE38-17AB178DFC0A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b7d7a78c-ebd1-4b8e-b94b-7acbb09560d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C60E4F-6D26-4A91-8835-FCACD86BBD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ShapesVTI</vt:lpstr>
      <vt:lpstr>Progetto Big Data</vt:lpstr>
      <vt:lpstr>Air Quality Lambda Architecture</vt:lpstr>
      <vt:lpstr>Obiettivi</vt:lpstr>
      <vt:lpstr>Analisi del Dataset </vt:lpstr>
      <vt:lpstr>Architettura e scelte tecnologiche</vt:lpstr>
      <vt:lpstr>Ingestion dei dati</vt:lpstr>
      <vt:lpstr>Batch layer</vt:lpstr>
      <vt:lpstr>Streaming layer</vt:lpstr>
      <vt:lpstr>Serving layer</vt:lpstr>
      <vt:lpstr>Dashboard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Big Data</dc:title>
  <dc:creator>KAIO CÈSAR ALVES REIS</dc:creator>
  <cp:lastModifiedBy>kaio cesar</cp:lastModifiedBy>
  <cp:revision>11</cp:revision>
  <dcterms:created xsi:type="dcterms:W3CDTF">2021-06-09T14:37:13Z</dcterms:created>
  <dcterms:modified xsi:type="dcterms:W3CDTF">2021-09-27T12:36:28Z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0x01010090E25A177DBE194CA7DDF0CC303C92DA</vt:lpwstr>
  </property>
</Properties>
</file>