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14"/>
  </p:notesMasterIdLst>
  <p:sldIdLst>
    <p:sldId id="285" r:id="rId3"/>
    <p:sldId id="330" r:id="rId4"/>
    <p:sldId id="402" r:id="rId5"/>
    <p:sldId id="403" r:id="rId6"/>
    <p:sldId id="404" r:id="rId7"/>
    <p:sldId id="405" r:id="rId8"/>
    <p:sldId id="407" r:id="rId9"/>
    <p:sldId id="408" r:id="rId10"/>
    <p:sldId id="409" r:id="rId11"/>
    <p:sldId id="383" r:id="rId12"/>
    <p:sldId id="406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  <p:cmAuthor id="2" name="drago m. (md6n17)" initials="dm(" lastIdx="1" clrIdx="1">
    <p:extLst>
      <p:ext uri="{19B8F6BF-5375-455C-9EA6-DF929625EA0E}">
        <p15:presenceInfo xmlns:p15="http://schemas.microsoft.com/office/powerpoint/2012/main" userId="drago m. (md6n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9B1214"/>
    <a:srgbClr val="E89057"/>
    <a:srgbClr val="CEDBE6"/>
    <a:srgbClr val="00CC00"/>
    <a:srgbClr val="FF66FF"/>
    <a:srgbClr val="FFD629"/>
    <a:srgbClr val="FFD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4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88" y="32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04/09/2018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First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Second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Third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Fourth step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94085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Dataset description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Related Work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Our proposal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Discussion of 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Conclusion and future works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8224" y="367748"/>
            <a:ext cx="3356941" cy="1054584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7737" y="1422332"/>
            <a:ext cx="4430367" cy="48598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Human Activity </a:t>
            </a:r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: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93913" y="2007705"/>
            <a:ext cx="6698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Visual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from images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+mj-lt"/>
              </a:rPr>
              <a:t>Gesture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recognition</a:t>
            </a:r>
            <a:r>
              <a:rPr lang="it-IT" sz="2400" dirty="0">
                <a:latin typeface="+mj-lt"/>
              </a:rPr>
              <a:t> from </a:t>
            </a:r>
            <a:r>
              <a:rPr lang="it-IT" sz="2400" dirty="0" err="1">
                <a:latin typeface="+mj-lt"/>
              </a:rPr>
              <a:t>sensor-based</a:t>
            </a:r>
            <a:r>
              <a:rPr lang="it-IT" sz="2400" dirty="0">
                <a:latin typeface="+mj-lt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</p:txBody>
      </p:sp>
      <p:sp>
        <p:nvSpPr>
          <p:cNvPr id="7" name="Freccia a destra 6"/>
          <p:cNvSpPr/>
          <p:nvPr/>
        </p:nvSpPr>
        <p:spPr>
          <a:xfrm rot="10800000">
            <a:off x="6987208" y="2444917"/>
            <a:ext cx="1242391" cy="3678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7737" y="3249984"/>
            <a:ext cx="7464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In the </a:t>
            </a:r>
            <a:r>
              <a:rPr lang="it-IT" sz="2400" dirty="0" err="1">
                <a:latin typeface="+mj-lt"/>
              </a:rPr>
              <a:t>past</a:t>
            </a:r>
            <a:r>
              <a:rPr lang="it-IT" sz="2400" dirty="0">
                <a:latin typeface="+mj-lt"/>
              </a:rPr>
              <a:t> decade, </a:t>
            </a:r>
            <a:r>
              <a:rPr lang="it-IT" sz="2400" dirty="0" err="1">
                <a:latin typeface="+mj-lt"/>
              </a:rPr>
              <a:t>many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have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designed</a:t>
            </a:r>
            <a:r>
              <a:rPr lang="it-IT" sz="2400" dirty="0">
                <a:latin typeface="+mj-lt"/>
              </a:rPr>
              <a:t> for time </a:t>
            </a:r>
            <a:r>
              <a:rPr lang="it-IT" sz="2400" dirty="0" err="1">
                <a:latin typeface="+mj-lt"/>
              </a:rPr>
              <a:t>series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classification</a:t>
            </a:r>
            <a:r>
              <a:rPr lang="it-IT" sz="2400" dirty="0">
                <a:latin typeface="+mj-lt"/>
              </a:rPr>
              <a:t>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 err="1">
                <a:latin typeface="+mj-lt"/>
              </a:rPr>
              <a:t>Main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problems</a:t>
            </a:r>
            <a:r>
              <a:rPr lang="it-IT" sz="2400" dirty="0">
                <a:latin typeface="+mj-lt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LACK of  BENCHMARKING DATASET</a:t>
            </a:r>
            <a:r>
              <a:rPr lang="it-IT" sz="2400" dirty="0">
                <a:latin typeface="+mj-lt"/>
              </a:rPr>
              <a:t> to compare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solutions</a:t>
            </a:r>
            <a:endParaRPr lang="it-IT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ABSENCE of DETAILS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in </a:t>
            </a:r>
            <a:r>
              <a:rPr lang="it-IT" sz="2400" dirty="0" err="1">
                <a:latin typeface="+mj-lt"/>
              </a:rPr>
              <a:t>most</a:t>
            </a:r>
            <a:r>
              <a:rPr lang="it-IT" sz="2400" dirty="0">
                <a:latin typeface="+mj-lt"/>
              </a:rPr>
              <a:t> of the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presented</a:t>
            </a:r>
            <a:r>
              <a:rPr lang="it-IT" sz="2400" dirty="0">
                <a:latin typeface="+mj-lt"/>
              </a:rPr>
              <a:t> in the </a:t>
            </a:r>
            <a:r>
              <a:rPr lang="it-IT" sz="2400" dirty="0" err="1">
                <a:latin typeface="+mj-lt"/>
              </a:rPr>
              <a:t>literature</a:t>
            </a:r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7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793497"/>
            <a:ext cx="2371993" cy="258996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0" y="878187"/>
            <a:ext cx="2362352" cy="250527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3016" y="5973418"/>
            <a:ext cx="819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[1] R. </a:t>
            </a:r>
            <a:r>
              <a:rPr lang="it-IT" sz="1400" dirty="0" err="1">
                <a:latin typeface="+mj-lt"/>
              </a:rPr>
              <a:t>Chavarriaga</a:t>
            </a:r>
            <a:r>
              <a:rPr lang="it-IT" sz="1400" dirty="0">
                <a:latin typeface="+mj-lt"/>
              </a:rPr>
              <a:t>, H. </a:t>
            </a:r>
            <a:r>
              <a:rPr lang="it-IT" sz="1400" dirty="0" err="1">
                <a:latin typeface="+mj-lt"/>
              </a:rPr>
              <a:t>Sagha</a:t>
            </a:r>
            <a:r>
              <a:rPr lang="it-IT" sz="1400" dirty="0">
                <a:latin typeface="+mj-lt"/>
              </a:rPr>
              <a:t>, A. </a:t>
            </a:r>
            <a:r>
              <a:rPr lang="it-IT" sz="1400" dirty="0" err="1">
                <a:latin typeface="+mj-lt"/>
              </a:rPr>
              <a:t>Calatroni</a:t>
            </a:r>
            <a:r>
              <a:rPr lang="it-IT" sz="1400" dirty="0">
                <a:latin typeface="+mj-lt"/>
              </a:rPr>
              <a:t>, S. T. </a:t>
            </a:r>
            <a:r>
              <a:rPr lang="it-IT" sz="1400" dirty="0" err="1">
                <a:latin typeface="+mj-lt"/>
              </a:rPr>
              <a:t>Digumarti</a:t>
            </a:r>
            <a:r>
              <a:rPr lang="it-IT" sz="1400" dirty="0">
                <a:latin typeface="+mj-lt"/>
              </a:rPr>
              <a:t>, G. </a:t>
            </a:r>
            <a:r>
              <a:rPr lang="it-IT" sz="1400" dirty="0" err="1">
                <a:latin typeface="+mj-lt"/>
              </a:rPr>
              <a:t>Tröster</a:t>
            </a:r>
            <a:r>
              <a:rPr lang="it-IT" sz="1400" dirty="0">
                <a:latin typeface="+mj-lt"/>
              </a:rPr>
              <a:t>, </a:t>
            </a:r>
            <a:r>
              <a:rPr lang="en-US" sz="1400" dirty="0">
                <a:latin typeface="+mj-lt"/>
              </a:rPr>
              <a:t>J. del R. </a:t>
            </a:r>
            <a:r>
              <a:rPr lang="en-US" sz="1400" dirty="0" err="1">
                <a:latin typeface="+mj-lt"/>
              </a:rPr>
              <a:t>Millán</a:t>
            </a:r>
            <a:r>
              <a:rPr lang="en-US" sz="1400" dirty="0">
                <a:latin typeface="+mj-lt"/>
              </a:rPr>
              <a:t>, and D. </a:t>
            </a:r>
            <a:r>
              <a:rPr lang="en-US" sz="1400" dirty="0" err="1">
                <a:latin typeface="+mj-lt"/>
              </a:rPr>
              <a:t>Roggen</a:t>
            </a:r>
            <a:r>
              <a:rPr lang="en-US" sz="1400" dirty="0">
                <a:latin typeface="+mj-lt"/>
              </a:rPr>
              <a:t>, “The opportunity challenge: A benchmark database for on-body sensor-based activity recognition,” </a:t>
            </a:r>
            <a:r>
              <a:rPr lang="it-IT" sz="1400" i="1" dirty="0">
                <a:latin typeface="+mj-lt"/>
              </a:rPr>
              <a:t>Pattern </a:t>
            </a:r>
            <a:r>
              <a:rPr lang="it-IT" sz="1400" i="1" dirty="0" err="1">
                <a:latin typeface="+mj-lt"/>
              </a:rPr>
              <a:t>Recognition</a:t>
            </a:r>
            <a:r>
              <a:rPr lang="it-IT" sz="1400" i="1" dirty="0">
                <a:latin typeface="+mj-lt"/>
              </a:rPr>
              <a:t> </a:t>
            </a:r>
            <a:r>
              <a:rPr lang="it-IT" sz="1400" i="1" dirty="0" err="1">
                <a:latin typeface="+mj-lt"/>
              </a:rPr>
              <a:t>Letters</a:t>
            </a:r>
            <a:r>
              <a:rPr lang="it-IT" sz="1400" dirty="0">
                <a:latin typeface="+mj-lt"/>
              </a:rPr>
              <a:t>, 2013.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24776" y="20872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OPPORTUNITY DATASET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47" y="3176667"/>
            <a:ext cx="3342033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80" y="354738"/>
            <a:ext cx="2392185" cy="3141569"/>
          </a:xfrm>
        </p:spPr>
      </p:pic>
      <p:sp>
        <p:nvSpPr>
          <p:cNvPr id="5" name="CasellaDiTesto 4"/>
          <p:cNvSpPr txBox="1"/>
          <p:nvPr/>
        </p:nvSpPr>
        <p:spPr>
          <a:xfrm>
            <a:off x="1063487" y="1147016"/>
            <a:ext cx="482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4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subjects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7 </a:t>
            </a:r>
            <a:r>
              <a:rPr lang="it-IT" sz="2400" dirty="0" err="1">
                <a:latin typeface="+mj-lt"/>
              </a:rPr>
              <a:t>Inertial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Measurement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Units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12 </a:t>
            </a:r>
            <a:r>
              <a:rPr lang="it-IT" sz="2400" dirty="0" err="1">
                <a:latin typeface="+mj-lt"/>
              </a:rPr>
              <a:t>accelerometer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sensors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874644" y="3324322"/>
            <a:ext cx="964095" cy="34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076982" y="3206627"/>
            <a:ext cx="41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113 </a:t>
            </a:r>
            <a:r>
              <a:rPr lang="it-IT" sz="2400" dirty="0" err="1">
                <a:latin typeface="+mj-lt"/>
              </a:rPr>
              <a:t>channels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measurements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63487" y="4527574"/>
            <a:ext cx="756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Data </a:t>
            </a:r>
            <a:r>
              <a:rPr lang="it-IT" sz="2400" dirty="0" err="1">
                <a:latin typeface="+mj-lt"/>
              </a:rPr>
              <a:t>has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collected</a:t>
            </a:r>
            <a:r>
              <a:rPr lang="it-IT" sz="2400" dirty="0">
                <a:latin typeface="+mj-lt"/>
              </a:rPr>
              <a:t> in </a:t>
            </a:r>
            <a:r>
              <a:rPr lang="it-IT" sz="2400" dirty="0" err="1">
                <a:latin typeface="+mj-lt"/>
              </a:rPr>
              <a:t>two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distinct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modalities</a:t>
            </a:r>
            <a:r>
              <a:rPr lang="it-IT" sz="2400" dirty="0">
                <a:latin typeface="+mj-lt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5 sessions of  </a:t>
            </a:r>
            <a:r>
              <a:rPr lang="it-IT" sz="2400" b="1" dirty="0">
                <a:latin typeface="+mj-lt"/>
              </a:rPr>
              <a:t>Activity of </a:t>
            </a:r>
            <a:r>
              <a:rPr lang="it-IT" sz="2400" b="1" dirty="0" err="1">
                <a:latin typeface="+mj-lt"/>
              </a:rPr>
              <a:t>Daily</a:t>
            </a:r>
            <a:r>
              <a:rPr lang="it-IT" sz="2400" b="1" dirty="0">
                <a:latin typeface="+mj-lt"/>
              </a:rPr>
              <a:t> Living </a:t>
            </a:r>
            <a:r>
              <a:rPr lang="it-IT" sz="2400" dirty="0">
                <a:latin typeface="+mj-lt"/>
              </a:rPr>
              <a:t>(ADL)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+mj-lt"/>
              </a:rPr>
              <a:t>Drill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: 20 </a:t>
            </a:r>
            <a:r>
              <a:rPr lang="it-IT" sz="2400" dirty="0" err="1">
                <a:latin typeface="+mj-lt"/>
              </a:rPr>
              <a:t>repetitions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low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level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activities</a:t>
            </a:r>
            <a:endParaRPr lang="it-I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3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85612"/>
            <a:ext cx="7886700" cy="1325563"/>
          </a:xfrm>
        </p:spPr>
        <p:txBody>
          <a:bodyPr/>
          <a:lstStyle/>
          <a:p>
            <a:r>
              <a:rPr lang="it-IT" b="1" dirty="0" err="1"/>
              <a:t>Multiclass</a:t>
            </a:r>
            <a:r>
              <a:rPr lang="it-IT" b="1" dirty="0"/>
              <a:t>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7372" y="16111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TASK A:</a:t>
            </a:r>
          </a:p>
          <a:p>
            <a:r>
              <a:rPr lang="it-IT" dirty="0" err="1">
                <a:latin typeface="+mj-lt"/>
              </a:rPr>
              <a:t>Classification</a:t>
            </a:r>
            <a:r>
              <a:rPr lang="it-IT" dirty="0">
                <a:latin typeface="+mj-lt"/>
              </a:rPr>
              <a:t> of high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/ </a:t>
            </a:r>
            <a:r>
              <a:rPr lang="it-IT" dirty="0" err="1">
                <a:latin typeface="+mj-lt"/>
              </a:rPr>
              <a:t>modes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locomotion</a:t>
            </a:r>
            <a:endParaRPr lang="it-IT" dirty="0">
              <a:latin typeface="+mj-lt"/>
            </a:endParaRP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Standing, </a:t>
            </a:r>
            <a:r>
              <a:rPr lang="it-IT" sz="2400" i="1" dirty="0" err="1">
                <a:latin typeface="+mj-lt"/>
              </a:rPr>
              <a:t>Walking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Lying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Sitting</a:t>
            </a:r>
            <a:endParaRPr lang="it-IT" sz="2400" i="1" dirty="0">
              <a:latin typeface="+mj-lt"/>
            </a:endParaRPr>
          </a:p>
          <a:p>
            <a:pPr marL="0" indent="0">
              <a:buNone/>
            </a:pPr>
            <a:endParaRPr lang="it-IT" sz="2400" b="1" dirty="0">
              <a:latin typeface="+mj-lt"/>
            </a:endParaRPr>
          </a:p>
          <a:p>
            <a:pPr marL="0" indent="0">
              <a:buNone/>
            </a:pPr>
            <a:r>
              <a:rPr lang="it-IT" b="1" dirty="0">
                <a:latin typeface="+mj-lt"/>
              </a:rPr>
              <a:t>TASK B:</a:t>
            </a:r>
          </a:p>
          <a:p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low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</a:t>
            </a:r>
            <a:r>
              <a:rPr lang="it-IT" sz="1800" dirty="0">
                <a:latin typeface="+mj-lt"/>
              </a:rPr>
              <a:t>(17 in </a:t>
            </a:r>
            <a:r>
              <a:rPr lang="it-IT" sz="1800" dirty="0" err="1">
                <a:latin typeface="+mj-lt"/>
              </a:rPr>
              <a:t>total</a:t>
            </a:r>
            <a:r>
              <a:rPr lang="it-IT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Open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Close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Open Door 1, Close Door 1, …</a:t>
            </a:r>
          </a:p>
          <a:p>
            <a:endParaRPr lang="it-IT" b="1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8041" y="6033052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+mj-lt"/>
              </a:rPr>
              <a:t>Both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tasks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comprehend</a:t>
            </a:r>
            <a:r>
              <a:rPr lang="it-IT" dirty="0">
                <a:latin typeface="+mj-lt"/>
              </a:rPr>
              <a:t> the </a:t>
            </a:r>
            <a:r>
              <a:rPr lang="it-IT" i="1" dirty="0" err="1">
                <a:latin typeface="+mj-lt"/>
              </a:rPr>
              <a:t>Null</a:t>
            </a:r>
            <a:r>
              <a:rPr lang="it-IT" i="1" dirty="0">
                <a:latin typeface="+mj-lt"/>
              </a:rPr>
              <a:t> Class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represents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inactivity</a:t>
            </a:r>
            <a:r>
              <a:rPr lang="it-IT" dirty="0">
                <a:latin typeface="+mj-lt"/>
              </a:rPr>
              <a:t>. </a:t>
            </a:r>
          </a:p>
          <a:p>
            <a:r>
              <a:rPr lang="it-IT" dirty="0">
                <a:latin typeface="+mj-lt"/>
              </a:rPr>
              <a:t>A more </a:t>
            </a:r>
            <a:r>
              <a:rPr lang="it-IT" dirty="0" err="1">
                <a:latin typeface="+mj-lt"/>
              </a:rPr>
              <a:t>detailed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discussion</a:t>
            </a:r>
            <a:r>
              <a:rPr lang="it-IT" dirty="0">
                <a:latin typeface="+mj-lt"/>
              </a:rPr>
              <a:t> on </a:t>
            </a:r>
            <a:r>
              <a:rPr lang="it-IT" dirty="0" err="1">
                <a:latin typeface="+mj-lt"/>
              </a:rPr>
              <a:t>this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couple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slides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8041" y="255795"/>
            <a:ext cx="7886700" cy="1325563"/>
          </a:xfrm>
        </p:spPr>
        <p:txBody>
          <a:bodyPr/>
          <a:lstStyle/>
          <a:p>
            <a:r>
              <a:rPr lang="it-IT" dirty="0"/>
              <a:t>State of the Art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432" y="158135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+mj-lt"/>
              </a:rPr>
              <a:t>In the </a:t>
            </a:r>
            <a:r>
              <a:rPr lang="it-IT" sz="2000" dirty="0" err="1">
                <a:latin typeface="+mj-lt"/>
              </a:rPr>
              <a:t>literature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there’s</a:t>
            </a:r>
            <a:r>
              <a:rPr lang="it-IT" sz="2000" dirty="0">
                <a:latin typeface="+mj-lt"/>
              </a:rPr>
              <a:t> no </a:t>
            </a:r>
            <a:r>
              <a:rPr lang="it-IT" sz="2000" dirty="0" err="1">
                <a:latin typeface="+mj-lt"/>
              </a:rPr>
              <a:t>shortage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models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trying</a:t>
            </a:r>
            <a:r>
              <a:rPr lang="it-IT" sz="2000" dirty="0">
                <a:latin typeface="+mj-lt"/>
              </a:rPr>
              <a:t> to solve the </a:t>
            </a:r>
            <a:r>
              <a:rPr lang="it-IT" sz="2000" dirty="0" err="1">
                <a:latin typeface="+mj-lt"/>
              </a:rPr>
              <a:t>problem</a:t>
            </a:r>
            <a:r>
              <a:rPr lang="it-IT" sz="2000" dirty="0">
                <a:latin typeface="+mj-lt"/>
              </a:rPr>
              <a:t>. For </a:t>
            </a:r>
            <a:r>
              <a:rPr lang="it-IT" sz="2000" dirty="0" err="1">
                <a:latin typeface="+mj-lt"/>
              </a:rPr>
              <a:t>example</a:t>
            </a:r>
            <a:r>
              <a:rPr lang="it-IT" sz="2000" dirty="0">
                <a:latin typeface="+mj-lt"/>
              </a:rPr>
              <a:t>:</a:t>
            </a:r>
          </a:p>
          <a:p>
            <a:r>
              <a:rPr lang="it-IT" sz="2000" dirty="0">
                <a:latin typeface="+mj-lt"/>
              </a:rPr>
              <a:t>Complete </a:t>
            </a:r>
            <a:r>
              <a:rPr lang="it-IT" sz="2000" dirty="0" err="1">
                <a:latin typeface="+mj-lt"/>
              </a:rPr>
              <a:t>framework</a:t>
            </a:r>
            <a:r>
              <a:rPr lang="it-IT" sz="2000" dirty="0">
                <a:latin typeface="+mj-lt"/>
              </a:rPr>
              <a:t> in [2]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performs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interpolation</a:t>
            </a:r>
            <a:r>
              <a:rPr lang="it-IT" sz="2000" dirty="0">
                <a:latin typeface="+mj-lt"/>
              </a:rPr>
              <a:t> in </a:t>
            </a:r>
            <a:r>
              <a:rPr lang="it-IT" sz="2000" dirty="0" err="1">
                <a:latin typeface="+mj-lt"/>
              </a:rPr>
              <a:t>preprocessing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tries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cope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dirty="0" err="1">
                <a:latin typeface="+mj-lt"/>
              </a:rPr>
              <a:t>class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imbalances</a:t>
            </a:r>
            <a:r>
              <a:rPr lang="it-IT" sz="2000" dirty="0">
                <a:latin typeface="+mj-lt"/>
              </a:rPr>
              <a:t> (</a:t>
            </a:r>
            <a:r>
              <a:rPr lang="it-IT" sz="2000" b="1" dirty="0">
                <a:latin typeface="+mj-lt"/>
              </a:rPr>
              <a:t>1NN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SVM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classifiers</a:t>
            </a:r>
            <a:r>
              <a:rPr lang="it-IT" sz="2000" dirty="0">
                <a:latin typeface="+mj-lt"/>
              </a:rPr>
              <a:t>)</a:t>
            </a:r>
          </a:p>
          <a:p>
            <a:r>
              <a:rPr lang="it-IT" sz="2000" b="1" dirty="0" err="1">
                <a:latin typeface="+mj-lt"/>
              </a:rPr>
              <a:t>Convolutional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layers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implemented</a:t>
            </a:r>
            <a:r>
              <a:rPr lang="it-IT" sz="2000" dirty="0">
                <a:latin typeface="+mj-lt"/>
              </a:rPr>
              <a:t> in NN </a:t>
            </a:r>
            <a:r>
              <a:rPr lang="it-IT" sz="2000" dirty="0" err="1">
                <a:latin typeface="+mj-lt"/>
              </a:rPr>
              <a:t>along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b="1" dirty="0" err="1">
                <a:latin typeface="+mj-lt"/>
              </a:rPr>
              <a:t>ReLU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 err="1">
                <a:latin typeface="+mj-lt"/>
              </a:rPr>
              <a:t>pooling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 in [3],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better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;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segment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datasets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samples</a:t>
            </a:r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A complete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can be </a:t>
            </a:r>
            <a:r>
              <a:rPr lang="it-IT" sz="2000" dirty="0" err="1">
                <a:latin typeface="+mj-lt"/>
              </a:rPr>
              <a:t>found</a:t>
            </a:r>
            <a:r>
              <a:rPr lang="it-IT" sz="2000" dirty="0">
                <a:latin typeface="+mj-lt"/>
              </a:rPr>
              <a:t> in [4]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</a:t>
            </a:r>
            <a:r>
              <a:rPr lang="it-IT" sz="2000" dirty="0">
                <a:latin typeface="+mj-lt"/>
              </a:rPr>
              <a:t> a model </a:t>
            </a:r>
            <a:r>
              <a:rPr lang="it-IT" sz="2000" dirty="0" err="1">
                <a:latin typeface="+mj-lt"/>
              </a:rPr>
              <a:t>comprehesive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both</a:t>
            </a:r>
            <a:r>
              <a:rPr lang="it-IT" sz="2000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convolutional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LSTM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sensible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 and exploit the </a:t>
            </a:r>
            <a:r>
              <a:rPr lang="it-IT" sz="2000" dirty="0" err="1">
                <a:latin typeface="+mj-lt"/>
              </a:rPr>
              <a:t>correlation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among</a:t>
            </a:r>
            <a:r>
              <a:rPr lang="it-IT" sz="2000" dirty="0">
                <a:latin typeface="+mj-lt"/>
              </a:rPr>
              <a:t> consecutive </a:t>
            </a:r>
            <a:r>
              <a:rPr lang="it-IT" sz="2000" dirty="0" err="1">
                <a:latin typeface="+mj-lt"/>
              </a:rPr>
              <a:t>samples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independent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endParaRPr lang="it-IT" sz="2000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28650" y="5241807"/>
            <a:ext cx="788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[2] H. </a:t>
            </a:r>
            <a:r>
              <a:rPr lang="it-IT" sz="1400" dirty="0" err="1">
                <a:latin typeface="+mj-lt"/>
              </a:rPr>
              <a:t>Cao</a:t>
            </a:r>
            <a:r>
              <a:rPr lang="it-IT" sz="1400" dirty="0">
                <a:latin typeface="+mj-lt"/>
              </a:rPr>
              <a:t>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C. </a:t>
            </a:r>
            <a:r>
              <a:rPr lang="it-IT" sz="1400" dirty="0" err="1">
                <a:latin typeface="+mj-lt"/>
              </a:rPr>
              <a:t>Phua</a:t>
            </a:r>
            <a:r>
              <a:rPr lang="it-IT" sz="1400" dirty="0">
                <a:latin typeface="+mj-lt"/>
              </a:rPr>
              <a:t>,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and X. Li, “An </a:t>
            </a:r>
            <a:r>
              <a:rPr lang="en-US" sz="1400" dirty="0">
                <a:latin typeface="+mj-lt"/>
              </a:rPr>
              <a:t>integrated framework for human activity classification.,” in </a:t>
            </a:r>
            <a:r>
              <a:rPr lang="en-US" sz="1400" i="1" dirty="0" err="1">
                <a:latin typeface="+mj-lt"/>
              </a:rPr>
              <a:t>UbiComp</a:t>
            </a:r>
            <a:r>
              <a:rPr lang="en-US" sz="1400" dirty="0">
                <a:latin typeface="+mj-lt"/>
              </a:rPr>
              <a:t>,</a:t>
            </a:r>
            <a:r>
              <a:rPr lang="it-IT" sz="1400" dirty="0">
                <a:latin typeface="+mj-lt"/>
              </a:rPr>
              <a:t>pp. 331–340, 2012.</a:t>
            </a:r>
          </a:p>
          <a:p>
            <a:r>
              <a:rPr lang="it-IT" sz="1400" dirty="0">
                <a:latin typeface="+mj-lt"/>
              </a:rPr>
              <a:t>[3] J. Yang,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P. P. San, X. Li, and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“</a:t>
            </a:r>
            <a:r>
              <a:rPr lang="it-IT" sz="1400" dirty="0" err="1">
                <a:latin typeface="+mj-lt"/>
              </a:rPr>
              <a:t>Deep</a:t>
            </a:r>
            <a:r>
              <a:rPr lang="it-IT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convolutional neural networks on multichannel time series for human activity recognition.,” in </a:t>
            </a:r>
            <a:r>
              <a:rPr lang="en-US" sz="1400" i="1" dirty="0" err="1">
                <a:latin typeface="+mj-lt"/>
              </a:rPr>
              <a:t>Ijcai</a:t>
            </a:r>
            <a:r>
              <a:rPr lang="en-US" sz="1400" dirty="0">
                <a:latin typeface="+mj-lt"/>
              </a:rPr>
              <a:t>, vol. 15, pp. 3995–4001, 2015.</a:t>
            </a:r>
          </a:p>
          <a:p>
            <a:r>
              <a:rPr lang="en-US" sz="1400" dirty="0">
                <a:latin typeface="+mj-lt"/>
              </a:rPr>
              <a:t>[4] </a:t>
            </a:r>
            <a:r>
              <a:rPr lang="sv-SE" sz="1400" dirty="0">
                <a:latin typeface="+mj-lt"/>
              </a:rPr>
              <a:t>F. Li, K. Shirahama, M. A. Nisar, L. Köping, and M. Grzegorzek, </a:t>
            </a:r>
            <a:r>
              <a:rPr lang="en-US" sz="1400" dirty="0">
                <a:latin typeface="+mj-lt"/>
              </a:rPr>
              <a:t>“Comparison of feature learning methods for human activity recognition using wearable sensors,” </a:t>
            </a:r>
            <a:r>
              <a:rPr lang="en-US" sz="1400" i="1" dirty="0">
                <a:latin typeface="+mj-lt"/>
              </a:rPr>
              <a:t>Sensors</a:t>
            </a:r>
            <a:r>
              <a:rPr lang="en-US" sz="1400" dirty="0">
                <a:latin typeface="+mj-lt"/>
              </a:rPr>
              <a:t>, vol. 18, no. 2, p. 679, 2018.</a:t>
            </a:r>
            <a:endParaRPr lang="it-IT" sz="1400" dirty="0">
              <a:latin typeface="+mj-lt"/>
            </a:endParaRPr>
          </a:p>
          <a:p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8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6276" y="23018"/>
            <a:ext cx="78867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Processing Pipeline of </a:t>
            </a:r>
            <a:r>
              <a:rPr lang="it-IT" sz="4000" dirty="0" err="1"/>
              <a:t>Our</a:t>
            </a:r>
            <a:r>
              <a:rPr lang="it-IT" sz="4000" dirty="0"/>
              <a:t> </a:t>
            </a:r>
            <a:r>
              <a:rPr lang="it-IT" sz="4000" dirty="0" err="1"/>
              <a:t>Proposal</a:t>
            </a:r>
            <a:endParaRPr lang="it-IT" sz="4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74" y="1545405"/>
            <a:ext cx="6156256" cy="4460902"/>
          </a:xfrm>
        </p:spPr>
      </p:pic>
      <p:sp>
        <p:nvSpPr>
          <p:cNvPr id="5" name="Ovale 4"/>
          <p:cNvSpPr/>
          <p:nvPr/>
        </p:nvSpPr>
        <p:spPr>
          <a:xfrm>
            <a:off x="1330392" y="1117461"/>
            <a:ext cx="2763078" cy="4104861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717235" y="1092286"/>
            <a:ext cx="4393095" cy="5257800"/>
          </a:xfrm>
          <a:prstGeom prst="ellipse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209489" y="5320734"/>
            <a:ext cx="125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rgbClr val="FF0000"/>
                </a:solidFill>
              </a:rPr>
              <a:t>Matlab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506279" y="6412334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</a:rPr>
              <a:t>Python</a:t>
            </a:r>
            <a:endParaRPr lang="it-IT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959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10100</TotalTime>
  <Words>623</Words>
  <Application>Microsoft Office PowerPoint</Application>
  <PresentationFormat>Presentazione su schermo (4:3)</PresentationFormat>
  <Paragraphs>70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Deep Learning Techniques for Gesture Recognition: Where to Split the Complexity</vt:lpstr>
      <vt:lpstr>Outline</vt:lpstr>
      <vt:lpstr>Introduction</vt:lpstr>
      <vt:lpstr>Presentazione standard di PowerPoint</vt:lpstr>
      <vt:lpstr>Presentazione standard di PowerPoint</vt:lpstr>
      <vt:lpstr>Multiclass Classification Problem</vt:lpstr>
      <vt:lpstr>State of the Art </vt:lpstr>
      <vt:lpstr>Processing Pipeline of Our Proposal</vt:lpstr>
      <vt:lpstr>Presentazione standard di PowerPoint</vt:lpstr>
      <vt:lpstr>Conclusions</vt:lpstr>
      <vt:lpstr>Deep Learning Techniques for Gesture Recognition: Where to Split the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Pielli</dc:creator>
  <cp:lastModifiedBy>drago m. (md6n17)</cp:lastModifiedBy>
  <cp:revision>484</cp:revision>
  <cp:lastPrinted>2017-06-13T10:09:21Z</cp:lastPrinted>
  <dcterms:created xsi:type="dcterms:W3CDTF">2016-10-02T14:45:04Z</dcterms:created>
  <dcterms:modified xsi:type="dcterms:W3CDTF">2018-09-04T15:13:17Z</dcterms:modified>
</cp:coreProperties>
</file>