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28"/>
  </p:notesMasterIdLst>
  <p:sldIdLst>
    <p:sldId id="285" r:id="rId3"/>
    <p:sldId id="330" r:id="rId4"/>
    <p:sldId id="402" r:id="rId5"/>
    <p:sldId id="403" r:id="rId6"/>
    <p:sldId id="404" r:id="rId7"/>
    <p:sldId id="405" r:id="rId8"/>
    <p:sldId id="407" r:id="rId9"/>
    <p:sldId id="408" r:id="rId10"/>
    <p:sldId id="410" r:id="rId11"/>
    <p:sldId id="413" r:id="rId12"/>
    <p:sldId id="414" r:id="rId13"/>
    <p:sldId id="415" r:id="rId14"/>
    <p:sldId id="420" r:id="rId15"/>
    <p:sldId id="422" r:id="rId16"/>
    <p:sldId id="421" r:id="rId17"/>
    <p:sldId id="423" r:id="rId18"/>
    <p:sldId id="416" r:id="rId19"/>
    <p:sldId id="424" r:id="rId20"/>
    <p:sldId id="426" r:id="rId21"/>
    <p:sldId id="428" r:id="rId22"/>
    <p:sldId id="430" r:id="rId23"/>
    <p:sldId id="429" r:id="rId24"/>
    <p:sldId id="431" r:id="rId25"/>
    <p:sldId id="383" r:id="rId26"/>
    <p:sldId id="406" r:id="rId2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D1DDD1A-18BC-4B2B-9F1D-DED61AB18FB1}">
          <p14:sldIdLst>
            <p14:sldId id="285"/>
            <p14:sldId id="330"/>
            <p14:sldId id="402"/>
            <p14:sldId id="403"/>
            <p14:sldId id="404"/>
            <p14:sldId id="405"/>
            <p14:sldId id="407"/>
            <p14:sldId id="408"/>
          </p14:sldIdLst>
        </p14:section>
        <p14:section name="Preprocessing" id="{F3ABE8D2-0D6B-4ACA-A218-BF130451F293}">
          <p14:sldIdLst>
            <p14:sldId id="410"/>
            <p14:sldId id="413"/>
            <p14:sldId id="414"/>
            <p14:sldId id="415"/>
            <p14:sldId id="420"/>
            <p14:sldId id="422"/>
            <p14:sldId id="421"/>
            <p14:sldId id="423"/>
            <p14:sldId id="416"/>
          </p14:sldIdLst>
        </p14:section>
        <p14:section name="Learning framework" id="{77EC3013-025B-4D56-8B7A-4EB3C20A3717}">
          <p14:sldIdLst>
            <p14:sldId id="424"/>
            <p14:sldId id="426"/>
          </p14:sldIdLst>
        </p14:section>
        <p14:section name="Results" id="{89A10EFF-6871-4AA7-829B-85A6FDC576F6}">
          <p14:sldIdLst>
            <p14:sldId id="428"/>
            <p14:sldId id="430"/>
            <p14:sldId id="429"/>
            <p14:sldId id="431"/>
          </p14:sldIdLst>
        </p14:section>
        <p14:section name="Conclusions" id="{4BDED7E8-1F57-4621-B3C8-E50B5BD4AB20}">
          <p14:sldIdLst>
            <p14:sldId id="383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  <p:cmAuthor id="2" name="drago m. (md6n17)" initials="dm(" lastIdx="1" clrIdx="1">
    <p:extLst>
      <p:ext uri="{19B8F6BF-5375-455C-9EA6-DF929625EA0E}">
        <p15:presenceInfo xmlns:p15="http://schemas.microsoft.com/office/powerpoint/2012/main" userId="drago m. (md6n1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7E7"/>
    <a:srgbClr val="F18688"/>
    <a:srgbClr val="DECCCC"/>
    <a:srgbClr val="9A1214"/>
    <a:srgbClr val="0000FF"/>
    <a:srgbClr val="0000CC"/>
    <a:srgbClr val="9B1214"/>
    <a:srgbClr val="E89057"/>
    <a:srgbClr val="CEDBE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42" autoAdjust="0"/>
    <p:restoredTop sz="93899" autoAdjust="0"/>
  </p:normalViewPr>
  <p:slideViewPr>
    <p:cSldViewPr snapToGrid="0">
      <p:cViewPr varScale="1">
        <p:scale>
          <a:sx n="81" d="100"/>
          <a:sy n="81" d="100"/>
        </p:scale>
        <p:origin x="917" y="48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2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1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1972700"/>
            <a:ext cx="615553" cy="4825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</a:t>
            </a:r>
            <a:r>
              <a:rPr lang="it-IT" sz="2800" b="0" i="0" kern="1200" baseline="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 DATA ANALYTICS</a:t>
            </a:r>
            <a:endParaRPr lang="it-IT" sz="2800" b="0" i="0" kern="1200" dirty="0">
              <a:solidFill>
                <a:schemeClr val="bg1"/>
              </a:solidFill>
              <a:latin typeface="Fira Sans Book" charset="0"/>
              <a:ea typeface="Fira Sans Book" charset="0"/>
              <a:cs typeface="Fira Sans Book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09/09/2018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Activity Recognition: Dealing With Inactivity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825177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Discard of useless columns, keeping on-body sensor signals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847546-0EBB-4ED1-91F1-188637E0507D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8EF84E99-45D4-43E4-A5A5-EDFFC936B5C9}"/>
              </a:ext>
            </a:extLst>
          </p:cNvPr>
          <p:cNvCxnSpPr>
            <a:cxnSpLocks/>
          </p:cNvCxnSpPr>
          <p:nvPr/>
        </p:nvCxnSpPr>
        <p:spPr>
          <a:xfrm>
            <a:off x="8779290" y="1825625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E5AA29D-8F7E-4EEA-BB40-103D0FD2B418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DE8B76-82BB-49E6-B8F3-1B9AAE3D91E4}"/>
              </a:ext>
            </a:extLst>
          </p:cNvPr>
          <p:cNvSpPr txBox="1"/>
          <p:nvPr/>
        </p:nvSpPr>
        <p:spPr>
          <a:xfrm>
            <a:off x="8545893" y="6275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32966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432658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Cutting of initial and final </a:t>
            </a:r>
            <a:r>
              <a:rPr lang="en-US" dirty="0" err="1">
                <a:latin typeface="+mj-lt"/>
              </a:rPr>
              <a:t>NaNs</a:t>
            </a:r>
            <a:endParaRPr lang="en-US" dirty="0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5FFD7E-52C6-40DB-96DA-7A4C543E1610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A7FD3FA-3C49-4F03-BC3C-902FADC1EDFA}"/>
              </a:ext>
            </a:extLst>
          </p:cNvPr>
          <p:cNvCxnSpPr>
            <a:cxnSpLocks/>
          </p:cNvCxnSpPr>
          <p:nvPr/>
        </p:nvCxnSpPr>
        <p:spPr>
          <a:xfrm>
            <a:off x="8779290" y="1825625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55F1F8-BC43-469D-AF98-72706294578D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3555E31-87FC-4A83-ACB2-FC83DABA2AB1}"/>
              </a:ext>
            </a:extLst>
          </p:cNvPr>
          <p:cNvSpPr txBox="1"/>
          <p:nvPr/>
        </p:nvSpPr>
        <p:spPr>
          <a:xfrm>
            <a:off x="8545893" y="6275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71695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26199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Interpolation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C88E6-62A6-4C9F-B44E-0592DEE5EE13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282D61-764F-4D26-A884-8E80130DC236}"/>
              </a:ext>
            </a:extLst>
          </p:cNvPr>
          <p:cNvCxnSpPr>
            <a:cxnSpLocks/>
          </p:cNvCxnSpPr>
          <p:nvPr/>
        </p:nvCxnSpPr>
        <p:spPr>
          <a:xfrm>
            <a:off x="8779290" y="1825625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8BFEF35-78D7-4CEC-8A94-9EFCE63D1E22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E32CAD-37F6-488A-9025-AFF723BB47DB}"/>
              </a:ext>
            </a:extLst>
          </p:cNvPr>
          <p:cNvSpPr txBox="1"/>
          <p:nvPr/>
        </p:nvSpPr>
        <p:spPr>
          <a:xfrm>
            <a:off x="8545893" y="6275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7007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Concatenation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B4FAA76-9308-4976-A182-937FE01790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779290" y="2108876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33CA057-89AC-4D42-AF24-45317CF73B0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779290" y="4189164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36136E-AEE5-490B-A947-C34B88D0D34A}"/>
              </a:ext>
            </a:extLst>
          </p:cNvPr>
          <p:cNvSpPr txBox="1"/>
          <p:nvPr/>
        </p:nvSpPr>
        <p:spPr>
          <a:xfrm>
            <a:off x="8545893" y="648309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27D4165-E03F-4306-B7C2-F110ACD55F7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8779290" y="6269452"/>
            <a:ext cx="0" cy="2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4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326091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Setting Nan columns to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E5911CB-FC21-4026-998C-D94AA9413D6E}"/>
              </a:ext>
            </a:extLst>
          </p:cNvPr>
          <p:cNvCxnSpPr>
            <a:cxnSpLocks/>
          </p:cNvCxnSpPr>
          <p:nvPr/>
        </p:nvCxnSpPr>
        <p:spPr>
          <a:xfrm>
            <a:off x="8779290" y="2108876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C99AF61-FAB5-428A-B5B4-9894E1625E99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E8BA5D-90B8-49F8-8AE9-34D4CB47721E}"/>
              </a:ext>
            </a:extLst>
          </p:cNvPr>
          <p:cNvSpPr txBox="1"/>
          <p:nvPr/>
        </p:nvSpPr>
        <p:spPr>
          <a:xfrm>
            <a:off x="8545893" y="648309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56D4B5E-1027-44AD-8736-D83CD8FEF9EC}"/>
              </a:ext>
            </a:extLst>
          </p:cNvPr>
          <p:cNvCxnSpPr/>
          <p:nvPr/>
        </p:nvCxnSpPr>
        <p:spPr>
          <a:xfrm>
            <a:off x="8779290" y="6269452"/>
            <a:ext cx="0" cy="2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4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Normalization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9890A8C-5390-4EDA-A05C-8A5FAC2E42BE}"/>
              </a:ext>
            </a:extLst>
          </p:cNvPr>
          <p:cNvCxnSpPr>
            <a:cxnSpLocks/>
          </p:cNvCxnSpPr>
          <p:nvPr/>
        </p:nvCxnSpPr>
        <p:spPr>
          <a:xfrm>
            <a:off x="8779290" y="2108876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10B6973-DBE9-48C5-8A44-E0F8456EDE88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B7F393-92B8-46A4-B686-5C545D0956C9}"/>
              </a:ext>
            </a:extLst>
          </p:cNvPr>
          <p:cNvSpPr txBox="1"/>
          <p:nvPr/>
        </p:nvSpPr>
        <p:spPr>
          <a:xfrm>
            <a:off x="8545893" y="648309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DC59372-2B19-4361-B02D-889EBE5BA0A8}"/>
              </a:ext>
            </a:extLst>
          </p:cNvPr>
          <p:cNvCxnSpPr/>
          <p:nvPr/>
        </p:nvCxnSpPr>
        <p:spPr>
          <a:xfrm>
            <a:off x="8779290" y="6269452"/>
            <a:ext cx="0" cy="2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2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068058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Shaping (windowing)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ECE3D0F7-0C5B-4225-8AAA-A8507A11470E}"/>
              </a:ext>
            </a:extLst>
          </p:cNvPr>
          <p:cNvSpPr/>
          <p:nvPr/>
        </p:nvSpPr>
        <p:spPr>
          <a:xfrm>
            <a:off x="4251483" y="3110844"/>
            <a:ext cx="641023" cy="1078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8A6CD43-33E8-4E21-BD6B-6D1EFDDCC474}"/>
              </a:ext>
            </a:extLst>
          </p:cNvPr>
          <p:cNvCxnSpPr>
            <a:cxnSpLocks/>
          </p:cNvCxnSpPr>
          <p:nvPr/>
        </p:nvCxnSpPr>
        <p:spPr>
          <a:xfrm>
            <a:off x="8779290" y="2108876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1315607-7450-47EA-928D-9AAFEA51AD77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8D0DD4-DF8C-42A3-90BA-3CCC569A67DD}"/>
              </a:ext>
            </a:extLst>
          </p:cNvPr>
          <p:cNvSpPr txBox="1"/>
          <p:nvPr/>
        </p:nvSpPr>
        <p:spPr>
          <a:xfrm>
            <a:off x="8545893" y="648309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C239334-7202-47BA-A34B-84F68C40CBBB}"/>
              </a:ext>
            </a:extLst>
          </p:cNvPr>
          <p:cNvCxnSpPr/>
          <p:nvPr/>
        </p:nvCxnSpPr>
        <p:spPr>
          <a:xfrm>
            <a:off x="8779290" y="6269452"/>
            <a:ext cx="0" cy="2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B738D-DA52-4B3E-9D9E-FD3A7BF6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CCC1C1-3D77-4BAA-BDEA-FAFBAA48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C17D4C8B-377E-435B-AFB4-D10DC5DA01BF}"/>
              </a:ext>
            </a:extLst>
          </p:cNvPr>
          <p:cNvSpPr/>
          <p:nvPr/>
        </p:nvSpPr>
        <p:spPr>
          <a:xfrm>
            <a:off x="1786379" y="2159350"/>
            <a:ext cx="5571241" cy="2187018"/>
          </a:xfrm>
          <a:prstGeom prst="cube">
            <a:avLst/>
          </a:prstGeom>
          <a:solidFill>
            <a:srgbClr val="EFE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E607B81-B6CA-4917-831B-E48CB12F3F8D}"/>
              </a:ext>
            </a:extLst>
          </p:cNvPr>
          <p:cNvCxnSpPr/>
          <p:nvPr/>
        </p:nvCxnSpPr>
        <p:spPr>
          <a:xfrm>
            <a:off x="7522589" y="2159350"/>
            <a:ext cx="0" cy="1652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4EA61F-1B6D-4DE7-94C2-982276E1217C}"/>
              </a:ext>
            </a:extLst>
          </p:cNvPr>
          <p:cNvCxnSpPr/>
          <p:nvPr/>
        </p:nvCxnSpPr>
        <p:spPr>
          <a:xfrm>
            <a:off x="1786379" y="4569650"/>
            <a:ext cx="50103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A4E3454-75C9-4D32-9690-78D1527A51FE}"/>
              </a:ext>
            </a:extLst>
          </p:cNvPr>
          <p:cNvCxnSpPr/>
          <p:nvPr/>
        </p:nvCxnSpPr>
        <p:spPr>
          <a:xfrm flipV="1">
            <a:off x="1621410" y="2047979"/>
            <a:ext cx="537328" cy="575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E3892B-0D8E-44C8-93BF-F1B8EB76F00D}"/>
              </a:ext>
            </a:extLst>
          </p:cNvPr>
          <p:cNvSpPr txBox="1"/>
          <p:nvPr/>
        </p:nvSpPr>
        <p:spPr>
          <a:xfrm>
            <a:off x="3730657" y="4569650"/>
            <a:ext cx="11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# features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CA2314-9F9C-43AE-B527-3EB989B01FA2}"/>
              </a:ext>
            </a:extLst>
          </p:cNvPr>
          <p:cNvSpPr txBox="1"/>
          <p:nvPr/>
        </p:nvSpPr>
        <p:spPr>
          <a:xfrm>
            <a:off x="7522589" y="2801010"/>
            <a:ext cx="123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# windows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1B420E-6CFF-47E4-88DB-469E96C22CD9}"/>
              </a:ext>
            </a:extLst>
          </p:cNvPr>
          <p:cNvSpPr txBox="1"/>
          <p:nvPr/>
        </p:nvSpPr>
        <p:spPr>
          <a:xfrm>
            <a:off x="628649" y="2043977"/>
            <a:ext cx="19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window size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FC760D7-76F9-4556-B537-E61DAFC2E621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Shaping (windowing)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CA04920-3611-4B5A-9497-CBEFEB1E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4376"/>
              </p:ext>
            </p:extLst>
          </p:nvPr>
        </p:nvGraphicFramePr>
        <p:xfrm>
          <a:off x="1544238" y="504013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276596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038875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45748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776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Training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ADL1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Test 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ADL4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57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ADL2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ADL5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40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ADL3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4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Drill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5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17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38966-B917-4658-93B7-DB0218FD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F0728E1-6604-4535-BE5A-DC62D721C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895012"/>
              </p:ext>
            </p:extLst>
          </p:nvPr>
        </p:nvGraphicFramePr>
        <p:xfrm>
          <a:off x="628650" y="1825625"/>
          <a:ext cx="7913340" cy="279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3340766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38990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8325971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8050019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789586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Layer type</a:t>
                      </a:r>
                    </a:p>
                    <a:p>
                      <a:pPr algn="ctr"/>
                      <a:r>
                        <a:rPr lang="en-US" dirty="0"/>
                        <a:t>\</a:t>
                      </a:r>
                    </a:p>
                    <a:p>
                      <a:pPr algn="l"/>
                      <a:r>
                        <a:rPr lang="en-US" dirty="0"/>
                        <a:t>Model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Convolutional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Recurrent (LSTM)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Fully connected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37123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6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78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Conv1DRec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43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82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ConvDeepRec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3687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2AD476F-1E4A-4503-BA64-842D9974C9CE}"/>
                  </a:ext>
                </a:extLst>
              </p:cNvPr>
              <p:cNvSpPr txBox="1"/>
              <p:nvPr/>
            </p:nvSpPr>
            <p:spPr>
              <a:xfrm>
                <a:off x="628650" y="4936644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In our code:	 Conv	        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+mj-lt"/>
                  </a:rPr>
                  <a:t>Convolutional</a:t>
                </a:r>
              </a:p>
              <a:p>
                <a:r>
                  <a:rPr lang="en-US" dirty="0">
                    <a:latin typeface="+mj-lt"/>
                  </a:rPr>
                  <a:t>	 	 Conv1DRec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+mj-lt"/>
                  </a:rPr>
                  <a:t>Convolutional1DRecurrent</a:t>
                </a:r>
              </a:p>
              <a:p>
                <a:r>
                  <a:rPr lang="en-US" dirty="0">
                    <a:latin typeface="+mj-lt"/>
                  </a:rPr>
                  <a:t>	 	 Conv2DRec 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+mj-lt"/>
                  </a:rPr>
                  <a:t>Convolutional2DRecurrent</a:t>
                </a:r>
              </a:p>
              <a:p>
                <a:r>
                  <a:rPr lang="en-US" dirty="0">
                    <a:latin typeface="+mj-lt"/>
                  </a:rPr>
                  <a:t>		 </a:t>
                </a:r>
                <a:r>
                  <a:rPr lang="en-US" dirty="0" err="1">
                    <a:latin typeface="+mj-lt"/>
                  </a:rPr>
                  <a:t>ConvDeepRec</a:t>
                </a:r>
                <a:r>
                  <a:rPr lang="en-US" dirty="0">
                    <a:latin typeface="+mj-lt"/>
                  </a:rPr>
                  <a:t>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latin typeface="+mj-lt"/>
                  </a:rPr>
                  <a:t>ConvolutionalDeepRecurrent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2AD476F-1E4A-4503-BA64-842D9974C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36644"/>
                <a:ext cx="7886700" cy="1200329"/>
              </a:xfrm>
              <a:prstGeom prst="rect">
                <a:avLst/>
              </a:prstGeom>
              <a:blipFill>
                <a:blip r:embed="rId2"/>
                <a:stretch>
                  <a:fillRect l="-618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57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0D7A20-E737-4E6A-BDA8-D0918ED0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pic>
        <p:nvPicPr>
          <p:cNvPr id="8" name="Segnaposto contenuto 7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9191FE26-3011-47C9-95ED-DB5081656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97" y="617525"/>
            <a:ext cx="5028239" cy="547219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6B4211-50E2-4767-AEDF-76B92AE613C3}"/>
              </a:ext>
            </a:extLst>
          </p:cNvPr>
          <p:cNvSpPr txBox="1"/>
          <p:nvPr/>
        </p:nvSpPr>
        <p:spPr>
          <a:xfrm>
            <a:off x="628650" y="3019541"/>
            <a:ext cx="4867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3 types of classification for each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One-Shot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+mj-lt"/>
              </a:rPr>
              <a:t>Classification (n+1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Cascade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+mj-lt"/>
              </a:rPr>
              <a:t>Activity detection (binary)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+mj-lt"/>
              </a:rPr>
              <a:t>Activity classification (n-class)</a:t>
            </a:r>
          </a:p>
        </p:txBody>
      </p:sp>
    </p:spTree>
    <p:extLst>
      <p:ext uri="{BB962C8B-B14F-4D97-AF65-F5344CB8AC3E}">
        <p14:creationId xmlns:p14="http://schemas.microsoft.com/office/powerpoint/2010/main" val="33411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90188" y="1608172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Introduction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Dataset description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Related Work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Our proposal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Discussion of 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Conclusion and future works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B0AE0-BF19-4848-AD9F-AB3162F8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07" y="640082"/>
            <a:ext cx="2529966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on locomotion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976C68-D709-4F25-A541-D4636500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09" y="2310784"/>
            <a:ext cx="2265930" cy="621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+mj-lt"/>
              </a:rPr>
              <a:t>One-</a:t>
            </a:r>
            <a:r>
              <a:rPr lang="it-IT" sz="1600" dirty="0" err="1">
                <a:latin typeface="+mj-lt"/>
              </a:rPr>
              <a:t>Shot</a:t>
            </a:r>
            <a:r>
              <a:rPr lang="it-IT" sz="1600" dirty="0">
                <a:latin typeface="+mj-lt"/>
              </a:rPr>
              <a:t> vs Activity classification</a:t>
            </a:r>
            <a:endParaRPr lang="en-US" sz="1600" dirty="0">
              <a:latin typeface="+mj-lt"/>
            </a:endParaRP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7461C0C4-E665-4F60-993A-EEC4493E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" b="3"/>
          <a:stretch/>
        </p:blipFill>
        <p:spPr>
          <a:xfrm>
            <a:off x="3477006" y="640082"/>
            <a:ext cx="5187246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186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B0AE0-BF19-4848-AD9F-AB3162F8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09" y="640082"/>
            <a:ext cx="2750280" cy="1676603"/>
          </a:xfrm>
        </p:spPr>
        <p:txBody>
          <a:bodyPr>
            <a:normAutofit/>
          </a:bodyPr>
          <a:lstStyle/>
          <a:p>
            <a:r>
              <a:rPr lang="en-US" sz="4000" dirty="0"/>
              <a:t>Results on locomotion</a:t>
            </a:r>
          </a:p>
        </p:txBody>
      </p:sp>
      <p:pic>
        <p:nvPicPr>
          <p:cNvPr id="8" name="Segnaposto contenuto 5">
            <a:extLst>
              <a:ext uri="{FF2B5EF4-FFF2-40B4-BE49-F238E27FC236}">
                <a16:creationId xmlns:a16="http://schemas.microsoft.com/office/drawing/2014/main" id="{334C5EE5-B635-44A9-9F2D-A5468C4130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r="3" b="3"/>
          <a:stretch/>
        </p:blipFill>
        <p:spPr>
          <a:xfrm>
            <a:off x="3477006" y="640082"/>
            <a:ext cx="5187246" cy="5577837"/>
          </a:xfrm>
          <a:prstGeom prst="rect">
            <a:avLst/>
          </a:prstGeom>
          <a:effectLst/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305B23D-1063-4293-9681-0A2CE3613269}"/>
              </a:ext>
            </a:extLst>
          </p:cNvPr>
          <p:cNvSpPr txBox="1">
            <a:spLocks/>
          </p:cNvSpPr>
          <p:nvPr/>
        </p:nvSpPr>
        <p:spPr>
          <a:xfrm>
            <a:off x="707009" y="2310784"/>
            <a:ext cx="2265930" cy="62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600" dirty="0">
                <a:latin typeface="+mj-lt"/>
              </a:rPr>
              <a:t>One-</a:t>
            </a:r>
            <a:r>
              <a:rPr lang="it-IT" sz="1600" dirty="0" err="1">
                <a:latin typeface="+mj-lt"/>
              </a:rPr>
              <a:t>Shot</a:t>
            </a:r>
            <a:r>
              <a:rPr lang="it-IT" sz="1600" dirty="0">
                <a:latin typeface="+mj-lt"/>
              </a:rPr>
              <a:t> vs </a:t>
            </a:r>
            <a:r>
              <a:rPr lang="it-IT" sz="1600" dirty="0" err="1">
                <a:latin typeface="+mj-lt"/>
              </a:rPr>
              <a:t>Cascade</a:t>
            </a:r>
            <a:r>
              <a:rPr lang="it-IT" sz="1600" dirty="0">
                <a:latin typeface="+mj-lt"/>
              </a:rPr>
              <a:t> classification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634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B0AE0-BF19-4848-AD9F-AB3162F8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26" y="568193"/>
            <a:ext cx="2750280" cy="1676603"/>
          </a:xfrm>
        </p:spPr>
        <p:txBody>
          <a:bodyPr>
            <a:normAutofit/>
          </a:bodyPr>
          <a:lstStyle/>
          <a:p>
            <a:r>
              <a:rPr lang="en-US" sz="4000" dirty="0"/>
              <a:t>Results on gestures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5D5EF5F9-CF51-4C6C-B0BF-0540DFAF91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r="3" b="3"/>
          <a:stretch/>
        </p:blipFill>
        <p:spPr>
          <a:xfrm>
            <a:off x="3477006" y="640082"/>
            <a:ext cx="5187246" cy="5577837"/>
          </a:xfrm>
          <a:prstGeom prst="rect">
            <a:avLst/>
          </a:prstGeom>
          <a:effectLst/>
        </p:spPr>
      </p:pic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CC8FA12-7855-42E6-8357-C67708C256D2}"/>
              </a:ext>
            </a:extLst>
          </p:cNvPr>
          <p:cNvSpPr txBox="1">
            <a:spLocks/>
          </p:cNvSpPr>
          <p:nvPr/>
        </p:nvSpPr>
        <p:spPr>
          <a:xfrm>
            <a:off x="707009" y="2310784"/>
            <a:ext cx="2265930" cy="62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600">
                <a:latin typeface="+mj-lt"/>
              </a:rPr>
              <a:t>One-Shot vs Activity classification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4161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B0AE0-BF19-4848-AD9F-AB3162F8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26" y="558766"/>
            <a:ext cx="2750280" cy="1676603"/>
          </a:xfrm>
        </p:spPr>
        <p:txBody>
          <a:bodyPr>
            <a:normAutofit/>
          </a:bodyPr>
          <a:lstStyle/>
          <a:p>
            <a:r>
              <a:rPr lang="en-US" sz="4000" dirty="0"/>
              <a:t>Results on gestures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616A1EC7-664A-4861-B66F-4E4591B3F0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r="3" b="3"/>
          <a:stretch/>
        </p:blipFill>
        <p:spPr>
          <a:xfrm>
            <a:off x="3477006" y="640082"/>
            <a:ext cx="5187246" cy="5577837"/>
          </a:xfrm>
          <a:prstGeom prst="rect">
            <a:avLst/>
          </a:prstGeom>
          <a:effectLst/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A53E0D3-796E-488A-B434-2E8C64B45BEA}"/>
              </a:ext>
            </a:extLst>
          </p:cNvPr>
          <p:cNvSpPr txBox="1">
            <a:spLocks/>
          </p:cNvSpPr>
          <p:nvPr/>
        </p:nvSpPr>
        <p:spPr>
          <a:xfrm>
            <a:off x="707009" y="2310784"/>
            <a:ext cx="2265930" cy="62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600" dirty="0">
                <a:latin typeface="+mj-lt"/>
              </a:rPr>
              <a:t>One-</a:t>
            </a:r>
            <a:r>
              <a:rPr lang="it-IT" sz="1600" dirty="0" err="1">
                <a:latin typeface="+mj-lt"/>
              </a:rPr>
              <a:t>Shot</a:t>
            </a:r>
            <a:r>
              <a:rPr lang="it-IT" sz="1600" dirty="0">
                <a:latin typeface="+mj-lt"/>
              </a:rPr>
              <a:t> vs </a:t>
            </a:r>
            <a:r>
              <a:rPr lang="it-IT" sz="1600" dirty="0" err="1">
                <a:latin typeface="+mj-lt"/>
              </a:rPr>
              <a:t>Cascade</a:t>
            </a:r>
            <a:r>
              <a:rPr lang="it-IT" sz="1600" dirty="0">
                <a:latin typeface="+mj-lt"/>
              </a:rPr>
              <a:t> classification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281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28654" y="1568415"/>
            <a:ext cx="8215953" cy="51603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No clear best choice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Class imbalance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Cascade implementation … </a:t>
            </a:r>
            <a:r>
              <a:rPr lang="en-US" sz="2000" dirty="0">
                <a:latin typeface="+mj-lt"/>
                <a:ea typeface="Fira Sans Light" charset="0"/>
                <a:cs typeface="Fira Sans Light" charset="0"/>
                <a:sym typeface="Wingdings" panose="05000000000000000000" pitchFamily="2" charset="2"/>
              </a:rPr>
              <a:t>notebook</a:t>
            </a: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</p:txBody>
      </p:sp>
      <p:pic>
        <p:nvPicPr>
          <p:cNvPr id="3" name="Immagine 2" descr="Immagine che contiene dispositivo&#10;&#10;Descrizione generata con affidabilità elevata">
            <a:extLst>
              <a:ext uri="{FF2B5EF4-FFF2-40B4-BE49-F238E27FC236}">
                <a16:creationId xmlns:a16="http://schemas.microsoft.com/office/drawing/2014/main" id="{EE59E3DD-9128-4891-B135-FB1CCD745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8" y="1378741"/>
            <a:ext cx="3666558" cy="391084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FA6099-24B0-4D00-8282-51D5C05C3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87" y="1378741"/>
            <a:ext cx="3603615" cy="3843708"/>
          </a:xfrm>
          <a:prstGeom prst="rect">
            <a:avLst/>
          </a:prstGeom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9FB78126-2154-4114-B9B4-1DEE64553376}"/>
              </a:ext>
            </a:extLst>
          </p:cNvPr>
          <p:cNvSpPr/>
          <p:nvPr/>
        </p:nvSpPr>
        <p:spPr>
          <a:xfrm>
            <a:off x="5073353" y="5890615"/>
            <a:ext cx="930444" cy="4125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90E95C-973C-45B4-AFD7-A5A05018F74E}"/>
              </a:ext>
            </a:extLst>
          </p:cNvPr>
          <p:cNvSpPr txBox="1"/>
          <p:nvPr/>
        </p:nvSpPr>
        <p:spPr>
          <a:xfrm>
            <a:off x="6118353" y="5742965"/>
            <a:ext cx="3040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These problems could be addressed in future work</a:t>
            </a:r>
          </a:p>
        </p:txBody>
      </p:sp>
    </p:spTree>
    <p:extLst>
      <p:ext uri="{BB962C8B-B14F-4D97-AF65-F5344CB8AC3E}">
        <p14:creationId xmlns:p14="http://schemas.microsoft.com/office/powerpoint/2010/main" val="378918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for Activity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Recognition: Dealing With Inactivity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94085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8224" y="367748"/>
            <a:ext cx="3356941" cy="1054584"/>
          </a:xfrm>
        </p:spPr>
        <p:txBody>
          <a:bodyPr/>
          <a:lstStyle/>
          <a:p>
            <a:r>
              <a:rPr lang="it-IT" b="1" dirty="0" err="1"/>
              <a:t>Introduction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7737" y="1422332"/>
            <a:ext cx="4430367" cy="48598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+mj-lt"/>
              </a:rPr>
              <a:t>Human Activity </a:t>
            </a:r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: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93913" y="2007705"/>
            <a:ext cx="6698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Visual </a:t>
            </a:r>
            <a:r>
              <a:rPr lang="it-IT" sz="2400" dirty="0" err="1">
                <a:latin typeface="+mj-lt"/>
              </a:rPr>
              <a:t>detection</a:t>
            </a:r>
            <a:r>
              <a:rPr lang="it-IT" sz="2400" dirty="0">
                <a:latin typeface="+mj-lt"/>
              </a:rPr>
              <a:t> from images and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+mj-lt"/>
              </a:rPr>
              <a:t>Gesture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recognition</a:t>
            </a:r>
            <a:r>
              <a:rPr lang="it-IT" sz="2400" dirty="0">
                <a:latin typeface="+mj-lt"/>
              </a:rPr>
              <a:t> from </a:t>
            </a:r>
            <a:r>
              <a:rPr lang="it-IT" sz="2400" dirty="0" err="1">
                <a:latin typeface="+mj-lt"/>
              </a:rPr>
              <a:t>sensor-based</a:t>
            </a:r>
            <a:r>
              <a:rPr lang="it-IT" sz="2400" dirty="0">
                <a:latin typeface="+mj-lt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</p:txBody>
      </p:sp>
      <p:sp>
        <p:nvSpPr>
          <p:cNvPr id="7" name="Freccia a destra 6"/>
          <p:cNvSpPr/>
          <p:nvPr/>
        </p:nvSpPr>
        <p:spPr>
          <a:xfrm rot="10800000">
            <a:off x="6987208" y="2444917"/>
            <a:ext cx="1242391" cy="3678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77737" y="3249984"/>
            <a:ext cx="7464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In the </a:t>
            </a:r>
            <a:r>
              <a:rPr lang="it-IT" sz="2400" dirty="0" err="1">
                <a:latin typeface="+mj-lt"/>
              </a:rPr>
              <a:t>past</a:t>
            </a:r>
            <a:r>
              <a:rPr lang="it-IT" sz="2400" dirty="0">
                <a:latin typeface="+mj-lt"/>
              </a:rPr>
              <a:t> decade, </a:t>
            </a:r>
            <a:r>
              <a:rPr lang="it-IT" sz="2400" dirty="0" err="1">
                <a:latin typeface="+mj-lt"/>
              </a:rPr>
              <a:t>many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have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designed</a:t>
            </a:r>
            <a:r>
              <a:rPr lang="it-IT" sz="2400" dirty="0">
                <a:latin typeface="+mj-lt"/>
              </a:rPr>
              <a:t> for time </a:t>
            </a:r>
            <a:r>
              <a:rPr lang="it-IT" sz="2400" dirty="0" err="1">
                <a:latin typeface="+mj-lt"/>
              </a:rPr>
              <a:t>series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classification</a:t>
            </a:r>
            <a:r>
              <a:rPr lang="it-IT" sz="2400" dirty="0">
                <a:latin typeface="+mj-lt"/>
              </a:rPr>
              <a:t>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 err="1">
                <a:latin typeface="+mj-lt"/>
              </a:rPr>
              <a:t>Main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problems</a:t>
            </a:r>
            <a:r>
              <a:rPr lang="it-IT" sz="2400" dirty="0">
                <a:latin typeface="+mj-lt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LACK of  BENCHMARKING DATASET</a:t>
            </a:r>
            <a:r>
              <a:rPr lang="it-IT" sz="2400" dirty="0">
                <a:latin typeface="+mj-lt"/>
              </a:rPr>
              <a:t> to compare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solutions</a:t>
            </a:r>
            <a:endParaRPr lang="it-IT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ABSENCE of DETAILS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in </a:t>
            </a:r>
            <a:r>
              <a:rPr lang="it-IT" sz="2400" dirty="0" err="1">
                <a:latin typeface="+mj-lt"/>
              </a:rPr>
              <a:t>most</a:t>
            </a:r>
            <a:r>
              <a:rPr lang="it-IT" sz="2400" dirty="0">
                <a:latin typeface="+mj-lt"/>
              </a:rPr>
              <a:t> of the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presented</a:t>
            </a:r>
            <a:r>
              <a:rPr lang="it-IT" sz="2400" dirty="0">
                <a:latin typeface="+mj-lt"/>
              </a:rPr>
              <a:t> in the </a:t>
            </a:r>
            <a:r>
              <a:rPr lang="it-IT" sz="2400" dirty="0" err="1">
                <a:latin typeface="+mj-lt"/>
              </a:rPr>
              <a:t>literature</a:t>
            </a:r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71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9" y="793497"/>
            <a:ext cx="2371993" cy="2589960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80" y="878187"/>
            <a:ext cx="2362352" cy="250527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43016" y="5973418"/>
            <a:ext cx="8199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[1] R. </a:t>
            </a:r>
            <a:r>
              <a:rPr lang="it-IT" sz="1400" dirty="0" err="1">
                <a:latin typeface="+mj-lt"/>
              </a:rPr>
              <a:t>Chavarriaga</a:t>
            </a:r>
            <a:r>
              <a:rPr lang="it-IT" sz="1400" dirty="0">
                <a:latin typeface="+mj-lt"/>
              </a:rPr>
              <a:t>, H. </a:t>
            </a:r>
            <a:r>
              <a:rPr lang="it-IT" sz="1400" dirty="0" err="1">
                <a:latin typeface="+mj-lt"/>
              </a:rPr>
              <a:t>Sagha</a:t>
            </a:r>
            <a:r>
              <a:rPr lang="it-IT" sz="1400" dirty="0">
                <a:latin typeface="+mj-lt"/>
              </a:rPr>
              <a:t>, A. </a:t>
            </a:r>
            <a:r>
              <a:rPr lang="it-IT" sz="1400" dirty="0" err="1">
                <a:latin typeface="+mj-lt"/>
              </a:rPr>
              <a:t>Calatroni</a:t>
            </a:r>
            <a:r>
              <a:rPr lang="it-IT" sz="1400" dirty="0">
                <a:latin typeface="+mj-lt"/>
              </a:rPr>
              <a:t>, S. T. </a:t>
            </a:r>
            <a:r>
              <a:rPr lang="it-IT" sz="1400" dirty="0" err="1">
                <a:latin typeface="+mj-lt"/>
              </a:rPr>
              <a:t>Digumarti</a:t>
            </a:r>
            <a:r>
              <a:rPr lang="it-IT" sz="1400" dirty="0">
                <a:latin typeface="+mj-lt"/>
              </a:rPr>
              <a:t>, G. </a:t>
            </a:r>
            <a:r>
              <a:rPr lang="it-IT" sz="1400" dirty="0" err="1">
                <a:latin typeface="+mj-lt"/>
              </a:rPr>
              <a:t>Tröster</a:t>
            </a:r>
            <a:r>
              <a:rPr lang="it-IT" sz="1400" dirty="0">
                <a:latin typeface="+mj-lt"/>
              </a:rPr>
              <a:t>, </a:t>
            </a:r>
            <a:r>
              <a:rPr lang="en-US" sz="1400" dirty="0">
                <a:latin typeface="+mj-lt"/>
              </a:rPr>
              <a:t>J. del R. </a:t>
            </a:r>
            <a:r>
              <a:rPr lang="en-US" sz="1400" dirty="0" err="1">
                <a:latin typeface="+mj-lt"/>
              </a:rPr>
              <a:t>Millán</a:t>
            </a:r>
            <a:r>
              <a:rPr lang="en-US" sz="1400" dirty="0">
                <a:latin typeface="+mj-lt"/>
              </a:rPr>
              <a:t>, and D. </a:t>
            </a:r>
            <a:r>
              <a:rPr lang="en-US" sz="1400" dirty="0" err="1">
                <a:latin typeface="+mj-lt"/>
              </a:rPr>
              <a:t>Roggen</a:t>
            </a:r>
            <a:r>
              <a:rPr lang="en-US" sz="1400" dirty="0">
                <a:latin typeface="+mj-lt"/>
              </a:rPr>
              <a:t>, “The opportunity challenge: A benchmark database for on-body sensor-based activity recognition,” </a:t>
            </a:r>
            <a:r>
              <a:rPr lang="it-IT" sz="1400" i="1" dirty="0">
                <a:latin typeface="+mj-lt"/>
              </a:rPr>
              <a:t>Pattern </a:t>
            </a:r>
            <a:r>
              <a:rPr lang="it-IT" sz="1400" i="1" dirty="0" err="1">
                <a:latin typeface="+mj-lt"/>
              </a:rPr>
              <a:t>Recognition</a:t>
            </a:r>
            <a:r>
              <a:rPr lang="it-IT" sz="1400" i="1" dirty="0">
                <a:latin typeface="+mj-lt"/>
              </a:rPr>
              <a:t> </a:t>
            </a:r>
            <a:r>
              <a:rPr lang="it-IT" sz="1400" i="1" dirty="0" err="1">
                <a:latin typeface="+mj-lt"/>
              </a:rPr>
              <a:t>Letters</a:t>
            </a:r>
            <a:r>
              <a:rPr lang="it-IT" sz="1400" dirty="0">
                <a:latin typeface="+mj-lt"/>
              </a:rPr>
              <a:t>, 2013.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724776" y="208722"/>
            <a:ext cx="601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OPPORTUNITY DATASET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47" y="3176667"/>
            <a:ext cx="3342033" cy="2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80" y="354738"/>
            <a:ext cx="2392185" cy="3141569"/>
          </a:xfrm>
        </p:spPr>
      </p:pic>
      <p:sp>
        <p:nvSpPr>
          <p:cNvPr id="5" name="CasellaDiTesto 4"/>
          <p:cNvSpPr txBox="1"/>
          <p:nvPr/>
        </p:nvSpPr>
        <p:spPr>
          <a:xfrm>
            <a:off x="1063487" y="1147016"/>
            <a:ext cx="482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4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subjects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7 </a:t>
            </a:r>
            <a:r>
              <a:rPr lang="it-IT" sz="2400" dirty="0" err="1">
                <a:latin typeface="+mj-lt"/>
              </a:rPr>
              <a:t>Inertial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Measurement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Units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12 </a:t>
            </a:r>
            <a:r>
              <a:rPr lang="it-IT" sz="2400" dirty="0" err="1">
                <a:latin typeface="+mj-lt"/>
              </a:rPr>
              <a:t>accelerometer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sensors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874644" y="3324322"/>
            <a:ext cx="964095" cy="34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076982" y="3206627"/>
            <a:ext cx="41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113 </a:t>
            </a:r>
            <a:r>
              <a:rPr lang="it-IT" sz="2400" dirty="0" err="1">
                <a:latin typeface="+mj-lt"/>
              </a:rPr>
              <a:t>channels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measurements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63487" y="4527574"/>
            <a:ext cx="756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Data </a:t>
            </a:r>
            <a:r>
              <a:rPr lang="it-IT" sz="2400" dirty="0" err="1">
                <a:latin typeface="+mj-lt"/>
              </a:rPr>
              <a:t>has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collected</a:t>
            </a:r>
            <a:r>
              <a:rPr lang="it-IT" sz="2400" dirty="0">
                <a:latin typeface="+mj-lt"/>
              </a:rPr>
              <a:t> in </a:t>
            </a:r>
            <a:r>
              <a:rPr lang="it-IT" sz="2400" dirty="0" err="1">
                <a:latin typeface="+mj-lt"/>
              </a:rPr>
              <a:t>two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distinct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modalities</a:t>
            </a:r>
            <a:r>
              <a:rPr lang="it-IT" sz="2400" dirty="0">
                <a:latin typeface="+mj-lt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5 sessions of  </a:t>
            </a:r>
            <a:r>
              <a:rPr lang="it-IT" sz="2400" b="1" dirty="0">
                <a:latin typeface="+mj-lt"/>
              </a:rPr>
              <a:t>Activity of </a:t>
            </a:r>
            <a:r>
              <a:rPr lang="it-IT" sz="2400" b="1" dirty="0" err="1">
                <a:latin typeface="+mj-lt"/>
              </a:rPr>
              <a:t>Daily</a:t>
            </a:r>
            <a:r>
              <a:rPr lang="it-IT" sz="2400" b="1" dirty="0">
                <a:latin typeface="+mj-lt"/>
              </a:rPr>
              <a:t> Living </a:t>
            </a:r>
            <a:r>
              <a:rPr lang="it-IT" sz="2400" dirty="0">
                <a:latin typeface="+mj-lt"/>
              </a:rPr>
              <a:t>(ADL)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+mj-lt"/>
              </a:rPr>
              <a:t>Drill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: 20 </a:t>
            </a:r>
            <a:r>
              <a:rPr lang="it-IT" sz="2400" dirty="0" err="1">
                <a:latin typeface="+mj-lt"/>
              </a:rPr>
              <a:t>repetitions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low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level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activities</a:t>
            </a:r>
            <a:endParaRPr lang="it-I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34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85612"/>
            <a:ext cx="7886700" cy="1325563"/>
          </a:xfrm>
        </p:spPr>
        <p:txBody>
          <a:bodyPr/>
          <a:lstStyle/>
          <a:p>
            <a:r>
              <a:rPr lang="it-IT" b="1" dirty="0" err="1"/>
              <a:t>Multiclass</a:t>
            </a:r>
            <a:r>
              <a:rPr lang="it-IT" b="1" dirty="0"/>
              <a:t> </a:t>
            </a:r>
            <a:r>
              <a:rPr lang="it-IT" b="1" dirty="0" err="1"/>
              <a:t>Classification</a:t>
            </a:r>
            <a:r>
              <a:rPr lang="it-IT" b="1" dirty="0"/>
              <a:t> </a:t>
            </a:r>
            <a:r>
              <a:rPr lang="it-IT" b="1" dirty="0" err="1"/>
              <a:t>Problem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7372" y="16111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latin typeface="+mj-lt"/>
              </a:rPr>
              <a:t>TASK A:</a:t>
            </a:r>
          </a:p>
          <a:p>
            <a:r>
              <a:rPr lang="it-IT" dirty="0" err="1">
                <a:latin typeface="+mj-lt"/>
              </a:rPr>
              <a:t>Classification</a:t>
            </a:r>
            <a:r>
              <a:rPr lang="it-IT" dirty="0">
                <a:latin typeface="+mj-lt"/>
              </a:rPr>
              <a:t> of high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/ </a:t>
            </a:r>
            <a:r>
              <a:rPr lang="it-IT" dirty="0" err="1">
                <a:latin typeface="+mj-lt"/>
              </a:rPr>
              <a:t>modes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locomotion</a:t>
            </a:r>
            <a:endParaRPr lang="it-IT" dirty="0">
              <a:latin typeface="+mj-lt"/>
            </a:endParaRP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Standing, </a:t>
            </a:r>
            <a:r>
              <a:rPr lang="it-IT" sz="2400" i="1" dirty="0" err="1">
                <a:latin typeface="+mj-lt"/>
              </a:rPr>
              <a:t>Walking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Lying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Sitting</a:t>
            </a:r>
            <a:endParaRPr lang="it-IT" sz="2400" i="1" dirty="0">
              <a:latin typeface="+mj-lt"/>
            </a:endParaRPr>
          </a:p>
          <a:p>
            <a:pPr marL="0" indent="0">
              <a:buNone/>
            </a:pPr>
            <a:endParaRPr lang="it-IT" sz="2400" b="1" dirty="0">
              <a:latin typeface="+mj-lt"/>
            </a:endParaRPr>
          </a:p>
          <a:p>
            <a:pPr marL="0" indent="0">
              <a:buNone/>
            </a:pPr>
            <a:r>
              <a:rPr lang="it-IT" b="1" dirty="0">
                <a:latin typeface="+mj-lt"/>
              </a:rPr>
              <a:t>TASK B2:</a:t>
            </a:r>
          </a:p>
          <a:p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low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</a:t>
            </a:r>
            <a:r>
              <a:rPr lang="it-IT" sz="1800" dirty="0">
                <a:latin typeface="+mj-lt"/>
              </a:rPr>
              <a:t>(17 in </a:t>
            </a:r>
            <a:r>
              <a:rPr lang="it-IT" sz="1800" dirty="0" err="1">
                <a:latin typeface="+mj-lt"/>
              </a:rPr>
              <a:t>total</a:t>
            </a:r>
            <a:r>
              <a:rPr lang="it-IT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Open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Close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Open Door 1, Close Door 1, …</a:t>
            </a:r>
          </a:p>
          <a:p>
            <a:endParaRPr lang="it-IT" b="1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28041" y="6033052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+mj-lt"/>
              </a:rPr>
              <a:t>Both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tasks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comprehend</a:t>
            </a:r>
            <a:r>
              <a:rPr lang="it-IT" dirty="0">
                <a:latin typeface="+mj-lt"/>
              </a:rPr>
              <a:t> the </a:t>
            </a:r>
            <a:r>
              <a:rPr lang="it-IT" i="1" dirty="0" err="1">
                <a:latin typeface="+mj-lt"/>
              </a:rPr>
              <a:t>Null</a:t>
            </a:r>
            <a:r>
              <a:rPr lang="it-IT" i="1" dirty="0">
                <a:latin typeface="+mj-lt"/>
              </a:rPr>
              <a:t> Class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which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represents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inactivity</a:t>
            </a:r>
            <a:r>
              <a:rPr lang="it-IT" dirty="0">
                <a:latin typeface="+mj-lt"/>
              </a:rPr>
              <a:t>. </a:t>
            </a:r>
          </a:p>
          <a:p>
            <a:r>
              <a:rPr lang="it-IT" dirty="0">
                <a:latin typeface="+mj-lt"/>
              </a:rPr>
              <a:t>A more </a:t>
            </a:r>
            <a:r>
              <a:rPr lang="it-IT" dirty="0" err="1">
                <a:latin typeface="+mj-lt"/>
              </a:rPr>
              <a:t>detailed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discussion</a:t>
            </a:r>
            <a:r>
              <a:rPr lang="it-IT" dirty="0">
                <a:latin typeface="+mj-lt"/>
              </a:rPr>
              <a:t> on </a:t>
            </a:r>
            <a:r>
              <a:rPr lang="it-IT" dirty="0" err="1">
                <a:latin typeface="+mj-lt"/>
              </a:rPr>
              <a:t>this</a:t>
            </a:r>
            <a:r>
              <a:rPr lang="it-IT" dirty="0">
                <a:latin typeface="+mj-lt"/>
              </a:rPr>
              <a:t> in a </a:t>
            </a:r>
            <a:r>
              <a:rPr lang="it-IT" dirty="0" err="1">
                <a:latin typeface="+mj-lt"/>
              </a:rPr>
              <a:t>couple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slides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3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8041" y="255795"/>
            <a:ext cx="7886700" cy="1325563"/>
          </a:xfrm>
        </p:spPr>
        <p:txBody>
          <a:bodyPr/>
          <a:lstStyle/>
          <a:p>
            <a:r>
              <a:rPr lang="it-IT" dirty="0"/>
              <a:t>State of the Art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432" y="158135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+mj-lt"/>
              </a:rPr>
              <a:t>In the </a:t>
            </a:r>
            <a:r>
              <a:rPr lang="it-IT" sz="2000" dirty="0" err="1">
                <a:latin typeface="+mj-lt"/>
              </a:rPr>
              <a:t>literature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there’s</a:t>
            </a:r>
            <a:r>
              <a:rPr lang="it-IT" sz="2000" dirty="0">
                <a:latin typeface="+mj-lt"/>
              </a:rPr>
              <a:t> no </a:t>
            </a:r>
            <a:r>
              <a:rPr lang="it-IT" sz="2000" dirty="0" err="1">
                <a:latin typeface="+mj-lt"/>
              </a:rPr>
              <a:t>shortage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models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trying</a:t>
            </a:r>
            <a:r>
              <a:rPr lang="it-IT" sz="2000" dirty="0">
                <a:latin typeface="+mj-lt"/>
              </a:rPr>
              <a:t> to solve the </a:t>
            </a:r>
            <a:r>
              <a:rPr lang="it-IT" sz="2000" dirty="0" err="1">
                <a:latin typeface="+mj-lt"/>
              </a:rPr>
              <a:t>problem</a:t>
            </a:r>
            <a:r>
              <a:rPr lang="it-IT" sz="2000" dirty="0">
                <a:latin typeface="+mj-lt"/>
              </a:rPr>
              <a:t>. For </a:t>
            </a:r>
            <a:r>
              <a:rPr lang="it-IT" sz="2000" dirty="0" err="1">
                <a:latin typeface="+mj-lt"/>
              </a:rPr>
              <a:t>example</a:t>
            </a:r>
            <a:r>
              <a:rPr lang="it-IT" sz="2000" dirty="0">
                <a:latin typeface="+mj-lt"/>
              </a:rPr>
              <a:t>:</a:t>
            </a:r>
          </a:p>
          <a:p>
            <a:r>
              <a:rPr lang="it-IT" sz="2000" dirty="0">
                <a:latin typeface="+mj-lt"/>
              </a:rPr>
              <a:t>Complete </a:t>
            </a:r>
            <a:r>
              <a:rPr lang="it-IT" sz="2000" dirty="0" err="1">
                <a:latin typeface="+mj-lt"/>
              </a:rPr>
              <a:t>framework</a:t>
            </a:r>
            <a:r>
              <a:rPr lang="it-IT" sz="2000" dirty="0">
                <a:latin typeface="+mj-lt"/>
              </a:rPr>
              <a:t> in [2]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performs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interpolation</a:t>
            </a:r>
            <a:r>
              <a:rPr lang="it-IT" sz="2000" dirty="0">
                <a:latin typeface="+mj-lt"/>
              </a:rPr>
              <a:t> in </a:t>
            </a:r>
            <a:r>
              <a:rPr lang="it-IT" sz="2000" dirty="0" err="1">
                <a:latin typeface="+mj-lt"/>
              </a:rPr>
              <a:t>preprocessing</a:t>
            </a:r>
            <a:r>
              <a:rPr lang="it-IT" sz="2000" dirty="0">
                <a:latin typeface="+mj-lt"/>
              </a:rPr>
              <a:t> and </a:t>
            </a:r>
            <a:r>
              <a:rPr lang="it-IT" sz="2000" dirty="0" err="1">
                <a:latin typeface="+mj-lt"/>
              </a:rPr>
              <a:t>tries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cope</a:t>
            </a:r>
            <a:r>
              <a:rPr lang="it-IT" sz="2000" dirty="0">
                <a:latin typeface="+mj-lt"/>
              </a:rPr>
              <a:t> with </a:t>
            </a:r>
            <a:r>
              <a:rPr lang="it-IT" sz="2000" dirty="0" err="1">
                <a:latin typeface="+mj-lt"/>
              </a:rPr>
              <a:t>class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imbalances</a:t>
            </a:r>
            <a:r>
              <a:rPr lang="it-IT" sz="2000" dirty="0">
                <a:latin typeface="+mj-lt"/>
              </a:rPr>
              <a:t> (</a:t>
            </a:r>
            <a:r>
              <a:rPr lang="it-IT" sz="2000" b="1" dirty="0">
                <a:latin typeface="+mj-lt"/>
              </a:rPr>
              <a:t>1NN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>
                <a:latin typeface="+mj-lt"/>
              </a:rPr>
              <a:t>SVM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classifiers</a:t>
            </a:r>
            <a:r>
              <a:rPr lang="it-IT" sz="2000" dirty="0">
                <a:latin typeface="+mj-lt"/>
              </a:rPr>
              <a:t>)</a:t>
            </a:r>
          </a:p>
          <a:p>
            <a:r>
              <a:rPr lang="it-IT" sz="2000" b="1" dirty="0" err="1">
                <a:latin typeface="+mj-lt"/>
              </a:rPr>
              <a:t>Convolutional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layers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were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implemented</a:t>
            </a:r>
            <a:r>
              <a:rPr lang="it-IT" sz="2000" dirty="0">
                <a:latin typeface="+mj-lt"/>
              </a:rPr>
              <a:t> in NN </a:t>
            </a:r>
            <a:r>
              <a:rPr lang="it-IT" sz="2000" dirty="0" err="1">
                <a:latin typeface="+mj-lt"/>
              </a:rPr>
              <a:t>along</a:t>
            </a:r>
            <a:r>
              <a:rPr lang="it-IT" sz="2000" dirty="0">
                <a:latin typeface="+mj-lt"/>
              </a:rPr>
              <a:t> with </a:t>
            </a:r>
            <a:r>
              <a:rPr lang="it-IT" sz="2000" b="1" dirty="0" err="1">
                <a:latin typeface="+mj-lt"/>
              </a:rPr>
              <a:t>ReLU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 err="1">
                <a:latin typeface="+mj-lt"/>
              </a:rPr>
              <a:t>pooling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layers</a:t>
            </a:r>
            <a:r>
              <a:rPr lang="it-IT" sz="2000" dirty="0">
                <a:latin typeface="+mj-lt"/>
              </a:rPr>
              <a:t> in [3], in </a:t>
            </a:r>
            <a:r>
              <a:rPr lang="it-IT" sz="2000" dirty="0" err="1">
                <a:latin typeface="+mj-lt"/>
              </a:rPr>
              <a:t>order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extract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better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features</a:t>
            </a:r>
            <a:r>
              <a:rPr lang="it-IT" sz="2000" dirty="0">
                <a:latin typeface="+mj-lt"/>
              </a:rPr>
              <a:t>; </a:t>
            </a:r>
            <a:r>
              <a:rPr lang="it-IT" sz="2000" dirty="0" err="1">
                <a:latin typeface="+mj-lt"/>
              </a:rPr>
              <a:t>they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segment</a:t>
            </a:r>
            <a:r>
              <a:rPr lang="it-IT" sz="2000" dirty="0">
                <a:latin typeface="+mj-lt"/>
              </a:rPr>
              <a:t> the </a:t>
            </a:r>
            <a:r>
              <a:rPr lang="it-IT" sz="2000" dirty="0" err="1">
                <a:latin typeface="+mj-lt"/>
              </a:rPr>
              <a:t>datasets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into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windows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samples</a:t>
            </a:r>
            <a:endParaRPr lang="it-IT" sz="2000" dirty="0">
              <a:latin typeface="+mj-lt"/>
            </a:endParaRPr>
          </a:p>
          <a:p>
            <a:r>
              <a:rPr lang="it-IT" sz="2000" dirty="0">
                <a:latin typeface="+mj-lt"/>
              </a:rPr>
              <a:t>A complete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can be </a:t>
            </a:r>
            <a:r>
              <a:rPr lang="it-IT" sz="2000" dirty="0" err="1">
                <a:latin typeface="+mj-lt"/>
              </a:rPr>
              <a:t>found</a:t>
            </a:r>
            <a:r>
              <a:rPr lang="it-IT" sz="2000" dirty="0">
                <a:latin typeface="+mj-lt"/>
              </a:rPr>
              <a:t> in [4] </a:t>
            </a:r>
            <a:r>
              <a:rPr lang="it-IT" sz="2000" dirty="0" err="1">
                <a:latin typeface="+mj-lt"/>
              </a:rPr>
              <a:t>were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they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implement</a:t>
            </a:r>
            <a:r>
              <a:rPr lang="it-IT" sz="2000" dirty="0">
                <a:latin typeface="+mj-lt"/>
              </a:rPr>
              <a:t> a model </a:t>
            </a:r>
            <a:r>
              <a:rPr lang="it-IT" sz="2000" dirty="0" err="1">
                <a:latin typeface="+mj-lt"/>
              </a:rPr>
              <a:t>comprehensive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both</a:t>
            </a:r>
            <a:r>
              <a:rPr lang="it-IT" sz="2000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convolutional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>
                <a:latin typeface="+mj-lt"/>
              </a:rPr>
              <a:t>LSTM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layers</a:t>
            </a:r>
            <a:r>
              <a:rPr lang="it-IT" sz="2000" dirty="0">
                <a:latin typeface="+mj-lt"/>
              </a:rPr>
              <a:t>, in </a:t>
            </a:r>
            <a:r>
              <a:rPr lang="it-IT" sz="2000" dirty="0" err="1">
                <a:latin typeface="+mj-lt"/>
              </a:rPr>
              <a:t>order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extract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sensible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features</a:t>
            </a:r>
            <a:r>
              <a:rPr lang="it-IT" sz="2000" dirty="0">
                <a:latin typeface="+mj-lt"/>
              </a:rPr>
              <a:t> and exploit the </a:t>
            </a:r>
            <a:r>
              <a:rPr lang="it-IT" sz="2000" dirty="0" err="1">
                <a:latin typeface="+mj-lt"/>
              </a:rPr>
              <a:t>correlation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among</a:t>
            </a:r>
            <a:r>
              <a:rPr lang="it-IT" sz="2000" dirty="0">
                <a:latin typeface="+mj-lt"/>
              </a:rPr>
              <a:t> consecutive </a:t>
            </a:r>
            <a:r>
              <a:rPr lang="it-IT" sz="2000" dirty="0" err="1">
                <a:latin typeface="+mj-lt"/>
              </a:rPr>
              <a:t>samples</a:t>
            </a:r>
            <a:r>
              <a:rPr lang="it-IT" sz="2000" dirty="0">
                <a:latin typeface="+mj-lt"/>
              </a:rPr>
              <a:t> and </a:t>
            </a:r>
            <a:r>
              <a:rPr lang="it-IT" sz="2000" dirty="0" err="1">
                <a:latin typeface="+mj-lt"/>
              </a:rPr>
              <a:t>independent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windows</a:t>
            </a:r>
            <a:endParaRPr lang="it-IT" sz="2000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28650" y="5241807"/>
            <a:ext cx="7886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[2] H. </a:t>
            </a:r>
            <a:r>
              <a:rPr lang="it-IT" sz="1400" dirty="0" err="1">
                <a:latin typeface="+mj-lt"/>
              </a:rPr>
              <a:t>Cao</a:t>
            </a:r>
            <a:r>
              <a:rPr lang="it-IT" sz="1400" dirty="0">
                <a:latin typeface="+mj-lt"/>
              </a:rPr>
              <a:t>, M. N. </a:t>
            </a:r>
            <a:r>
              <a:rPr lang="it-IT" sz="1400" dirty="0" err="1">
                <a:latin typeface="+mj-lt"/>
              </a:rPr>
              <a:t>Nguyen</a:t>
            </a:r>
            <a:r>
              <a:rPr lang="it-IT" sz="1400" dirty="0">
                <a:latin typeface="+mj-lt"/>
              </a:rPr>
              <a:t>, C. </a:t>
            </a:r>
            <a:r>
              <a:rPr lang="it-IT" sz="1400" dirty="0" err="1">
                <a:latin typeface="+mj-lt"/>
              </a:rPr>
              <a:t>Phua</a:t>
            </a:r>
            <a:r>
              <a:rPr lang="it-IT" sz="1400" dirty="0">
                <a:latin typeface="+mj-lt"/>
              </a:rPr>
              <a:t>, S. </a:t>
            </a:r>
            <a:r>
              <a:rPr lang="it-IT" sz="1400" dirty="0" err="1">
                <a:latin typeface="+mj-lt"/>
              </a:rPr>
              <a:t>Krishnaswamy</a:t>
            </a:r>
            <a:r>
              <a:rPr lang="it-IT" sz="1400" dirty="0">
                <a:latin typeface="+mj-lt"/>
              </a:rPr>
              <a:t>, and X. Li, “An </a:t>
            </a:r>
            <a:r>
              <a:rPr lang="en-US" sz="1400" dirty="0">
                <a:latin typeface="+mj-lt"/>
              </a:rPr>
              <a:t>integrated framework for human activity classification.,” in </a:t>
            </a:r>
            <a:r>
              <a:rPr lang="en-US" sz="1400" i="1" dirty="0" err="1">
                <a:latin typeface="+mj-lt"/>
              </a:rPr>
              <a:t>UbiComp</a:t>
            </a:r>
            <a:r>
              <a:rPr lang="en-US" sz="1400" dirty="0">
                <a:latin typeface="+mj-lt"/>
              </a:rPr>
              <a:t>,</a:t>
            </a:r>
            <a:r>
              <a:rPr lang="it-IT" sz="1400" dirty="0">
                <a:latin typeface="+mj-lt"/>
              </a:rPr>
              <a:t>pp. 331–340, 2012.</a:t>
            </a:r>
          </a:p>
          <a:p>
            <a:r>
              <a:rPr lang="it-IT" sz="1400" dirty="0">
                <a:latin typeface="+mj-lt"/>
              </a:rPr>
              <a:t>[3] J. Yang, M. N. </a:t>
            </a:r>
            <a:r>
              <a:rPr lang="it-IT" sz="1400" dirty="0" err="1">
                <a:latin typeface="+mj-lt"/>
              </a:rPr>
              <a:t>Nguyen</a:t>
            </a:r>
            <a:r>
              <a:rPr lang="it-IT" sz="1400" dirty="0">
                <a:latin typeface="+mj-lt"/>
              </a:rPr>
              <a:t>, P. P. San, X. Li, and S. </a:t>
            </a:r>
            <a:r>
              <a:rPr lang="it-IT" sz="1400" dirty="0" err="1">
                <a:latin typeface="+mj-lt"/>
              </a:rPr>
              <a:t>Krishnaswamy</a:t>
            </a:r>
            <a:r>
              <a:rPr lang="it-IT" sz="1400" dirty="0">
                <a:latin typeface="+mj-lt"/>
              </a:rPr>
              <a:t>, “</a:t>
            </a:r>
            <a:r>
              <a:rPr lang="it-IT" sz="1400" dirty="0" err="1">
                <a:latin typeface="+mj-lt"/>
              </a:rPr>
              <a:t>Deep</a:t>
            </a:r>
            <a:r>
              <a:rPr lang="it-IT" sz="14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convolutional neural networks on multichannel time series for human activity recognition.,” in </a:t>
            </a:r>
            <a:r>
              <a:rPr lang="en-US" sz="1400" i="1" dirty="0" err="1">
                <a:latin typeface="+mj-lt"/>
              </a:rPr>
              <a:t>Ijcai</a:t>
            </a:r>
            <a:r>
              <a:rPr lang="en-US" sz="1400" dirty="0">
                <a:latin typeface="+mj-lt"/>
              </a:rPr>
              <a:t>, vol. 15, pp. 3995–4001, 2015.</a:t>
            </a:r>
          </a:p>
          <a:p>
            <a:r>
              <a:rPr lang="en-US" sz="1400" dirty="0">
                <a:latin typeface="+mj-lt"/>
              </a:rPr>
              <a:t>[4] </a:t>
            </a:r>
            <a:r>
              <a:rPr lang="sv-SE" sz="1400" dirty="0">
                <a:latin typeface="+mj-lt"/>
              </a:rPr>
              <a:t>F. Li, K. Shirahama, M. A. Nisar, L. Köping, and M. Grzegorzek, </a:t>
            </a:r>
            <a:r>
              <a:rPr lang="en-US" sz="1400" dirty="0">
                <a:latin typeface="+mj-lt"/>
              </a:rPr>
              <a:t>“Comparison of feature learning methods for human activity recognition using wearable sensors,” </a:t>
            </a:r>
            <a:r>
              <a:rPr lang="en-US" sz="1400" i="1" dirty="0">
                <a:latin typeface="+mj-lt"/>
              </a:rPr>
              <a:t>Sensors</a:t>
            </a:r>
            <a:r>
              <a:rPr lang="en-US" sz="1400" dirty="0">
                <a:latin typeface="+mj-lt"/>
              </a:rPr>
              <a:t>, vol. 18, no. 2, p. 679, 2018.</a:t>
            </a:r>
            <a:endParaRPr lang="it-IT" sz="1400" dirty="0">
              <a:latin typeface="+mj-lt"/>
            </a:endParaRPr>
          </a:p>
          <a:p>
            <a:endParaRPr lang="it-IT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08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6276" y="23018"/>
            <a:ext cx="7886700" cy="1325563"/>
          </a:xfrm>
        </p:spPr>
        <p:txBody>
          <a:bodyPr>
            <a:normAutofit/>
          </a:bodyPr>
          <a:lstStyle/>
          <a:p>
            <a:r>
              <a:rPr lang="it-IT" sz="4000" dirty="0"/>
              <a:t>Processing Pipeline of </a:t>
            </a:r>
            <a:r>
              <a:rPr lang="it-IT" sz="4000" dirty="0" err="1"/>
              <a:t>Our</a:t>
            </a:r>
            <a:r>
              <a:rPr lang="it-IT" sz="4000" dirty="0"/>
              <a:t> </a:t>
            </a:r>
            <a:r>
              <a:rPr lang="it-IT" sz="4000" dirty="0" err="1"/>
              <a:t>Proposal</a:t>
            </a:r>
            <a:endParaRPr lang="it-IT" sz="40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74" y="1545405"/>
            <a:ext cx="6156256" cy="4460902"/>
          </a:xfrm>
        </p:spPr>
      </p:pic>
      <p:sp>
        <p:nvSpPr>
          <p:cNvPr id="5" name="Ovale 4"/>
          <p:cNvSpPr/>
          <p:nvPr/>
        </p:nvSpPr>
        <p:spPr>
          <a:xfrm>
            <a:off x="1330392" y="1117461"/>
            <a:ext cx="2763078" cy="4104861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3717235" y="1092286"/>
            <a:ext cx="4393095" cy="5257800"/>
          </a:xfrm>
          <a:prstGeom prst="ellipse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209489" y="5320734"/>
            <a:ext cx="125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rgbClr val="FF0000"/>
                </a:solidFill>
              </a:rPr>
              <a:t>Matlab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506279" y="6412334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</a:rPr>
              <a:t>Python</a:t>
            </a:r>
            <a:endParaRPr lang="it-IT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41583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3ECEC71-0AF7-4816-AD6F-960017AF0A94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Original dataset (Dark squares = </a:t>
            </a:r>
            <a:r>
              <a:rPr lang="en-US" dirty="0" err="1">
                <a:latin typeface="+mj-lt"/>
              </a:rPr>
              <a:t>NaN</a:t>
            </a:r>
            <a:r>
              <a:rPr lang="en-US" dirty="0">
                <a:latin typeface="+mj-lt"/>
              </a:rPr>
              <a:t> values)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8CD5F5-8EB5-4389-B0A1-2FE429FB6290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3C09E0D-B2D7-4963-8F43-E166A015035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79290" y="1825625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CD27E60-39EE-4B1A-A9E7-84A56B4B2DAC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70B5DF-FBD7-43C4-9D1B-3B73F2D4C27A}"/>
              </a:ext>
            </a:extLst>
          </p:cNvPr>
          <p:cNvSpPr txBox="1"/>
          <p:nvPr/>
        </p:nvSpPr>
        <p:spPr>
          <a:xfrm>
            <a:off x="8545893" y="6275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1879918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842</Words>
  <Application>Microsoft Office PowerPoint</Application>
  <PresentationFormat>Presentazione su schermo (4:3)</PresentationFormat>
  <Paragraphs>176</Paragraphs>
  <Slides>25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Deep Learning Techniques for Activity Recognition: Dealing With Inactivity</vt:lpstr>
      <vt:lpstr>Outline</vt:lpstr>
      <vt:lpstr>Introduction</vt:lpstr>
      <vt:lpstr>Presentazione standard di PowerPoint</vt:lpstr>
      <vt:lpstr>Presentazione standard di PowerPoint</vt:lpstr>
      <vt:lpstr>Multiclass Classification Problem</vt:lpstr>
      <vt:lpstr>State of the Art </vt:lpstr>
      <vt:lpstr>Processing Pipeline of Our Proposal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Models</vt:lpstr>
      <vt:lpstr>Pipelines</vt:lpstr>
      <vt:lpstr>Results on locomotion</vt:lpstr>
      <vt:lpstr>Results on locomotion</vt:lpstr>
      <vt:lpstr>Results on gestures</vt:lpstr>
      <vt:lpstr>Results on gestures</vt:lpstr>
      <vt:lpstr>Conclusions</vt:lpstr>
      <vt:lpstr>Deep Learning Techniques for Activity Recognition: Dealing With Inactivity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Techniques for Gesture Recognition: Dealing With Inactivity</dc:title>
  <dc:creator>Riccardo Lincetto</dc:creator>
  <cp:lastModifiedBy>Riccardo Lincetto</cp:lastModifiedBy>
  <cp:revision>3</cp:revision>
  <dcterms:created xsi:type="dcterms:W3CDTF">2018-09-09T21:08:26Z</dcterms:created>
  <dcterms:modified xsi:type="dcterms:W3CDTF">2018-09-09T21:19:53Z</dcterms:modified>
</cp:coreProperties>
</file>