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12"/>
  </p:notesMasterIdLst>
  <p:sldIdLst>
    <p:sldId id="285" r:id="rId3"/>
    <p:sldId id="330" r:id="rId4"/>
    <p:sldId id="402" r:id="rId5"/>
    <p:sldId id="403" r:id="rId6"/>
    <p:sldId id="404" r:id="rId7"/>
    <p:sldId id="405" r:id="rId8"/>
    <p:sldId id="407" r:id="rId9"/>
    <p:sldId id="383" r:id="rId10"/>
    <p:sldId id="40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214"/>
    <a:srgbClr val="E89057"/>
    <a:srgbClr val="CEDBE6"/>
    <a:srgbClr val="00CC00"/>
    <a:srgbClr val="FF66FF"/>
    <a:srgbClr val="FFD629"/>
    <a:srgbClr val="FFDB43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88" y="32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Human Activity </a:t>
            </a:r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Visual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Gesture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recognition</a:t>
            </a:r>
            <a:r>
              <a:rPr lang="it-IT" sz="2400" dirty="0">
                <a:latin typeface="+mj-lt"/>
              </a:rPr>
              <a:t> from </a:t>
            </a:r>
            <a:r>
              <a:rPr lang="it-IT" sz="2400" dirty="0" err="1">
                <a:latin typeface="+mj-lt"/>
              </a:rPr>
              <a:t>sensor-based</a:t>
            </a:r>
            <a:r>
              <a:rPr lang="it-IT" sz="2400" dirty="0">
                <a:latin typeface="+mj-lt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In the </a:t>
            </a:r>
            <a:r>
              <a:rPr lang="it-IT" sz="2400" dirty="0" err="1">
                <a:latin typeface="+mj-lt"/>
              </a:rPr>
              <a:t>past</a:t>
            </a:r>
            <a:r>
              <a:rPr lang="it-IT" sz="2400" dirty="0">
                <a:latin typeface="+mj-lt"/>
              </a:rPr>
              <a:t> decade, </a:t>
            </a:r>
            <a:r>
              <a:rPr lang="it-IT" sz="2400" dirty="0" err="1">
                <a:latin typeface="+mj-lt"/>
              </a:rPr>
              <a:t>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designed</a:t>
            </a:r>
            <a:r>
              <a:rPr lang="it-IT" sz="2400" dirty="0">
                <a:latin typeface="+mj-lt"/>
              </a:rPr>
              <a:t> for time </a:t>
            </a:r>
            <a:r>
              <a:rPr lang="it-IT" sz="2400" dirty="0" err="1">
                <a:latin typeface="+mj-lt"/>
              </a:rPr>
              <a:t>series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classification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 err="1">
                <a:latin typeface="+mj-lt"/>
              </a:rPr>
              <a:t>Main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problem</a:t>
            </a:r>
            <a:r>
              <a:rPr lang="it-IT" sz="2400" dirty="0">
                <a:latin typeface="+mj-l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LACK of  BENCHMARKING DATASET</a:t>
            </a:r>
            <a:r>
              <a:rPr lang="it-IT" sz="2400" dirty="0">
                <a:latin typeface="+mj-lt"/>
              </a:rPr>
              <a:t> to compare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solutions</a:t>
            </a:r>
            <a:endParaRPr lang="it-IT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ABSENCE of DETAILS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in </a:t>
            </a:r>
            <a:r>
              <a:rPr lang="it-IT" sz="2400" dirty="0" err="1">
                <a:latin typeface="+mj-lt"/>
              </a:rPr>
              <a:t>most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presented</a:t>
            </a:r>
            <a:r>
              <a:rPr lang="it-IT" sz="2400" dirty="0">
                <a:latin typeface="+mj-lt"/>
              </a:rPr>
              <a:t> in the </a:t>
            </a:r>
            <a:r>
              <a:rPr lang="it-IT" sz="2400" dirty="0" err="1">
                <a:latin typeface="+mj-lt"/>
              </a:rPr>
              <a:t>literature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[1] R. </a:t>
            </a:r>
            <a:r>
              <a:rPr lang="it-IT" sz="1400" dirty="0" err="1">
                <a:latin typeface="+mj-lt"/>
              </a:rPr>
              <a:t>Chavarriaga</a:t>
            </a:r>
            <a:r>
              <a:rPr lang="it-IT" sz="1400" dirty="0">
                <a:latin typeface="+mj-lt"/>
              </a:rPr>
              <a:t>, H. </a:t>
            </a:r>
            <a:r>
              <a:rPr lang="it-IT" sz="1400" dirty="0" err="1">
                <a:latin typeface="+mj-lt"/>
              </a:rPr>
              <a:t>Sagha</a:t>
            </a:r>
            <a:r>
              <a:rPr lang="it-IT" sz="1400" dirty="0">
                <a:latin typeface="+mj-lt"/>
              </a:rPr>
              <a:t>, A. </a:t>
            </a:r>
            <a:r>
              <a:rPr lang="it-IT" sz="1400" dirty="0" err="1">
                <a:latin typeface="+mj-lt"/>
              </a:rPr>
              <a:t>Calatroni</a:t>
            </a:r>
            <a:r>
              <a:rPr lang="it-IT" sz="1400" dirty="0">
                <a:latin typeface="+mj-lt"/>
              </a:rPr>
              <a:t>, S. T. </a:t>
            </a:r>
            <a:r>
              <a:rPr lang="it-IT" sz="1400" dirty="0" err="1">
                <a:latin typeface="+mj-lt"/>
              </a:rPr>
              <a:t>Digumarti</a:t>
            </a:r>
            <a:r>
              <a:rPr lang="it-IT" sz="1400" dirty="0">
                <a:latin typeface="+mj-lt"/>
              </a:rPr>
              <a:t>, G. </a:t>
            </a:r>
            <a:r>
              <a:rPr lang="it-IT" sz="1400" dirty="0" err="1">
                <a:latin typeface="+mj-lt"/>
              </a:rPr>
              <a:t>Tröster</a:t>
            </a:r>
            <a:r>
              <a:rPr lang="it-IT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J. del R. </a:t>
            </a:r>
            <a:r>
              <a:rPr lang="en-US" sz="1400" dirty="0" err="1">
                <a:latin typeface="+mj-lt"/>
              </a:rPr>
              <a:t>Millán</a:t>
            </a:r>
            <a:r>
              <a:rPr lang="en-US" sz="1400" dirty="0">
                <a:latin typeface="+mj-lt"/>
              </a:rPr>
              <a:t>, and D. </a:t>
            </a:r>
            <a:r>
              <a:rPr lang="en-US" sz="1400" dirty="0" err="1">
                <a:latin typeface="+mj-lt"/>
              </a:rPr>
              <a:t>Roggen</a:t>
            </a:r>
            <a:r>
              <a:rPr lang="en-US" sz="1400" dirty="0">
                <a:latin typeface="+mj-lt"/>
              </a:rPr>
              <a:t>, “The opportunity challenge: A benchmark database for on-body sensor-based activity recognition,” </a:t>
            </a:r>
            <a:r>
              <a:rPr lang="it-IT" sz="1400" i="1" dirty="0">
                <a:latin typeface="+mj-lt"/>
              </a:rPr>
              <a:t>Pattern </a:t>
            </a:r>
            <a:r>
              <a:rPr lang="it-IT" sz="1400" i="1" dirty="0" err="1">
                <a:latin typeface="+mj-lt"/>
              </a:rPr>
              <a:t>Recognition</a:t>
            </a:r>
            <a:r>
              <a:rPr lang="it-IT" sz="1400" i="1" dirty="0">
                <a:latin typeface="+mj-lt"/>
              </a:rPr>
              <a:t> </a:t>
            </a:r>
            <a:r>
              <a:rPr lang="it-IT" sz="1400" i="1" dirty="0" err="1">
                <a:latin typeface="+mj-lt"/>
              </a:rPr>
              <a:t>Letters</a:t>
            </a:r>
            <a:r>
              <a:rPr lang="it-IT" sz="1400" dirty="0">
                <a:latin typeface="+mj-lt"/>
              </a:rPr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4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subjects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7 </a:t>
            </a:r>
            <a:r>
              <a:rPr lang="it-IT" sz="2400" dirty="0" err="1">
                <a:latin typeface="+mj-lt"/>
              </a:rPr>
              <a:t>Inertial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Measurement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Units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12 </a:t>
            </a:r>
            <a:r>
              <a:rPr lang="it-IT" sz="2400" dirty="0" err="1">
                <a:latin typeface="+mj-lt"/>
              </a:rPr>
              <a:t>accelerometer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sensors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113 </a:t>
            </a:r>
            <a:r>
              <a:rPr lang="it-IT" sz="2400" dirty="0" err="1">
                <a:latin typeface="+mj-lt"/>
              </a:rPr>
              <a:t>channels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measurements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Data </a:t>
            </a:r>
            <a:r>
              <a:rPr lang="it-IT" sz="2400" dirty="0" err="1">
                <a:latin typeface="+mj-lt"/>
              </a:rPr>
              <a:t>has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collected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two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distinct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modalities</a:t>
            </a:r>
            <a:r>
              <a:rPr lang="it-IT" sz="2400" dirty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5 sessions of  </a:t>
            </a:r>
            <a:r>
              <a:rPr lang="it-IT" sz="2400" b="1" dirty="0">
                <a:latin typeface="+mj-lt"/>
              </a:rPr>
              <a:t>Activity of </a:t>
            </a:r>
            <a:r>
              <a:rPr lang="it-IT" sz="2400" b="1" dirty="0" err="1">
                <a:latin typeface="+mj-lt"/>
              </a:rPr>
              <a:t>Daily</a:t>
            </a:r>
            <a:r>
              <a:rPr lang="it-IT" sz="2400" b="1" dirty="0">
                <a:latin typeface="+mj-lt"/>
              </a:rPr>
              <a:t> Living </a:t>
            </a:r>
            <a:r>
              <a:rPr lang="it-IT" sz="2400" dirty="0">
                <a:latin typeface="+mj-lt"/>
              </a:rPr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Drill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: 20 </a:t>
            </a:r>
            <a:r>
              <a:rPr lang="it-IT" sz="2400" dirty="0" err="1">
                <a:latin typeface="+mj-lt"/>
              </a:rPr>
              <a:t>repetitions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low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level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activities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85612"/>
            <a:ext cx="7886700" cy="1325563"/>
          </a:xfrm>
        </p:spPr>
        <p:txBody>
          <a:bodyPr/>
          <a:lstStyle/>
          <a:p>
            <a:r>
              <a:rPr lang="it-IT" b="1" dirty="0" err="1"/>
              <a:t>Multiclass</a:t>
            </a:r>
            <a:r>
              <a:rPr lang="it-IT" b="1" dirty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372" y="16111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TASK A:</a:t>
            </a:r>
          </a:p>
          <a:p>
            <a:r>
              <a:rPr lang="it-IT" dirty="0" err="1">
                <a:latin typeface="+mj-lt"/>
              </a:rPr>
              <a:t>Classification</a:t>
            </a:r>
            <a:r>
              <a:rPr lang="it-IT" dirty="0">
                <a:latin typeface="+mj-lt"/>
              </a:rPr>
              <a:t> of high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/ </a:t>
            </a:r>
            <a:r>
              <a:rPr lang="it-IT" dirty="0" err="1">
                <a:latin typeface="+mj-lt"/>
              </a:rPr>
              <a:t>modes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locomotion</a:t>
            </a:r>
            <a:endParaRPr lang="it-IT" dirty="0">
              <a:latin typeface="+mj-lt"/>
            </a:endParaRP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Standing, </a:t>
            </a:r>
            <a:r>
              <a:rPr lang="it-IT" sz="2400" i="1" dirty="0" err="1">
                <a:latin typeface="+mj-lt"/>
              </a:rPr>
              <a:t>Walking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Lying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Sitting</a:t>
            </a:r>
            <a:endParaRPr lang="it-IT" sz="2400" i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TASK B:</a:t>
            </a:r>
          </a:p>
          <a:p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low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(17 in </a:t>
            </a:r>
            <a:r>
              <a:rPr lang="it-IT" sz="1800" dirty="0" err="1">
                <a:latin typeface="+mj-lt"/>
              </a:rPr>
              <a:t>total</a:t>
            </a:r>
            <a:r>
              <a:rPr lang="it-IT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Open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Close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Open Door 1, Close Door 1, …</a:t>
            </a:r>
          </a:p>
          <a:p>
            <a:endParaRPr lang="it-IT" b="1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8041" y="6033052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+mj-lt"/>
              </a:rPr>
              <a:t>Both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tasks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comprehend</a:t>
            </a:r>
            <a:r>
              <a:rPr lang="it-IT" dirty="0">
                <a:latin typeface="+mj-lt"/>
              </a:rPr>
              <a:t> the </a:t>
            </a:r>
            <a:r>
              <a:rPr lang="it-IT" i="1" dirty="0" err="1">
                <a:latin typeface="+mj-lt"/>
              </a:rPr>
              <a:t>Null</a:t>
            </a:r>
            <a:r>
              <a:rPr lang="it-IT" i="1" dirty="0">
                <a:latin typeface="+mj-lt"/>
              </a:rPr>
              <a:t> Class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represents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inactivity</a:t>
            </a:r>
            <a:r>
              <a:rPr lang="it-IT" dirty="0">
                <a:latin typeface="+mj-lt"/>
              </a:rPr>
              <a:t>. </a:t>
            </a:r>
          </a:p>
          <a:p>
            <a:r>
              <a:rPr lang="it-IT" dirty="0">
                <a:latin typeface="+mj-lt"/>
              </a:rPr>
              <a:t>A more </a:t>
            </a:r>
            <a:r>
              <a:rPr lang="it-IT" dirty="0" err="1">
                <a:latin typeface="+mj-lt"/>
              </a:rPr>
              <a:t>detailed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discussion</a:t>
            </a:r>
            <a:r>
              <a:rPr lang="it-IT" dirty="0">
                <a:latin typeface="+mj-lt"/>
              </a:rPr>
              <a:t> on </a:t>
            </a:r>
            <a:r>
              <a:rPr lang="it-IT" dirty="0" err="1">
                <a:latin typeface="+mj-lt"/>
              </a:rPr>
              <a:t>this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couple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slides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of the Art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08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First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Second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Third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Fourth step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94085134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9968</TotalTime>
  <Words>348</Words>
  <Application>Microsoft Office PowerPoint</Application>
  <PresentationFormat>Presentazione su schermo (4:3)</PresentationFormat>
  <Paragraphs>60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Gesture Recognition: Where to Split the Complexity</vt:lpstr>
      <vt:lpstr>Outline</vt:lpstr>
      <vt:lpstr>Introduction</vt:lpstr>
      <vt:lpstr>Presentazione standard di PowerPoint</vt:lpstr>
      <vt:lpstr>Presentazione standard di PowerPoint</vt:lpstr>
      <vt:lpstr>Multiclass Classification Problem</vt:lpstr>
      <vt:lpstr>State of the Art </vt:lpstr>
      <vt:lpstr>Conclusions</vt:lpstr>
      <vt:lpstr>Deep Learning Techniques for Gesture Recognition: Where to Split the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Pielli</dc:creator>
  <cp:lastModifiedBy>drago m. (md6n17)</cp:lastModifiedBy>
  <cp:revision>476</cp:revision>
  <cp:lastPrinted>2017-06-13T10:09:21Z</cp:lastPrinted>
  <dcterms:created xsi:type="dcterms:W3CDTF">2016-10-02T14:45:04Z</dcterms:created>
  <dcterms:modified xsi:type="dcterms:W3CDTF">2018-09-03T21:44:29Z</dcterms:modified>
</cp:coreProperties>
</file>