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  <p:sldMasterId id="2147483688" r:id="rId2"/>
  </p:sldMasterIdLst>
  <p:notesMasterIdLst>
    <p:notesMasterId r:id="rId21"/>
  </p:notesMasterIdLst>
  <p:sldIdLst>
    <p:sldId id="285" r:id="rId3"/>
    <p:sldId id="330" r:id="rId4"/>
    <p:sldId id="386" r:id="rId5"/>
    <p:sldId id="387" r:id="rId6"/>
    <p:sldId id="324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383" r:id="rId19"/>
    <p:sldId id="400" r:id="rId2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ara Pielli" initials="C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1214"/>
    <a:srgbClr val="E89057"/>
    <a:srgbClr val="CEDBE6"/>
    <a:srgbClr val="00CC00"/>
    <a:srgbClr val="FF66FF"/>
    <a:srgbClr val="FFD629"/>
    <a:srgbClr val="FFDB43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42" autoAdjust="0"/>
    <p:restoredTop sz="93899" autoAdjust="0"/>
  </p:normalViewPr>
  <p:slideViewPr>
    <p:cSldViewPr snapToGrid="0">
      <p:cViewPr varScale="1">
        <p:scale>
          <a:sx n="64" d="100"/>
          <a:sy n="64" d="100"/>
        </p:scale>
        <p:origin x="788" y="32"/>
      </p:cViewPr>
      <p:guideLst>
        <p:guide orient="horz" pos="345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72BE3-30AD-44B6-9AE4-B99D5977AD3D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C84D1-19FD-4492-8382-9D79A275F18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0188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1770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Non serve andare troppo nei dettagli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8296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562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Non</a:t>
            </a:r>
            <a:r>
              <a:rPr lang="it-IT" baseline="0" dirty="0"/>
              <a:t> entrare troppo nei «dettagli di codice» ma fare ad esempio un’immagine/diagramma a blocchi per rappresentare i diversi </a:t>
            </a:r>
            <a:r>
              <a:rPr lang="it-IT" baseline="0" dirty="0" err="1"/>
              <a:t>step</a:t>
            </a:r>
            <a:r>
              <a:rPr lang="it-IT" baseline="0" dirty="0"/>
              <a:t> eseguiti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2465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Latenza elevata dovuta alla</a:t>
            </a:r>
            <a:r>
              <a:rPr lang="it-IT" baseline="0" dirty="0"/>
              <a:t> richiesta di un numero più alto di pacchetti codificati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736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1591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3C84D1-19FD-4492-8382-9D79A275F182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969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849407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3099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1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097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683036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7010400" y="6383338"/>
            <a:ext cx="2057400" cy="365125"/>
          </a:xfrm>
          <a:prstGeom prst="rect">
            <a:avLst/>
          </a:prstGeom>
        </p:spPr>
        <p:txBody>
          <a:bodyPr/>
          <a:lstStyle/>
          <a:p>
            <a:fld id="{6CCDF372-D76F-428C-8845-923DF081F9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6468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1218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0258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8450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4809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90043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00607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24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3668376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185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6921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06878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44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320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89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858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21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929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53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38588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9850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9CE392B-AEF2-4641-9D7A-48F88131B0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333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4"/>
          <p:cNvSpPr/>
          <p:nvPr userDrawn="1"/>
        </p:nvSpPr>
        <p:spPr>
          <a:xfrm rot="10800000">
            <a:off x="44449" y="2379662"/>
            <a:ext cx="515940" cy="447833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57200">
              <a:defRPr sz="16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CasellaDiTesto 11"/>
          <p:cNvSpPr txBox="1"/>
          <p:nvPr userDrawn="1"/>
        </p:nvSpPr>
        <p:spPr>
          <a:xfrm>
            <a:off x="-7434" y="1972700"/>
            <a:ext cx="615553" cy="482543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algn="l" defTabSz="914400" rtl="0" eaLnBrk="1" latinLnBrk="0" hangingPunct="1"/>
            <a:r>
              <a:rPr lang="it-IT" sz="2800" b="0" i="0" kern="1200" dirty="0">
                <a:solidFill>
                  <a:schemeClr val="bg1"/>
                </a:solidFill>
                <a:latin typeface="Fira Sans Book" charset="0"/>
                <a:ea typeface="Fira Sans Book" charset="0"/>
                <a:cs typeface="Fira Sans Book" charset="0"/>
              </a:rPr>
              <a:t>HUMAN</a:t>
            </a:r>
            <a:r>
              <a:rPr lang="it-IT" sz="2800" b="0" i="0" kern="1200" baseline="0" dirty="0">
                <a:solidFill>
                  <a:schemeClr val="bg1"/>
                </a:solidFill>
                <a:latin typeface="Fira Sans Book" charset="0"/>
                <a:ea typeface="Fira Sans Book" charset="0"/>
                <a:cs typeface="Fira Sans Book" charset="0"/>
              </a:rPr>
              <a:t> DATA ANALYTICS</a:t>
            </a:r>
            <a:endParaRPr lang="it-IT" sz="2800" b="0" i="0" kern="1200" dirty="0">
              <a:solidFill>
                <a:schemeClr val="bg1"/>
              </a:solidFill>
              <a:latin typeface="Fira Sans Book" charset="0"/>
              <a:ea typeface="Fira Sans Book" charset="0"/>
              <a:cs typeface="Fira Sans Book" charset="0"/>
            </a:endParaRPr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17" name="DEIlogoSMALL.png"/>
          <p:cNvPicPr/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3"/>
            <a:ext cx="625475" cy="2095037"/>
          </a:xfrm>
          <a:prstGeom prst="rect">
            <a:avLst/>
          </a:prstGeom>
          <a:noFill/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202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54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578BD-D5EC-4F5E-BAA0-C9A897EEFD5B}" type="datetimeFigureOut">
              <a:rPr lang="it-IT" smtClean="0"/>
              <a:t>03/09/2018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7C46C-4AA2-4058-B7DE-1CA697AD5A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79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847612" y="1427705"/>
            <a:ext cx="7855084" cy="128570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Fira Sans" charset="0"/>
                <a:cs typeface="Fira Sans" charset="0"/>
              </a:rPr>
              <a:t>Deep Learning Techniques for Gesture Recognition: Where to Split the Complexity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946016" y="2880628"/>
            <a:ext cx="7658276" cy="1927161"/>
          </a:xfrm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>
                <a:ea typeface="Fira Sans Book" charset="0"/>
                <a:cs typeface="Fira Sans Book" charset="0"/>
              </a:rPr>
              <a:t>Matteo Drago, Riccardo </a:t>
            </a:r>
            <a:r>
              <a:rPr lang="it-IT" dirty="0" err="1">
                <a:ea typeface="Fira Sans Book" charset="0"/>
                <a:cs typeface="Fira Sans Book" charset="0"/>
              </a:rPr>
              <a:t>Lincetto</a:t>
            </a:r>
            <a:endParaRPr lang="it-IT" i="1" baseline="300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800" dirty="0" err="1">
                <a:ea typeface="Fira Sans Book" charset="0"/>
                <a:cs typeface="Fira Sans Book" charset="0"/>
              </a:rPr>
              <a:t>Dept</a:t>
            </a:r>
            <a:r>
              <a:rPr lang="it-IT" sz="1800" dirty="0">
                <a:ea typeface="Fira Sans Book" charset="0"/>
                <a:cs typeface="Fira Sans Book" charset="0"/>
              </a:rPr>
              <a:t>. of Information </a:t>
            </a:r>
            <a:r>
              <a:rPr lang="it-IT" sz="1800" dirty="0" err="1">
                <a:ea typeface="Fira Sans Book" charset="0"/>
                <a:cs typeface="Fira Sans Book" charset="0"/>
              </a:rPr>
              <a:t>Engineering</a:t>
            </a:r>
            <a:r>
              <a:rPr lang="it-IT" sz="1800" dirty="0">
                <a:ea typeface="Fira Sans Book" charset="0"/>
                <a:cs typeface="Fira Sans Book" charset="0"/>
              </a:rPr>
              <a:t>, </a:t>
            </a:r>
            <a:r>
              <a:rPr lang="it-IT" sz="1800" dirty="0" err="1">
                <a:ea typeface="Fira Sans Book" charset="0"/>
                <a:cs typeface="Fira Sans Book" charset="0"/>
              </a:rPr>
              <a:t>University</a:t>
            </a:r>
            <a:r>
              <a:rPr lang="it-IT" sz="1800" dirty="0">
                <a:ea typeface="Fira Sans Book" charset="0"/>
                <a:cs typeface="Fira Sans Book" charset="0"/>
              </a:rPr>
              <a:t> of Padova, </a:t>
            </a:r>
            <a:r>
              <a:rPr lang="it-IT" sz="1800" dirty="0" err="1">
                <a:ea typeface="Fira Sans Book" charset="0"/>
                <a:cs typeface="Fira Sans Book" charset="0"/>
              </a:rPr>
              <a:t>Italy</a:t>
            </a:r>
            <a:endParaRPr lang="it-IT" sz="18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18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dirty="0">
                <a:ea typeface="Fira Sans Book" charset="0"/>
                <a:cs typeface="Fira Sans Book" charset="0"/>
              </a:rPr>
              <a:t>Prof. Michele Rossi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it-IT" sz="1600" b="1" baseline="30000" dirty="0">
              <a:ea typeface="Fira Sans Book" charset="0"/>
              <a:cs typeface="Fira Sans Book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730" y="4670343"/>
            <a:ext cx="1963966" cy="1976502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900752" y="6012844"/>
            <a:ext cx="3064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+mj-lt"/>
                <a:ea typeface="Fira Sans Book" charset="0"/>
                <a:cs typeface="Fira Sans Book" charset="0"/>
              </a:rPr>
              <a:t>September</a:t>
            </a:r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, 5, 2018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0752" y="5156401"/>
            <a:ext cx="4237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matteo.drago@studenti.unipd.it</a:t>
            </a:r>
          </a:p>
          <a:p>
            <a:r>
              <a:rPr lang="it-IT" sz="2000" dirty="0">
                <a:latin typeface="+mj-lt"/>
                <a:ea typeface="Fira Sans Book" charset="0"/>
                <a:cs typeface="Fira Sans Book" charset="0"/>
              </a:rPr>
              <a:t>riccardo.lincetto@studenti.unipd.it</a:t>
            </a:r>
          </a:p>
        </p:txBody>
      </p:sp>
    </p:spTree>
    <p:extLst>
      <p:ext uri="{BB962C8B-B14F-4D97-AF65-F5344CB8AC3E}">
        <p14:creationId xmlns:p14="http://schemas.microsoft.com/office/powerpoint/2010/main" val="374250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Network 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egnaposto contenuto 10"/>
              <p:cNvSpPr>
                <a:spLocks noGrp="1"/>
              </p:cNvSpPr>
              <p:nvPr>
                <p:ph idx="1"/>
              </p:nvPr>
            </p:nvSpPr>
            <p:spPr>
              <a:xfrm>
                <a:off x="937987" y="1690687"/>
                <a:ext cx="7977414" cy="4968530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  <a:buFont typeface="Wingdings" charset="2"/>
                  <a:buChar char="§"/>
                </a:pPr>
                <a:r>
                  <a:rPr lang="en-US" dirty="0">
                    <a:latin typeface="+mj-lt"/>
                    <a:ea typeface="Fira Sans Light" charset="0"/>
                    <a:cs typeface="Fira Sans Light" charset="0"/>
                  </a:rPr>
                  <a:t>Combine packets with algebraic operations to increase resilience</a:t>
                </a:r>
              </a:p>
              <a:p>
                <a:pPr>
                  <a:spcAft>
                    <a:spcPts val="600"/>
                  </a:spcAft>
                  <a:buFont typeface="Wingdings" charset="2"/>
                  <a:buChar char="§"/>
                </a:pPr>
                <a:r>
                  <a:rPr lang="en-US" dirty="0">
                    <a:latin typeface="+mj-lt"/>
                    <a:ea typeface="Fira Sans Light" charset="0"/>
                    <a:cs typeface="Fira Sans Light" charset="0"/>
                  </a:rPr>
                  <a:t>Random Linear Network Coding with </a:t>
                </a:r>
                <a:r>
                  <a:rPr lang="en-US" dirty="0" err="1">
                    <a:latin typeface="+mj-lt"/>
                    <a:ea typeface="Fira Sans Light" charset="0"/>
                    <a:cs typeface="Fira Sans Light" charset="0"/>
                  </a:rPr>
                  <a:t>Kodo</a:t>
                </a:r>
                <a:r>
                  <a:rPr lang="en-US" dirty="0">
                    <a:latin typeface="+mj-lt"/>
                    <a:ea typeface="Fira Sans Light" charset="0"/>
                    <a:cs typeface="Fira Sans Light" charset="0"/>
                  </a:rPr>
                  <a:t> [1]</a:t>
                </a:r>
              </a:p>
              <a:p>
                <a:pPr lvl="1">
                  <a:spcAft>
                    <a:spcPts val="600"/>
                  </a:spcAft>
                  <a:buFont typeface="Wingdings" charset="2"/>
                  <a:buChar char="§"/>
                </a:pPr>
                <a:r>
                  <a:rPr lang="en-US" dirty="0">
                    <a:latin typeface="+mj-lt"/>
                    <a:ea typeface="Fira Sans Light" charset="0"/>
                    <a:cs typeface="Fira Sans Light" charset="0"/>
                  </a:rPr>
                  <a:t>Good bandwidth efficiency, complexity and latency</a:t>
                </a:r>
              </a:p>
              <a:p>
                <a:pPr lvl="1">
                  <a:spcAft>
                    <a:spcPts val="600"/>
                  </a:spcAft>
                  <a:buFont typeface="Wingdings" charset="2"/>
                  <a:buChar char="§"/>
                </a:pPr>
                <a:r>
                  <a:rPr lang="en-US" dirty="0">
                    <a:latin typeface="+mj-lt"/>
                    <a:ea typeface="Fira Sans Light" charset="0"/>
                    <a:cs typeface="Fira Sans Light" charset="0"/>
                  </a:rPr>
                  <a:t>Operates on Galois field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  <a:ea typeface="Fira Sans Light" charset="0"/>
                        <a:cs typeface="Fira Sans Light" charset="0"/>
                      </a:rPr>
                      <m:t>𝑞</m:t>
                    </m:r>
                  </m:oMath>
                </a14:m>
                <a:r>
                  <a:rPr lang="en-US" dirty="0">
                    <a:latin typeface="+mj-lt"/>
                    <a:ea typeface="Fira Sans Light" charset="0"/>
                    <a:cs typeface="Fira Sans Light" charset="0"/>
                  </a:rPr>
                  <a:t> elements </a:t>
                </a:r>
              </a:p>
              <a:p>
                <a:pPr lvl="1">
                  <a:spcAft>
                    <a:spcPts val="600"/>
                  </a:spcAft>
                  <a:buFont typeface="Wingdings" charset="2"/>
                  <a:buChar char="§"/>
                </a:pPr>
                <a:r>
                  <a:rPr lang="en-US" dirty="0" err="1">
                    <a:latin typeface="+mj-lt"/>
                    <a:ea typeface="Fira Sans Light" charset="0"/>
                    <a:cs typeface="Fira Sans Light" charset="0"/>
                  </a:rPr>
                  <a:t>Rateless</a:t>
                </a:r>
                <a:r>
                  <a:rPr lang="en-US" dirty="0">
                    <a:latin typeface="+mj-lt"/>
                    <a:ea typeface="Fira Sans Light" charset="0"/>
                    <a:cs typeface="Fira Sans Light" charset="0"/>
                  </a:rPr>
                  <a:t> approach</a:t>
                </a:r>
              </a:p>
              <a:p>
                <a:pPr lvl="2">
                  <a:spcAft>
                    <a:spcPts val="600"/>
                  </a:spcAft>
                  <a:buFont typeface="Wingdings" charset="2"/>
                  <a:buChar char="§"/>
                </a:pPr>
                <a:r>
                  <a:rPr lang="en-US" dirty="0">
                    <a:latin typeface="+mj-lt"/>
                    <a:ea typeface="Fira Sans Light" charset="0"/>
                    <a:cs typeface="Fira Sans Light" charset="0"/>
                  </a:rPr>
                  <a:t>Combine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  <a:ea typeface="Fira Sans Light" charset="0"/>
                        <a:cs typeface="Fira Sans Light" charset="0"/>
                      </a:rPr>
                      <m:t>𝐾</m:t>
                    </m:r>
                    <m:r>
                      <a:rPr lang="en-US" i="1" dirty="0" smtClean="0">
                        <a:latin typeface="Cambria Math" charset="0"/>
                        <a:ea typeface="Fira Sans Light" charset="0"/>
                        <a:cs typeface="Fira Sans Light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  <a:ea typeface="Fira Sans Light" charset="0"/>
                    <a:cs typeface="Fira Sans Light" charset="0"/>
                  </a:rPr>
                  <a:t>source packets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  <a:ea typeface="Fira Sans Light" charset="0"/>
                        <a:cs typeface="Fira Sans Light" charset="0"/>
                      </a:rPr>
                      <m:t>𝑁</m:t>
                    </m:r>
                    <m:r>
                      <a:rPr lang="en-US" i="1" dirty="0" smtClean="0">
                        <a:latin typeface="Cambria Math" charset="0"/>
                        <a:ea typeface="Fira Sans Light" charset="0"/>
                        <a:cs typeface="Fira Sans Light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  <a:ea typeface="Fira Sans Light" charset="0"/>
                    <a:cs typeface="Fira Sans Light" charset="0"/>
                  </a:rPr>
                  <a:t>coded packets</a:t>
                </a:r>
              </a:p>
              <a:p>
                <a:pPr lvl="2">
                  <a:spcAft>
                    <a:spcPts val="600"/>
                  </a:spcAft>
                  <a:buFont typeface="Wingdings" charset="2"/>
                  <a:buChar char="§"/>
                </a:pPr>
                <a:r>
                  <a:rPr lang="en-US" dirty="0">
                    <a:latin typeface="+mj-lt"/>
                    <a:ea typeface="Fira Sans Light" charset="0"/>
                    <a:cs typeface="Fira Sans Light" charset="0"/>
                  </a:rPr>
                  <a:t>Decode from any set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  <a:ea typeface="Fira Sans Light" charset="0"/>
                        <a:cs typeface="Fira Sans Light" charset="0"/>
                      </a:rPr>
                      <m:t>𝑁</m:t>
                    </m:r>
                    <m:r>
                      <a:rPr lang="en-US" i="1" dirty="0" smtClean="0">
                        <a:latin typeface="Cambria Math" charset="0"/>
                        <a:ea typeface="Fira Sans Light" charset="0"/>
                        <a:cs typeface="Fira Sans Light" charset="0"/>
                      </a:rPr>
                      <m:t>’</m:t>
                    </m:r>
                    <m:r>
                      <a:rPr lang="en-US" i="1" dirty="0" smtClean="0">
                        <a:latin typeface="Cambria Math" charset="0"/>
                        <a:ea typeface="Fira Sans Light" charset="0"/>
                        <a:cs typeface="Fira Sans Light" charset="0"/>
                      </a:rPr>
                      <m:t>≈</m:t>
                    </m:r>
                    <m:r>
                      <a:rPr lang="en-US" i="1" dirty="0" smtClean="0">
                        <a:latin typeface="Cambria Math" charset="0"/>
                        <a:ea typeface="Fira Sans Light" charset="0"/>
                        <a:cs typeface="Fira Sans Light" charset="0"/>
                      </a:rPr>
                      <m:t>𝐾</m:t>
                    </m:r>
                    <m:r>
                      <a:rPr lang="en-US" i="1" dirty="0" smtClean="0">
                        <a:latin typeface="Cambria Math" charset="0"/>
                        <a:ea typeface="Fira Sans Light" charset="0"/>
                        <a:cs typeface="Fira Sans Light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  <a:ea typeface="Fira Sans Light" charset="0"/>
                    <a:cs typeface="Fira Sans Light" charset="0"/>
                  </a:rPr>
                  <a:t>linearly independent packet combinations</a:t>
                </a:r>
              </a:p>
              <a:p>
                <a:pPr marL="0" lvl="0" indent="0">
                  <a:spcBef>
                    <a:spcPts val="400"/>
                  </a:spcBef>
                  <a:buNone/>
                </a:pPr>
                <a:endParaRPr lang="en-US" sz="1300" dirty="0">
                  <a:solidFill>
                    <a:srgbClr val="000000"/>
                  </a:solidFill>
                  <a:latin typeface="Fira Sans Light" charset="0"/>
                  <a:ea typeface="Fira Sans Light" charset="0"/>
                  <a:cs typeface="Fira Sans Light" charset="0"/>
                </a:endParaRPr>
              </a:p>
              <a:p>
                <a:pPr marL="0" lvl="0" indent="0">
                  <a:spcBef>
                    <a:spcPts val="400"/>
                  </a:spcBef>
                  <a:buNone/>
                </a:pPr>
                <a:endParaRPr lang="en-US" sz="1300" dirty="0">
                  <a:solidFill>
                    <a:srgbClr val="000000"/>
                  </a:solidFill>
                  <a:latin typeface="Fira Sans Light" charset="0"/>
                  <a:ea typeface="Fira Sans Light" charset="0"/>
                  <a:cs typeface="Fira Sans Light" charset="0"/>
                </a:endParaRPr>
              </a:p>
              <a:p>
                <a:pPr marL="0" lvl="0" indent="0">
                  <a:spcBef>
                    <a:spcPts val="400"/>
                  </a:spcBef>
                  <a:buNone/>
                </a:pPr>
                <a:endParaRPr lang="en-US" sz="1300" dirty="0">
                  <a:solidFill>
                    <a:srgbClr val="000000"/>
                  </a:solidFill>
                  <a:latin typeface="Fira Sans Light" charset="0"/>
                  <a:ea typeface="Fira Sans Light" charset="0"/>
                  <a:cs typeface="Fira Sans Light" charset="0"/>
                </a:endParaRPr>
              </a:p>
              <a:p>
                <a:pPr marL="0" lvl="0" indent="0">
                  <a:spcBef>
                    <a:spcPts val="400"/>
                  </a:spcBef>
                  <a:buNone/>
                </a:pPr>
                <a:r>
                  <a:rPr lang="en-US" sz="1300" dirty="0">
                    <a:solidFill>
                      <a:srgbClr val="000000"/>
                    </a:solidFill>
                    <a:latin typeface="+mj-lt"/>
                    <a:ea typeface="Fira Sans Light" charset="0"/>
                    <a:cs typeface="Fira Sans Light" charset="0"/>
                  </a:rPr>
                  <a:t>[1] http://docs.steinwurf.com/overview.html#kodo</a:t>
                </a:r>
                <a:endParaRPr lang="en-US" dirty="0">
                  <a:latin typeface="+mj-lt"/>
                  <a:ea typeface="Fira Sans Light" charset="0"/>
                  <a:cs typeface="Fira Sans Light" charset="0"/>
                </a:endParaRPr>
              </a:p>
              <a:p>
                <a:pPr lvl="1">
                  <a:spcAft>
                    <a:spcPts val="600"/>
                  </a:spcAft>
                  <a:buFont typeface="Wingdings" charset="2"/>
                  <a:buChar char="§"/>
                </a:pPr>
                <a:endParaRPr lang="en-US" dirty="0">
                  <a:latin typeface="Fira Sans Light" charset="0"/>
                  <a:ea typeface="Fira Sans Light" charset="0"/>
                  <a:cs typeface="Fira Sans Light" charset="0"/>
                </a:endParaRPr>
              </a:p>
              <a:p>
                <a:pPr lvl="1">
                  <a:spcAft>
                    <a:spcPts val="600"/>
                  </a:spcAft>
                  <a:buFont typeface="Wingdings" charset="2"/>
                  <a:buChar char="§"/>
                </a:pPr>
                <a:endParaRPr lang="en-US" dirty="0">
                  <a:latin typeface="Fira Sans Light" charset="0"/>
                  <a:ea typeface="Fira Sans Light" charset="0"/>
                  <a:cs typeface="Fira Sans Light" charset="0"/>
                </a:endParaRPr>
              </a:p>
              <a:p>
                <a:pPr lvl="1">
                  <a:spcAft>
                    <a:spcPts val="600"/>
                  </a:spcAft>
                  <a:buFont typeface="Wingdings" charset="2"/>
                  <a:buChar char="§"/>
                </a:pPr>
                <a:endParaRPr lang="en-US" dirty="0">
                  <a:latin typeface="Fira Sans Light" charset="0"/>
                  <a:ea typeface="Fira Sans Light" charset="0"/>
                  <a:cs typeface="Fira Sans Light" charset="0"/>
                </a:endParaRPr>
              </a:p>
            </p:txBody>
          </p:sp>
        </mc:Choice>
        <mc:Fallback xmlns="">
          <p:sp>
            <p:nvSpPr>
              <p:cNvPr id="11" name="Segnaposto contenuto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7987" y="1690687"/>
                <a:ext cx="7977414" cy="4968530"/>
              </a:xfrm>
              <a:blipFill>
                <a:blip r:embed="rId3"/>
                <a:stretch>
                  <a:fillRect l="-1375" t="-1963" b="-7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79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Network coding for video streaming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egnaposto contenuto 10"/>
              <p:cNvSpPr>
                <a:spLocks noGrp="1"/>
              </p:cNvSpPr>
              <p:nvPr>
                <p:ph idx="1"/>
              </p:nvPr>
            </p:nvSpPr>
            <p:spPr>
              <a:xfrm>
                <a:off x="937986" y="1670809"/>
                <a:ext cx="7997589" cy="3964677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  <a:buFont typeface="Wingdings" charset="2"/>
                  <a:buChar char="§"/>
                </a:pPr>
                <a:r>
                  <a:rPr lang="en-US" dirty="0">
                    <a:latin typeface="+mj-lt"/>
                    <a:ea typeface="Fira Sans Light" charset="0"/>
                    <a:cs typeface="Fira Sans Light" charset="0"/>
                  </a:rPr>
                  <a:t>Powerful combination with multi connectivity</a:t>
                </a:r>
              </a:p>
              <a:p>
                <a:pPr lvl="1">
                  <a:spcAft>
                    <a:spcPts val="600"/>
                  </a:spcAft>
                  <a:buFont typeface="Wingdings" charset="2"/>
                  <a:buChar char="§"/>
                </a:pPr>
                <a:r>
                  <a:rPr lang="en-US" dirty="0">
                    <a:latin typeface="+mj-lt"/>
                    <a:ea typeface="Fira Sans Light" charset="0"/>
                    <a:cs typeface="Fira Sans Light" charset="0"/>
                  </a:rPr>
                  <a:t>No </a:t>
                </a:r>
                <a:r>
                  <a:rPr lang="en-US" dirty="0" err="1">
                    <a:latin typeface="+mj-lt"/>
                    <a:ea typeface="Fira Sans Light" charset="0"/>
                    <a:cs typeface="Fira Sans Light" charset="0"/>
                  </a:rPr>
                  <a:t>HoL</a:t>
                </a:r>
                <a:r>
                  <a:rPr lang="en-US" dirty="0">
                    <a:latin typeface="+mj-lt"/>
                    <a:ea typeface="Fira Sans Light" charset="0"/>
                    <a:cs typeface="Fira Sans Light" charset="0"/>
                  </a:rPr>
                  <a:t> blocking issue</a:t>
                </a:r>
              </a:p>
              <a:p>
                <a:pPr lvl="1">
                  <a:spcAft>
                    <a:spcPts val="600"/>
                  </a:spcAft>
                  <a:buFont typeface="Wingdings" charset="2"/>
                  <a:buChar char="§"/>
                </a:pPr>
                <a:r>
                  <a:rPr lang="en-US" dirty="0">
                    <a:latin typeface="+mj-lt"/>
                    <a:ea typeface="Fira Sans Light" charset="0"/>
                    <a:cs typeface="Fira Sans Light" charset="0"/>
                  </a:rPr>
                  <a:t>Retransmit new encoded packets on any interface</a:t>
                </a:r>
              </a:p>
              <a:p>
                <a:pPr>
                  <a:spcAft>
                    <a:spcPts val="600"/>
                  </a:spcAft>
                  <a:buFont typeface="Wingdings" charset="2"/>
                  <a:buChar char="§"/>
                </a:pPr>
                <a:r>
                  <a:rPr lang="en-US" dirty="0">
                    <a:latin typeface="+mj-lt"/>
                    <a:ea typeface="Fira Sans Light" charset="0"/>
                    <a:cs typeface="Fira Sans Light" charset="0"/>
                  </a:rPr>
                  <a:t>Trade offs between</a:t>
                </a:r>
              </a:p>
              <a:p>
                <a:pPr lvl="1">
                  <a:spcAft>
                    <a:spcPts val="600"/>
                  </a:spcAft>
                  <a:buFont typeface="Wingdings" charset="2"/>
                  <a:buChar char="§"/>
                </a:pPr>
                <a:r>
                  <a:rPr lang="en-US" dirty="0">
                    <a:latin typeface="+mj-lt"/>
                    <a:ea typeface="Fira Sans Light" charset="0"/>
                    <a:cs typeface="Fira Sans Light" charset="0"/>
                  </a:rPr>
                  <a:t>Latency and decoding probability (both increase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  <a:ea typeface="Fira Sans Light" charset="0"/>
                        <a:cs typeface="Fira Sans Light" charset="0"/>
                      </a:rPr>
                      <m:t>𝐾</m:t>
                    </m:r>
                  </m:oMath>
                </a14:m>
                <a:r>
                  <a:rPr lang="en-US" dirty="0">
                    <a:latin typeface="+mj-lt"/>
                    <a:ea typeface="Fira Sans Light" charset="0"/>
                    <a:cs typeface="Fira Sans Light" charset="0"/>
                  </a:rPr>
                  <a:t>)</a:t>
                </a:r>
              </a:p>
              <a:p>
                <a:pPr lvl="1">
                  <a:spcAft>
                    <a:spcPts val="600"/>
                  </a:spcAft>
                  <a:buFont typeface="Wingdings" charset="2"/>
                  <a:buChar char="§"/>
                </a:pPr>
                <a:r>
                  <a:rPr lang="en-US" dirty="0">
                    <a:latin typeface="+mj-lt"/>
                    <a:ea typeface="Fira Sans Light" charset="0"/>
                    <a:cs typeface="Fira Sans Light" charset="0"/>
                  </a:rPr>
                  <a:t>Decoding complexity and decoding probability (both increase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  <a:ea typeface="Fira Sans Light" charset="0"/>
                        <a:cs typeface="Fira Sans Light" charset="0"/>
                      </a:rPr>
                      <m:t>𝑞</m:t>
                    </m:r>
                  </m:oMath>
                </a14:m>
                <a:r>
                  <a:rPr lang="en-US" dirty="0">
                    <a:latin typeface="+mj-lt"/>
                    <a:ea typeface="Fira Sans Light" charset="0"/>
                    <a:cs typeface="Fira Sans Light" charset="0"/>
                  </a:rPr>
                  <a:t>)</a:t>
                </a:r>
              </a:p>
              <a:p>
                <a:pPr marL="457200" lvl="1" indent="0">
                  <a:spcAft>
                    <a:spcPts val="600"/>
                  </a:spcAft>
                  <a:buNone/>
                </a:pPr>
                <a:endParaRPr lang="en-US" dirty="0">
                  <a:latin typeface="+mj-lt"/>
                  <a:ea typeface="Fira Sans Light" charset="0"/>
                  <a:cs typeface="Fira Sans Light" charset="0"/>
                </a:endParaRPr>
              </a:p>
              <a:p>
                <a:pPr lvl="1">
                  <a:spcAft>
                    <a:spcPts val="600"/>
                  </a:spcAft>
                  <a:buFont typeface="Wingdings" charset="2"/>
                  <a:buChar char="§"/>
                </a:pPr>
                <a:endParaRPr lang="en-US" dirty="0">
                  <a:latin typeface="Fira Sans Light" charset="0"/>
                  <a:ea typeface="Fira Sans Light" charset="0"/>
                  <a:cs typeface="Fira Sans Light" charset="0"/>
                </a:endParaRPr>
              </a:p>
            </p:txBody>
          </p:sp>
        </mc:Choice>
        <mc:Fallback xmlns="">
          <p:sp>
            <p:nvSpPr>
              <p:cNvPr id="11" name="Segnaposto contenuto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7986" y="1670809"/>
                <a:ext cx="7997589" cy="3964677"/>
              </a:xfrm>
              <a:blipFill rotWithShape="0">
                <a:blip r:embed="rId2"/>
                <a:stretch>
                  <a:fillRect l="-1372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9436457"/>
                  </p:ext>
                </p:extLst>
              </p:nvPr>
            </p:nvGraphicFramePr>
            <p:xfrm>
              <a:off x="1888780" y="5228398"/>
              <a:ext cx="6096000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859183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ysClr val="windowText" lastClr="000000"/>
                              </a:solidFill>
                              <a:latin typeface="+mj-lt"/>
                            </a:rPr>
                            <a:t>LC</a:t>
                          </a:r>
                          <a:r>
                            <a:rPr lang="en-US" b="1" baseline="0" dirty="0">
                              <a:solidFill>
                                <a:sysClr val="windowText" lastClr="000000"/>
                              </a:solidFill>
                              <a:latin typeface="+mj-lt"/>
                            </a:rPr>
                            <a:t> configuration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14:m>
                            <m:oMath xmlns:m="http://schemas.openxmlformats.org/officeDocument/2006/math">
                              <m:r>
                                <a:rPr lang="en-US" b="0" i="1" baseline="0" dirty="0" smtClean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  <m:t>𝐾</m:t>
                              </m:r>
                              <m:r>
                                <a:rPr lang="en-US" b="0" i="1" baseline="0" dirty="0" smtClean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  <m:t> = 40</m:t>
                              </m:r>
                            </m:oMath>
                          </a14:m>
                          <a:r>
                            <a:rPr lang="en-US" b="0" baseline="0" dirty="0">
                              <a:solidFill>
                                <a:sysClr val="windowText" lastClr="000000"/>
                              </a:solidFill>
                              <a:latin typeface="+mj-lt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dirty="0" smtClean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  <m:r>
                                <a:rPr lang="en-US" b="0" i="1" baseline="0" dirty="0" smtClean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</a:rPr>
                                <m:t> = 4</m:t>
                              </m:r>
                            </m:oMath>
                          </a14:m>
                          <a:endParaRPr lang="en-US" b="0" baseline="0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b="0" baseline="0" dirty="0">
                              <a:solidFill>
                                <a:sysClr val="windowText" lastClr="000000"/>
                              </a:solidFill>
                              <a:latin typeface="+mj-lt"/>
                            </a:rPr>
                            <a:t>Lower latency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b="0" baseline="0" dirty="0">
                              <a:solidFill>
                                <a:sysClr val="windowText" lastClr="000000"/>
                              </a:solidFill>
                              <a:latin typeface="+mj-lt"/>
                            </a:rPr>
                            <a:t>Lower decoding probability</a:t>
                          </a:r>
                          <a:endParaRPr lang="en-US" b="0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HC configuration</a:t>
                          </a: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𝐾</m:t>
                              </m:r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 =100</m:t>
                              </m:r>
                            </m:oMath>
                          </a14:m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𝑞</m:t>
                              </m:r>
                              <m:r>
                                <a:rPr kumimoji="0" lang="en-US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 =8</m:t>
                              </m:r>
                            </m:oMath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Higher latency</a:t>
                          </a: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Higher decoding probability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9436457"/>
                  </p:ext>
                </p:extLst>
              </p:nvPr>
            </p:nvGraphicFramePr>
            <p:xfrm>
              <a:off x="1888780" y="5228398"/>
              <a:ext cx="6096000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18872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551" r="-99800" b="-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200" t="-2551" b="-8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75133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Video encoding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idx="1"/>
          </p:nvPr>
        </p:nvSpPr>
        <p:spPr>
          <a:xfrm>
            <a:off x="937986" y="1670809"/>
            <a:ext cx="7997589" cy="5087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H.264 with Scalable Video Coding extension</a:t>
            </a:r>
          </a:p>
          <a:p>
            <a:pPr>
              <a:spcAft>
                <a:spcPts val="600"/>
              </a:spcAft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Temporal layers</a:t>
            </a:r>
          </a:p>
          <a:p>
            <a:pPr lvl="1">
              <a:spcAft>
                <a:spcPts val="600"/>
              </a:spcAft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Frames with different importance in temporal domain</a:t>
            </a:r>
          </a:p>
          <a:p>
            <a:pPr>
              <a:spcAft>
                <a:spcPts val="600"/>
              </a:spcAft>
              <a:buFont typeface="Wingdings" charset="2"/>
              <a:buChar char="§"/>
            </a:pPr>
            <a:endParaRPr lang="en-US" dirty="0">
              <a:latin typeface="+mj-lt"/>
              <a:ea typeface="Fira Sans Light" charset="0"/>
              <a:cs typeface="Fira Sans Light" charset="0"/>
            </a:endParaRPr>
          </a:p>
          <a:p>
            <a:pPr>
              <a:spcAft>
                <a:spcPts val="600"/>
              </a:spcAft>
              <a:buFont typeface="Wingdings" charset="2"/>
              <a:buChar char="§"/>
            </a:pPr>
            <a:endParaRPr lang="en-US" dirty="0">
              <a:latin typeface="Fira Sans Light" charset="0"/>
              <a:ea typeface="Fira Sans Light" charset="0"/>
              <a:cs typeface="Fira Sans Light" charset="0"/>
            </a:endParaRPr>
          </a:p>
          <a:p>
            <a:pPr>
              <a:spcAft>
                <a:spcPts val="600"/>
              </a:spcAft>
              <a:buFont typeface="Wingdings" charset="2"/>
              <a:buChar char="§"/>
            </a:pPr>
            <a:endParaRPr lang="en-US" dirty="0">
              <a:latin typeface="Fira Sans Light" charset="0"/>
              <a:ea typeface="Fira Sans Light" charset="0"/>
              <a:cs typeface="Fira Sans Light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dirty="0">
              <a:latin typeface="Fira Sans Light" charset="0"/>
              <a:ea typeface="Fira Sans Light" charset="0"/>
              <a:cs typeface="Fira Sans Light" charset="0"/>
            </a:endParaRPr>
          </a:p>
          <a:p>
            <a:pPr>
              <a:spcAft>
                <a:spcPts val="600"/>
              </a:spcAft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Spatial layers</a:t>
            </a:r>
          </a:p>
          <a:p>
            <a:pPr lvl="1">
              <a:spcAft>
                <a:spcPts val="600"/>
              </a:spcAft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Encode different resolutions in the same bit stream</a:t>
            </a:r>
          </a:p>
          <a:p>
            <a:pPr>
              <a:spcAft>
                <a:spcPts val="600"/>
              </a:spcAft>
              <a:buFont typeface="Wingdings" charset="2"/>
              <a:buChar char="§"/>
            </a:pPr>
            <a:endParaRPr lang="en-US" dirty="0">
              <a:latin typeface="Fira Sans Light" charset="0"/>
              <a:ea typeface="Fira Sans Light" charset="0"/>
              <a:cs typeface="Fira Sans Light" charset="0"/>
            </a:endParaRPr>
          </a:p>
          <a:p>
            <a:pPr>
              <a:spcAft>
                <a:spcPts val="600"/>
              </a:spcAft>
              <a:buFont typeface="Wingdings" charset="2"/>
              <a:buChar char="§"/>
            </a:pPr>
            <a:endParaRPr lang="en-US" dirty="0">
              <a:latin typeface="Fira Sans Light" charset="0"/>
              <a:ea typeface="Fira Sans Light" charset="0"/>
              <a:cs typeface="Fira Sans Light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116" y="3431897"/>
            <a:ext cx="6669493" cy="188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74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628650" y="365125"/>
            <a:ext cx="8153994" cy="1325563"/>
          </a:xfrm>
        </p:spPr>
        <p:txBody>
          <a:bodyPr/>
          <a:lstStyle/>
          <a:p>
            <a:r>
              <a:rPr lang="en-US" b="1" dirty="0"/>
              <a:t>Realistic video streaming extension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idx="1"/>
          </p:nvPr>
        </p:nvSpPr>
        <p:spPr>
          <a:xfrm>
            <a:off x="948829" y="1690688"/>
            <a:ext cx="7833815" cy="376371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We simulate the streaming, buffering and play-out of video frames from a real video</a:t>
            </a:r>
          </a:p>
          <a:p>
            <a:pPr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Tools</a:t>
            </a:r>
          </a:p>
          <a:p>
            <a:pPr lvl="1">
              <a:buFont typeface="Wingdings" charset="2"/>
              <a:buChar char="§"/>
            </a:pPr>
            <a:r>
              <a:rPr lang="en-US" sz="2400" dirty="0">
                <a:latin typeface="+mj-lt"/>
                <a:ea typeface="Fira Sans Light" charset="0"/>
                <a:cs typeface="Fira Sans Light" charset="0"/>
              </a:rPr>
              <a:t>JSVM to extract the H.264 </a:t>
            </a:r>
            <a:r>
              <a:rPr lang="en-US" sz="2400" dirty="0" err="1">
                <a:latin typeface="+mj-lt"/>
                <a:ea typeface="Fira Sans Light" charset="0"/>
                <a:cs typeface="Fira Sans Light" charset="0"/>
              </a:rPr>
              <a:t>bitstream</a:t>
            </a:r>
            <a:endParaRPr lang="en-US" sz="2400" dirty="0">
              <a:latin typeface="+mj-lt"/>
              <a:ea typeface="Fira Sans Light" charset="0"/>
              <a:cs typeface="Fira Sans Light" charset="0"/>
            </a:endParaRPr>
          </a:p>
          <a:p>
            <a:pPr lvl="1">
              <a:buFont typeface="Wingdings" charset="2"/>
              <a:buChar char="§"/>
            </a:pPr>
            <a:r>
              <a:rPr lang="en-US" dirty="0" err="1">
                <a:latin typeface="+mj-lt"/>
                <a:ea typeface="Fira Sans Light" charset="0"/>
                <a:cs typeface="Fira Sans Light" charset="0"/>
              </a:rPr>
              <a:t>FFmpeg</a:t>
            </a:r>
            <a:r>
              <a:rPr lang="en-US" dirty="0">
                <a:latin typeface="+mj-lt"/>
                <a:ea typeface="Fira Sans Light" charset="0"/>
                <a:cs typeface="Fira Sans Light" charset="0"/>
              </a:rPr>
              <a:t> for video decoding and quality evaluation</a:t>
            </a:r>
          </a:p>
          <a:p>
            <a:pPr lvl="1">
              <a:buFont typeface="Wingdings" charset="2"/>
              <a:buChar char="§"/>
            </a:pPr>
            <a:r>
              <a:rPr lang="en-US" sz="2400" dirty="0">
                <a:latin typeface="+mj-lt"/>
                <a:ea typeface="Fira Sans Light" charset="0"/>
                <a:cs typeface="Fira Sans Light" charset="0"/>
              </a:rPr>
              <a:t>Custom SVEF extension for adaptation of the </a:t>
            </a:r>
            <a:r>
              <a:rPr lang="en-US" sz="2400" dirty="0" err="1">
                <a:latin typeface="+mj-lt"/>
                <a:ea typeface="Fira Sans Light" charset="0"/>
                <a:cs typeface="Fira Sans Light" charset="0"/>
              </a:rPr>
              <a:t>bistream</a:t>
            </a:r>
            <a:r>
              <a:rPr lang="en-US" sz="2400" dirty="0">
                <a:latin typeface="+mj-lt"/>
                <a:ea typeface="Fira Sans Light" charset="0"/>
                <a:cs typeface="Fira Sans Light" charset="0"/>
              </a:rPr>
              <a:t> to ns-3</a:t>
            </a:r>
          </a:p>
        </p:txBody>
      </p:sp>
    </p:spTree>
    <p:extLst>
      <p:ext uri="{BB962C8B-B14F-4D97-AF65-F5344CB8AC3E}">
        <p14:creationId xmlns:p14="http://schemas.microsoft.com/office/powerpoint/2010/main" val="1792508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egnaposto contenuto 10"/>
          <p:cNvSpPr>
            <a:spLocks noGrp="1"/>
          </p:cNvSpPr>
          <p:nvPr>
            <p:ph idx="1"/>
          </p:nvPr>
        </p:nvSpPr>
        <p:spPr>
          <a:xfrm>
            <a:off x="745615" y="1490870"/>
            <a:ext cx="8037029" cy="536712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Comparison between 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LC and HC network coding setups</a:t>
            </a:r>
          </a:p>
          <a:p>
            <a:pPr lvl="1">
              <a:buFont typeface="Wingdings" charset="2"/>
              <a:buChar char="§"/>
            </a:pPr>
            <a:r>
              <a:rPr lang="en-US" sz="2400" dirty="0">
                <a:latin typeface="+mj-lt"/>
                <a:ea typeface="Fira Sans Light" charset="0"/>
                <a:cs typeface="Fira Sans Light" charset="0"/>
              </a:rPr>
              <a:t>Retransmission policies </a:t>
            </a:r>
          </a:p>
          <a:p>
            <a:pPr lvl="2">
              <a:buFont typeface="Wingdings" charset="2"/>
              <a:buChar char="§"/>
            </a:pPr>
            <a:r>
              <a:rPr lang="en-US" sz="2000" dirty="0">
                <a:latin typeface="+mj-lt"/>
                <a:ea typeface="Fira Sans Light" charset="0"/>
                <a:cs typeface="Fira Sans Light" charset="0"/>
              </a:rPr>
              <a:t>RAN retransmissions (HARQ and RLC AM)</a:t>
            </a:r>
          </a:p>
          <a:p>
            <a:pPr lvl="2"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Network coding FEC</a:t>
            </a:r>
            <a:endParaRPr lang="en-US" sz="2000" dirty="0">
              <a:latin typeface="+mj-lt"/>
              <a:ea typeface="Fira Sans Light" charset="0"/>
              <a:cs typeface="Fira Sans Light" charset="0"/>
            </a:endParaRPr>
          </a:p>
        </p:txBody>
      </p:sp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628650" y="365125"/>
            <a:ext cx="8153994" cy="1325563"/>
          </a:xfrm>
        </p:spPr>
        <p:txBody>
          <a:bodyPr/>
          <a:lstStyle/>
          <a:p>
            <a:r>
              <a:rPr lang="en-US" b="1" dirty="0"/>
              <a:t>Simulation scenario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92" y="3917553"/>
            <a:ext cx="3327235" cy="2736102"/>
          </a:xfrm>
          <a:prstGeom prst="rect">
            <a:avLst/>
          </a:prstGeom>
        </p:spPr>
      </p:pic>
      <p:grpSp>
        <p:nvGrpSpPr>
          <p:cNvPr id="4" name="Gruppo 3"/>
          <p:cNvGrpSpPr/>
          <p:nvPr/>
        </p:nvGrpSpPr>
        <p:grpSpPr>
          <a:xfrm>
            <a:off x="5088361" y="3560490"/>
            <a:ext cx="3340970" cy="3093165"/>
            <a:chOff x="4967302" y="1690689"/>
            <a:chExt cx="3340970" cy="3093165"/>
          </a:xfrm>
        </p:grpSpPr>
        <p:pic>
          <p:nvPicPr>
            <p:cNvPr id="5" name="Immagine 24"/>
            <p:cNvPicPr/>
            <p:nvPr/>
          </p:nvPicPr>
          <p:blipFill>
            <a:blip r:embed="rId3" cstate="print">
              <a:alphaModFix/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3521" y="1690689"/>
              <a:ext cx="793180" cy="1374341"/>
            </a:xfrm>
            <a:prstGeom prst="rect">
              <a:avLst/>
            </a:prstGeom>
          </p:spPr>
        </p:pic>
        <p:grpSp>
          <p:nvGrpSpPr>
            <p:cNvPr id="6" name="Gruppo 5"/>
            <p:cNvGrpSpPr/>
            <p:nvPr/>
          </p:nvGrpSpPr>
          <p:grpSpPr>
            <a:xfrm>
              <a:off x="6296868" y="4058141"/>
              <a:ext cx="452561" cy="725713"/>
              <a:chOff x="1273469" y="2632974"/>
              <a:chExt cx="423783" cy="969431"/>
            </a:xfrm>
          </p:grpSpPr>
          <p:pic>
            <p:nvPicPr>
              <p:cNvPr id="7" name="Immagine 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9562" y="2632974"/>
                <a:ext cx="286999" cy="630888"/>
              </a:xfrm>
              <a:prstGeom prst="rect">
                <a:avLst/>
              </a:prstGeom>
            </p:spPr>
          </p:pic>
          <p:sp>
            <p:nvSpPr>
              <p:cNvPr id="8" name="CasellaDiTesto 7"/>
              <p:cNvSpPr txBox="1"/>
              <p:nvPr/>
            </p:nvSpPr>
            <p:spPr>
              <a:xfrm>
                <a:off x="1273469" y="3252938"/>
                <a:ext cx="423783" cy="349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Slab" charset="0"/>
                    <a:ea typeface="Roboto Slab" charset="0"/>
                    <a:cs typeface="Roboto Slab" charset="0"/>
                  </a:rPr>
                  <a:t>UE</a:t>
                </a:r>
              </a:p>
            </p:txBody>
          </p:sp>
        </p:grpSp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260" y="3237271"/>
              <a:ext cx="306487" cy="472281"/>
            </a:xfrm>
            <a:prstGeom prst="rect">
              <a:avLst/>
            </a:prstGeom>
          </p:spPr>
        </p:pic>
        <p:grpSp>
          <p:nvGrpSpPr>
            <p:cNvPr id="12" name="Gruppo 11"/>
            <p:cNvGrpSpPr/>
            <p:nvPr/>
          </p:nvGrpSpPr>
          <p:grpSpPr>
            <a:xfrm>
              <a:off x="5533770" y="3794866"/>
              <a:ext cx="488765" cy="727378"/>
              <a:chOff x="676938" y="2883746"/>
              <a:chExt cx="457685" cy="971656"/>
            </a:xfrm>
          </p:grpSpPr>
          <p:pic>
            <p:nvPicPr>
              <p:cNvPr id="13" name="Immagine 1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980" y="2883746"/>
                <a:ext cx="286998" cy="630888"/>
              </a:xfrm>
              <a:prstGeom prst="rect">
                <a:avLst/>
              </a:prstGeom>
            </p:spPr>
          </p:pic>
          <p:sp>
            <p:nvSpPr>
              <p:cNvPr id="14" name="CasellaDiTesto 13"/>
              <p:cNvSpPr txBox="1"/>
              <p:nvPr/>
            </p:nvSpPr>
            <p:spPr>
              <a:xfrm>
                <a:off x="676938" y="3505933"/>
                <a:ext cx="457685" cy="349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Roboto Slab" charset="0"/>
                    <a:ea typeface="Roboto Slab" charset="0"/>
                    <a:cs typeface="Roboto Slab" charset="0"/>
                  </a:rPr>
                  <a:t>UE</a:t>
                </a:r>
              </a:p>
            </p:txBody>
          </p:sp>
        </p:grpSp>
        <p:pic>
          <p:nvPicPr>
            <p:cNvPr id="15" name="Immagin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785" y="2687848"/>
              <a:ext cx="306487" cy="472281"/>
            </a:xfrm>
            <a:prstGeom prst="rect">
              <a:avLst/>
            </a:prstGeom>
          </p:spPr>
        </p:pic>
        <p:pic>
          <p:nvPicPr>
            <p:cNvPr id="16" name="Immagin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5298" y="1712069"/>
              <a:ext cx="306487" cy="472281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 rot="1941628">
              <a:off x="4967302" y="3116861"/>
              <a:ext cx="2778936" cy="47715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prstDash val="dashDot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Roboto Slab" charset="0"/>
                <a:ea typeface="Roboto Slab" charset="0"/>
                <a:cs typeface="Roboto Slab" charset="0"/>
              </a:endParaRPr>
            </a:p>
          </p:txBody>
        </p:sp>
        <p:sp>
          <p:nvSpPr>
            <p:cNvPr id="3" name="CasellaDiTesto 2"/>
            <p:cNvSpPr txBox="1"/>
            <p:nvPr/>
          </p:nvSpPr>
          <p:spPr>
            <a:xfrm>
              <a:off x="6165269" y="3237271"/>
              <a:ext cx="995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Obstacle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5602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628650" y="365125"/>
            <a:ext cx="8153994" cy="1325563"/>
          </a:xfrm>
        </p:spPr>
        <p:txBody>
          <a:bodyPr/>
          <a:lstStyle/>
          <a:p>
            <a:r>
              <a:rPr lang="en-US" b="1" dirty="0"/>
              <a:t>End-to-end latency and NALU</a:t>
            </a:r>
            <a:r>
              <a:rPr lang="en-US" b="1" baseline="30000" dirty="0"/>
              <a:t>*</a:t>
            </a:r>
            <a:r>
              <a:rPr lang="en-US" b="1" dirty="0"/>
              <a:t> loss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2213695" y="4005193"/>
            <a:ext cx="893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Latency</a:t>
            </a:r>
          </a:p>
        </p:txBody>
      </p:sp>
      <p:pic>
        <p:nvPicPr>
          <p:cNvPr id="20" name="Immagin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90" y="1570383"/>
            <a:ext cx="3822710" cy="2434810"/>
          </a:xfrm>
          <a:prstGeom prst="rect">
            <a:avLst/>
          </a:prstGeom>
        </p:spPr>
      </p:pic>
      <p:pic>
        <p:nvPicPr>
          <p:cNvPr id="21" name="Immagin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089" y="1459702"/>
            <a:ext cx="3708466" cy="2545491"/>
          </a:xfrm>
          <a:prstGeom prst="rect">
            <a:avLst/>
          </a:prstGeom>
        </p:spPr>
      </p:pic>
      <p:sp>
        <p:nvSpPr>
          <p:cNvPr id="22" name="CasellaDiTesto 21"/>
          <p:cNvSpPr txBox="1"/>
          <p:nvPr/>
        </p:nvSpPr>
        <p:spPr>
          <a:xfrm>
            <a:off x="6287469" y="4005193"/>
            <a:ext cx="1105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NALU loss</a:t>
            </a:r>
          </a:p>
        </p:txBody>
      </p:sp>
      <p:sp>
        <p:nvSpPr>
          <p:cNvPr id="23" name="Segnaposto contenuto 10"/>
          <p:cNvSpPr>
            <a:spLocks noGrp="1"/>
          </p:cNvSpPr>
          <p:nvPr>
            <p:ph idx="1"/>
          </p:nvPr>
        </p:nvSpPr>
        <p:spPr>
          <a:xfrm>
            <a:off x="745615" y="1490870"/>
            <a:ext cx="8037029" cy="5367129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endParaRPr lang="en-US" dirty="0">
              <a:latin typeface="+mj-lt"/>
              <a:ea typeface="Fira Sans Light" charset="0"/>
              <a:cs typeface="Fira Sans Light" charset="0"/>
            </a:endParaRPr>
          </a:p>
          <a:p>
            <a:pPr>
              <a:buFont typeface="Wingdings" charset="2"/>
              <a:buChar char="§"/>
            </a:pPr>
            <a:endParaRPr lang="en-US" dirty="0">
              <a:latin typeface="+mj-lt"/>
              <a:ea typeface="Fira Sans Light" charset="0"/>
              <a:cs typeface="Fira Sans Light" charset="0"/>
            </a:endParaRPr>
          </a:p>
          <a:p>
            <a:pPr>
              <a:buFont typeface="Wingdings" charset="2"/>
              <a:buChar char="§"/>
            </a:pPr>
            <a:endParaRPr lang="en-US" dirty="0">
              <a:latin typeface="+mj-lt"/>
              <a:ea typeface="Fira Sans Light" charset="0"/>
              <a:cs typeface="Fira Sans Light" charset="0"/>
            </a:endParaRPr>
          </a:p>
          <a:p>
            <a:pPr>
              <a:buFont typeface="Wingdings" charset="2"/>
              <a:buChar char="§"/>
            </a:pPr>
            <a:endParaRPr lang="en-US" dirty="0">
              <a:latin typeface="+mj-lt"/>
              <a:ea typeface="Fira Sans Light" charset="0"/>
              <a:cs typeface="Fira Sans Light" charset="0"/>
            </a:endParaRPr>
          </a:p>
          <a:p>
            <a:pPr>
              <a:buFont typeface="Wingdings" charset="2"/>
              <a:buChar char="§"/>
            </a:pPr>
            <a:endParaRPr lang="en-US" dirty="0">
              <a:latin typeface="+mj-lt"/>
              <a:ea typeface="Fira Sans Light" charset="0"/>
              <a:cs typeface="Fira Sans Light" charset="0"/>
            </a:endParaRPr>
          </a:p>
          <a:p>
            <a:pPr>
              <a:buFont typeface="Wingdings" charset="2"/>
              <a:buChar char="§"/>
            </a:pPr>
            <a:endParaRPr lang="en-US" dirty="0">
              <a:latin typeface="+mj-lt"/>
              <a:ea typeface="Fira Sans Light" charset="0"/>
              <a:cs typeface="Fira Sans Light" charset="0"/>
            </a:endParaRPr>
          </a:p>
          <a:p>
            <a:pPr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Multi connectivity yields the largest gain</a:t>
            </a:r>
          </a:p>
          <a:p>
            <a:pPr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Without multi connectivity, NC performs better for NALU loss at the cost of higher latency</a:t>
            </a:r>
          </a:p>
          <a:p>
            <a:pPr marL="0" indent="0">
              <a:buNone/>
            </a:pPr>
            <a:endParaRPr lang="en-US" sz="2000" dirty="0">
              <a:latin typeface="+mj-lt"/>
              <a:ea typeface="Fira Sans Light" charset="0"/>
              <a:cs typeface="Fira Sans Light" charset="0"/>
            </a:endParaRPr>
          </a:p>
          <a:p>
            <a:pPr marL="0" indent="0">
              <a:buNone/>
            </a:pPr>
            <a:r>
              <a:rPr lang="en-US" sz="2000" baseline="30000" dirty="0">
                <a:latin typeface="+mj-lt"/>
                <a:ea typeface="Fira Sans Light" charset="0"/>
                <a:cs typeface="Fira Sans Light" charset="0"/>
              </a:rPr>
              <a:t>*</a:t>
            </a:r>
            <a:r>
              <a:rPr lang="en-US" sz="2000" dirty="0">
                <a:latin typeface="+mj-lt"/>
                <a:ea typeface="Fira Sans Light" charset="0"/>
                <a:cs typeface="Fira Sans Light" charset="0"/>
              </a:rPr>
              <a:t>NALU: portion of the video </a:t>
            </a:r>
            <a:r>
              <a:rPr lang="en-US" sz="2000" dirty="0" err="1">
                <a:latin typeface="+mj-lt"/>
                <a:ea typeface="Fira Sans Light" charset="0"/>
                <a:cs typeface="Fira Sans Light" charset="0"/>
              </a:rPr>
              <a:t>bitstream</a:t>
            </a:r>
            <a:r>
              <a:rPr lang="en-US" sz="2000" dirty="0">
                <a:latin typeface="+mj-lt"/>
                <a:ea typeface="Fira Sans Light" charset="0"/>
                <a:cs typeface="Fira Sans Light" charset="0"/>
              </a:rPr>
              <a:t> mapped to a network packet</a:t>
            </a:r>
            <a:endParaRPr lang="en-US" dirty="0">
              <a:latin typeface="+mj-lt"/>
              <a:ea typeface="Fira Sans Light" charset="0"/>
              <a:cs typeface="Fira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092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628650" y="365125"/>
            <a:ext cx="8153994" cy="1325563"/>
          </a:xfrm>
        </p:spPr>
        <p:txBody>
          <a:bodyPr/>
          <a:lstStyle/>
          <a:p>
            <a:r>
              <a:rPr lang="en-US" b="1" dirty="0"/>
              <a:t>PSNR</a:t>
            </a:r>
          </a:p>
        </p:txBody>
      </p:sp>
      <p:sp>
        <p:nvSpPr>
          <p:cNvPr id="9" name="Segnaposto contenuto 10"/>
          <p:cNvSpPr>
            <a:spLocks noGrp="1"/>
          </p:cNvSpPr>
          <p:nvPr>
            <p:ph idx="1"/>
          </p:nvPr>
        </p:nvSpPr>
        <p:spPr>
          <a:xfrm>
            <a:off x="745615" y="1490870"/>
            <a:ext cx="8037029" cy="5367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+mj-lt"/>
                <a:ea typeface="Fira Sans Light" charset="0"/>
                <a:cs typeface="Fira Sans Light" charset="0"/>
              </a:rPr>
              <a:t>Inversely proportional to MSE between received and transmitted frame, maximum value with </a:t>
            </a:r>
            <a:r>
              <a:rPr lang="en-US" sz="2000" dirty="0" err="1">
                <a:latin typeface="+mj-lt"/>
                <a:ea typeface="Fira Sans Light" charset="0"/>
                <a:cs typeface="Fira Sans Light" charset="0"/>
              </a:rPr>
              <a:t>FFmpeg</a:t>
            </a:r>
            <a:r>
              <a:rPr lang="en-US" sz="2000" dirty="0">
                <a:latin typeface="+mj-lt"/>
                <a:ea typeface="Fira Sans Light" charset="0"/>
                <a:cs typeface="Fira Sans Light" charset="0"/>
              </a:rPr>
              <a:t> 99.99 dB</a:t>
            </a:r>
          </a:p>
        </p:txBody>
      </p:sp>
      <p:grpSp>
        <p:nvGrpSpPr>
          <p:cNvPr id="15" name="Gruppo 14"/>
          <p:cNvGrpSpPr/>
          <p:nvPr/>
        </p:nvGrpSpPr>
        <p:grpSpPr>
          <a:xfrm>
            <a:off x="1073606" y="2221913"/>
            <a:ext cx="7184870" cy="4521267"/>
            <a:chOff x="1073606" y="2221913"/>
            <a:chExt cx="7184870" cy="4521267"/>
          </a:xfrm>
        </p:grpSpPr>
        <p:pic>
          <p:nvPicPr>
            <p:cNvPr id="3" name="Immagin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8218" y="3036921"/>
              <a:ext cx="6180258" cy="3706259"/>
            </a:xfrm>
            <a:prstGeom prst="rect">
              <a:avLst/>
            </a:prstGeom>
          </p:spPr>
        </p:pic>
        <p:sp>
          <p:nvSpPr>
            <p:cNvPr id="4" name="Freccia destra 3"/>
            <p:cNvSpPr/>
            <p:nvPr/>
          </p:nvSpPr>
          <p:spPr>
            <a:xfrm rot="10800000">
              <a:off x="3607903" y="2398990"/>
              <a:ext cx="4075043" cy="556588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asellaDiTesto 4"/>
            <p:cNvSpPr txBox="1"/>
            <p:nvPr/>
          </p:nvSpPr>
          <p:spPr>
            <a:xfrm>
              <a:off x="5019260" y="2464904"/>
              <a:ext cx="14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Lower latency</a:t>
              </a:r>
            </a:p>
          </p:txBody>
        </p:sp>
        <p:sp>
          <p:nvSpPr>
            <p:cNvPr id="12" name="Freccia destra 11"/>
            <p:cNvSpPr/>
            <p:nvPr/>
          </p:nvSpPr>
          <p:spPr>
            <a:xfrm rot="16200000">
              <a:off x="438263" y="4363280"/>
              <a:ext cx="2723322" cy="556588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asellaDiTesto 12"/>
            <p:cNvSpPr txBox="1"/>
            <p:nvPr/>
          </p:nvSpPr>
          <p:spPr>
            <a:xfrm rot="5400000" flipH="1" flipV="1">
              <a:off x="778650" y="4566237"/>
              <a:ext cx="2042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Higher video quality</a:t>
              </a:r>
            </a:p>
          </p:txBody>
        </p:sp>
        <p:sp>
          <p:nvSpPr>
            <p:cNvPr id="6" name="Ovale 5"/>
            <p:cNvSpPr/>
            <p:nvPr/>
          </p:nvSpPr>
          <p:spPr>
            <a:xfrm>
              <a:off x="3399182" y="3036921"/>
              <a:ext cx="725558" cy="666716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Connettore 2 7"/>
            <p:cNvCxnSpPr>
              <a:stCxn id="6" idx="1"/>
            </p:cNvCxnSpPr>
            <p:nvPr/>
          </p:nvCxnSpPr>
          <p:spPr>
            <a:xfrm flipH="1" flipV="1">
              <a:off x="2547023" y="2776677"/>
              <a:ext cx="958415" cy="357882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sellaDiTesto 10"/>
            <p:cNvSpPr txBox="1"/>
            <p:nvPr/>
          </p:nvSpPr>
          <p:spPr>
            <a:xfrm>
              <a:off x="1073606" y="2221913"/>
              <a:ext cx="188536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Proposed solution with multi connectivity and network coding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6411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idx="1"/>
          </p:nvPr>
        </p:nvSpPr>
        <p:spPr>
          <a:xfrm>
            <a:off x="828654" y="1568415"/>
            <a:ext cx="8215953" cy="51603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Video streaming architecture for </a:t>
            </a:r>
            <a:r>
              <a:rPr lang="en-US" dirty="0" err="1">
                <a:latin typeface="+mj-lt"/>
                <a:ea typeface="Fira Sans Light" charset="0"/>
                <a:cs typeface="Fira Sans Light" charset="0"/>
              </a:rPr>
              <a:t>mmWave</a:t>
            </a:r>
            <a:r>
              <a:rPr lang="en-US" dirty="0">
                <a:latin typeface="+mj-lt"/>
                <a:ea typeface="Fira Sans Light" charset="0"/>
                <a:cs typeface="Fira Sans Light" charset="0"/>
              </a:rPr>
              <a:t> networks</a:t>
            </a: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Evaluated with realistic ns-3 </a:t>
            </a:r>
            <a:r>
              <a:rPr lang="en-US" dirty="0" err="1">
                <a:latin typeface="+mj-lt"/>
                <a:ea typeface="Fira Sans Light" charset="0"/>
                <a:cs typeface="Fira Sans Light" charset="0"/>
              </a:rPr>
              <a:t>mmWave</a:t>
            </a:r>
            <a:r>
              <a:rPr lang="en-US" dirty="0">
                <a:latin typeface="+mj-lt"/>
                <a:ea typeface="Fira Sans Light" charset="0"/>
                <a:cs typeface="Fira Sans Light" charset="0"/>
              </a:rPr>
              <a:t> and video streaming model</a:t>
            </a: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Improved video quality with low latency</a:t>
            </a:r>
          </a:p>
          <a:p>
            <a:pPr lvl="1">
              <a:lnSpc>
                <a:spcPct val="10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Useful for high quality live streaming</a:t>
            </a: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Important interplay between multi connectivity and network coding </a:t>
            </a:r>
            <a:endParaRPr lang="en-US" sz="2400" dirty="0">
              <a:latin typeface="+mj-lt"/>
              <a:ea typeface="Fira Sans Light" charset="0"/>
              <a:cs typeface="Fira Sans Light" charset="0"/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Future work</a:t>
            </a:r>
          </a:p>
          <a:p>
            <a:pPr lvl="1"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latin typeface="+mj-lt"/>
                <a:ea typeface="Fira Sans Light" charset="0"/>
                <a:cs typeface="Fira Sans Light" charset="0"/>
              </a:rPr>
              <a:t>Implementation of NOW and EW approaches</a:t>
            </a:r>
          </a:p>
        </p:txBody>
      </p:sp>
    </p:spTree>
    <p:extLst>
      <p:ext uri="{BB962C8B-B14F-4D97-AF65-F5344CB8AC3E}">
        <p14:creationId xmlns:p14="http://schemas.microsoft.com/office/powerpoint/2010/main" val="378918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ctrTitle"/>
          </p:nvPr>
        </p:nvSpPr>
        <p:spPr>
          <a:xfrm>
            <a:off x="603116" y="1321906"/>
            <a:ext cx="8540884" cy="169320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Fira Sans" charset="0"/>
                <a:cs typeface="Fira Sans" charset="0"/>
              </a:rPr>
              <a:t>Reliable Video Streaming over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Fira Sans" charset="0"/>
                <a:cs typeface="Fira Sans" charset="0"/>
              </a:rPr>
              <a:t>mmWave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Fira Sans" charset="0"/>
                <a:cs typeface="Fira Sans" charset="0"/>
              </a:rPr>
              <a:t> </a:t>
            </a: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Fira Sans" charset="0"/>
                <a:cs typeface="Fira Sans" charset="0"/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Fira Sans" charset="0"/>
                <a:cs typeface="Fira Sans" charset="0"/>
              </a:rPr>
              <a:t>with Multi Connectivity </a:t>
            </a: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Fira Sans" charset="0"/>
                <a:cs typeface="Fira Sans" charset="0"/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Fira Sans" charset="0"/>
                <a:cs typeface="Fira Sans" charset="0"/>
              </a:rPr>
              <a:t>and Network Coding 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044420" y="2872127"/>
            <a:ext cx="7658276" cy="1927161"/>
          </a:xfrm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2000" dirty="0">
                <a:ea typeface="Fira Sans Book" charset="0"/>
                <a:cs typeface="Fira Sans Book" charset="0"/>
              </a:rPr>
              <a:t>Matteo Drago</a:t>
            </a:r>
            <a:r>
              <a:rPr lang="it-IT" sz="2000" baseline="30000" dirty="0">
                <a:ea typeface="Fira Sans Book" charset="0"/>
                <a:cs typeface="Fira Sans Book" charset="0"/>
              </a:rPr>
              <a:t>*</a:t>
            </a:r>
            <a:r>
              <a:rPr lang="it-IT" sz="2000" dirty="0">
                <a:ea typeface="Fira Sans Book" charset="0"/>
                <a:cs typeface="Fira Sans Book" charset="0"/>
              </a:rPr>
              <a:t>, Tommy </a:t>
            </a:r>
            <a:r>
              <a:rPr lang="it-IT" sz="2000" dirty="0" err="1">
                <a:ea typeface="Fira Sans Book" charset="0"/>
                <a:cs typeface="Fira Sans Book" charset="0"/>
              </a:rPr>
              <a:t>Azzino</a:t>
            </a:r>
            <a:r>
              <a:rPr lang="it-IT" sz="2000" baseline="30000" dirty="0">
                <a:ea typeface="Fira Sans Book" charset="0"/>
                <a:cs typeface="Fira Sans Book" charset="0"/>
              </a:rPr>
              <a:t>*</a:t>
            </a:r>
            <a:r>
              <a:rPr lang="it-IT" sz="2000" dirty="0">
                <a:ea typeface="Fira Sans Book" charset="0"/>
                <a:cs typeface="Fira Sans Book" charset="0"/>
              </a:rPr>
              <a:t>, Michele Polese</a:t>
            </a:r>
            <a:r>
              <a:rPr lang="it-IT" sz="2000" baseline="30000" dirty="0">
                <a:ea typeface="Fira Sans Book" charset="0"/>
                <a:cs typeface="Fira Sans Book" charset="0"/>
              </a:rPr>
              <a:t>*</a:t>
            </a:r>
            <a:r>
              <a:rPr lang="it-IT" sz="2000" dirty="0">
                <a:ea typeface="Fira Sans Book" charset="0"/>
                <a:cs typeface="Fira Sans Book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2000" dirty="0" err="1">
                <a:ea typeface="Fira Sans Book" charset="0"/>
                <a:cs typeface="Fira Sans Book" charset="0"/>
              </a:rPr>
              <a:t>Cedomir</a:t>
            </a:r>
            <a:r>
              <a:rPr lang="it-IT" sz="2000" dirty="0">
                <a:ea typeface="Fira Sans Book" charset="0"/>
                <a:cs typeface="Fira Sans Book" charset="0"/>
              </a:rPr>
              <a:t> </a:t>
            </a:r>
            <a:r>
              <a:rPr lang="it-IT" sz="2000" dirty="0" err="1">
                <a:ea typeface="Fira Sans Book" charset="0"/>
                <a:cs typeface="Fira Sans Book" charset="0"/>
              </a:rPr>
              <a:t>Stefanovic</a:t>
            </a:r>
            <a:r>
              <a:rPr lang="it-IT" sz="2000" baseline="30000" dirty="0" err="1">
                <a:ea typeface="Fira Sans Book" charset="0"/>
                <a:cs typeface="Fira Sans Book" charset="0"/>
              </a:rPr>
              <a:t>v</a:t>
            </a:r>
            <a:r>
              <a:rPr lang="it-IT" sz="2000" dirty="0">
                <a:ea typeface="Fira Sans Book" charset="0"/>
                <a:cs typeface="Fira Sans Book" charset="0"/>
              </a:rPr>
              <a:t>, </a:t>
            </a:r>
            <a:r>
              <a:rPr lang="it-IT" sz="2000" i="1" dirty="0">
                <a:ea typeface="Fira Sans Book" charset="0"/>
                <a:cs typeface="Fira Sans Book" charset="0"/>
              </a:rPr>
              <a:t>Michele Zorzi</a:t>
            </a:r>
            <a:r>
              <a:rPr lang="it-IT" sz="2000" i="1" baseline="30000" dirty="0">
                <a:ea typeface="Fira Sans Book" charset="0"/>
                <a:cs typeface="Fira Sans Book" charset="0"/>
              </a:rPr>
              <a:t>*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600" baseline="30000" dirty="0">
                <a:ea typeface="Fira Sans Book" charset="0"/>
                <a:cs typeface="Fira Sans Book" charset="0"/>
              </a:rPr>
              <a:t>*</a:t>
            </a:r>
            <a:r>
              <a:rPr lang="it-IT" sz="1600" dirty="0" err="1">
                <a:ea typeface="Fira Sans Book" charset="0"/>
                <a:cs typeface="Fira Sans Book" charset="0"/>
              </a:rPr>
              <a:t>Dept</a:t>
            </a:r>
            <a:r>
              <a:rPr lang="it-IT" sz="1600" dirty="0">
                <a:ea typeface="Fira Sans Book" charset="0"/>
                <a:cs typeface="Fira Sans Book" charset="0"/>
              </a:rPr>
              <a:t>. of Information </a:t>
            </a:r>
            <a:r>
              <a:rPr lang="it-IT" sz="1600" dirty="0" err="1">
                <a:ea typeface="Fira Sans Book" charset="0"/>
                <a:cs typeface="Fira Sans Book" charset="0"/>
              </a:rPr>
              <a:t>Engineering</a:t>
            </a:r>
            <a:r>
              <a:rPr lang="it-IT" sz="1600" dirty="0">
                <a:ea typeface="Fira Sans Book" charset="0"/>
                <a:cs typeface="Fira Sans Book" charset="0"/>
              </a:rPr>
              <a:t>, </a:t>
            </a:r>
            <a:r>
              <a:rPr lang="it-IT" sz="1600" dirty="0" err="1">
                <a:ea typeface="Fira Sans Book" charset="0"/>
                <a:cs typeface="Fira Sans Book" charset="0"/>
              </a:rPr>
              <a:t>University</a:t>
            </a:r>
            <a:r>
              <a:rPr lang="it-IT" sz="1600" dirty="0">
                <a:ea typeface="Fira Sans Book" charset="0"/>
                <a:cs typeface="Fira Sans Book" charset="0"/>
              </a:rPr>
              <a:t> of Padova, </a:t>
            </a:r>
            <a:r>
              <a:rPr lang="it-IT" sz="1600" dirty="0" err="1">
                <a:ea typeface="Fira Sans Book" charset="0"/>
                <a:cs typeface="Fira Sans Book" charset="0"/>
              </a:rPr>
              <a:t>Italy</a:t>
            </a:r>
            <a:endParaRPr lang="it-IT" sz="1600" dirty="0">
              <a:ea typeface="Fira Sans Book" charset="0"/>
              <a:cs typeface="Fira Sans Book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t-IT" sz="1600" baseline="30000" dirty="0" err="1">
                <a:ea typeface="Fira Sans Book" charset="0"/>
                <a:cs typeface="Fira Sans Book" charset="0"/>
              </a:rPr>
              <a:t>V</a:t>
            </a:r>
            <a:r>
              <a:rPr lang="it-IT" sz="1600" dirty="0" err="1">
                <a:ea typeface="Fira Sans Book" charset="0"/>
                <a:cs typeface="Fira Sans Book" charset="0"/>
              </a:rPr>
              <a:t>Aalborg</a:t>
            </a:r>
            <a:r>
              <a:rPr lang="it-IT" sz="1600" dirty="0">
                <a:ea typeface="Fira Sans Book" charset="0"/>
                <a:cs typeface="Fira Sans Book" charset="0"/>
              </a:rPr>
              <a:t> </a:t>
            </a:r>
            <a:r>
              <a:rPr lang="it-IT" sz="1600" dirty="0" err="1">
                <a:ea typeface="Fira Sans Book" charset="0"/>
                <a:cs typeface="Fira Sans Book" charset="0"/>
              </a:rPr>
              <a:t>University</a:t>
            </a:r>
            <a:r>
              <a:rPr lang="it-IT" sz="1600" dirty="0">
                <a:ea typeface="Fira Sans Book" charset="0"/>
                <a:cs typeface="Fira Sans Book" charset="0"/>
              </a:rPr>
              <a:t>, </a:t>
            </a:r>
            <a:r>
              <a:rPr lang="it-IT" sz="1600" dirty="0" err="1">
                <a:ea typeface="Fira Sans Book" charset="0"/>
                <a:cs typeface="Fira Sans Book" charset="0"/>
              </a:rPr>
              <a:t>Copenhagen</a:t>
            </a:r>
            <a:r>
              <a:rPr lang="it-IT" sz="1600" dirty="0">
                <a:ea typeface="Fira Sans Book" charset="0"/>
                <a:cs typeface="Fira Sans Book" charset="0"/>
              </a:rPr>
              <a:t>, </a:t>
            </a:r>
            <a:r>
              <a:rPr lang="it-IT" sz="1600" dirty="0" err="1">
                <a:ea typeface="Fira Sans Book" charset="0"/>
                <a:cs typeface="Fira Sans Book" charset="0"/>
              </a:rPr>
              <a:t>Denmark</a:t>
            </a:r>
            <a:endParaRPr lang="it-IT" sz="1600" b="1" baseline="30000" dirty="0">
              <a:ea typeface="Fira Sans Book" charset="0"/>
              <a:cs typeface="Fira Sans Book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353" y="5415009"/>
            <a:ext cx="1195013" cy="1202641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900752" y="6277513"/>
            <a:ext cx="203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  <a:ea typeface="Fira Sans Book" charset="0"/>
                <a:cs typeface="Fira Sans Book" charset="0"/>
              </a:rPr>
              <a:t>April, 27, 2018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900752" y="5426179"/>
            <a:ext cx="3522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  <a:ea typeface="Fira Sans Book" charset="0"/>
                <a:cs typeface="Fira Sans Book" charset="0"/>
              </a:rPr>
              <a:t>matteo.drago@studenti.unipd.it</a:t>
            </a:r>
          </a:p>
          <a:p>
            <a:r>
              <a:rPr lang="it-IT" dirty="0">
                <a:latin typeface="+mj-lt"/>
                <a:ea typeface="Fira Sans Book" charset="0"/>
                <a:cs typeface="Fira Sans Book" charset="0"/>
              </a:rPr>
              <a:t>tommy.azzino@studenti.unipd.it</a:t>
            </a:r>
          </a:p>
          <a:p>
            <a:r>
              <a:rPr lang="it-IT" dirty="0">
                <a:latin typeface="+mj-lt"/>
                <a:ea typeface="Fira Sans Book" charset="0"/>
                <a:cs typeface="Fira Sans Book" charset="0"/>
              </a:rPr>
              <a:t>mmwave.dei.unipd.it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907" y="5373050"/>
            <a:ext cx="1767647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6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817494" y="282609"/>
            <a:ext cx="7886700" cy="1325563"/>
          </a:xfrm>
        </p:spPr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idx="1"/>
          </p:nvPr>
        </p:nvSpPr>
        <p:spPr>
          <a:xfrm>
            <a:off x="1090188" y="1608172"/>
            <a:ext cx="6963623" cy="47815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 err="1">
                <a:latin typeface="+mj-lt"/>
                <a:ea typeface="Fira Sans Light" charset="0"/>
                <a:cs typeface="Fira Sans Light" charset="0"/>
              </a:rPr>
              <a:t>mmWave</a:t>
            </a: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 Cellular Networks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Proposed architecture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Performance evaluation</a:t>
            </a:r>
          </a:p>
          <a:p>
            <a:pPr lvl="1">
              <a:lnSpc>
                <a:spcPct val="150000"/>
              </a:lnSpc>
              <a:buFont typeface="Wingdings" charset="2"/>
              <a:buChar char="§"/>
            </a:pPr>
            <a:r>
              <a:rPr lang="en-US" sz="2400" dirty="0">
                <a:latin typeface="+mj-lt"/>
                <a:ea typeface="Fira Sans Light" charset="0"/>
                <a:cs typeface="Fira Sans Light" charset="0"/>
              </a:rPr>
              <a:t>ns-3 </a:t>
            </a:r>
            <a:r>
              <a:rPr lang="en-US" sz="2400" dirty="0" err="1">
                <a:latin typeface="+mj-lt"/>
                <a:ea typeface="Fira Sans Light" charset="0"/>
                <a:cs typeface="Fira Sans Light" charset="0"/>
              </a:rPr>
              <a:t>mmWave</a:t>
            </a:r>
            <a:r>
              <a:rPr lang="en-US" sz="2400" dirty="0">
                <a:latin typeface="+mj-lt"/>
                <a:ea typeface="Fira Sans Light" charset="0"/>
                <a:cs typeface="Fira Sans Light" charset="0"/>
              </a:rPr>
              <a:t> module</a:t>
            </a:r>
          </a:p>
          <a:p>
            <a:pPr lvl="1">
              <a:lnSpc>
                <a:spcPct val="150000"/>
              </a:lnSpc>
              <a:buFont typeface="Wingdings" charset="2"/>
              <a:buChar char="§"/>
            </a:pPr>
            <a:r>
              <a:rPr lang="en-US" sz="2400" dirty="0">
                <a:latin typeface="+mj-lt"/>
                <a:ea typeface="Fira Sans Light" charset="0"/>
                <a:cs typeface="Fira Sans Light" charset="0"/>
              </a:rPr>
              <a:t>Results</a:t>
            </a:r>
          </a:p>
          <a:p>
            <a:pPr>
              <a:lnSpc>
                <a:spcPct val="150000"/>
              </a:lnSpc>
              <a:buFont typeface="Wingdings" charset="2"/>
              <a:buChar char="§"/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3804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700709" y="304418"/>
            <a:ext cx="7886700" cy="1325563"/>
          </a:xfrm>
        </p:spPr>
        <p:txBody>
          <a:bodyPr/>
          <a:lstStyle/>
          <a:p>
            <a:r>
              <a:rPr lang="en-US" b="1" dirty="0"/>
              <a:t>3GPP New Radio  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867188" y="1569275"/>
            <a:ext cx="7648161" cy="327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New RAN</a:t>
            </a:r>
          </a:p>
          <a:p>
            <a:pPr marL="914400" lvl="1" indent="-457200">
              <a:lnSpc>
                <a:spcPct val="110000"/>
              </a:lnSpc>
              <a:buFont typeface="Wingdings" charset="2"/>
              <a:buChar char="§"/>
            </a:pPr>
            <a:r>
              <a:rPr lang="en-US" sz="2400" dirty="0">
                <a:latin typeface="+mj-lt"/>
                <a:ea typeface="Fira Sans Light" charset="0"/>
                <a:cs typeface="Fira Sans Light" charset="0"/>
              </a:rPr>
              <a:t>OFDM-based PHY with flexible configurations</a:t>
            </a:r>
          </a:p>
          <a:p>
            <a:pPr marL="914400" lvl="1" indent="-457200">
              <a:lnSpc>
                <a:spcPct val="110000"/>
              </a:lnSpc>
              <a:buFont typeface="Wingdings" charset="2"/>
              <a:buChar char="§"/>
            </a:pPr>
            <a:r>
              <a:rPr lang="en-US" sz="2400" dirty="0">
                <a:latin typeface="+mj-lt"/>
                <a:ea typeface="Fira Sans Light" charset="0"/>
                <a:cs typeface="Fira Sans Light" charset="0"/>
              </a:rPr>
              <a:t>Support for </a:t>
            </a:r>
          </a:p>
          <a:p>
            <a:pPr marL="1371600" lvl="2" indent="-457200">
              <a:lnSpc>
                <a:spcPct val="110000"/>
              </a:lnSpc>
              <a:buFont typeface="Wingdings" charset="2"/>
              <a:buChar char="§"/>
            </a:pPr>
            <a:r>
              <a:rPr lang="en-US" sz="2000" dirty="0">
                <a:latin typeface="+mj-lt"/>
                <a:ea typeface="Fira Sans Light" charset="0"/>
                <a:cs typeface="Fira Sans Light" charset="0"/>
              </a:rPr>
              <a:t>Higher frequencies (</a:t>
            </a:r>
            <a:r>
              <a:rPr lang="en-US" sz="2000" dirty="0" err="1">
                <a:latin typeface="+mj-lt"/>
                <a:ea typeface="Fira Sans Light" charset="0"/>
                <a:cs typeface="Fira Sans Light" charset="0"/>
              </a:rPr>
              <a:t>mmWaves</a:t>
            </a:r>
            <a:r>
              <a:rPr lang="en-US" sz="2000" dirty="0">
                <a:latin typeface="+mj-lt"/>
                <a:ea typeface="Fira Sans Light" charset="0"/>
                <a:cs typeface="Fira Sans Light" charset="0"/>
              </a:rPr>
              <a:t>)</a:t>
            </a:r>
          </a:p>
          <a:p>
            <a:pPr marL="1371600" lvl="2" indent="-457200">
              <a:lnSpc>
                <a:spcPct val="110000"/>
              </a:lnSpc>
              <a:buFont typeface="Wingdings" charset="2"/>
              <a:buChar char="§"/>
            </a:pPr>
            <a:r>
              <a:rPr lang="en-US" sz="2000" dirty="0">
                <a:latin typeface="+mj-lt"/>
                <a:ea typeface="Fira Sans Light" charset="0"/>
                <a:cs typeface="Fira Sans Light" charset="0"/>
              </a:rPr>
              <a:t>Ultra-low latency</a:t>
            </a:r>
          </a:p>
          <a:p>
            <a:pPr marL="914400" lvl="1" indent="-457200">
              <a:lnSpc>
                <a:spcPct val="110000"/>
              </a:lnSpc>
              <a:buFont typeface="Wingdings" charset="2"/>
              <a:buChar char="§"/>
            </a:pPr>
            <a:endParaRPr lang="en-US" sz="2400" dirty="0">
              <a:latin typeface="Fira Sans Light" charset="0"/>
              <a:ea typeface="Fira Sans Light" charset="0"/>
              <a:cs typeface="Fira Sans Light" charset="0"/>
            </a:endParaRPr>
          </a:p>
          <a:p>
            <a:pPr marL="914400" lvl="1" indent="-457200">
              <a:lnSpc>
                <a:spcPct val="110000"/>
              </a:lnSpc>
              <a:buFont typeface="Wingdings" charset="2"/>
              <a:buChar char="§"/>
            </a:pPr>
            <a:endParaRPr lang="en-US" sz="2400" dirty="0">
              <a:latin typeface="Fira Sans Light" charset="0"/>
              <a:ea typeface="Fira Sans Light" charset="0"/>
              <a:cs typeface="Fira Sans Light" charset="0"/>
            </a:endParaRPr>
          </a:p>
          <a:p>
            <a:pPr marL="914400" lvl="1" indent="-457200">
              <a:lnSpc>
                <a:spcPct val="110000"/>
              </a:lnSpc>
              <a:buFont typeface="Wingdings" charset="2"/>
              <a:buChar char="§"/>
            </a:pPr>
            <a:endParaRPr lang="en-US" sz="2400" dirty="0">
              <a:latin typeface="Fira Sans Light" charset="0"/>
              <a:ea typeface="Fira Sans Light" charset="0"/>
              <a:cs typeface="Fira Sans Light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372" y="487101"/>
            <a:ext cx="1798984" cy="899492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867188" y="4006750"/>
            <a:ext cx="7720221" cy="219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New Core Network</a:t>
            </a:r>
          </a:p>
          <a:p>
            <a:pPr marL="914400" lvl="1" indent="-457200">
              <a:lnSpc>
                <a:spcPct val="110000"/>
              </a:lnSpc>
              <a:buFont typeface="Wingdings" charset="2"/>
              <a:buChar char="§"/>
            </a:pPr>
            <a:r>
              <a:rPr lang="en-US" sz="2400" dirty="0" err="1">
                <a:latin typeface="+mj-lt"/>
                <a:ea typeface="Fira Sans Light" charset="0"/>
                <a:cs typeface="Fira Sans Light" charset="0"/>
              </a:rPr>
              <a:t>Softwarization</a:t>
            </a:r>
            <a:r>
              <a:rPr lang="en-US" sz="2400" dirty="0">
                <a:latin typeface="+mj-lt"/>
                <a:ea typeface="Fira Sans Light" charset="0"/>
                <a:cs typeface="Fira Sans Light" charset="0"/>
              </a:rPr>
              <a:t> of network nodes</a:t>
            </a:r>
          </a:p>
          <a:p>
            <a:pPr marL="914400" lvl="1" indent="-457200">
              <a:lnSpc>
                <a:spcPct val="110000"/>
              </a:lnSpc>
              <a:buFont typeface="Wingdings" charset="2"/>
              <a:buChar char="§"/>
            </a:pPr>
            <a:r>
              <a:rPr lang="en-US" sz="2400" dirty="0">
                <a:latin typeface="+mj-lt"/>
                <a:ea typeface="Fira Sans Light" charset="0"/>
                <a:cs typeface="Fira Sans Light" charset="0"/>
              </a:rPr>
              <a:t>Network slicing</a:t>
            </a:r>
          </a:p>
          <a:p>
            <a:pPr marL="914400" lvl="1" indent="-457200">
              <a:lnSpc>
                <a:spcPct val="110000"/>
              </a:lnSpc>
              <a:buFont typeface="Wingdings" charset="2"/>
              <a:buChar char="§"/>
            </a:pPr>
            <a:endParaRPr lang="en-US" sz="2400" dirty="0">
              <a:latin typeface="Fira Sans Light" charset="0"/>
              <a:ea typeface="Fira Sans Light" charset="0"/>
              <a:cs typeface="Fira Sans Light" charset="0"/>
            </a:endParaRPr>
          </a:p>
          <a:p>
            <a:pPr marL="914400" lvl="1" indent="-457200">
              <a:lnSpc>
                <a:spcPct val="110000"/>
              </a:lnSpc>
              <a:buFont typeface="Wingdings" charset="2"/>
              <a:buChar char="§"/>
            </a:pPr>
            <a:endParaRPr lang="en-US" sz="2400" dirty="0">
              <a:latin typeface="Fira Sans Light" charset="0"/>
              <a:ea typeface="Fira Sans Light" charset="0"/>
              <a:cs typeface="Fira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95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1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59" r="3891" b="6934"/>
          <a:stretch/>
        </p:blipFill>
        <p:spPr>
          <a:xfrm>
            <a:off x="4204558" y="1191670"/>
            <a:ext cx="4731017" cy="1824581"/>
          </a:xfrm>
          <a:prstGeom prst="rect">
            <a:avLst/>
          </a:prstGeom>
        </p:spPr>
      </p:pic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mmWave</a:t>
            </a:r>
            <a:r>
              <a:rPr lang="en-US" b="1" dirty="0"/>
              <a:t> for the mobile RAN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idx="1"/>
          </p:nvPr>
        </p:nvSpPr>
        <p:spPr>
          <a:xfrm>
            <a:off x="937986" y="1690687"/>
            <a:ext cx="7997589" cy="396467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Potentials</a:t>
            </a:r>
          </a:p>
          <a:p>
            <a:pPr lvl="1">
              <a:spcAft>
                <a:spcPts val="600"/>
              </a:spcAft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Bandwidth</a:t>
            </a:r>
          </a:p>
          <a:p>
            <a:pPr lvl="1">
              <a:spcAft>
                <a:spcPts val="600"/>
              </a:spcAft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Large arrays in small space</a:t>
            </a:r>
          </a:p>
          <a:p>
            <a:pPr>
              <a:spcAft>
                <a:spcPts val="600"/>
              </a:spcAft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Challenges</a:t>
            </a:r>
          </a:p>
          <a:p>
            <a:pPr lvl="1">
              <a:spcAft>
                <a:spcPts val="600"/>
              </a:spcAft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High propagation and penetration loss</a:t>
            </a:r>
          </a:p>
          <a:p>
            <a:pPr lvl="1">
              <a:spcAft>
                <a:spcPts val="600"/>
              </a:spcAft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Directionality</a:t>
            </a:r>
          </a:p>
          <a:p>
            <a:pPr lvl="1">
              <a:spcAft>
                <a:spcPts val="600"/>
              </a:spcAft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Blockage</a:t>
            </a:r>
          </a:p>
          <a:p>
            <a:pPr lvl="1">
              <a:spcAft>
                <a:spcPts val="600"/>
              </a:spcAft>
              <a:buFont typeface="Wingdings" charset="2"/>
              <a:buChar char="§"/>
            </a:pPr>
            <a:endParaRPr lang="en-US" dirty="0">
              <a:latin typeface="Fira Sans Light" charset="0"/>
              <a:ea typeface="Fira Sans Light" charset="0"/>
              <a:cs typeface="Fira Sans Light" charset="0"/>
            </a:endParaRPr>
          </a:p>
          <a:p>
            <a:pPr lvl="1">
              <a:spcAft>
                <a:spcPts val="600"/>
              </a:spcAft>
              <a:buFont typeface="Wingdings" charset="2"/>
              <a:buChar char="§"/>
            </a:pPr>
            <a:endParaRPr lang="en-US" dirty="0">
              <a:latin typeface="Fira Sans Light" charset="0"/>
              <a:ea typeface="Fira Sans Light" charset="0"/>
              <a:cs typeface="Fira Sans Light" charset="0"/>
            </a:endParaRPr>
          </a:p>
          <a:p>
            <a:pPr lvl="1">
              <a:spcAft>
                <a:spcPts val="600"/>
              </a:spcAft>
              <a:buFont typeface="Wingdings" charset="2"/>
              <a:buChar char="§"/>
            </a:pPr>
            <a:endParaRPr lang="en-US" dirty="0">
              <a:latin typeface="Fira Sans Light" charset="0"/>
              <a:ea typeface="Fira Sans Light" charset="0"/>
              <a:cs typeface="Fira Sans Light" charset="0"/>
            </a:endParaRPr>
          </a:p>
          <a:p>
            <a:pPr lvl="1">
              <a:spcAft>
                <a:spcPts val="600"/>
              </a:spcAft>
              <a:buFont typeface="Wingdings" charset="2"/>
              <a:buChar char="§"/>
            </a:pPr>
            <a:endParaRPr lang="en-US" dirty="0">
              <a:latin typeface="Fira Sans Light" charset="0"/>
              <a:ea typeface="Fira Sans Light" charset="0"/>
              <a:cs typeface="Fira Sans Light" charset="0"/>
            </a:endParaRPr>
          </a:p>
        </p:txBody>
      </p:sp>
      <p:sp>
        <p:nvSpPr>
          <p:cNvPr id="7" name="Freccia destra 6"/>
          <p:cNvSpPr/>
          <p:nvPr/>
        </p:nvSpPr>
        <p:spPr>
          <a:xfrm>
            <a:off x="948829" y="5458384"/>
            <a:ext cx="911905" cy="858644"/>
          </a:xfrm>
          <a:prstGeom prst="rightArrow">
            <a:avLst/>
          </a:prstGeom>
          <a:solidFill>
            <a:srgbClr val="9B1214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/>
          <p:cNvSpPr txBox="1"/>
          <p:nvPr/>
        </p:nvSpPr>
        <p:spPr>
          <a:xfrm>
            <a:off x="1860733" y="5458384"/>
            <a:ext cx="6518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ea typeface="Fira Sans Light" charset="0"/>
                <a:cs typeface="Fira Sans Light" charset="0"/>
              </a:rPr>
              <a:t>3GPP Rel. 15 supports carrier frequency up to 52.6 GHz </a:t>
            </a:r>
          </a:p>
        </p:txBody>
      </p:sp>
    </p:spTree>
    <p:extLst>
      <p:ext uri="{BB962C8B-B14F-4D97-AF65-F5344CB8AC3E}">
        <p14:creationId xmlns:p14="http://schemas.microsoft.com/office/powerpoint/2010/main" val="122722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>
          <a:xfrm>
            <a:off x="928047" y="365125"/>
            <a:ext cx="7886700" cy="1325563"/>
          </a:xfrm>
        </p:spPr>
        <p:txBody>
          <a:bodyPr/>
          <a:lstStyle/>
          <a:p>
            <a:r>
              <a:rPr lang="en-US" b="1" dirty="0"/>
              <a:t>Applications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idx="1"/>
          </p:nvPr>
        </p:nvSpPr>
        <p:spPr>
          <a:xfrm>
            <a:off x="928047" y="1978923"/>
            <a:ext cx="7997589" cy="478154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Ultra-high quality video streaming and VR are seen as possible use cases of 5G</a:t>
            </a:r>
          </a:p>
          <a:p>
            <a:pPr>
              <a:spcAft>
                <a:spcPts val="600"/>
              </a:spcAft>
              <a:buFont typeface="Wingdings" charset="2"/>
              <a:buChar char="§"/>
            </a:pPr>
            <a:r>
              <a:rPr lang="en-US" sz="3600" dirty="0">
                <a:solidFill>
                  <a:schemeClr val="accent2"/>
                </a:solidFill>
                <a:latin typeface="+mj-lt"/>
                <a:ea typeface="Fira Sans Light" charset="0"/>
                <a:cs typeface="Fira Sans Light" charset="0"/>
              </a:rPr>
              <a:t>How can we stream high quality video to </a:t>
            </a:r>
            <a:r>
              <a:rPr lang="en-US" sz="3600" dirty="0" err="1">
                <a:solidFill>
                  <a:schemeClr val="accent2"/>
                </a:solidFill>
                <a:latin typeface="+mj-lt"/>
                <a:ea typeface="Fira Sans Light" charset="0"/>
                <a:cs typeface="Fira Sans Light" charset="0"/>
              </a:rPr>
              <a:t>mmWave</a:t>
            </a:r>
            <a:r>
              <a:rPr lang="en-US" sz="3600" dirty="0">
                <a:solidFill>
                  <a:schemeClr val="accent2"/>
                </a:solidFill>
                <a:latin typeface="+mj-lt"/>
                <a:ea typeface="Fira Sans Light" charset="0"/>
                <a:cs typeface="Fira Sans Light" charset="0"/>
              </a:rPr>
              <a:t> users?</a:t>
            </a:r>
            <a:endParaRPr lang="en-US" sz="3200" dirty="0">
              <a:solidFill>
                <a:schemeClr val="accent2"/>
              </a:solidFill>
              <a:latin typeface="+mj-lt"/>
              <a:ea typeface="Fira Sans Light" charset="0"/>
              <a:cs typeface="Fira Sans Light" charset="0"/>
            </a:endParaRPr>
          </a:p>
          <a:p>
            <a:pPr lvl="1">
              <a:spcAft>
                <a:spcPts val="600"/>
              </a:spcAft>
              <a:buFont typeface="Wingdings" charset="2"/>
              <a:buChar char="§"/>
            </a:pPr>
            <a:endParaRPr lang="en-US" dirty="0">
              <a:latin typeface="+mj-lt"/>
              <a:ea typeface="Fira Sans Light" charset="0"/>
              <a:cs typeface="Fira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082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Related work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idx="1"/>
          </p:nvPr>
        </p:nvSpPr>
        <p:spPr>
          <a:xfrm>
            <a:off x="937986" y="1690688"/>
            <a:ext cx="7997589" cy="474987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IEEE 802.11ad solutions for VR and streaming in local networks</a:t>
            </a:r>
          </a:p>
          <a:p>
            <a:pPr lvl="1">
              <a:spcAft>
                <a:spcPts val="600"/>
              </a:spcAft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Very different setup from cellular networks [1]</a:t>
            </a:r>
          </a:p>
          <a:p>
            <a:pPr>
              <a:spcAft>
                <a:spcPts val="600"/>
              </a:spcAft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LTE streaming solutions</a:t>
            </a:r>
          </a:p>
          <a:p>
            <a:pPr lvl="1">
              <a:spcAft>
                <a:spcPts val="600"/>
              </a:spcAft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Different frequency bands and less demanding propagation conditions</a:t>
            </a:r>
          </a:p>
          <a:p>
            <a:pPr lvl="1">
              <a:spcAft>
                <a:spcPts val="600"/>
              </a:spcAft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Also using network coding [2]</a:t>
            </a:r>
          </a:p>
          <a:p>
            <a:pPr lvl="1">
              <a:spcAft>
                <a:spcPts val="600"/>
              </a:spcAft>
              <a:buFont typeface="Wingdings" charset="2"/>
              <a:buChar char="§"/>
            </a:pPr>
            <a:endParaRPr lang="en-US" dirty="0">
              <a:latin typeface="Fira Sans Light" charset="0"/>
              <a:ea typeface="Fira Sans Light" charset="0"/>
              <a:cs typeface="Fira Sans Light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300" dirty="0">
                <a:latin typeface="+mj-lt"/>
                <a:ea typeface="Fira Sans Light" charset="0"/>
                <a:cs typeface="Fira Sans Light" charset="0"/>
              </a:rPr>
              <a:t>[1] O. </a:t>
            </a:r>
            <a:r>
              <a:rPr lang="en-US" sz="1300" dirty="0" err="1">
                <a:latin typeface="+mj-lt"/>
                <a:ea typeface="Fira Sans Light" charset="0"/>
                <a:cs typeface="Fira Sans Light" charset="0"/>
              </a:rPr>
              <a:t>Abari</a:t>
            </a:r>
            <a:r>
              <a:rPr lang="en-US" sz="1300" dirty="0">
                <a:latin typeface="+mj-lt"/>
                <a:ea typeface="Fira Sans Light" charset="0"/>
                <a:cs typeface="Fira Sans Light" charset="0"/>
              </a:rPr>
              <a:t>, D. </a:t>
            </a:r>
            <a:r>
              <a:rPr lang="en-US" sz="1300" dirty="0" err="1">
                <a:latin typeface="+mj-lt"/>
                <a:ea typeface="Fira Sans Light" charset="0"/>
                <a:cs typeface="Fira Sans Light" charset="0"/>
              </a:rPr>
              <a:t>Bharadia</a:t>
            </a:r>
            <a:r>
              <a:rPr lang="en-US" sz="1300" dirty="0">
                <a:latin typeface="+mj-lt"/>
                <a:ea typeface="Fira Sans Light" charset="0"/>
                <a:cs typeface="Fira Sans Light" charset="0"/>
              </a:rPr>
              <a:t>, A. Duffield, and D. </a:t>
            </a:r>
            <a:r>
              <a:rPr lang="en-US" sz="1300" dirty="0" err="1">
                <a:latin typeface="+mj-lt"/>
                <a:ea typeface="Fira Sans Light" charset="0"/>
                <a:cs typeface="Fira Sans Light" charset="0"/>
              </a:rPr>
              <a:t>Katabi</a:t>
            </a:r>
            <a:r>
              <a:rPr lang="en-US" sz="1300" dirty="0">
                <a:latin typeface="+mj-lt"/>
                <a:ea typeface="Fira Sans Light" charset="0"/>
                <a:cs typeface="Fira Sans Light" charset="0"/>
              </a:rPr>
              <a:t>, “Enabling high-quality untethered virtual reality,” in 14th USENIX Symposium on Networked Systems Design and Implementation (NSDI 17). USENIX Association, pp. 531–544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300" dirty="0">
                <a:latin typeface="+mj-lt"/>
                <a:ea typeface="Fira Sans Light" charset="0"/>
                <a:cs typeface="Fira Sans Light" charset="0"/>
              </a:rPr>
              <a:t>[2] D. </a:t>
            </a:r>
            <a:r>
              <a:rPr lang="en-US" sz="1300" dirty="0" err="1">
                <a:latin typeface="+mj-lt"/>
                <a:ea typeface="Fira Sans Light" charset="0"/>
                <a:cs typeface="Fira Sans Light" charset="0"/>
              </a:rPr>
              <a:t>Vukobratovic</a:t>
            </a:r>
            <a:r>
              <a:rPr lang="en-US" sz="1300" dirty="0">
                <a:latin typeface="+mj-lt"/>
                <a:ea typeface="Fira Sans Light" charset="0"/>
                <a:cs typeface="Fira Sans Light" charset="0"/>
              </a:rPr>
              <a:t>, C. </a:t>
            </a:r>
            <a:r>
              <a:rPr lang="en-US" sz="1300" dirty="0" err="1">
                <a:latin typeface="+mj-lt"/>
                <a:ea typeface="Fira Sans Light" charset="0"/>
                <a:cs typeface="Fira Sans Light" charset="0"/>
              </a:rPr>
              <a:t>Khirallah</a:t>
            </a:r>
            <a:r>
              <a:rPr lang="en-US" sz="1300" dirty="0">
                <a:latin typeface="+mj-lt"/>
                <a:ea typeface="Fira Sans Light" charset="0"/>
                <a:cs typeface="Fira Sans Light" charset="0"/>
              </a:rPr>
              <a:t>, V. </a:t>
            </a:r>
            <a:r>
              <a:rPr lang="en-US" sz="1300" dirty="0" err="1">
                <a:latin typeface="+mj-lt"/>
                <a:ea typeface="Fira Sans Light" charset="0"/>
                <a:cs typeface="Fira Sans Light" charset="0"/>
              </a:rPr>
              <a:t>Stankovic</a:t>
            </a:r>
            <a:r>
              <a:rPr lang="en-US" sz="1300" dirty="0">
                <a:latin typeface="+mj-lt"/>
                <a:ea typeface="Fira Sans Light" charset="0"/>
                <a:cs typeface="Fira Sans Light" charset="0"/>
              </a:rPr>
              <a:t> ́, and J. S. Thompson, “Random Network Coding for Multimedia Delivery Services in LTE/LTE- Advanced,” IEEE Transactions on Multimedia, vol. 16, no. 1, pp. 277– 282, January 2014 </a:t>
            </a:r>
          </a:p>
          <a:p>
            <a:pPr>
              <a:spcAft>
                <a:spcPts val="600"/>
              </a:spcAft>
              <a:buFont typeface="Wingdings" charset="2"/>
              <a:buChar char="§"/>
            </a:pPr>
            <a:endParaRPr lang="en-US" dirty="0">
              <a:latin typeface="Fira Sans Light" charset="0"/>
              <a:ea typeface="Fira Sans Light" charset="0"/>
              <a:cs typeface="Fira Sans Light" charset="0"/>
            </a:endParaRPr>
          </a:p>
          <a:p>
            <a:pPr>
              <a:spcAft>
                <a:spcPts val="600"/>
              </a:spcAft>
              <a:buFont typeface="Wingdings" charset="2"/>
              <a:buChar char="§"/>
            </a:pPr>
            <a:endParaRPr lang="en-US" dirty="0">
              <a:latin typeface="Fira Sans Light" charset="0"/>
              <a:ea typeface="Fira Sans Light" charset="0"/>
              <a:cs typeface="Fira Sans Light" charset="0"/>
            </a:endParaRPr>
          </a:p>
          <a:p>
            <a:pPr>
              <a:spcAft>
                <a:spcPts val="600"/>
              </a:spcAft>
              <a:buFont typeface="Wingdings" charset="2"/>
              <a:buChar char="§"/>
            </a:pPr>
            <a:endParaRPr lang="en-US" dirty="0">
              <a:latin typeface="Fira Sans Light" charset="0"/>
              <a:ea typeface="Fira Sans Light" charset="0"/>
              <a:cs typeface="Fira Sans Light" charset="0"/>
            </a:endParaRPr>
          </a:p>
          <a:p>
            <a:pPr lvl="1">
              <a:spcAft>
                <a:spcPts val="600"/>
              </a:spcAft>
              <a:buFont typeface="Wingdings" charset="2"/>
              <a:buChar char="§"/>
            </a:pPr>
            <a:endParaRPr lang="en-US" dirty="0">
              <a:latin typeface="Fira Sans Light" charset="0"/>
              <a:ea typeface="Fira Sans Light" charset="0"/>
              <a:cs typeface="Fira Sans Light" charset="0"/>
            </a:endParaRPr>
          </a:p>
          <a:p>
            <a:pPr lvl="1">
              <a:spcAft>
                <a:spcPts val="600"/>
              </a:spcAft>
              <a:buFont typeface="Wingdings" charset="2"/>
              <a:buChar char="§"/>
            </a:pPr>
            <a:endParaRPr lang="en-US" dirty="0">
              <a:latin typeface="Fira Sans Light" charset="0"/>
              <a:ea typeface="Fira Sans Light" charset="0"/>
              <a:cs typeface="Fira Sans Light" charset="0"/>
            </a:endParaRPr>
          </a:p>
          <a:p>
            <a:pPr lvl="1">
              <a:spcAft>
                <a:spcPts val="600"/>
              </a:spcAft>
              <a:buFont typeface="Wingdings" charset="2"/>
              <a:buChar char="§"/>
            </a:pPr>
            <a:endParaRPr lang="en-US" dirty="0">
              <a:latin typeface="Fira Sans Light" charset="0"/>
              <a:ea typeface="Fira Sans Light" charset="0"/>
              <a:cs typeface="Fira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84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mmWave</a:t>
            </a:r>
            <a:r>
              <a:rPr lang="en-US" sz="3600" b="1" dirty="0"/>
              <a:t> Video Streaming Architecture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idx="1"/>
          </p:nvPr>
        </p:nvSpPr>
        <p:spPr>
          <a:xfrm>
            <a:off x="854766" y="1690686"/>
            <a:ext cx="8080810" cy="5167314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  <a:buFont typeface="Wingdings" charset="2"/>
              <a:buChar char="§"/>
            </a:pPr>
            <a:endParaRPr lang="en-US" dirty="0">
              <a:latin typeface="Fira Sans Light" charset="0"/>
              <a:ea typeface="Fira Sans Light" charset="0"/>
              <a:cs typeface="Fira Sans Light" charset="0"/>
            </a:endParaRPr>
          </a:p>
          <a:p>
            <a:pPr>
              <a:spcAft>
                <a:spcPts val="600"/>
              </a:spcAft>
              <a:buFont typeface="Wingdings" charset="2"/>
              <a:buChar char="§"/>
            </a:pPr>
            <a:endParaRPr lang="en-US" dirty="0">
              <a:latin typeface="Fira Sans Light" charset="0"/>
              <a:ea typeface="Fira Sans Light" charset="0"/>
              <a:cs typeface="Fira Sans Light" charset="0"/>
            </a:endParaRPr>
          </a:p>
          <a:p>
            <a:pPr>
              <a:spcAft>
                <a:spcPts val="600"/>
              </a:spcAft>
              <a:buFont typeface="Wingdings" charset="2"/>
              <a:buChar char="§"/>
            </a:pPr>
            <a:endParaRPr lang="en-US" dirty="0">
              <a:latin typeface="Fira Sans Light" charset="0"/>
              <a:ea typeface="Fira Sans Light" charset="0"/>
              <a:cs typeface="Fira Sans Light" charset="0"/>
            </a:endParaRPr>
          </a:p>
          <a:p>
            <a:pPr>
              <a:spcAft>
                <a:spcPts val="600"/>
              </a:spcAft>
              <a:buFont typeface="Wingdings" charset="2"/>
              <a:buChar char="§"/>
            </a:pPr>
            <a:endParaRPr lang="en-US" dirty="0">
              <a:latin typeface="Fira Sans Light" charset="0"/>
              <a:ea typeface="Fira Sans Light" charset="0"/>
              <a:cs typeface="Fira Sans Light" charset="0"/>
            </a:endParaRPr>
          </a:p>
          <a:p>
            <a:pPr>
              <a:spcAft>
                <a:spcPts val="600"/>
              </a:spcAft>
              <a:buFont typeface="Wingdings" charset="2"/>
              <a:buChar char="§"/>
            </a:pPr>
            <a:endParaRPr lang="en-US" dirty="0">
              <a:latin typeface="Fira Sans Light" charset="0"/>
              <a:ea typeface="Fira Sans Light" charset="0"/>
              <a:cs typeface="Fira Sans Light" charset="0"/>
            </a:endParaRPr>
          </a:p>
          <a:p>
            <a:pPr>
              <a:spcAft>
                <a:spcPts val="600"/>
              </a:spcAft>
              <a:buFont typeface="Wingdings" charset="2"/>
              <a:buChar char="§"/>
            </a:pPr>
            <a:endParaRPr lang="en-US" dirty="0">
              <a:latin typeface="Fira Sans Light" charset="0"/>
              <a:ea typeface="Fira Sans Light" charset="0"/>
              <a:cs typeface="Fira Sans Light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Application layer solution implemented in Mobile Client and Video Streaming Server (VSS)</a:t>
            </a:r>
          </a:p>
          <a:p>
            <a:pPr>
              <a:spcAft>
                <a:spcPts val="600"/>
              </a:spcAft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Multi connectivity</a:t>
            </a:r>
          </a:p>
          <a:p>
            <a:pPr>
              <a:spcAft>
                <a:spcPts val="600"/>
              </a:spcAft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Network coding</a:t>
            </a:r>
          </a:p>
          <a:p>
            <a:pPr lvl="1">
              <a:spcAft>
                <a:spcPts val="600"/>
              </a:spcAft>
              <a:buFont typeface="Wingdings" charset="2"/>
              <a:buChar char="§"/>
            </a:pPr>
            <a:endParaRPr lang="en-US" dirty="0">
              <a:latin typeface="Fira Sans Light" charset="0"/>
              <a:ea typeface="Fira Sans Light" charset="0"/>
              <a:cs typeface="Fira Sans Light" charset="0"/>
            </a:endParaRPr>
          </a:p>
          <a:p>
            <a:pPr lvl="1">
              <a:spcAft>
                <a:spcPts val="600"/>
              </a:spcAft>
              <a:buFont typeface="Wingdings" charset="2"/>
              <a:buChar char="§"/>
            </a:pPr>
            <a:endParaRPr lang="en-US" dirty="0">
              <a:latin typeface="Fira Sans Light" charset="0"/>
              <a:ea typeface="Fira Sans Light" charset="0"/>
              <a:cs typeface="Fira Sans Light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15" y="1592071"/>
            <a:ext cx="8130761" cy="231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0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Multi connectivity in </a:t>
            </a:r>
            <a:r>
              <a:rPr lang="en-US" sz="3600" b="1" dirty="0" err="1"/>
              <a:t>mmWave</a:t>
            </a:r>
            <a:r>
              <a:rPr lang="en-US" sz="3600" b="1" dirty="0"/>
              <a:t> networks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idx="1"/>
          </p:nvPr>
        </p:nvSpPr>
        <p:spPr>
          <a:xfrm>
            <a:off x="937986" y="1631053"/>
            <a:ext cx="7997589" cy="529652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charset="2"/>
              <a:buChar char="§"/>
            </a:pPr>
            <a:r>
              <a:rPr lang="en-US" sz="2400" dirty="0">
                <a:latin typeface="+mj-lt"/>
                <a:ea typeface="Fira Sans Light" charset="0"/>
                <a:cs typeface="Fira Sans Light" charset="0"/>
              </a:rPr>
              <a:t>Increases resiliency and improves end-to-end performance</a:t>
            </a:r>
          </a:p>
          <a:p>
            <a:pPr lvl="1">
              <a:spcAft>
                <a:spcPts val="600"/>
              </a:spcAft>
              <a:buFont typeface="Wingdings" charset="2"/>
              <a:buChar char="§"/>
            </a:pPr>
            <a:r>
              <a:rPr lang="en-US" sz="2000" dirty="0">
                <a:latin typeface="+mj-lt"/>
                <a:ea typeface="Fira Sans Light" charset="0"/>
                <a:cs typeface="Fira Sans Light" charset="0"/>
              </a:rPr>
              <a:t>Combine links at different frequencies</a:t>
            </a:r>
          </a:p>
          <a:p>
            <a:pPr lvl="1">
              <a:spcAft>
                <a:spcPts val="600"/>
              </a:spcAft>
              <a:buFont typeface="Wingdings" charset="2"/>
              <a:buChar char="§"/>
            </a:pPr>
            <a:r>
              <a:rPr lang="en-US" sz="2000" dirty="0">
                <a:latin typeface="+mj-lt"/>
                <a:ea typeface="Fira Sans Light" charset="0"/>
                <a:cs typeface="Fira Sans Light" charset="0"/>
              </a:rPr>
              <a:t>In the RAN [1] (LTE-NR Dual Connectivity, Carrier Aggregation)</a:t>
            </a:r>
          </a:p>
          <a:p>
            <a:pPr lvl="1">
              <a:spcAft>
                <a:spcPts val="600"/>
              </a:spcAft>
              <a:buFont typeface="Wingdings" charset="2"/>
              <a:buChar char="§"/>
            </a:pPr>
            <a:r>
              <a:rPr lang="en-US" sz="2000" dirty="0">
                <a:latin typeface="+mj-lt"/>
                <a:ea typeface="Fira Sans Light" charset="0"/>
                <a:cs typeface="Fira Sans Light" charset="0"/>
              </a:rPr>
              <a:t>At the transport layer </a:t>
            </a:r>
            <a:br>
              <a:rPr lang="en-US" sz="2000" dirty="0">
                <a:latin typeface="+mj-lt"/>
                <a:ea typeface="Fira Sans Light" charset="0"/>
                <a:cs typeface="Fira Sans Light" charset="0"/>
              </a:rPr>
            </a:br>
            <a:r>
              <a:rPr lang="en-US" sz="2000" dirty="0">
                <a:latin typeface="+mj-lt"/>
                <a:ea typeface="Fira Sans Light" charset="0"/>
                <a:cs typeface="Fira Sans Light" charset="0"/>
              </a:rPr>
              <a:t>(Multipath TCP [2])</a:t>
            </a:r>
          </a:p>
          <a:p>
            <a:pPr lvl="1">
              <a:spcAft>
                <a:spcPts val="600"/>
              </a:spcAft>
              <a:buFont typeface="Wingdings" charset="2"/>
              <a:buChar char="§"/>
            </a:pPr>
            <a:endParaRPr lang="en-US" dirty="0">
              <a:latin typeface="Fira Sans Light" charset="0"/>
              <a:ea typeface="Fira Sans Light" charset="0"/>
              <a:cs typeface="Fira Sans Light" charset="0"/>
            </a:endParaRPr>
          </a:p>
          <a:p>
            <a:pPr lvl="1">
              <a:spcAft>
                <a:spcPts val="600"/>
              </a:spcAft>
              <a:buFont typeface="Wingdings" charset="2"/>
              <a:buChar char="§"/>
            </a:pPr>
            <a:endParaRPr lang="en-US" dirty="0">
              <a:latin typeface="Fira Sans Light" charset="0"/>
              <a:ea typeface="Fira Sans Light" charset="0"/>
              <a:cs typeface="Fira Sans Light" charset="0"/>
            </a:endParaRPr>
          </a:p>
          <a:p>
            <a:pPr marL="457200" lvl="1" indent="0">
              <a:spcAft>
                <a:spcPts val="600"/>
              </a:spcAft>
              <a:buNone/>
            </a:pPr>
            <a:endParaRPr lang="en-US" dirty="0">
              <a:latin typeface="Fira Sans Light" charset="0"/>
              <a:ea typeface="Fira Sans Light" charset="0"/>
              <a:cs typeface="Fira Sans Light" charset="0"/>
            </a:endParaRPr>
          </a:p>
          <a:p>
            <a:pPr lvl="1">
              <a:spcAft>
                <a:spcPts val="600"/>
              </a:spcAft>
              <a:buFont typeface="Wingdings" charset="2"/>
              <a:buChar char="§"/>
            </a:pPr>
            <a:endParaRPr lang="en-US" dirty="0">
              <a:latin typeface="Fira Sans Light" charset="0"/>
              <a:ea typeface="Fira Sans Light" charset="0"/>
              <a:cs typeface="Fira Sans Light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300" dirty="0">
                <a:latin typeface="+mj-lt"/>
                <a:ea typeface="Fira Sans Light" charset="0"/>
                <a:cs typeface="Fira Sans Light" charset="0"/>
              </a:rPr>
              <a:t>[1] M. </a:t>
            </a:r>
            <a:r>
              <a:rPr lang="en-US" sz="1300" dirty="0" err="1">
                <a:latin typeface="+mj-lt"/>
                <a:ea typeface="Fira Sans Light" charset="0"/>
                <a:cs typeface="Fira Sans Light" charset="0"/>
              </a:rPr>
              <a:t>Polese</a:t>
            </a:r>
            <a:r>
              <a:rPr lang="en-US" sz="1300" dirty="0">
                <a:latin typeface="+mj-lt"/>
                <a:ea typeface="Fira Sans Light" charset="0"/>
                <a:cs typeface="Fira Sans Light" charset="0"/>
              </a:rPr>
              <a:t>, M. </a:t>
            </a:r>
            <a:r>
              <a:rPr lang="en-US" sz="1300" dirty="0" err="1">
                <a:latin typeface="+mj-lt"/>
                <a:ea typeface="Fira Sans Light" charset="0"/>
                <a:cs typeface="Fira Sans Light" charset="0"/>
              </a:rPr>
              <a:t>Giordani</a:t>
            </a:r>
            <a:r>
              <a:rPr lang="en-US" sz="1300" dirty="0">
                <a:latin typeface="+mj-lt"/>
                <a:ea typeface="Fira Sans Light" charset="0"/>
                <a:cs typeface="Fira Sans Light" charset="0"/>
              </a:rPr>
              <a:t>, M. </a:t>
            </a:r>
            <a:r>
              <a:rPr lang="en-US" sz="1300" dirty="0" err="1">
                <a:latin typeface="+mj-lt"/>
                <a:ea typeface="Fira Sans Light" charset="0"/>
                <a:cs typeface="Fira Sans Light" charset="0"/>
              </a:rPr>
              <a:t>Mezzavilla</a:t>
            </a:r>
            <a:r>
              <a:rPr lang="en-US" sz="1300" dirty="0">
                <a:latin typeface="+mj-lt"/>
                <a:ea typeface="Fira Sans Light" charset="0"/>
                <a:cs typeface="Fira Sans Light" charset="0"/>
              </a:rPr>
              <a:t>, S. </a:t>
            </a:r>
            <a:r>
              <a:rPr lang="en-US" sz="1300" dirty="0" err="1">
                <a:latin typeface="+mj-lt"/>
                <a:ea typeface="Fira Sans Light" charset="0"/>
                <a:cs typeface="Fira Sans Light" charset="0"/>
              </a:rPr>
              <a:t>Rangan</a:t>
            </a:r>
            <a:r>
              <a:rPr lang="en-US" sz="1300" dirty="0">
                <a:latin typeface="+mj-lt"/>
                <a:ea typeface="Fira Sans Light" charset="0"/>
                <a:cs typeface="Fira Sans Light" charset="0"/>
              </a:rPr>
              <a:t>, and M. </a:t>
            </a:r>
            <a:r>
              <a:rPr lang="en-US" sz="1300" dirty="0" err="1">
                <a:latin typeface="+mj-lt"/>
                <a:ea typeface="Fira Sans Light" charset="0"/>
                <a:cs typeface="Fira Sans Light" charset="0"/>
              </a:rPr>
              <a:t>Zorzi</a:t>
            </a:r>
            <a:r>
              <a:rPr lang="en-US" sz="1300" dirty="0">
                <a:latin typeface="+mj-lt"/>
                <a:ea typeface="Fira Sans Light" charset="0"/>
                <a:cs typeface="Fira Sans Light" charset="0"/>
              </a:rPr>
              <a:t>, “Improved Handover Through Dual Connectivity in 5G </a:t>
            </a:r>
            <a:r>
              <a:rPr lang="en-US" sz="1300" dirty="0" err="1">
                <a:latin typeface="+mj-lt"/>
                <a:ea typeface="Fira Sans Light" charset="0"/>
                <a:cs typeface="Fira Sans Light" charset="0"/>
              </a:rPr>
              <a:t>mmWave</a:t>
            </a:r>
            <a:r>
              <a:rPr lang="en-US" sz="1300" dirty="0">
                <a:latin typeface="+mj-lt"/>
                <a:ea typeface="Fira Sans Light" charset="0"/>
                <a:cs typeface="Fira Sans Light" charset="0"/>
              </a:rPr>
              <a:t> Mobile Networks,” IEEE Journal on Selected Areas in Communications, vol. 35, no. 9, pp. 2069–2084, September 2017.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300" dirty="0">
                <a:latin typeface="+mj-lt"/>
                <a:ea typeface="Fira Sans Light" charset="0"/>
                <a:cs typeface="Fira Sans Light" charset="0"/>
              </a:rPr>
              <a:t>[2] M. </a:t>
            </a:r>
            <a:r>
              <a:rPr lang="en-US" sz="1300" dirty="0" err="1">
                <a:latin typeface="+mj-lt"/>
                <a:ea typeface="Fira Sans Light" charset="0"/>
                <a:cs typeface="Fira Sans Light" charset="0"/>
              </a:rPr>
              <a:t>Polese</a:t>
            </a:r>
            <a:r>
              <a:rPr lang="en-US" sz="1300" dirty="0">
                <a:latin typeface="+mj-lt"/>
                <a:ea typeface="Fira Sans Light" charset="0"/>
                <a:cs typeface="Fira Sans Light" charset="0"/>
              </a:rPr>
              <a:t>, R. Jana, and M. </a:t>
            </a:r>
            <a:r>
              <a:rPr lang="en-US" sz="1300" dirty="0" err="1">
                <a:latin typeface="+mj-lt"/>
                <a:ea typeface="Fira Sans Light" charset="0"/>
                <a:cs typeface="Fira Sans Light" charset="0"/>
              </a:rPr>
              <a:t>Zorzi</a:t>
            </a:r>
            <a:r>
              <a:rPr lang="en-US" sz="1300" dirty="0">
                <a:latin typeface="+mj-lt"/>
                <a:ea typeface="Fira Sans Light" charset="0"/>
                <a:cs typeface="Fira Sans Light" charset="0"/>
              </a:rPr>
              <a:t>, “TCP and MP-TCP in 5G </a:t>
            </a:r>
            <a:r>
              <a:rPr lang="en-US" sz="1300" dirty="0" err="1">
                <a:latin typeface="+mj-lt"/>
                <a:ea typeface="Fira Sans Light" charset="0"/>
                <a:cs typeface="Fira Sans Light" charset="0"/>
              </a:rPr>
              <a:t>mmWave</a:t>
            </a:r>
            <a:r>
              <a:rPr lang="en-US" sz="1300" dirty="0">
                <a:latin typeface="+mj-lt"/>
                <a:ea typeface="Fira Sans Light" charset="0"/>
                <a:cs typeface="Fira Sans Light" charset="0"/>
              </a:rPr>
              <a:t> Networks,” IEEE Internet Computing, vol. 21, no. 5, pp. 12–19, September 2017.</a:t>
            </a:r>
            <a:endParaRPr lang="en-US" dirty="0">
              <a:latin typeface="+mj-lt"/>
              <a:ea typeface="Fira Sans Light" charset="0"/>
              <a:cs typeface="Fira Sans Light" charset="0"/>
            </a:endParaRPr>
          </a:p>
          <a:p>
            <a:pPr lvl="1">
              <a:spcAft>
                <a:spcPts val="600"/>
              </a:spcAft>
              <a:buFont typeface="Wingdings" charset="2"/>
              <a:buChar char="§"/>
            </a:pPr>
            <a:endParaRPr lang="en-US" dirty="0">
              <a:latin typeface="Fira Sans Light" charset="0"/>
              <a:ea typeface="Fira Sans Light" charset="0"/>
              <a:cs typeface="Fira Sans Light" charset="0"/>
            </a:endParaRPr>
          </a:p>
          <a:p>
            <a:pPr lvl="1">
              <a:spcAft>
                <a:spcPts val="600"/>
              </a:spcAft>
              <a:buFont typeface="Wingdings" charset="2"/>
              <a:buChar char="§"/>
            </a:pPr>
            <a:endParaRPr lang="en-US" dirty="0">
              <a:latin typeface="Fira Sans Light" charset="0"/>
              <a:ea typeface="Fira Sans Light" charset="0"/>
              <a:cs typeface="Fira Sans Light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274" y="2956616"/>
            <a:ext cx="3955960" cy="242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09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Multi connectivity for video streaming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idx="1"/>
          </p:nvPr>
        </p:nvSpPr>
        <p:spPr>
          <a:xfrm>
            <a:off x="937986" y="1690687"/>
            <a:ext cx="7997589" cy="396467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We exploit multi connectivity at </a:t>
            </a:r>
            <a:r>
              <a:rPr lang="en-US" i="1" dirty="0">
                <a:latin typeface="+mj-lt"/>
                <a:ea typeface="Fira Sans Light" charset="0"/>
                <a:cs typeface="Fira Sans Light" charset="0"/>
              </a:rPr>
              <a:t>application layer</a:t>
            </a:r>
          </a:p>
          <a:p>
            <a:pPr lvl="1">
              <a:spcAft>
                <a:spcPts val="600"/>
              </a:spcAft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LTE: low rate, high reliability</a:t>
            </a:r>
          </a:p>
          <a:p>
            <a:pPr lvl="1">
              <a:spcAft>
                <a:spcPts val="600"/>
              </a:spcAft>
              <a:buFont typeface="Wingdings" charset="2"/>
              <a:buChar char="§"/>
            </a:pPr>
            <a:r>
              <a:rPr lang="en-US" dirty="0" err="1">
                <a:latin typeface="+mj-lt"/>
                <a:ea typeface="Fira Sans Light" charset="0"/>
                <a:cs typeface="Fira Sans Light" charset="0"/>
              </a:rPr>
              <a:t>mmWave</a:t>
            </a:r>
            <a:r>
              <a:rPr lang="en-US" dirty="0">
                <a:latin typeface="+mj-lt"/>
                <a:ea typeface="Fira Sans Light" charset="0"/>
                <a:cs typeface="Fira Sans Light" charset="0"/>
              </a:rPr>
              <a:t>: high rate, lower reliability</a:t>
            </a:r>
          </a:p>
          <a:p>
            <a:pPr>
              <a:spcAft>
                <a:spcPts val="600"/>
              </a:spcAft>
              <a:buFont typeface="Wingdings" charset="2"/>
              <a:buChar char="§"/>
            </a:pPr>
            <a:r>
              <a:rPr lang="en-US" dirty="0">
                <a:latin typeface="+mj-lt"/>
                <a:ea typeface="Fira Sans Light" charset="0"/>
                <a:cs typeface="Fira Sans Light" charset="0"/>
              </a:rPr>
              <a:t>LTE is used also to provide feedback from the user to the VSS</a:t>
            </a:r>
          </a:p>
          <a:p>
            <a:pPr>
              <a:spcAft>
                <a:spcPts val="600"/>
              </a:spcAft>
              <a:buFont typeface="Wingdings" charset="2"/>
              <a:buChar char="§"/>
            </a:pPr>
            <a:endParaRPr lang="en-US" dirty="0">
              <a:latin typeface="Fira Sans Light" charset="0"/>
              <a:ea typeface="Fira Sans Light" charset="0"/>
              <a:cs typeface="Fira Sans Light" charset="0"/>
            </a:endParaRPr>
          </a:p>
          <a:p>
            <a:pPr>
              <a:spcAft>
                <a:spcPts val="600"/>
              </a:spcAft>
              <a:buFont typeface="Wingdings" charset="2"/>
              <a:buChar char="§"/>
            </a:pPr>
            <a:endParaRPr lang="en-US" dirty="0">
              <a:latin typeface="Fira Sans Light" charset="0"/>
              <a:ea typeface="Fira Sans Light" charset="0"/>
              <a:cs typeface="Fira Sans Light" charset="0"/>
            </a:endParaRPr>
          </a:p>
          <a:p>
            <a:pPr>
              <a:spcAft>
                <a:spcPts val="600"/>
              </a:spcAft>
              <a:buFont typeface="Wingdings" charset="2"/>
              <a:buChar char="§"/>
            </a:pPr>
            <a:endParaRPr lang="en-US" dirty="0">
              <a:latin typeface="Fira Sans Light" charset="0"/>
              <a:ea typeface="Fira Sans Light" charset="0"/>
              <a:cs typeface="Fira Sans Light" charset="0"/>
            </a:endParaRPr>
          </a:p>
          <a:p>
            <a:pPr lvl="1">
              <a:spcAft>
                <a:spcPts val="600"/>
              </a:spcAft>
              <a:buFont typeface="Wingdings" charset="2"/>
              <a:buChar char="§"/>
            </a:pPr>
            <a:endParaRPr lang="en-US" dirty="0">
              <a:latin typeface="Fira Sans Light" charset="0"/>
              <a:ea typeface="Fira Sans Light" charset="0"/>
              <a:cs typeface="Fira Sans Light" charset="0"/>
            </a:endParaRPr>
          </a:p>
          <a:p>
            <a:pPr lvl="1">
              <a:spcAft>
                <a:spcPts val="600"/>
              </a:spcAft>
              <a:buFont typeface="Wingdings" charset="2"/>
              <a:buChar char="§"/>
            </a:pPr>
            <a:endParaRPr lang="en-US" dirty="0">
              <a:latin typeface="Fira Sans Light" charset="0"/>
              <a:ea typeface="Fira Sans Light" charset="0"/>
              <a:cs typeface="Fira Sans Light" charset="0"/>
            </a:endParaRPr>
          </a:p>
          <a:p>
            <a:pPr lvl="1">
              <a:spcAft>
                <a:spcPts val="600"/>
              </a:spcAft>
              <a:buFont typeface="Wingdings" charset="2"/>
              <a:buChar char="§"/>
            </a:pPr>
            <a:endParaRPr lang="en-US" dirty="0">
              <a:latin typeface="Fira Sans Light" charset="0"/>
              <a:ea typeface="Fira Sans Light" charset="0"/>
              <a:cs typeface="Fira Sans Light" charset="0"/>
            </a:endParaRPr>
          </a:p>
        </p:txBody>
      </p:sp>
      <p:grpSp>
        <p:nvGrpSpPr>
          <p:cNvPr id="2" name="Gruppo 1"/>
          <p:cNvGrpSpPr/>
          <p:nvPr/>
        </p:nvGrpSpPr>
        <p:grpSpPr>
          <a:xfrm>
            <a:off x="4572000" y="4408632"/>
            <a:ext cx="4029217" cy="2146012"/>
            <a:chOff x="4518435" y="656823"/>
            <a:chExt cx="3129260" cy="1647304"/>
          </a:xfrm>
        </p:grpSpPr>
        <p:sp>
          <p:nvSpPr>
            <p:cNvPr id="4" name="Rectangle 4"/>
            <p:cNvSpPr/>
            <p:nvPr/>
          </p:nvSpPr>
          <p:spPr>
            <a:xfrm>
              <a:off x="4518435" y="656823"/>
              <a:ext cx="2504335" cy="1469595"/>
            </a:xfrm>
            <a:prstGeom prst="rect">
              <a:avLst/>
            </a:prstGeom>
            <a:solidFill>
              <a:schemeClr val="bg2"/>
            </a:solidFill>
            <a:ln>
              <a:prstDash val="dashDot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Roboto Slab" charset="0"/>
                <a:ea typeface="Roboto Slab" charset="0"/>
                <a:cs typeface="Roboto Slab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684550" y="735573"/>
              <a:ext cx="2158239" cy="6366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prstDash val="dashDot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Roboto Slab" charset="0"/>
                <a:ea typeface="Roboto Slab" charset="0"/>
                <a:cs typeface="Roboto Slab" charset="0"/>
              </a:endParaRPr>
            </a:p>
          </p:txBody>
        </p:sp>
        <p:sp>
          <p:nvSpPr>
            <p:cNvPr id="6" name="Rectangle 4"/>
            <p:cNvSpPr/>
            <p:nvPr/>
          </p:nvSpPr>
          <p:spPr>
            <a:xfrm>
              <a:off x="5069787" y="828097"/>
              <a:ext cx="1401631" cy="146312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Roboto Slab" charset="0"/>
                  <a:ea typeface="Roboto Slab" charset="0"/>
                  <a:cs typeface="Roboto Slab" charset="0"/>
                </a:rPr>
                <a:t>Video Encoder</a:t>
              </a:r>
              <a:endParaRPr lang="en-US" sz="1100" dirty="0">
                <a:latin typeface="Roboto Slab" charset="0"/>
                <a:ea typeface="Roboto Slab" charset="0"/>
                <a:cs typeface="Roboto Slab" charset="0"/>
              </a:endParaRPr>
            </a:p>
          </p:txBody>
        </p:sp>
        <p:sp>
          <p:nvSpPr>
            <p:cNvPr id="7" name="Rectangle 4"/>
            <p:cNvSpPr/>
            <p:nvPr/>
          </p:nvSpPr>
          <p:spPr>
            <a:xfrm>
              <a:off x="4684550" y="1477509"/>
              <a:ext cx="959597" cy="4568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prstDash val="dashDot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Roboto Slab" charset="0"/>
                <a:ea typeface="Roboto Slab" charset="0"/>
                <a:cs typeface="Roboto Slab" charset="0"/>
              </a:endParaRPr>
            </a:p>
          </p:txBody>
        </p:sp>
        <p:sp>
          <p:nvSpPr>
            <p:cNvPr id="8" name="Rectangle 4"/>
            <p:cNvSpPr/>
            <p:nvPr/>
          </p:nvSpPr>
          <p:spPr>
            <a:xfrm>
              <a:off x="4782662" y="1711991"/>
              <a:ext cx="764979" cy="141005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Roboto Slab" charset="0"/>
                  <a:ea typeface="Roboto Slab" charset="0"/>
                  <a:cs typeface="Roboto Slab" charset="0"/>
                </a:rPr>
                <a:t>IP</a:t>
              </a:r>
              <a:endParaRPr lang="en-US" sz="1100" dirty="0">
                <a:latin typeface="Roboto Slab" charset="0"/>
                <a:ea typeface="Roboto Slab" charset="0"/>
                <a:cs typeface="Roboto Slab" charset="0"/>
              </a:endParaRPr>
            </a:p>
          </p:txBody>
        </p:sp>
        <p:sp>
          <p:nvSpPr>
            <p:cNvPr id="9" name="Rectangle 4"/>
            <p:cNvSpPr/>
            <p:nvPr/>
          </p:nvSpPr>
          <p:spPr>
            <a:xfrm>
              <a:off x="4782597" y="1570451"/>
              <a:ext cx="764979" cy="141005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Roboto Slab" charset="0"/>
                  <a:ea typeface="Roboto Slab" charset="0"/>
                  <a:cs typeface="Roboto Slab" charset="0"/>
                </a:rPr>
                <a:t>UDP</a:t>
              </a:r>
              <a:endParaRPr lang="en-US" sz="1100" dirty="0">
                <a:latin typeface="Roboto Slab" charset="0"/>
                <a:ea typeface="Roboto Slab" charset="0"/>
                <a:cs typeface="Roboto Slab" charset="0"/>
              </a:endParaRPr>
            </a:p>
          </p:txBody>
        </p:sp>
        <p:sp>
          <p:nvSpPr>
            <p:cNvPr id="12" name="Rectangle 4"/>
            <p:cNvSpPr/>
            <p:nvPr/>
          </p:nvSpPr>
          <p:spPr>
            <a:xfrm>
              <a:off x="5883192" y="1477570"/>
              <a:ext cx="959597" cy="4568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prstDash val="dashDot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Roboto Slab" charset="0"/>
                <a:ea typeface="Roboto Slab" charset="0"/>
                <a:cs typeface="Roboto Slab" charset="0"/>
              </a:endParaRPr>
            </a:p>
          </p:txBody>
        </p:sp>
        <p:sp>
          <p:nvSpPr>
            <p:cNvPr id="13" name="Rectangle 4"/>
            <p:cNvSpPr/>
            <p:nvPr/>
          </p:nvSpPr>
          <p:spPr>
            <a:xfrm>
              <a:off x="5981304" y="1712051"/>
              <a:ext cx="764979" cy="141005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Roboto Slab" charset="0"/>
                  <a:ea typeface="Roboto Slab" charset="0"/>
                  <a:cs typeface="Roboto Slab" charset="0"/>
                </a:rPr>
                <a:t>IP</a:t>
              </a:r>
              <a:endParaRPr lang="en-US" sz="1100" dirty="0">
                <a:latin typeface="Roboto Slab" charset="0"/>
                <a:ea typeface="Roboto Slab" charset="0"/>
                <a:cs typeface="Roboto Slab" charset="0"/>
              </a:endParaRPr>
            </a:p>
          </p:txBody>
        </p:sp>
        <p:sp>
          <p:nvSpPr>
            <p:cNvPr id="14" name="Rectangle 4"/>
            <p:cNvSpPr/>
            <p:nvPr/>
          </p:nvSpPr>
          <p:spPr>
            <a:xfrm>
              <a:off x="5981239" y="1570512"/>
              <a:ext cx="764979" cy="141005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Roboto Slab" charset="0"/>
                  <a:ea typeface="Roboto Slab" charset="0"/>
                  <a:cs typeface="Roboto Slab" charset="0"/>
                </a:rPr>
                <a:t>UDP</a:t>
              </a:r>
              <a:endParaRPr lang="en-US" sz="1100" dirty="0">
                <a:latin typeface="Roboto Slab" charset="0"/>
                <a:ea typeface="Roboto Slab" charset="0"/>
                <a:cs typeface="Roboto Slab" charset="0"/>
              </a:endParaRPr>
            </a:p>
          </p:txBody>
        </p:sp>
        <p:sp>
          <p:nvSpPr>
            <p:cNvPr id="15" name="Rectangle 4"/>
            <p:cNvSpPr/>
            <p:nvPr/>
          </p:nvSpPr>
          <p:spPr>
            <a:xfrm>
              <a:off x="4782597" y="1069487"/>
              <a:ext cx="1963621" cy="221477"/>
            </a:xfrm>
            <a:prstGeom prst="rect">
              <a:avLst/>
            </a:prstGeom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Roboto Slab" charset="0"/>
                  <a:ea typeface="Roboto Slab" charset="0"/>
                  <a:cs typeface="Roboto Slab" charset="0"/>
                </a:rPr>
                <a:t>Video Distribution Layer</a:t>
              </a:r>
              <a:endParaRPr lang="en-US" sz="1100" dirty="0">
                <a:latin typeface="Roboto Slab" charset="0"/>
                <a:ea typeface="Roboto Slab" charset="0"/>
                <a:cs typeface="Roboto Slab" charset="0"/>
              </a:endParaRPr>
            </a:p>
          </p:txBody>
        </p:sp>
        <p:sp>
          <p:nvSpPr>
            <p:cNvPr id="16" name="CasellaDiTesto 15"/>
            <p:cNvSpPr txBox="1"/>
            <p:nvPr/>
          </p:nvSpPr>
          <p:spPr>
            <a:xfrm>
              <a:off x="4568812" y="1941754"/>
              <a:ext cx="1194858" cy="172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latin typeface="Roboto Slab" charset="0"/>
                  <a:ea typeface="Roboto Slab" charset="0"/>
                  <a:cs typeface="Roboto Slab" charset="0"/>
                </a:rPr>
                <a:t>LTE</a:t>
              </a:r>
              <a:endParaRPr lang="en-US" sz="900" dirty="0">
                <a:latin typeface="Roboto Slab" charset="0"/>
                <a:ea typeface="Roboto Slab" charset="0"/>
                <a:cs typeface="Roboto Slab" charset="0"/>
              </a:endParaRPr>
            </a:p>
          </p:txBody>
        </p:sp>
        <p:sp>
          <p:nvSpPr>
            <p:cNvPr id="17" name="CasellaDiTesto 16"/>
            <p:cNvSpPr txBox="1"/>
            <p:nvPr/>
          </p:nvSpPr>
          <p:spPr>
            <a:xfrm>
              <a:off x="5766298" y="1935022"/>
              <a:ext cx="1194858" cy="172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>
                  <a:latin typeface="Roboto Slab" charset="0"/>
                  <a:ea typeface="Roboto Slab" charset="0"/>
                  <a:cs typeface="Roboto Slab" charset="0"/>
                </a:rPr>
                <a:t>mmWave</a:t>
              </a:r>
              <a:endParaRPr lang="en-US" sz="900" dirty="0">
                <a:latin typeface="Roboto Slab" charset="0"/>
                <a:ea typeface="Roboto Slab" charset="0"/>
                <a:cs typeface="Roboto Slab" charset="0"/>
              </a:endParaRPr>
            </a:p>
          </p:txBody>
        </p:sp>
        <p:pic>
          <p:nvPicPr>
            <p:cNvPr id="18" name="Immagin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8431" y="1490290"/>
              <a:ext cx="709264" cy="8138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427703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 struttura">
  <a:themeElements>
    <a:clrScheme name="Impostazioni personalizzate 2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000000"/>
      </a:accent1>
      <a:accent2>
        <a:srgbClr val="9A1214"/>
      </a:accent2>
      <a:accent3>
        <a:srgbClr val="75BDA7"/>
      </a:accent3>
      <a:accent4>
        <a:srgbClr val="7A8C8E"/>
      </a:accent4>
      <a:accent5>
        <a:srgbClr val="FF6600"/>
      </a:accent5>
      <a:accent6>
        <a:srgbClr val="0000CC"/>
      </a:accent6>
      <a:hlink>
        <a:srgbClr val="A33E28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9764</TotalTime>
  <Words>828</Words>
  <Application>Microsoft Office PowerPoint</Application>
  <PresentationFormat>Presentazione su schermo (4:3)</PresentationFormat>
  <Paragraphs>188</Paragraphs>
  <Slides>18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18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Fira Sans</vt:lpstr>
      <vt:lpstr>Fira Sans Book</vt:lpstr>
      <vt:lpstr>Fira Sans Light</vt:lpstr>
      <vt:lpstr>Roboto Slab</vt:lpstr>
      <vt:lpstr>Wingdings</vt:lpstr>
      <vt:lpstr>Personalizza struttura</vt:lpstr>
      <vt:lpstr>1_Personalizza struttura</vt:lpstr>
      <vt:lpstr>Deep Learning Techniques for Gesture Recognition: Where to Split the Complexity</vt:lpstr>
      <vt:lpstr>Outline</vt:lpstr>
      <vt:lpstr>3GPP New Radio  </vt:lpstr>
      <vt:lpstr>mmWave for the mobile RAN</vt:lpstr>
      <vt:lpstr>Applications</vt:lpstr>
      <vt:lpstr>Related work</vt:lpstr>
      <vt:lpstr>mmWave Video Streaming Architecture</vt:lpstr>
      <vt:lpstr>Multi connectivity in mmWave networks</vt:lpstr>
      <vt:lpstr>Multi connectivity for video streaming</vt:lpstr>
      <vt:lpstr>Network coding</vt:lpstr>
      <vt:lpstr>Network coding for video streaming</vt:lpstr>
      <vt:lpstr>Video encoding</vt:lpstr>
      <vt:lpstr>Realistic video streaming extension</vt:lpstr>
      <vt:lpstr>Simulation scenario</vt:lpstr>
      <vt:lpstr>End-to-end latency and NALU* loss</vt:lpstr>
      <vt:lpstr>PSNR</vt:lpstr>
      <vt:lpstr>Conclusions</vt:lpstr>
      <vt:lpstr>Reliable Video Streaming over mmWave  with Multi Connectivity  and Network Coding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 Pielli</dc:creator>
  <cp:lastModifiedBy>drago m. (md6n17)</cp:lastModifiedBy>
  <cp:revision>459</cp:revision>
  <cp:lastPrinted>2017-06-13T10:09:21Z</cp:lastPrinted>
  <dcterms:created xsi:type="dcterms:W3CDTF">2016-10-02T14:45:04Z</dcterms:created>
  <dcterms:modified xsi:type="dcterms:W3CDTF">2018-09-03T14:40:19Z</dcterms:modified>
</cp:coreProperties>
</file>