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14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408" r:id="rId10"/>
    <p:sldId id="409" r:id="rId11"/>
    <p:sldId id="383" r:id="rId12"/>
    <p:sldId id="406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9B1214"/>
    <a:srgbClr val="E89057"/>
    <a:srgbClr val="CEDBE6"/>
    <a:srgbClr val="00CC00"/>
    <a:srgbClr val="FF66FF"/>
    <a:srgbClr val="FFD629"/>
    <a:srgbClr val="FFD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32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First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Second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Third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Fourth step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problems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dirty="0" err="1">
                <a:latin typeface="+mj-lt"/>
              </a:rPr>
              <a:t>Classification</a:t>
            </a:r>
            <a:r>
              <a:rPr lang="it-IT" dirty="0">
                <a:latin typeface="+mj-lt"/>
              </a:rPr>
              <a:t> of high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/ </a:t>
            </a:r>
            <a:r>
              <a:rPr lang="it-IT" dirty="0" err="1">
                <a:latin typeface="+mj-lt"/>
              </a:rPr>
              <a:t>modes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locomotion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Standing, </a:t>
            </a:r>
            <a:r>
              <a:rPr lang="it-IT" sz="2400" i="1" dirty="0" err="1">
                <a:latin typeface="+mj-lt"/>
              </a:rPr>
              <a:t>Walking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Lying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Sitting</a:t>
            </a:r>
            <a:endParaRPr lang="it-IT" sz="2400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B2:</a:t>
            </a:r>
          </a:p>
          <a:p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(17 in </a:t>
            </a:r>
            <a:r>
              <a:rPr lang="it-IT" sz="1800" dirty="0" err="1">
                <a:latin typeface="+mj-lt"/>
              </a:rPr>
              <a:t>total</a:t>
            </a:r>
            <a:r>
              <a:rPr lang="it-IT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Open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Close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8041" y="255795"/>
            <a:ext cx="7886700" cy="1325563"/>
          </a:xfrm>
        </p:spPr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32" y="158135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+mj-lt"/>
              </a:rPr>
              <a:t>In the </a:t>
            </a:r>
            <a:r>
              <a:rPr lang="it-IT" sz="2000" dirty="0" err="1">
                <a:latin typeface="+mj-lt"/>
              </a:rPr>
              <a:t>literature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there’s</a:t>
            </a:r>
            <a:r>
              <a:rPr lang="it-IT" sz="2000" dirty="0">
                <a:latin typeface="+mj-lt"/>
              </a:rPr>
              <a:t> no </a:t>
            </a:r>
            <a:r>
              <a:rPr lang="it-IT" sz="2000" dirty="0" err="1">
                <a:latin typeface="+mj-lt"/>
              </a:rPr>
              <a:t>shortage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models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trying</a:t>
            </a:r>
            <a:r>
              <a:rPr lang="it-IT" sz="2000" dirty="0">
                <a:latin typeface="+mj-lt"/>
              </a:rPr>
              <a:t> to solve the </a:t>
            </a:r>
            <a:r>
              <a:rPr lang="it-IT" sz="2000" dirty="0" err="1">
                <a:latin typeface="+mj-lt"/>
              </a:rPr>
              <a:t>problem</a:t>
            </a:r>
            <a:r>
              <a:rPr lang="it-IT" sz="2000" dirty="0">
                <a:latin typeface="+mj-lt"/>
              </a:rPr>
              <a:t>. For </a:t>
            </a:r>
            <a:r>
              <a:rPr lang="it-IT" sz="2000" dirty="0" err="1">
                <a:latin typeface="+mj-lt"/>
              </a:rPr>
              <a:t>example</a:t>
            </a:r>
            <a:r>
              <a:rPr lang="it-IT" sz="2000" dirty="0">
                <a:latin typeface="+mj-lt"/>
              </a:rPr>
              <a:t>:</a:t>
            </a:r>
          </a:p>
          <a:p>
            <a:r>
              <a:rPr lang="it-IT" sz="2000" dirty="0">
                <a:latin typeface="+mj-lt"/>
              </a:rPr>
              <a:t>Complete </a:t>
            </a:r>
            <a:r>
              <a:rPr lang="it-IT" sz="2000" dirty="0" err="1">
                <a:latin typeface="+mj-lt"/>
              </a:rPr>
              <a:t>framework</a:t>
            </a:r>
            <a:r>
              <a:rPr lang="it-IT" sz="2000" dirty="0">
                <a:latin typeface="+mj-lt"/>
              </a:rPr>
              <a:t> in [2]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performs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interpolation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preprocessing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tries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cope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dirty="0" err="1">
                <a:latin typeface="+mj-lt"/>
              </a:rPr>
              <a:t>class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imbalances</a:t>
            </a:r>
            <a:r>
              <a:rPr lang="it-IT" sz="2000" dirty="0">
                <a:latin typeface="+mj-lt"/>
              </a:rPr>
              <a:t> (</a:t>
            </a:r>
            <a:r>
              <a:rPr lang="it-IT" sz="2000" b="1" dirty="0">
                <a:latin typeface="+mj-lt"/>
              </a:rPr>
              <a:t>1NN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SVM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classifiers</a:t>
            </a:r>
            <a:r>
              <a:rPr lang="it-IT" sz="2000" dirty="0">
                <a:latin typeface="+mj-lt"/>
              </a:rPr>
              <a:t>)</a:t>
            </a:r>
          </a:p>
          <a:p>
            <a:r>
              <a:rPr lang="it-IT" sz="2000" b="1" dirty="0" err="1">
                <a:latin typeface="+mj-lt"/>
              </a:rPr>
              <a:t>Convolutional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layers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implemented</a:t>
            </a:r>
            <a:r>
              <a:rPr lang="it-IT" sz="2000" dirty="0">
                <a:latin typeface="+mj-lt"/>
              </a:rPr>
              <a:t> in NN </a:t>
            </a:r>
            <a:r>
              <a:rPr lang="it-IT" sz="2000" dirty="0" err="1">
                <a:latin typeface="+mj-lt"/>
              </a:rPr>
              <a:t>along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b="1" dirty="0" err="1">
                <a:latin typeface="+mj-lt"/>
              </a:rPr>
              <a:t>ReLU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 err="1">
                <a:latin typeface="+mj-lt"/>
              </a:rPr>
              <a:t>pooling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 in [3],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better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;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segment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datasets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samples</a:t>
            </a: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A complete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can be </a:t>
            </a:r>
            <a:r>
              <a:rPr lang="it-IT" sz="2000" dirty="0" err="1">
                <a:latin typeface="+mj-lt"/>
              </a:rPr>
              <a:t>found</a:t>
            </a:r>
            <a:r>
              <a:rPr lang="it-IT" sz="2000" dirty="0">
                <a:latin typeface="+mj-lt"/>
              </a:rPr>
              <a:t> in [4]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</a:t>
            </a:r>
            <a:r>
              <a:rPr lang="it-IT" sz="2000" dirty="0">
                <a:latin typeface="+mj-lt"/>
              </a:rPr>
              <a:t> a model </a:t>
            </a:r>
            <a:r>
              <a:rPr lang="it-IT" sz="2000" dirty="0" err="1">
                <a:latin typeface="+mj-lt"/>
              </a:rPr>
              <a:t>comprehensive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both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convolutional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LSTM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sensible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 and exploit the </a:t>
            </a:r>
            <a:r>
              <a:rPr lang="it-IT" sz="2000" dirty="0" err="1">
                <a:latin typeface="+mj-lt"/>
              </a:rPr>
              <a:t>correlation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among</a:t>
            </a:r>
            <a:r>
              <a:rPr lang="it-IT" sz="2000" dirty="0">
                <a:latin typeface="+mj-lt"/>
              </a:rPr>
              <a:t> consecutive </a:t>
            </a:r>
            <a:r>
              <a:rPr lang="it-IT" sz="2000" dirty="0" err="1">
                <a:latin typeface="+mj-lt"/>
              </a:rPr>
              <a:t>samples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independent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endParaRPr lang="it-IT" sz="2000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8650" y="5241807"/>
            <a:ext cx="788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[2] H. </a:t>
            </a:r>
            <a:r>
              <a:rPr lang="it-IT" sz="1400" dirty="0" err="1">
                <a:latin typeface="+mj-lt"/>
              </a:rPr>
              <a:t>Cao</a:t>
            </a:r>
            <a:r>
              <a:rPr lang="it-IT" sz="1400" dirty="0">
                <a:latin typeface="+mj-lt"/>
              </a:rPr>
              <a:t>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C. </a:t>
            </a:r>
            <a:r>
              <a:rPr lang="it-IT" sz="1400" dirty="0" err="1">
                <a:latin typeface="+mj-lt"/>
              </a:rPr>
              <a:t>Phua</a:t>
            </a:r>
            <a:r>
              <a:rPr lang="it-IT" sz="1400" dirty="0">
                <a:latin typeface="+mj-lt"/>
              </a:rPr>
              <a:t>,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and X. Li, “An </a:t>
            </a:r>
            <a:r>
              <a:rPr lang="en-US" sz="1400" dirty="0">
                <a:latin typeface="+mj-lt"/>
              </a:rPr>
              <a:t>integrated framework for human activity classification.,” in </a:t>
            </a:r>
            <a:r>
              <a:rPr lang="en-US" sz="1400" i="1" dirty="0" err="1">
                <a:latin typeface="+mj-lt"/>
              </a:rPr>
              <a:t>UbiComp</a:t>
            </a:r>
            <a:r>
              <a:rPr lang="en-US" sz="1400" dirty="0">
                <a:latin typeface="+mj-lt"/>
              </a:rPr>
              <a:t>,</a:t>
            </a:r>
            <a:r>
              <a:rPr lang="it-IT" sz="1400" dirty="0">
                <a:latin typeface="+mj-lt"/>
              </a:rPr>
              <a:t>pp. 331–340, 2012.</a:t>
            </a:r>
          </a:p>
          <a:p>
            <a:r>
              <a:rPr lang="it-IT" sz="1400" dirty="0">
                <a:latin typeface="+mj-lt"/>
              </a:rPr>
              <a:t>[3] J. Yang,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P. P. San, X. Li, and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“</a:t>
            </a:r>
            <a:r>
              <a:rPr lang="it-IT" sz="1400" dirty="0" err="1">
                <a:latin typeface="+mj-lt"/>
              </a:rPr>
              <a:t>Deep</a:t>
            </a:r>
            <a:r>
              <a:rPr lang="it-IT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convolutional neural networks on multichannel time series for human activity recognition.,” in </a:t>
            </a:r>
            <a:r>
              <a:rPr lang="en-US" sz="1400" i="1" dirty="0" err="1">
                <a:latin typeface="+mj-lt"/>
              </a:rPr>
              <a:t>Ijcai</a:t>
            </a:r>
            <a:r>
              <a:rPr lang="en-US" sz="1400" dirty="0">
                <a:latin typeface="+mj-lt"/>
              </a:rPr>
              <a:t>, vol. 15, pp. 3995–4001, 2015.</a:t>
            </a:r>
          </a:p>
          <a:p>
            <a:r>
              <a:rPr lang="en-US" sz="1400" dirty="0">
                <a:latin typeface="+mj-lt"/>
              </a:rPr>
              <a:t>[4] </a:t>
            </a:r>
            <a:r>
              <a:rPr lang="sv-SE" sz="1400" dirty="0">
                <a:latin typeface="+mj-lt"/>
              </a:rPr>
              <a:t>F. Li, K. Shirahama, M. A. Nisar, L. Köping, and M. Grzegorzek, </a:t>
            </a:r>
            <a:r>
              <a:rPr lang="en-US" sz="1400" dirty="0">
                <a:latin typeface="+mj-lt"/>
              </a:rPr>
              <a:t>“Comparison of feature learning methods for human activity recognition using wearable sensors,” </a:t>
            </a:r>
            <a:r>
              <a:rPr lang="en-US" sz="1400" i="1" dirty="0">
                <a:latin typeface="+mj-lt"/>
              </a:rPr>
              <a:t>Sensors</a:t>
            </a:r>
            <a:r>
              <a:rPr lang="en-US" sz="1400" dirty="0">
                <a:latin typeface="+mj-lt"/>
              </a:rPr>
              <a:t>, vol. 18, no. 2, p. 679, 2018.</a:t>
            </a:r>
            <a:endParaRPr lang="it-IT" sz="1400" dirty="0">
              <a:latin typeface="+mj-lt"/>
            </a:endParaRPr>
          </a:p>
          <a:p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6276" y="23018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Processing Pipeline of </a:t>
            </a:r>
            <a:r>
              <a:rPr lang="it-IT" sz="4000" dirty="0" err="1"/>
              <a:t>Our</a:t>
            </a:r>
            <a:r>
              <a:rPr lang="it-IT" sz="4000" dirty="0"/>
              <a:t> </a:t>
            </a:r>
            <a:r>
              <a:rPr lang="it-IT" sz="4000" dirty="0" err="1"/>
              <a:t>Proposal</a:t>
            </a:r>
            <a:endParaRPr lang="it-IT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74" y="1545405"/>
            <a:ext cx="6156256" cy="4460902"/>
          </a:xfrm>
        </p:spPr>
      </p:pic>
      <p:sp>
        <p:nvSpPr>
          <p:cNvPr id="5" name="Ovale 4"/>
          <p:cNvSpPr/>
          <p:nvPr/>
        </p:nvSpPr>
        <p:spPr>
          <a:xfrm>
            <a:off x="1330392" y="1117461"/>
            <a:ext cx="2763078" cy="4104861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717235" y="1092286"/>
            <a:ext cx="4393095" cy="5257800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209489" y="5320734"/>
            <a:ext cx="12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FF0000"/>
                </a:solidFill>
              </a:rPr>
              <a:t>Matlab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506279" y="6412334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</a:rPr>
              <a:t>Python</a:t>
            </a:r>
            <a:endParaRPr lang="it-I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959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10113</TotalTime>
  <Words>621</Words>
  <Application>Microsoft Office PowerPoint</Application>
  <PresentationFormat>Presentazione su schermo (4:3)</PresentationFormat>
  <Paragraphs>70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Dealing With Inactivity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Processing Pipeline of Our Proposal</vt:lpstr>
      <vt:lpstr>Presentazione standard di PowerPoint</vt:lpstr>
      <vt:lpstr>Conclusions</vt:lpstr>
      <vt:lpstr>Deep Learning Techniques for Gesture Recognition: Where to Split the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486</cp:revision>
  <cp:lastPrinted>2017-06-13T10:09:21Z</cp:lastPrinted>
  <dcterms:created xsi:type="dcterms:W3CDTF">2016-10-02T14:45:04Z</dcterms:created>
  <dcterms:modified xsi:type="dcterms:W3CDTF">2018-09-04T16:13:52Z</dcterms:modified>
</cp:coreProperties>
</file>