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  <p:sldMasterId id="2147483688" r:id="rId2"/>
  </p:sldMasterIdLst>
  <p:notesMasterIdLst>
    <p:notesMasterId r:id="rId11"/>
  </p:notesMasterIdLst>
  <p:sldIdLst>
    <p:sldId id="285" r:id="rId3"/>
    <p:sldId id="330" r:id="rId4"/>
    <p:sldId id="402" r:id="rId5"/>
    <p:sldId id="403" r:id="rId6"/>
    <p:sldId id="404" r:id="rId7"/>
    <p:sldId id="405" r:id="rId8"/>
    <p:sldId id="383" r:id="rId9"/>
    <p:sldId id="401" r:id="rId1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ara Pielli" initials="CP" lastIdx="1" clrIdx="0">
    <p:extLst/>
  </p:cmAuthor>
  <p:cmAuthor id="2" name="drago m. (md6n17)" initials="dm(" lastIdx="1" clrIdx="1">
    <p:extLst>
      <p:ext uri="{19B8F6BF-5375-455C-9EA6-DF929625EA0E}">
        <p15:presenceInfo xmlns:p15="http://schemas.microsoft.com/office/powerpoint/2012/main" userId="drago m. (md6n17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1214"/>
    <a:srgbClr val="E89057"/>
    <a:srgbClr val="CEDBE6"/>
    <a:srgbClr val="00CC00"/>
    <a:srgbClr val="FF66FF"/>
    <a:srgbClr val="FFD629"/>
    <a:srgbClr val="FFDB43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42" autoAdjust="0"/>
    <p:restoredTop sz="93899" autoAdjust="0"/>
  </p:normalViewPr>
  <p:slideViewPr>
    <p:cSldViewPr snapToGrid="0">
      <p:cViewPr varScale="1">
        <p:scale>
          <a:sx n="64" d="100"/>
          <a:sy n="64" d="100"/>
        </p:scale>
        <p:origin x="788" y="-4"/>
      </p:cViewPr>
      <p:guideLst>
        <p:guide orient="horz" pos="345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72BE3-30AD-44B6-9AE4-B99D5977AD3D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C84D1-19FD-4492-8382-9D79A275F1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18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770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223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849407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3099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1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097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683036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7010400" y="6383338"/>
            <a:ext cx="2057400" cy="365125"/>
          </a:xfrm>
          <a:prstGeom prst="rect">
            <a:avLst/>
          </a:prstGeom>
        </p:spPr>
        <p:txBody>
          <a:bodyPr/>
          <a:lstStyle/>
          <a:p>
            <a:fld id="{6CCDF372-D76F-428C-8845-923DF081F9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6468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1218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258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45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4809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9004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00607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24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66837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185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921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687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44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20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89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58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21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29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53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333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4"/>
          <p:cNvSpPr/>
          <p:nvPr userDrawn="1"/>
        </p:nvSpPr>
        <p:spPr>
          <a:xfrm rot="10800000">
            <a:off x="44449" y="2379662"/>
            <a:ext cx="515940" cy="447833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57200">
              <a:defRPr sz="16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asellaDiTesto 11"/>
          <p:cNvSpPr txBox="1"/>
          <p:nvPr userDrawn="1"/>
        </p:nvSpPr>
        <p:spPr>
          <a:xfrm>
            <a:off x="-7434" y="1972700"/>
            <a:ext cx="615553" cy="48254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algn="l" defTabSz="914400" rtl="0" eaLnBrk="1" latinLnBrk="0" hangingPunct="1"/>
            <a:r>
              <a:rPr lang="it-IT" sz="2800" b="0" i="0" kern="1200" dirty="0">
                <a:solidFill>
                  <a:schemeClr val="bg1"/>
                </a:solidFill>
                <a:latin typeface="Fira Sans Book" charset="0"/>
                <a:ea typeface="Fira Sans Book" charset="0"/>
                <a:cs typeface="Fira Sans Book" charset="0"/>
              </a:rPr>
              <a:t>HUMAN</a:t>
            </a:r>
            <a:r>
              <a:rPr lang="it-IT" sz="2800" b="0" i="0" kern="1200" baseline="0" dirty="0">
                <a:solidFill>
                  <a:schemeClr val="bg1"/>
                </a:solidFill>
                <a:latin typeface="Fira Sans Book" charset="0"/>
                <a:ea typeface="Fira Sans Book" charset="0"/>
                <a:cs typeface="Fira Sans Book" charset="0"/>
              </a:rPr>
              <a:t> DATA ANALYTICS</a:t>
            </a:r>
            <a:endParaRPr lang="it-IT" sz="2800" b="0" i="0" kern="1200" dirty="0">
              <a:solidFill>
                <a:schemeClr val="bg1"/>
              </a:solidFill>
              <a:latin typeface="Fira Sans Book" charset="0"/>
              <a:ea typeface="Fira Sans Book" charset="0"/>
              <a:cs typeface="Fira Sans Book" charset="0"/>
            </a:endParaRPr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17" name="DEIlogoSMALL.png"/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3"/>
            <a:ext cx="625475" cy="2095037"/>
          </a:xfrm>
          <a:prstGeom prst="rect">
            <a:avLst/>
          </a:prstGeom>
          <a:noFill/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202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5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7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847612" y="1427705"/>
            <a:ext cx="7855084" cy="128570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Fira Sans" charset="0"/>
                <a:cs typeface="Fira Sans" charset="0"/>
              </a:rPr>
              <a:t>Deep Learning Techniques for Gesture Recognition: Where to Split the Complexity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946016" y="2880628"/>
            <a:ext cx="7658276" cy="1927161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Matteo Drago, Riccardo </a:t>
            </a:r>
            <a:r>
              <a:rPr lang="it-IT" dirty="0" err="1">
                <a:ea typeface="Fira Sans Book" charset="0"/>
                <a:cs typeface="Fira Sans Book" charset="0"/>
              </a:rPr>
              <a:t>Lincetto</a:t>
            </a:r>
            <a:endParaRPr lang="it-IT" i="1" baseline="300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800" dirty="0" err="1">
                <a:ea typeface="Fira Sans Book" charset="0"/>
                <a:cs typeface="Fira Sans Book" charset="0"/>
              </a:rPr>
              <a:t>Dept</a:t>
            </a:r>
            <a:r>
              <a:rPr lang="it-IT" sz="1800" dirty="0">
                <a:ea typeface="Fira Sans Book" charset="0"/>
                <a:cs typeface="Fira Sans Book" charset="0"/>
              </a:rPr>
              <a:t>. of Information </a:t>
            </a:r>
            <a:r>
              <a:rPr lang="it-IT" sz="1800" dirty="0" err="1">
                <a:ea typeface="Fira Sans Book" charset="0"/>
                <a:cs typeface="Fira Sans Book" charset="0"/>
              </a:rPr>
              <a:t>Engineering</a:t>
            </a:r>
            <a:r>
              <a:rPr lang="it-IT" sz="1800" dirty="0">
                <a:ea typeface="Fira Sans Book" charset="0"/>
                <a:cs typeface="Fira Sans Book" charset="0"/>
              </a:rPr>
              <a:t>, </a:t>
            </a:r>
            <a:r>
              <a:rPr lang="it-IT" sz="1800" dirty="0" err="1">
                <a:ea typeface="Fira Sans Book" charset="0"/>
                <a:cs typeface="Fira Sans Book" charset="0"/>
              </a:rPr>
              <a:t>University</a:t>
            </a:r>
            <a:r>
              <a:rPr lang="it-IT" sz="1800" dirty="0">
                <a:ea typeface="Fira Sans Book" charset="0"/>
                <a:cs typeface="Fira Sans Book" charset="0"/>
              </a:rPr>
              <a:t> of Padova, </a:t>
            </a:r>
            <a:r>
              <a:rPr lang="it-IT" sz="1800" dirty="0" err="1">
                <a:ea typeface="Fira Sans Book" charset="0"/>
                <a:cs typeface="Fira Sans Book" charset="0"/>
              </a:rPr>
              <a:t>Italy</a:t>
            </a: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Prof. Michele Rossi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600" b="1" baseline="30000" dirty="0">
              <a:ea typeface="Fira Sans Book" charset="0"/>
              <a:cs typeface="Fira Sans Book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30" y="4670343"/>
            <a:ext cx="1963966" cy="197650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900752" y="6012844"/>
            <a:ext cx="306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+mj-lt"/>
                <a:ea typeface="Fira Sans Book" charset="0"/>
                <a:cs typeface="Fira Sans Book" charset="0"/>
              </a:rPr>
              <a:t>September</a:t>
            </a:r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, 5, 2018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0752" y="5156401"/>
            <a:ext cx="4237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matteo.drago@studenti.unipd.it</a:t>
            </a:r>
          </a:p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riccardo.lincetto@studenti.unipd.it</a:t>
            </a:r>
          </a:p>
        </p:txBody>
      </p:sp>
    </p:spTree>
    <p:extLst>
      <p:ext uri="{BB962C8B-B14F-4D97-AF65-F5344CB8AC3E}">
        <p14:creationId xmlns:p14="http://schemas.microsoft.com/office/powerpoint/2010/main" val="374250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17494" y="282609"/>
            <a:ext cx="7886700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1090188" y="1608172"/>
            <a:ext cx="6963623" cy="47815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Introduction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Dataset description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Related Work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Our proposal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Discussion of results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Conclusion and future works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04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98224" y="367748"/>
            <a:ext cx="3356941" cy="1054584"/>
          </a:xfrm>
        </p:spPr>
        <p:txBody>
          <a:bodyPr/>
          <a:lstStyle/>
          <a:p>
            <a:r>
              <a:rPr lang="it-IT" b="1" dirty="0" err="1"/>
              <a:t>Introduction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77737" y="1422332"/>
            <a:ext cx="4430367" cy="48598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Human Activity </a:t>
            </a:r>
            <a:r>
              <a:rPr lang="it-IT" dirty="0" err="1"/>
              <a:t>Recognition</a:t>
            </a:r>
            <a:r>
              <a:rPr lang="it-IT" dirty="0"/>
              <a:t>: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993913" y="2007705"/>
            <a:ext cx="6698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Visual </a:t>
            </a:r>
            <a:r>
              <a:rPr lang="it-IT" sz="2400" dirty="0" err="1"/>
              <a:t>detection</a:t>
            </a:r>
            <a:r>
              <a:rPr lang="it-IT" sz="2400" dirty="0"/>
              <a:t> from images and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Gesture</a:t>
            </a:r>
            <a:r>
              <a:rPr lang="it-IT" sz="2400" dirty="0"/>
              <a:t> </a:t>
            </a:r>
            <a:r>
              <a:rPr lang="it-IT" sz="2400" dirty="0" err="1"/>
              <a:t>recognition</a:t>
            </a:r>
            <a:r>
              <a:rPr lang="it-IT" sz="2400" dirty="0"/>
              <a:t> from </a:t>
            </a:r>
            <a:r>
              <a:rPr lang="it-IT" sz="2400" dirty="0" err="1"/>
              <a:t>sensor-based</a:t>
            </a:r>
            <a:r>
              <a:rPr lang="it-IT" sz="2400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7" name="Freccia a destra 6"/>
          <p:cNvSpPr/>
          <p:nvPr/>
        </p:nvSpPr>
        <p:spPr>
          <a:xfrm rot="10800000">
            <a:off x="6987208" y="2444917"/>
            <a:ext cx="1242391" cy="36785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777737" y="3249984"/>
            <a:ext cx="74642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In the </a:t>
            </a:r>
            <a:r>
              <a:rPr lang="it-IT" sz="2400" dirty="0" err="1"/>
              <a:t>past</a:t>
            </a:r>
            <a:r>
              <a:rPr lang="it-IT" sz="2400" dirty="0"/>
              <a:t> decade, </a:t>
            </a:r>
            <a:r>
              <a:rPr lang="it-IT" sz="2400" dirty="0" err="1"/>
              <a:t>many</a:t>
            </a:r>
            <a:r>
              <a:rPr lang="it-IT" sz="2400" dirty="0"/>
              <a:t> </a:t>
            </a:r>
            <a:r>
              <a:rPr lang="it-IT" sz="2400" dirty="0" err="1"/>
              <a:t>models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been</a:t>
            </a:r>
            <a:r>
              <a:rPr lang="it-IT" sz="2400" dirty="0"/>
              <a:t> </a:t>
            </a:r>
            <a:r>
              <a:rPr lang="it-IT" sz="2400" dirty="0" err="1"/>
              <a:t>designed</a:t>
            </a:r>
            <a:r>
              <a:rPr lang="it-IT" sz="2400" dirty="0"/>
              <a:t> for time </a:t>
            </a:r>
            <a:r>
              <a:rPr lang="it-IT" sz="2400" dirty="0" err="1"/>
              <a:t>series</a:t>
            </a:r>
            <a:r>
              <a:rPr lang="it-IT" sz="2400" dirty="0"/>
              <a:t> </a:t>
            </a:r>
            <a:r>
              <a:rPr lang="it-IT" sz="2400" dirty="0" err="1"/>
              <a:t>classification</a:t>
            </a:r>
            <a:r>
              <a:rPr lang="it-IT" sz="2400" dirty="0"/>
              <a:t>.</a:t>
            </a:r>
          </a:p>
          <a:p>
            <a:endParaRPr lang="it-IT" sz="2400" dirty="0"/>
          </a:p>
          <a:p>
            <a:r>
              <a:rPr lang="it-IT" sz="2400" dirty="0" err="1"/>
              <a:t>Main</a:t>
            </a:r>
            <a:r>
              <a:rPr lang="it-IT" sz="2400" dirty="0"/>
              <a:t> </a:t>
            </a:r>
            <a:r>
              <a:rPr lang="it-IT" sz="2400" dirty="0" err="1"/>
              <a:t>problem</a:t>
            </a:r>
            <a:r>
              <a:rPr lang="it-IT" sz="24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FF0000"/>
                </a:solidFill>
              </a:rPr>
              <a:t>LACK of  BENCHMARKING DATASET</a:t>
            </a:r>
            <a:r>
              <a:rPr lang="it-IT" sz="2400" dirty="0"/>
              <a:t> to compare </a:t>
            </a:r>
            <a:r>
              <a:rPr lang="it-IT" sz="2400" dirty="0" err="1"/>
              <a:t>different</a:t>
            </a:r>
            <a:r>
              <a:rPr lang="it-IT" sz="2400" dirty="0"/>
              <a:t> </a:t>
            </a:r>
            <a:r>
              <a:rPr lang="it-IT" sz="2400" dirty="0" err="1"/>
              <a:t>solutions</a:t>
            </a: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FF0000"/>
                </a:solidFill>
              </a:rPr>
              <a:t>ABSENCE of DETAILS</a:t>
            </a:r>
            <a:r>
              <a:rPr lang="it-IT" sz="2400" b="1" dirty="0"/>
              <a:t> </a:t>
            </a:r>
            <a:r>
              <a:rPr lang="it-IT" sz="2400" dirty="0"/>
              <a:t>in </a:t>
            </a:r>
            <a:r>
              <a:rPr lang="it-IT" sz="2400" dirty="0" err="1"/>
              <a:t>most</a:t>
            </a:r>
            <a:r>
              <a:rPr lang="it-IT" sz="2400" dirty="0"/>
              <a:t> of the </a:t>
            </a:r>
            <a:r>
              <a:rPr lang="it-IT" sz="2400" dirty="0" err="1"/>
              <a:t>models</a:t>
            </a:r>
            <a:r>
              <a:rPr lang="it-IT" sz="2400" dirty="0"/>
              <a:t> </a:t>
            </a:r>
            <a:r>
              <a:rPr lang="it-IT" sz="2400" dirty="0" err="1"/>
              <a:t>presented</a:t>
            </a:r>
            <a:r>
              <a:rPr lang="it-IT" sz="2400" dirty="0"/>
              <a:t> in the </a:t>
            </a:r>
            <a:r>
              <a:rPr lang="it-IT" sz="2400" dirty="0" err="1"/>
              <a:t>literature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68671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19" y="793497"/>
            <a:ext cx="2371993" cy="2589960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80" y="878187"/>
            <a:ext cx="2362352" cy="250527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43016" y="5973418"/>
            <a:ext cx="8199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[1] R. </a:t>
            </a:r>
            <a:r>
              <a:rPr lang="it-IT" sz="1400" dirty="0" err="1"/>
              <a:t>Chavarriaga</a:t>
            </a:r>
            <a:r>
              <a:rPr lang="it-IT" sz="1400" dirty="0"/>
              <a:t>, H. </a:t>
            </a:r>
            <a:r>
              <a:rPr lang="it-IT" sz="1400" dirty="0" err="1"/>
              <a:t>Sagha</a:t>
            </a:r>
            <a:r>
              <a:rPr lang="it-IT" sz="1400" dirty="0"/>
              <a:t>, A. </a:t>
            </a:r>
            <a:r>
              <a:rPr lang="it-IT" sz="1400" dirty="0" err="1"/>
              <a:t>Calatroni</a:t>
            </a:r>
            <a:r>
              <a:rPr lang="it-IT" sz="1400" dirty="0"/>
              <a:t>, S. T. </a:t>
            </a:r>
            <a:r>
              <a:rPr lang="it-IT" sz="1400" dirty="0" err="1"/>
              <a:t>Digumarti</a:t>
            </a:r>
            <a:r>
              <a:rPr lang="it-IT" sz="1400" dirty="0"/>
              <a:t>, G. </a:t>
            </a:r>
            <a:r>
              <a:rPr lang="it-IT" sz="1400" dirty="0" err="1"/>
              <a:t>Tröster</a:t>
            </a:r>
            <a:r>
              <a:rPr lang="it-IT" sz="1400" dirty="0"/>
              <a:t>, </a:t>
            </a:r>
            <a:r>
              <a:rPr lang="en-US" sz="1400" dirty="0"/>
              <a:t>J. del R. </a:t>
            </a:r>
            <a:r>
              <a:rPr lang="en-US" sz="1400" dirty="0" err="1"/>
              <a:t>Millán</a:t>
            </a:r>
            <a:r>
              <a:rPr lang="en-US" sz="1400" dirty="0"/>
              <a:t>, and D. </a:t>
            </a:r>
            <a:r>
              <a:rPr lang="en-US" sz="1400" dirty="0" err="1"/>
              <a:t>Roggen</a:t>
            </a:r>
            <a:r>
              <a:rPr lang="en-US" sz="1400" dirty="0"/>
              <a:t>, “The opportunity challenge: A benchmark database for on-body sensor-based activity recognition,” </a:t>
            </a:r>
            <a:r>
              <a:rPr lang="it-IT" sz="1400" i="1" dirty="0"/>
              <a:t>Pattern </a:t>
            </a:r>
            <a:r>
              <a:rPr lang="it-IT" sz="1400" i="1" dirty="0" err="1"/>
              <a:t>Recognition</a:t>
            </a:r>
            <a:r>
              <a:rPr lang="it-IT" sz="1400" i="1" dirty="0"/>
              <a:t> </a:t>
            </a:r>
            <a:r>
              <a:rPr lang="it-IT" sz="1400" i="1" dirty="0" err="1"/>
              <a:t>Letters</a:t>
            </a:r>
            <a:r>
              <a:rPr lang="it-IT" sz="1400" dirty="0"/>
              <a:t>, 2013.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724776" y="208722"/>
            <a:ext cx="6013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/>
              <a:t>OPPORTUNITY DATASET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47" y="3176667"/>
            <a:ext cx="3342033" cy="26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0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980" y="354738"/>
            <a:ext cx="2392185" cy="3141569"/>
          </a:xfrm>
        </p:spPr>
      </p:pic>
      <p:sp>
        <p:nvSpPr>
          <p:cNvPr id="5" name="CasellaDiTesto 4"/>
          <p:cNvSpPr txBox="1"/>
          <p:nvPr/>
        </p:nvSpPr>
        <p:spPr>
          <a:xfrm>
            <a:off x="1063487" y="1147016"/>
            <a:ext cx="4820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4 </a:t>
            </a:r>
            <a:r>
              <a:rPr lang="it-IT" sz="2400" dirty="0" err="1"/>
              <a:t>different</a:t>
            </a:r>
            <a:r>
              <a:rPr lang="it-IT" sz="2400" dirty="0"/>
              <a:t> </a:t>
            </a:r>
            <a:r>
              <a:rPr lang="it-IT" sz="2400" dirty="0" err="1"/>
              <a:t>subjects</a:t>
            </a:r>
            <a:r>
              <a:rPr lang="it-IT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7 </a:t>
            </a:r>
            <a:r>
              <a:rPr lang="it-IT" sz="2400" dirty="0" err="1"/>
              <a:t>Inertial</a:t>
            </a:r>
            <a:r>
              <a:rPr lang="it-IT" sz="2400" dirty="0"/>
              <a:t> </a:t>
            </a:r>
            <a:r>
              <a:rPr lang="it-IT" sz="2400" dirty="0" err="1"/>
              <a:t>Measurement</a:t>
            </a:r>
            <a:r>
              <a:rPr lang="it-IT" sz="2400" dirty="0"/>
              <a:t> </a:t>
            </a:r>
            <a:r>
              <a:rPr lang="it-IT" sz="2400" dirty="0" err="1"/>
              <a:t>Units</a:t>
            </a:r>
            <a:r>
              <a:rPr lang="it-IT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12 </a:t>
            </a:r>
            <a:r>
              <a:rPr lang="it-IT" sz="2400" dirty="0" err="1"/>
              <a:t>accelerometer</a:t>
            </a:r>
            <a:r>
              <a:rPr lang="it-IT" sz="2400" dirty="0"/>
              <a:t> </a:t>
            </a:r>
            <a:r>
              <a:rPr lang="it-IT" sz="2400" dirty="0" err="1"/>
              <a:t>sensors</a:t>
            </a:r>
            <a:r>
              <a:rPr lang="it-IT" sz="2400" dirty="0"/>
              <a:t> </a:t>
            </a:r>
          </a:p>
        </p:txBody>
      </p:sp>
      <p:sp>
        <p:nvSpPr>
          <p:cNvPr id="6" name="Freccia a destra 5"/>
          <p:cNvSpPr/>
          <p:nvPr/>
        </p:nvSpPr>
        <p:spPr>
          <a:xfrm>
            <a:off x="874644" y="3324322"/>
            <a:ext cx="964095" cy="34397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2076982" y="3206627"/>
            <a:ext cx="4157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113 </a:t>
            </a:r>
            <a:r>
              <a:rPr lang="it-IT" sz="2400" dirty="0" err="1"/>
              <a:t>channels</a:t>
            </a:r>
            <a:r>
              <a:rPr lang="it-IT" sz="2400" dirty="0"/>
              <a:t> of </a:t>
            </a:r>
            <a:r>
              <a:rPr lang="it-IT" sz="2400" dirty="0" err="1"/>
              <a:t>measurements</a:t>
            </a:r>
            <a:r>
              <a:rPr lang="it-IT" sz="2400" dirty="0"/>
              <a:t>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063487" y="4527574"/>
            <a:ext cx="7563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Data </a:t>
            </a:r>
            <a:r>
              <a:rPr lang="it-IT" sz="2400" dirty="0" err="1"/>
              <a:t>has</a:t>
            </a:r>
            <a:r>
              <a:rPr lang="it-IT" sz="2400" dirty="0"/>
              <a:t> </a:t>
            </a:r>
            <a:r>
              <a:rPr lang="it-IT" sz="2400" dirty="0" err="1"/>
              <a:t>been</a:t>
            </a:r>
            <a:r>
              <a:rPr lang="it-IT" sz="2400" dirty="0"/>
              <a:t> </a:t>
            </a:r>
            <a:r>
              <a:rPr lang="it-IT" sz="2400" dirty="0" err="1"/>
              <a:t>collected</a:t>
            </a:r>
            <a:r>
              <a:rPr lang="it-IT" sz="2400" dirty="0"/>
              <a:t> in </a:t>
            </a:r>
            <a:r>
              <a:rPr lang="it-IT" sz="2400" dirty="0" err="1"/>
              <a:t>two</a:t>
            </a:r>
            <a:r>
              <a:rPr lang="it-IT" sz="2400" dirty="0"/>
              <a:t> </a:t>
            </a:r>
            <a:r>
              <a:rPr lang="it-IT" sz="2400" dirty="0" err="1"/>
              <a:t>distinct</a:t>
            </a:r>
            <a:r>
              <a:rPr lang="it-IT" sz="2400" dirty="0"/>
              <a:t> </a:t>
            </a:r>
            <a:r>
              <a:rPr lang="it-IT" sz="2400" dirty="0" err="1"/>
              <a:t>modalities</a:t>
            </a:r>
            <a:r>
              <a:rPr lang="it-IT" sz="2400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5 sessions of  </a:t>
            </a:r>
            <a:r>
              <a:rPr lang="it-IT" sz="2400" b="1" dirty="0"/>
              <a:t>Activity of </a:t>
            </a:r>
            <a:r>
              <a:rPr lang="it-IT" sz="2400" b="1" dirty="0" err="1"/>
              <a:t>Daily</a:t>
            </a:r>
            <a:r>
              <a:rPr lang="it-IT" sz="2400" b="1" dirty="0"/>
              <a:t> Living </a:t>
            </a:r>
            <a:r>
              <a:rPr lang="it-IT" sz="2400" dirty="0"/>
              <a:t>(ADL)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err="1"/>
              <a:t>Drill</a:t>
            </a:r>
            <a:r>
              <a:rPr lang="it-IT" sz="2400" b="1" dirty="0"/>
              <a:t> </a:t>
            </a:r>
            <a:r>
              <a:rPr lang="it-IT" sz="2400" dirty="0"/>
              <a:t>: 20 </a:t>
            </a:r>
            <a:r>
              <a:rPr lang="it-IT" sz="2400" dirty="0" err="1"/>
              <a:t>repetitions</a:t>
            </a:r>
            <a:r>
              <a:rPr lang="it-IT" sz="2400" dirty="0"/>
              <a:t> of </a:t>
            </a:r>
            <a:r>
              <a:rPr lang="it-IT" sz="2400" dirty="0" err="1"/>
              <a:t>low</a:t>
            </a:r>
            <a:r>
              <a:rPr lang="it-IT" sz="2400" dirty="0"/>
              <a:t> </a:t>
            </a:r>
            <a:r>
              <a:rPr lang="it-IT" sz="2400" dirty="0" err="1"/>
              <a:t>level</a:t>
            </a:r>
            <a:r>
              <a:rPr lang="it-IT" sz="2400" dirty="0"/>
              <a:t> </a:t>
            </a:r>
            <a:r>
              <a:rPr lang="it-IT" sz="2400" dirty="0" err="1"/>
              <a:t>activities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410834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735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828654" y="1568415"/>
            <a:ext cx="8215953" cy="51603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First step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Second step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Third step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Fourth step</a:t>
            </a:r>
          </a:p>
        </p:txBody>
      </p:sp>
    </p:spTree>
    <p:extLst>
      <p:ext uri="{BB962C8B-B14F-4D97-AF65-F5344CB8AC3E}">
        <p14:creationId xmlns:p14="http://schemas.microsoft.com/office/powerpoint/2010/main" val="37891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847612" y="1427705"/>
            <a:ext cx="7855084" cy="128570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Fira Sans" charset="0"/>
                <a:cs typeface="Fira Sans" charset="0"/>
              </a:rPr>
              <a:t>Deep Learning Techniques for Gesture Recognition: Where to Split the Complexity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946016" y="2880628"/>
            <a:ext cx="7658276" cy="1927161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Matteo Drago, Riccardo </a:t>
            </a:r>
            <a:r>
              <a:rPr lang="it-IT" dirty="0" err="1">
                <a:ea typeface="Fira Sans Book" charset="0"/>
                <a:cs typeface="Fira Sans Book" charset="0"/>
              </a:rPr>
              <a:t>Lincetto</a:t>
            </a:r>
            <a:endParaRPr lang="it-IT" i="1" baseline="300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800" dirty="0" err="1">
                <a:ea typeface="Fira Sans Book" charset="0"/>
                <a:cs typeface="Fira Sans Book" charset="0"/>
              </a:rPr>
              <a:t>Dept</a:t>
            </a:r>
            <a:r>
              <a:rPr lang="it-IT" sz="1800" dirty="0">
                <a:ea typeface="Fira Sans Book" charset="0"/>
                <a:cs typeface="Fira Sans Book" charset="0"/>
              </a:rPr>
              <a:t>. of Information </a:t>
            </a:r>
            <a:r>
              <a:rPr lang="it-IT" sz="1800" dirty="0" err="1">
                <a:ea typeface="Fira Sans Book" charset="0"/>
                <a:cs typeface="Fira Sans Book" charset="0"/>
              </a:rPr>
              <a:t>Engineering</a:t>
            </a:r>
            <a:r>
              <a:rPr lang="it-IT" sz="1800" dirty="0">
                <a:ea typeface="Fira Sans Book" charset="0"/>
                <a:cs typeface="Fira Sans Book" charset="0"/>
              </a:rPr>
              <a:t>, </a:t>
            </a:r>
            <a:r>
              <a:rPr lang="it-IT" sz="1800" dirty="0" err="1">
                <a:ea typeface="Fira Sans Book" charset="0"/>
                <a:cs typeface="Fira Sans Book" charset="0"/>
              </a:rPr>
              <a:t>University</a:t>
            </a:r>
            <a:r>
              <a:rPr lang="it-IT" sz="1800" dirty="0">
                <a:ea typeface="Fira Sans Book" charset="0"/>
                <a:cs typeface="Fira Sans Book" charset="0"/>
              </a:rPr>
              <a:t> of Padova, </a:t>
            </a:r>
            <a:r>
              <a:rPr lang="it-IT" sz="1800" dirty="0" err="1">
                <a:ea typeface="Fira Sans Book" charset="0"/>
                <a:cs typeface="Fira Sans Book" charset="0"/>
              </a:rPr>
              <a:t>Italy</a:t>
            </a: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Prof. Michele Rossi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600" b="1" baseline="30000" dirty="0">
              <a:ea typeface="Fira Sans Book" charset="0"/>
              <a:cs typeface="Fira Sans Book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30" y="4670343"/>
            <a:ext cx="1963966" cy="197650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900752" y="6012844"/>
            <a:ext cx="306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+mj-lt"/>
                <a:ea typeface="Fira Sans Book" charset="0"/>
                <a:cs typeface="Fira Sans Book" charset="0"/>
              </a:rPr>
              <a:t>September</a:t>
            </a:r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, 5, 2018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0752" y="5156401"/>
            <a:ext cx="4237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matteo.drago@studenti.unipd.it</a:t>
            </a:r>
          </a:p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riccardo.lincetto@studenti.unipd.it</a:t>
            </a:r>
          </a:p>
        </p:txBody>
      </p:sp>
    </p:spTree>
    <p:extLst>
      <p:ext uri="{BB962C8B-B14F-4D97-AF65-F5344CB8AC3E}">
        <p14:creationId xmlns:p14="http://schemas.microsoft.com/office/powerpoint/2010/main" val="234839894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Impostazioni personalizzate 2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000000"/>
      </a:accent1>
      <a:accent2>
        <a:srgbClr val="9A1214"/>
      </a:accent2>
      <a:accent3>
        <a:srgbClr val="75BDA7"/>
      </a:accent3>
      <a:accent4>
        <a:srgbClr val="7A8C8E"/>
      </a:accent4>
      <a:accent5>
        <a:srgbClr val="FF6600"/>
      </a:accent5>
      <a:accent6>
        <a:srgbClr val="0000CC"/>
      </a:accent6>
      <a:hlink>
        <a:srgbClr val="A33E28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9910</TotalTime>
  <Words>258</Words>
  <Application>Microsoft Office PowerPoint</Application>
  <PresentationFormat>Presentazione su schermo (4:3)</PresentationFormat>
  <Paragraphs>48</Paragraphs>
  <Slides>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Fira Sans</vt:lpstr>
      <vt:lpstr>Fira Sans Book</vt:lpstr>
      <vt:lpstr>Fira Sans Light</vt:lpstr>
      <vt:lpstr>Wingdings</vt:lpstr>
      <vt:lpstr>Personalizza struttura</vt:lpstr>
      <vt:lpstr>1_Personalizza struttura</vt:lpstr>
      <vt:lpstr>Deep Learning Techniques for Gesture Recognition: Where to Split the Complexity</vt:lpstr>
      <vt:lpstr>Outline</vt:lpstr>
      <vt:lpstr>Introduction</vt:lpstr>
      <vt:lpstr>Presentazione standard di PowerPoint</vt:lpstr>
      <vt:lpstr>Presentazione standard di PowerPoint</vt:lpstr>
      <vt:lpstr>Presentazione standard di PowerPoint</vt:lpstr>
      <vt:lpstr>Conclusions</vt:lpstr>
      <vt:lpstr>Deep Learning Techniques for Gesture Recognition: Where to Split the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Pielli</dc:creator>
  <cp:lastModifiedBy>drago m. (md6n17)</cp:lastModifiedBy>
  <cp:revision>471</cp:revision>
  <cp:lastPrinted>2017-06-13T10:09:21Z</cp:lastPrinted>
  <dcterms:created xsi:type="dcterms:W3CDTF">2016-10-02T14:45:04Z</dcterms:created>
  <dcterms:modified xsi:type="dcterms:W3CDTF">2018-09-03T17:05:42Z</dcterms:modified>
</cp:coreProperties>
</file>