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  <p:sldMasterId id="2147483688" r:id="rId2"/>
  </p:sldMasterIdLst>
  <p:notesMasterIdLst>
    <p:notesMasterId r:id="rId20"/>
  </p:notesMasterIdLst>
  <p:sldIdLst>
    <p:sldId id="285" r:id="rId3"/>
    <p:sldId id="330" r:id="rId4"/>
    <p:sldId id="386" r:id="rId5"/>
    <p:sldId id="413" r:id="rId6"/>
    <p:sldId id="387" r:id="rId7"/>
    <p:sldId id="407" r:id="rId8"/>
    <p:sldId id="412" r:id="rId9"/>
    <p:sldId id="414" r:id="rId10"/>
    <p:sldId id="324" r:id="rId11"/>
    <p:sldId id="403" r:id="rId12"/>
    <p:sldId id="404" r:id="rId13"/>
    <p:sldId id="402" r:id="rId14"/>
    <p:sldId id="405" r:id="rId15"/>
    <p:sldId id="406" r:id="rId16"/>
    <p:sldId id="411" r:id="rId17"/>
    <p:sldId id="415" r:id="rId18"/>
    <p:sldId id="401" r:id="rId1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ara Pielli" initials="C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B1214"/>
    <a:srgbClr val="E89057"/>
    <a:srgbClr val="CEDBE6"/>
    <a:srgbClr val="00CC00"/>
    <a:srgbClr val="FF66FF"/>
    <a:srgbClr val="FFD629"/>
    <a:srgbClr val="FFDB4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42" autoAdjust="0"/>
    <p:restoredTop sz="93899" autoAdjust="0"/>
  </p:normalViewPr>
  <p:slideViewPr>
    <p:cSldViewPr snapToGrid="0">
      <p:cViewPr varScale="1">
        <p:scale>
          <a:sx n="64" d="100"/>
          <a:sy n="64" d="100"/>
        </p:scale>
        <p:origin x="788" y="4"/>
      </p:cViewPr>
      <p:guideLst>
        <p:guide orient="horz" pos="345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72BE3-30AD-44B6-9AE4-B99D5977AD3D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C84D1-19FD-4492-8382-9D79A275F1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18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770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Brief </a:t>
            </a:r>
            <a:r>
              <a:rPr lang="it-IT" dirty="0" err="1"/>
              <a:t>introduction</a:t>
            </a:r>
            <a:r>
              <a:rPr lang="it-IT" dirty="0"/>
              <a:t> on </a:t>
            </a:r>
            <a:r>
              <a:rPr lang="it-IT" dirty="0" err="1"/>
              <a:t>how</a:t>
            </a:r>
            <a:r>
              <a:rPr lang="it-IT" dirty="0"/>
              <a:t> I </a:t>
            </a:r>
            <a:r>
              <a:rPr lang="it-IT" dirty="0" err="1"/>
              <a:t>planned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presentation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870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8084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85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9799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849407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3099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1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097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683036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7010400" y="6383338"/>
            <a:ext cx="2057400" cy="365125"/>
          </a:xfrm>
          <a:prstGeom prst="rect">
            <a:avLst/>
          </a:prstGeom>
        </p:spPr>
        <p:txBody>
          <a:bodyPr/>
          <a:lstStyle/>
          <a:p>
            <a:fld id="{6CCDF372-D76F-428C-8845-923DF081F9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6468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1218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258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45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4809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9004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0060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24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66837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185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921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87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44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20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89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58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21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29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53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333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4"/>
          <p:cNvSpPr/>
          <p:nvPr userDrawn="1"/>
        </p:nvSpPr>
        <p:spPr>
          <a:xfrm rot="10800000">
            <a:off x="44449" y="2379662"/>
            <a:ext cx="515940" cy="447833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57200">
              <a:defRPr sz="16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asellaDiTesto 11"/>
          <p:cNvSpPr txBox="1"/>
          <p:nvPr userDrawn="1"/>
        </p:nvSpPr>
        <p:spPr>
          <a:xfrm>
            <a:off x="44448" y="1825625"/>
            <a:ext cx="615553" cy="49442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algn="l" defTabSz="914400" rtl="0" eaLnBrk="1" latinLnBrk="0" hangingPunct="1"/>
            <a:r>
              <a:rPr lang="it-IT" sz="2800" b="0" i="0" u="none" kern="1200">
                <a:solidFill>
                  <a:schemeClr val="bg1"/>
                </a:solidFill>
                <a:latin typeface="Adobe Devanagari" panose="02040503050201020203" pitchFamily="18" charset="0"/>
                <a:ea typeface="Fira Sans Book" charset="0"/>
                <a:cs typeface="Adobe Devanagari" panose="02040503050201020203" pitchFamily="18" charset="0"/>
              </a:rPr>
              <a:t>SOURCE</a:t>
            </a:r>
            <a:r>
              <a:rPr lang="it-IT" sz="2800" b="0" i="0" u="none" kern="1200" baseline="0">
                <a:solidFill>
                  <a:schemeClr val="bg1"/>
                </a:solidFill>
                <a:latin typeface="Adobe Devanagari" panose="02040503050201020203" pitchFamily="18" charset="0"/>
                <a:ea typeface="Fira Sans Book" charset="0"/>
                <a:cs typeface="Adobe Devanagari" panose="02040503050201020203" pitchFamily="18" charset="0"/>
              </a:rPr>
              <a:t> CODING PROJECT</a:t>
            </a:r>
            <a:endParaRPr lang="it-IT" sz="2800" b="0" i="0" u="none" kern="1200" dirty="0">
              <a:solidFill>
                <a:schemeClr val="bg1"/>
              </a:solidFill>
              <a:latin typeface="Adobe Devanagari" panose="02040503050201020203" pitchFamily="18" charset="0"/>
              <a:ea typeface="Fira Sans Book" charset="0"/>
              <a:cs typeface="Adobe Devanagari" panose="02040503050201020203" pitchFamily="18" charset="0"/>
            </a:endParaRPr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17" name="DEIlogoSMALL.png"/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3"/>
            <a:ext cx="625475" cy="2095037"/>
          </a:xfrm>
          <a:prstGeom prst="rect">
            <a:avLst/>
          </a:prstGeom>
          <a:noFill/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202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5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578BD-D5EC-4F5E-BAA0-C9A897EEFD5B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7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626232" y="4591878"/>
            <a:ext cx="8026835" cy="53902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ea typeface="Fira Sans" charset="0"/>
                <a:cs typeface="Adobe Devanagari" panose="02040503050201020203" pitchFamily="18" charset="0"/>
              </a:rPr>
              <a:t>LBG Split vector quantization applied to RGB images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5347503" y="5730754"/>
            <a:ext cx="3540305" cy="286682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2000" b="1" dirty="0">
                <a:latin typeface="+mj-lt"/>
                <a:ea typeface="Fira Sans Book" charset="0"/>
                <a:cs typeface="Fira Sans Book" charset="0"/>
              </a:rPr>
              <a:t>Student: Matteo Drago</a:t>
            </a:r>
            <a:endParaRPr lang="it-IT" sz="2000" b="1" i="1" baseline="30000" dirty="0">
              <a:latin typeface="+mj-lt"/>
              <a:ea typeface="Fira Sans Book" charset="0"/>
              <a:cs typeface="Fira Sans Book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986" y="341851"/>
            <a:ext cx="3681326" cy="370482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100896" y="6247959"/>
            <a:ext cx="203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+mj-lt"/>
                <a:ea typeface="Fira Sans Book" charset="0"/>
                <a:cs typeface="Fira Sans Book" charset="0"/>
              </a:rPr>
              <a:t>June</a:t>
            </a:r>
            <a:r>
              <a:rPr lang="it-IT" dirty="0">
                <a:latin typeface="+mj-lt"/>
                <a:ea typeface="Fira Sans Book" charset="0"/>
                <a:cs typeface="Fira Sans Book" charset="0"/>
              </a:rPr>
              <a:t>, 29, 2018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64162" y="5676102"/>
            <a:ext cx="3522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+mj-lt"/>
                <a:ea typeface="Fira Sans Book" charset="0"/>
                <a:cs typeface="Fira Sans Book" charset="0"/>
              </a:rPr>
              <a:t>Professor: Dr. Giancarlo </a:t>
            </a:r>
            <a:r>
              <a:rPr lang="it-IT" sz="2000" b="1" dirty="0" err="1">
                <a:latin typeface="+mj-lt"/>
                <a:ea typeface="Fira Sans Book" charset="0"/>
                <a:cs typeface="Fira Sans Book" charset="0"/>
              </a:rPr>
              <a:t>Calvagno</a:t>
            </a:r>
            <a:endParaRPr lang="it-IT" sz="2000" b="1" dirty="0">
              <a:latin typeface="+mj-lt"/>
              <a:ea typeface="Fira Sans Book" charset="0"/>
              <a:cs typeface="Fira Sans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50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12764"/>
              </p:ext>
            </p:extLst>
          </p:nvPr>
        </p:nvGraphicFramePr>
        <p:xfrm>
          <a:off x="628650" y="712995"/>
          <a:ext cx="8332584" cy="5548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Acrobat Document" r:id="rId3" imgW="6096000" imgH="2895323" progId="Acrobat.Document.DC">
                  <p:embed/>
                </p:oleObj>
              </mc:Choice>
              <mc:Fallback>
                <p:oleObj name="Acrobat Document" r:id="rId3" imgW="6096000" imgH="2895323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712995"/>
                        <a:ext cx="8332584" cy="5548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67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652568"/>
              </p:ext>
            </p:extLst>
          </p:nvPr>
        </p:nvGraphicFramePr>
        <p:xfrm>
          <a:off x="628650" y="626166"/>
          <a:ext cx="8356324" cy="5670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Acrobat Document" r:id="rId3" imgW="6096000" imgH="2895323" progId="Acrobat.Document.DC">
                  <p:embed/>
                </p:oleObj>
              </mc:Choice>
              <mc:Fallback>
                <p:oleObj name="Acrobat Document" r:id="rId3" imgW="6096000" imgH="2895323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626166"/>
                        <a:ext cx="8356324" cy="5670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100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82" y="327990"/>
            <a:ext cx="4268857" cy="3201644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569" y="128276"/>
            <a:ext cx="3601072" cy="360107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689" y="3810882"/>
            <a:ext cx="6639579" cy="315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48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416896"/>
              </p:ext>
            </p:extLst>
          </p:nvPr>
        </p:nvGraphicFramePr>
        <p:xfrm>
          <a:off x="747920" y="553969"/>
          <a:ext cx="7928319" cy="581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Acrobat Document" r:id="rId3" imgW="6096000" imgH="2895323" progId="Acrobat.Document.DC">
                  <p:embed/>
                </p:oleObj>
              </mc:Choice>
              <mc:Fallback>
                <p:oleObj name="Acrobat Document" r:id="rId3" imgW="6096000" imgH="2895323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7920" y="553969"/>
                        <a:ext cx="7928319" cy="5811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775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020053"/>
              </p:ext>
            </p:extLst>
          </p:nvPr>
        </p:nvGraphicFramePr>
        <p:xfrm>
          <a:off x="628650" y="546651"/>
          <a:ext cx="8138077" cy="590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Acrobat Document" r:id="rId3" imgW="6096000" imgH="2895323" progId="Acrobat.Document.DC">
                  <p:embed/>
                </p:oleObj>
              </mc:Choice>
              <mc:Fallback>
                <p:oleObj name="Acrobat Document" r:id="rId3" imgW="6096000" imgH="2895323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546651"/>
                        <a:ext cx="8138077" cy="590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9901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17" y="92765"/>
            <a:ext cx="2163418" cy="216341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861" y="92765"/>
            <a:ext cx="2163418" cy="216341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17" y="2345635"/>
            <a:ext cx="2163418" cy="216341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861" y="2345635"/>
            <a:ext cx="2163418" cy="216341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17" y="4598505"/>
            <a:ext cx="2163418" cy="2163418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861" y="4598505"/>
            <a:ext cx="2163418" cy="2163418"/>
          </a:xfrm>
          <a:prstGeom prst="rect">
            <a:avLst/>
          </a:prstGeom>
        </p:spPr>
      </p:pic>
      <p:sp>
        <p:nvSpPr>
          <p:cNvPr id="10" name="Freccia a destra 9"/>
          <p:cNvSpPr/>
          <p:nvPr/>
        </p:nvSpPr>
        <p:spPr>
          <a:xfrm>
            <a:off x="4399722" y="930965"/>
            <a:ext cx="775252" cy="48701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/>
          <p:cNvSpPr/>
          <p:nvPr/>
        </p:nvSpPr>
        <p:spPr>
          <a:xfrm>
            <a:off x="4399722" y="3183835"/>
            <a:ext cx="775252" cy="48701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destra 12"/>
          <p:cNvSpPr/>
          <p:nvPr/>
        </p:nvSpPr>
        <p:spPr>
          <a:xfrm>
            <a:off x="4399722" y="5436705"/>
            <a:ext cx="775252" cy="48701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469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</a:t>
            </a:r>
            <a:r>
              <a:rPr lang="it-IT" dirty="0"/>
              <a:t>: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general, JPEG </a:t>
            </a:r>
            <a:r>
              <a:rPr lang="it-IT" dirty="0" err="1"/>
              <a:t>outperforms</a:t>
            </a:r>
            <a:r>
              <a:rPr lang="it-IT" dirty="0"/>
              <a:t> LBG.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provides</a:t>
            </a:r>
            <a:r>
              <a:rPr lang="it-IT" dirty="0"/>
              <a:t> a </a:t>
            </a:r>
            <a:r>
              <a:rPr lang="it-IT" dirty="0" err="1"/>
              <a:t>faster</a:t>
            </a:r>
            <a:r>
              <a:rPr lang="it-IT" dirty="0"/>
              <a:t> and </a:t>
            </a:r>
            <a:r>
              <a:rPr lang="it-IT" dirty="0" err="1"/>
              <a:t>better</a:t>
            </a:r>
            <a:r>
              <a:rPr lang="it-IT" dirty="0"/>
              <a:t> way of </a:t>
            </a:r>
            <a:r>
              <a:rPr lang="it-IT" dirty="0" err="1"/>
              <a:t>coding</a:t>
            </a:r>
            <a:r>
              <a:rPr lang="it-IT" dirty="0"/>
              <a:t> images</a:t>
            </a:r>
          </a:p>
          <a:p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problems</a:t>
            </a:r>
            <a:r>
              <a:rPr lang="it-IT" dirty="0"/>
              <a:t> </a:t>
            </a:r>
            <a:r>
              <a:rPr lang="it-IT" dirty="0" err="1"/>
              <a:t>encountered</a:t>
            </a:r>
            <a:r>
              <a:rPr lang="it-IT" dirty="0"/>
              <a:t> with the design of LBG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solved</a:t>
            </a:r>
            <a:r>
              <a:rPr lang="it-IT" dirty="0"/>
              <a:t> and the procedure </a:t>
            </a:r>
            <a:r>
              <a:rPr lang="it-IT" dirty="0" err="1"/>
              <a:t>works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expected</a:t>
            </a:r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interesting</a:t>
            </a:r>
            <a:r>
              <a:rPr lang="it-IT" dirty="0"/>
              <a:t> to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the color palette </a:t>
            </a:r>
            <a:r>
              <a:rPr lang="it-IT" dirty="0" err="1"/>
              <a:t>represented</a:t>
            </a:r>
            <a:r>
              <a:rPr lang="it-IT" dirty="0"/>
              <a:t> the image</a:t>
            </a:r>
          </a:p>
          <a:p>
            <a:r>
              <a:rPr lang="it-IT" dirty="0"/>
              <a:t>Future </a:t>
            </a:r>
            <a:r>
              <a:rPr lang="it-IT" dirty="0" err="1"/>
              <a:t>works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focus on </a:t>
            </a:r>
            <a:r>
              <a:rPr lang="it-IT" dirty="0" err="1"/>
              <a:t>finding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to </a:t>
            </a:r>
            <a:r>
              <a:rPr lang="it-IT" dirty="0" err="1"/>
              <a:t>speed</a:t>
            </a:r>
            <a:r>
              <a:rPr lang="it-IT" dirty="0"/>
              <a:t> up the </a:t>
            </a:r>
            <a:r>
              <a:rPr lang="it-IT" dirty="0" err="1"/>
              <a:t>computation</a:t>
            </a:r>
            <a:r>
              <a:rPr lang="it-IT"/>
              <a:t> of LBG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losing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 </a:t>
            </a:r>
            <a:r>
              <a:rPr lang="it-IT" dirty="0" err="1"/>
              <a:t>quality</a:t>
            </a:r>
            <a:r>
              <a:rPr lang="it-IT" dirty="0"/>
              <a:t> of the output image</a:t>
            </a:r>
          </a:p>
        </p:txBody>
      </p:sp>
    </p:spTree>
    <p:extLst>
      <p:ext uri="{BB962C8B-B14F-4D97-AF65-F5344CB8AC3E}">
        <p14:creationId xmlns:p14="http://schemas.microsoft.com/office/powerpoint/2010/main" val="1972408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626232" y="4591878"/>
            <a:ext cx="8026835" cy="53902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ea typeface="Fira Sans" charset="0"/>
                <a:cs typeface="Adobe Devanagari" panose="02040503050201020203" pitchFamily="18" charset="0"/>
              </a:rPr>
              <a:t>LBG Split vector quantization applied to RGB images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5347503" y="5730754"/>
            <a:ext cx="3540305" cy="286682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2000" b="1" dirty="0">
                <a:latin typeface="+mj-lt"/>
                <a:ea typeface="Fira Sans Book" charset="0"/>
                <a:cs typeface="Fira Sans Book" charset="0"/>
              </a:rPr>
              <a:t>Student: Matteo Drago</a:t>
            </a:r>
            <a:endParaRPr lang="it-IT" sz="2000" b="1" i="1" baseline="30000" dirty="0">
              <a:latin typeface="+mj-lt"/>
              <a:ea typeface="Fira Sans Book" charset="0"/>
              <a:cs typeface="Fira Sans Book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986" y="341851"/>
            <a:ext cx="3681326" cy="370482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100896" y="6247959"/>
            <a:ext cx="203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+mj-lt"/>
                <a:ea typeface="Fira Sans Book" charset="0"/>
                <a:cs typeface="Fira Sans Book" charset="0"/>
              </a:rPr>
              <a:t>June</a:t>
            </a:r>
            <a:r>
              <a:rPr lang="it-IT" dirty="0">
                <a:latin typeface="+mj-lt"/>
                <a:ea typeface="Fira Sans Book" charset="0"/>
                <a:cs typeface="Fira Sans Book" charset="0"/>
              </a:rPr>
              <a:t>, 29, 2018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64162" y="5676102"/>
            <a:ext cx="3522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+mj-lt"/>
                <a:ea typeface="Fira Sans Book" charset="0"/>
                <a:cs typeface="Fira Sans Book" charset="0"/>
              </a:rPr>
              <a:t>Professor: Dr. Giancarlo </a:t>
            </a:r>
            <a:r>
              <a:rPr lang="it-IT" sz="2000" b="1" dirty="0" err="1">
                <a:latin typeface="+mj-lt"/>
                <a:ea typeface="Fira Sans Book" charset="0"/>
                <a:cs typeface="Fira Sans Book" charset="0"/>
              </a:rPr>
              <a:t>Calvagno</a:t>
            </a:r>
            <a:endParaRPr lang="it-IT" sz="2000" b="1" dirty="0">
              <a:latin typeface="+mj-lt"/>
              <a:ea typeface="Fira Sans Book" charset="0"/>
              <a:cs typeface="Fira Sans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9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17494" y="282609"/>
            <a:ext cx="7886700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1090188" y="1608172"/>
            <a:ext cx="6963623" cy="47815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Introduction on Data Compression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LBG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Initializatio</a:t>
            </a:r>
            <a:r>
              <a:rPr lang="en-US" dirty="0">
                <a:latin typeface="+mj-lt"/>
                <a:ea typeface="Fira Sans Light" charset="0"/>
                <a:cs typeface="Fira Sans Light" charset="0"/>
              </a:rPr>
              <a:t>n of centroids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LBG Split</a:t>
            </a:r>
            <a:endParaRPr lang="en-US" sz="24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Results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3804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2407055" y="839598"/>
            <a:ext cx="1620078" cy="12225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arrotondato 8"/>
          <p:cNvSpPr/>
          <p:nvPr/>
        </p:nvSpPr>
        <p:spPr>
          <a:xfrm>
            <a:off x="5408419" y="829696"/>
            <a:ext cx="1620078" cy="12225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2635533" y="1240365"/>
            <a:ext cx="1474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Encoder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635606" y="1210119"/>
            <a:ext cx="116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Decoder</a:t>
            </a:r>
          </a:p>
        </p:txBody>
      </p:sp>
      <p:cxnSp>
        <p:nvCxnSpPr>
          <p:cNvPr id="12" name="Connettore 2 11"/>
          <p:cNvCxnSpPr>
            <a:endCxn id="2" idx="1"/>
          </p:cNvCxnSpPr>
          <p:nvPr/>
        </p:nvCxnSpPr>
        <p:spPr>
          <a:xfrm>
            <a:off x="1736162" y="1450853"/>
            <a:ext cx="67089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endCxn id="9" idx="1"/>
          </p:cNvCxnSpPr>
          <p:nvPr/>
        </p:nvCxnSpPr>
        <p:spPr>
          <a:xfrm>
            <a:off x="4042881" y="1440951"/>
            <a:ext cx="13655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9" idx="3"/>
          </p:cNvCxnSpPr>
          <p:nvPr/>
        </p:nvCxnSpPr>
        <p:spPr>
          <a:xfrm flipV="1">
            <a:off x="7028497" y="1440951"/>
            <a:ext cx="7454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/>
              <p:cNvSpPr txBox="1"/>
              <p:nvPr/>
            </p:nvSpPr>
            <p:spPr>
              <a:xfrm>
                <a:off x="1698890" y="978755"/>
                <a:ext cx="74543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22" name="CasellaDiTes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890" y="978755"/>
                <a:ext cx="74543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/>
              <p:cNvSpPr txBox="1"/>
              <p:nvPr/>
            </p:nvSpPr>
            <p:spPr>
              <a:xfrm>
                <a:off x="4352933" y="963897"/>
                <a:ext cx="74543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23" name="CasellaDiTes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33" y="963897"/>
                <a:ext cx="74543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/>
              <p:cNvSpPr txBox="1"/>
              <p:nvPr/>
            </p:nvSpPr>
            <p:spPr>
              <a:xfrm>
                <a:off x="7028496" y="963896"/>
                <a:ext cx="74543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24" name="CasellaDiTes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496" y="963896"/>
                <a:ext cx="74543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sellaDiTesto 26"/>
          <p:cNvSpPr txBox="1"/>
          <p:nvPr/>
        </p:nvSpPr>
        <p:spPr>
          <a:xfrm>
            <a:off x="968616" y="1191657"/>
            <a:ext cx="820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TX</a:t>
            </a:r>
          </a:p>
        </p:txBody>
      </p:sp>
      <p:sp>
        <p:nvSpPr>
          <p:cNvPr id="28" name="Ovale 27"/>
          <p:cNvSpPr/>
          <p:nvPr/>
        </p:nvSpPr>
        <p:spPr>
          <a:xfrm>
            <a:off x="882224" y="1078136"/>
            <a:ext cx="849797" cy="7454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/>
          <p:cNvSpPr txBox="1"/>
          <p:nvPr/>
        </p:nvSpPr>
        <p:spPr>
          <a:xfrm>
            <a:off x="7838271" y="1193583"/>
            <a:ext cx="72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RX</a:t>
            </a:r>
          </a:p>
        </p:txBody>
      </p:sp>
      <p:sp>
        <p:nvSpPr>
          <p:cNvPr id="30" name="Ovale 29"/>
          <p:cNvSpPr/>
          <p:nvPr/>
        </p:nvSpPr>
        <p:spPr>
          <a:xfrm>
            <a:off x="7775345" y="1073021"/>
            <a:ext cx="849797" cy="7454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/>
          <p:cNvSpPr txBox="1"/>
          <p:nvPr/>
        </p:nvSpPr>
        <p:spPr>
          <a:xfrm>
            <a:off x="858455" y="3010353"/>
            <a:ext cx="349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With </a:t>
            </a:r>
            <a:r>
              <a:rPr lang="it-IT" sz="2400" b="1" dirty="0" err="1"/>
              <a:t>lossless</a:t>
            </a:r>
            <a:r>
              <a:rPr lang="it-IT" sz="2400" b="1" dirty="0"/>
              <a:t> </a:t>
            </a:r>
            <a:r>
              <a:rPr lang="it-IT" sz="2400" dirty="0" err="1"/>
              <a:t>compression</a:t>
            </a:r>
            <a:r>
              <a:rPr lang="it-IT" sz="2400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/>
              <p:cNvSpPr txBox="1"/>
              <p:nvPr/>
            </p:nvSpPr>
            <p:spPr>
              <a:xfrm>
                <a:off x="3994255" y="2911204"/>
                <a:ext cx="337986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it-IT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it-IT" sz="3600" dirty="0"/>
              </a:p>
            </p:txBody>
          </p:sp>
        </mc:Choice>
        <mc:Fallback xmlns="">
          <p:sp>
            <p:nvSpPr>
              <p:cNvPr id="34" name="CasellaDiTes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255" y="2911204"/>
                <a:ext cx="3379867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sellaDiTesto 34"/>
          <p:cNvSpPr txBox="1"/>
          <p:nvPr/>
        </p:nvSpPr>
        <p:spPr>
          <a:xfrm>
            <a:off x="858456" y="3588443"/>
            <a:ext cx="7042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And the </a:t>
            </a:r>
            <a:r>
              <a:rPr lang="it-IT" sz="2400" dirty="0" err="1"/>
              <a:t>only</a:t>
            </a:r>
            <a:r>
              <a:rPr lang="it-IT" sz="2400" dirty="0"/>
              <a:t> </a:t>
            </a:r>
            <a:r>
              <a:rPr lang="it-IT" sz="2400" dirty="0" err="1"/>
              <a:t>limit</a:t>
            </a:r>
            <a:r>
              <a:rPr lang="it-IT" sz="2400" dirty="0"/>
              <a:t> on the </a:t>
            </a:r>
            <a:r>
              <a:rPr lang="it-IT" sz="2400" dirty="0" err="1"/>
              <a:t>compression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the </a:t>
            </a:r>
            <a:r>
              <a:rPr lang="it-IT" sz="2400" b="1" dirty="0" err="1"/>
              <a:t>entropy</a:t>
            </a:r>
            <a:r>
              <a:rPr lang="it-IT" sz="2400" dirty="0"/>
              <a:t> of the input </a:t>
            </a:r>
            <a:r>
              <a:rPr lang="it-IT" sz="2400" dirty="0" err="1"/>
              <a:t>message</a:t>
            </a:r>
            <a:endParaRPr lang="it-IT" sz="2400" dirty="0"/>
          </a:p>
        </p:txBody>
      </p:sp>
      <p:sp>
        <p:nvSpPr>
          <p:cNvPr id="36" name="Rettangolo arrotondato 35"/>
          <p:cNvSpPr/>
          <p:nvPr/>
        </p:nvSpPr>
        <p:spPr>
          <a:xfrm>
            <a:off x="4211827" y="2802834"/>
            <a:ext cx="2918790" cy="729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858455" y="4816452"/>
            <a:ext cx="5545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With </a:t>
            </a:r>
            <a:r>
              <a:rPr lang="it-IT" sz="2400" b="1" dirty="0" err="1"/>
              <a:t>lossy</a:t>
            </a:r>
            <a:r>
              <a:rPr lang="it-IT" sz="2400" dirty="0"/>
              <a:t> </a:t>
            </a:r>
            <a:r>
              <a:rPr lang="it-IT" sz="2400" dirty="0" err="1"/>
              <a:t>compression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want</a:t>
            </a:r>
            <a:r>
              <a:rPr lang="it-IT" sz="2400" dirty="0"/>
              <a:t> to </a:t>
            </a:r>
            <a:r>
              <a:rPr lang="it-IT" sz="2400" dirty="0" err="1"/>
              <a:t>minimize</a:t>
            </a:r>
            <a:r>
              <a:rPr lang="it-IT" sz="2400" dirty="0"/>
              <a:t>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/>
              <p:cNvSpPr txBox="1"/>
              <p:nvPr/>
            </p:nvSpPr>
            <p:spPr>
              <a:xfrm>
                <a:off x="6840807" y="4699324"/>
                <a:ext cx="17214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acc>
                      <m:accPr>
                        <m:chr m:val="̂"/>
                        <m:ctrlPr>
                          <a:rPr lang="it-IT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it-IT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 sz="3600" dirty="0"/>
                  <a:t> |</a:t>
                </a:r>
              </a:p>
            </p:txBody>
          </p:sp>
        </mc:Choice>
        <mc:Fallback>
          <p:sp>
            <p:nvSpPr>
              <p:cNvPr id="21" name="CasellaDiTes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807" y="4699324"/>
                <a:ext cx="1721408" cy="553998"/>
              </a:xfrm>
              <a:prstGeom prst="rect">
                <a:avLst/>
              </a:prstGeom>
              <a:blipFill>
                <a:blip r:embed="rId7"/>
                <a:stretch>
                  <a:fillRect t="-20879" r="-7067" b="-527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tangolo arrotondato 24"/>
          <p:cNvSpPr/>
          <p:nvPr/>
        </p:nvSpPr>
        <p:spPr>
          <a:xfrm>
            <a:off x="6341699" y="4652074"/>
            <a:ext cx="2527977" cy="6302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825534" y="5463611"/>
            <a:ext cx="7053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And in </a:t>
            </a:r>
            <a:r>
              <a:rPr lang="it-IT" sz="2400" dirty="0" err="1"/>
              <a:t>this</a:t>
            </a:r>
            <a:r>
              <a:rPr lang="it-IT" sz="2400" dirty="0"/>
              <a:t> case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to </a:t>
            </a:r>
            <a:r>
              <a:rPr lang="it-IT" sz="2400" dirty="0" err="1"/>
              <a:t>find</a:t>
            </a:r>
            <a:r>
              <a:rPr lang="it-IT" sz="2400" dirty="0"/>
              <a:t> a </a:t>
            </a:r>
            <a:r>
              <a:rPr lang="it-IT" sz="2400" dirty="0" err="1"/>
              <a:t>suitable</a:t>
            </a:r>
            <a:r>
              <a:rPr lang="it-IT" sz="2400" dirty="0"/>
              <a:t> </a:t>
            </a:r>
            <a:r>
              <a:rPr lang="it-IT" sz="2400" dirty="0" err="1"/>
              <a:t>trade</a:t>
            </a:r>
            <a:r>
              <a:rPr lang="it-IT" sz="2400" dirty="0"/>
              <a:t>-off </a:t>
            </a:r>
            <a:r>
              <a:rPr lang="it-IT" sz="2400" dirty="0" err="1"/>
              <a:t>between</a:t>
            </a:r>
            <a:r>
              <a:rPr lang="it-IT" sz="2400" dirty="0"/>
              <a:t> </a:t>
            </a:r>
          </a:p>
          <a:p>
            <a:r>
              <a:rPr lang="it-IT" sz="2400" b="1" dirty="0"/>
              <a:t>rate </a:t>
            </a:r>
            <a:r>
              <a:rPr lang="it-IT" sz="2400" dirty="0"/>
              <a:t>and </a:t>
            </a:r>
            <a:r>
              <a:rPr lang="it-IT" sz="2400" b="1" dirty="0" err="1"/>
              <a:t>distortion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64195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797" y="187014"/>
            <a:ext cx="7886700" cy="1325563"/>
          </a:xfrm>
        </p:spPr>
        <p:txBody>
          <a:bodyPr/>
          <a:lstStyle/>
          <a:p>
            <a:r>
              <a:rPr lang="it-IT" dirty="0"/>
              <a:t>Scenario:</a:t>
            </a:r>
          </a:p>
        </p:txBody>
      </p:sp>
      <p:sp>
        <p:nvSpPr>
          <p:cNvPr id="6" name="Rettangolo 5"/>
          <p:cNvSpPr/>
          <p:nvPr/>
        </p:nvSpPr>
        <p:spPr>
          <a:xfrm>
            <a:off x="1898374" y="1790079"/>
            <a:ext cx="2435087" cy="1977886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1659834" y="2037246"/>
            <a:ext cx="2435087" cy="19778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1421294" y="2284413"/>
            <a:ext cx="2435087" cy="19778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1313820" y="4608857"/>
            <a:ext cx="3645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(</a:t>
            </a:r>
            <a:r>
              <a:rPr lang="it-IT" sz="4400" dirty="0">
                <a:solidFill>
                  <a:srgbClr val="FF0000"/>
                </a:solidFill>
              </a:rPr>
              <a:t>R</a:t>
            </a:r>
            <a:r>
              <a:rPr lang="it-IT" sz="4400" dirty="0"/>
              <a:t>,</a:t>
            </a:r>
            <a:r>
              <a:rPr lang="it-IT" sz="4400" dirty="0">
                <a:solidFill>
                  <a:srgbClr val="00B050"/>
                </a:solidFill>
              </a:rPr>
              <a:t>G</a:t>
            </a:r>
            <a:r>
              <a:rPr lang="it-IT" sz="4400" dirty="0"/>
              <a:t>,</a:t>
            </a:r>
            <a:r>
              <a:rPr lang="it-IT" sz="4400" dirty="0">
                <a:solidFill>
                  <a:srgbClr val="002060"/>
                </a:solidFill>
              </a:rPr>
              <a:t>B</a:t>
            </a:r>
            <a:r>
              <a:rPr lang="it-IT" sz="4400" dirty="0"/>
              <a:t>) Image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1069240" y="5627649"/>
            <a:ext cx="3772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channel</a:t>
            </a:r>
            <a:r>
              <a:rPr lang="it-IT" sz="2400" dirty="0"/>
              <a:t> </a:t>
            </a:r>
            <a:r>
              <a:rPr lang="it-IT" sz="2400" dirty="0" err="1"/>
              <a:t>takes</a:t>
            </a:r>
            <a:r>
              <a:rPr lang="it-IT" sz="2400" dirty="0"/>
              <a:t> </a:t>
            </a:r>
            <a:r>
              <a:rPr lang="it-IT" sz="2400" dirty="0" err="1"/>
              <a:t>values</a:t>
            </a:r>
            <a:r>
              <a:rPr lang="it-IT" sz="2400" dirty="0"/>
              <a:t> from</a:t>
            </a:r>
          </a:p>
          <a:p>
            <a:r>
              <a:rPr lang="it-IT" sz="2400" dirty="0"/>
              <a:t>0 to 255</a:t>
            </a:r>
          </a:p>
        </p:txBody>
      </p:sp>
      <p:sp>
        <p:nvSpPr>
          <p:cNvPr id="13" name="Parentesi graffa chiusa 12"/>
          <p:cNvSpPr/>
          <p:nvPr/>
        </p:nvSpPr>
        <p:spPr>
          <a:xfrm>
            <a:off x="5277678" y="1172340"/>
            <a:ext cx="616226" cy="4339585"/>
          </a:xfrm>
          <a:prstGeom prst="rightBrace">
            <a:avLst>
              <a:gd name="adj1" fmla="val 2123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6460435" y="1361661"/>
            <a:ext cx="1918252" cy="4150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diritto 15"/>
          <p:cNvCxnSpPr/>
          <p:nvPr/>
        </p:nvCxnSpPr>
        <p:spPr>
          <a:xfrm>
            <a:off x="6460435" y="1690688"/>
            <a:ext cx="1918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/>
          <p:cNvCxnSpPr/>
          <p:nvPr/>
        </p:nvCxnSpPr>
        <p:spPr>
          <a:xfrm>
            <a:off x="6460435" y="2037246"/>
            <a:ext cx="1918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/>
          <p:cNvCxnSpPr/>
          <p:nvPr/>
        </p:nvCxnSpPr>
        <p:spPr>
          <a:xfrm>
            <a:off x="6460435" y="5182636"/>
            <a:ext cx="1918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/>
          <p:cNvCxnSpPr/>
          <p:nvPr/>
        </p:nvCxnSpPr>
        <p:spPr>
          <a:xfrm>
            <a:off x="6460435" y="4864583"/>
            <a:ext cx="1918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/>
          <p:cNvCxnSpPr/>
          <p:nvPr/>
        </p:nvCxnSpPr>
        <p:spPr>
          <a:xfrm>
            <a:off x="7394713" y="3767965"/>
            <a:ext cx="0" cy="29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/>
          <p:cNvCxnSpPr/>
          <p:nvPr/>
        </p:nvCxnSpPr>
        <p:spPr>
          <a:xfrm>
            <a:off x="7394713" y="3274322"/>
            <a:ext cx="0" cy="29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/>
          <p:cNvCxnSpPr/>
          <p:nvPr/>
        </p:nvCxnSpPr>
        <p:spPr>
          <a:xfrm>
            <a:off x="7394713" y="2787304"/>
            <a:ext cx="0" cy="29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/>
          <p:cNvSpPr txBox="1"/>
          <p:nvPr/>
        </p:nvSpPr>
        <p:spPr>
          <a:xfrm>
            <a:off x="6132445" y="5858482"/>
            <a:ext cx="271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Codebook</a:t>
            </a:r>
            <a:r>
              <a:rPr lang="it-IT" dirty="0"/>
              <a:t> of (R,G,B) </a:t>
            </a:r>
            <a:r>
              <a:rPr lang="it-IT" dirty="0" err="1"/>
              <a:t>pixels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54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747918" y="653360"/>
            <a:ext cx="8117785" cy="1325563"/>
          </a:xfrm>
        </p:spPr>
        <p:txBody>
          <a:bodyPr>
            <a:noAutofit/>
          </a:bodyPr>
          <a:lstStyle/>
          <a:p>
            <a:r>
              <a:rPr lang="it-IT" sz="3200" dirty="0"/>
              <a:t>In the image domain, </a:t>
            </a:r>
            <a:r>
              <a:rPr lang="it-IT" sz="3200" dirty="0" err="1"/>
              <a:t>two</a:t>
            </a:r>
            <a:r>
              <a:rPr lang="it-IT" sz="3200" dirty="0"/>
              <a:t> </a:t>
            </a:r>
            <a:r>
              <a:rPr lang="it-IT" sz="3200" dirty="0" err="1"/>
              <a:t>measures</a:t>
            </a:r>
            <a:r>
              <a:rPr lang="it-IT" sz="3200" dirty="0"/>
              <a:t> are </a:t>
            </a:r>
            <a:r>
              <a:rPr lang="it-IT" sz="3200" dirty="0" err="1"/>
              <a:t>used</a:t>
            </a:r>
            <a:r>
              <a:rPr lang="it-IT" sz="3200" dirty="0"/>
              <a:t> for the </a:t>
            </a:r>
            <a:r>
              <a:rPr lang="it-IT" sz="3200" dirty="0" err="1"/>
              <a:t>comparison</a:t>
            </a:r>
            <a:r>
              <a:rPr lang="it-IT" sz="3200" dirty="0"/>
              <a:t> </a:t>
            </a:r>
            <a:r>
              <a:rPr lang="it-IT" sz="3200" dirty="0" err="1"/>
              <a:t>between</a:t>
            </a:r>
            <a:r>
              <a:rPr lang="it-IT" sz="3200" dirty="0"/>
              <a:t> </a:t>
            </a:r>
            <a:r>
              <a:rPr lang="it-IT" sz="3200" dirty="0" err="1"/>
              <a:t>original</a:t>
            </a:r>
            <a:r>
              <a:rPr lang="it-IT" sz="3200" dirty="0"/>
              <a:t> and </a:t>
            </a:r>
            <a:r>
              <a:rPr lang="it-IT" sz="3200" dirty="0" err="1"/>
              <a:t>reconstructed</a:t>
            </a:r>
            <a:r>
              <a:rPr lang="it-IT" sz="3200" dirty="0"/>
              <a:t> image: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2689775" y="2670975"/>
                <a:ext cx="4234070" cy="1211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</m:sSub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</m:sSub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775" y="2670975"/>
                <a:ext cx="4234070" cy="1211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2401539" y="4577154"/>
                <a:ext cx="4810541" cy="10083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𝑃𝑆𝑁𝑅</m:t>
                          </m:r>
                        </m:e>
                        <m:sub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</m:sSub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=10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𝑝𝑒𝑎𝑘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539" y="4577154"/>
                <a:ext cx="4810541" cy="10083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22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72766" y="156798"/>
            <a:ext cx="7886700" cy="1325563"/>
          </a:xfrm>
        </p:spPr>
        <p:txBody>
          <a:bodyPr>
            <a:normAutofit/>
          </a:bodyPr>
          <a:lstStyle/>
          <a:p>
            <a:r>
              <a:rPr lang="it-IT" sz="3600" dirty="0"/>
              <a:t>Linde </a:t>
            </a:r>
            <a:r>
              <a:rPr lang="it-IT" sz="3600" dirty="0" err="1"/>
              <a:t>Buzo</a:t>
            </a:r>
            <a:r>
              <a:rPr lang="it-IT" sz="3600" dirty="0"/>
              <a:t> </a:t>
            </a:r>
            <a:r>
              <a:rPr lang="it-IT" sz="3600" dirty="0" err="1"/>
              <a:t>Gray</a:t>
            </a:r>
            <a:r>
              <a:rPr lang="it-IT" sz="3600" dirty="0"/>
              <a:t> – </a:t>
            </a:r>
            <a:r>
              <a:rPr lang="it-IT" sz="3600" dirty="0" err="1"/>
              <a:t>Vector</a:t>
            </a:r>
            <a:r>
              <a:rPr lang="it-IT" sz="3600" dirty="0"/>
              <a:t> </a:t>
            </a:r>
            <a:r>
              <a:rPr lang="it-IT" sz="3600" dirty="0" err="1"/>
              <a:t>Quantization</a:t>
            </a:r>
            <a:r>
              <a:rPr lang="it-IT" sz="3600" dirty="0"/>
              <a:t> 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772766" y="1282306"/>
            <a:ext cx="6706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Idea: </a:t>
            </a:r>
            <a:r>
              <a:rPr lang="it-IT" sz="2000" b="1" dirty="0" err="1"/>
              <a:t>Constitute</a:t>
            </a:r>
            <a:r>
              <a:rPr lang="it-IT" sz="2000" b="1" dirty="0"/>
              <a:t> a set of </a:t>
            </a:r>
            <a:r>
              <a:rPr lang="it-IT" sz="2000" b="1" dirty="0" err="1"/>
              <a:t>representative</a:t>
            </a:r>
            <a:r>
              <a:rPr lang="it-IT" sz="2000" b="1" dirty="0"/>
              <a:t> </a:t>
            </a:r>
            <a:r>
              <a:rPr lang="it-IT" sz="2000" b="1" dirty="0" err="1"/>
              <a:t>codewords</a:t>
            </a:r>
            <a:r>
              <a:rPr lang="it-IT" sz="20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772766" y="1797100"/>
                <a:ext cx="8371233" cy="4909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2000" dirty="0"/>
                  <a:t>Start from a </a:t>
                </a:r>
                <a:r>
                  <a:rPr lang="it-IT" sz="2000" dirty="0" err="1"/>
                  <a:t>codebook</a:t>
                </a:r>
                <a:r>
                  <a:rPr lang="it-IT" sz="2000" dirty="0"/>
                  <a:t> of </a:t>
                </a:r>
                <a:r>
                  <a:rPr lang="it-IT" sz="2000" dirty="0" err="1"/>
                  <a:t>size</a:t>
                </a:r>
                <a:r>
                  <a:rPr lang="it-IT" sz="2000" dirty="0"/>
                  <a:t> </a:t>
                </a:r>
                <a:r>
                  <a:rPr lang="it-IT" sz="2000" b="1" dirty="0"/>
                  <a:t>K</a:t>
                </a:r>
                <a:r>
                  <a:rPr lang="it-IT" sz="2000" dirty="0"/>
                  <a:t>.  	   n = 1	 D</a:t>
                </a:r>
                <a:r>
                  <a:rPr lang="it-IT" sz="2000" baseline="30000" dirty="0"/>
                  <a:t>(0)</a:t>
                </a:r>
                <a:r>
                  <a:rPr lang="it-IT" sz="2000" dirty="0"/>
                  <a:t>=</a:t>
                </a:r>
                <a:r>
                  <a:rPr lang="it-IT" sz="2800" dirty="0"/>
                  <a:t>∞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2000" dirty="0" err="1"/>
                  <a:t>Assign</a:t>
                </a:r>
                <a:r>
                  <a:rPr lang="it-IT" sz="2000" dirty="0"/>
                  <a:t> </a:t>
                </a:r>
                <a:r>
                  <a:rPr lang="it-IT" sz="2000" dirty="0" err="1"/>
                  <a:t>each</a:t>
                </a:r>
                <a:r>
                  <a:rPr lang="it-IT" sz="2000" dirty="0"/>
                  <a:t> pixel of the image to the </a:t>
                </a:r>
                <a:r>
                  <a:rPr lang="it-IT" sz="2000" dirty="0" err="1"/>
                  <a:t>nearest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codeword</a:t>
                </a:r>
                <a:endParaRPr lang="it-IT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2000" dirty="0"/>
                  <a:t>Compute the new </a:t>
                </a:r>
                <a:r>
                  <a:rPr lang="it-IT" sz="2000" dirty="0" err="1"/>
                  <a:t>codewords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as</a:t>
                </a:r>
                <a:r>
                  <a:rPr lang="it-IT" sz="2000" dirty="0"/>
                  <a:t> cluster </a:t>
                </a:r>
                <a:r>
                  <a:rPr lang="it-IT" sz="2000" dirty="0" err="1"/>
                  <a:t>centroids</a:t>
                </a:r>
                <a:br>
                  <a:rPr lang="it-IT" sz="2000" dirty="0"/>
                </a:br>
                <a:br>
                  <a:rPr lang="it-IT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Sup>
                          <m:sSub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sub>
                      <m:sup/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it-IT" dirty="0"/>
                  <a:t>         i = 1, … , K</a:t>
                </a:r>
                <a:br>
                  <a:rPr lang="it-IT" dirty="0"/>
                </a:br>
                <a:endParaRPr lang="it-IT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2000" dirty="0" err="1"/>
                  <a:t>Evaluate</a:t>
                </a:r>
                <a:r>
                  <a:rPr lang="it-IT" sz="2000" dirty="0"/>
                  <a:t> the new </a:t>
                </a:r>
                <a:r>
                  <a:rPr lang="it-IT" sz="2000" dirty="0" err="1"/>
                  <a:t>distortion</a:t>
                </a:r>
                <a:r>
                  <a:rPr lang="it-IT" sz="2000" dirty="0"/>
                  <a:t> </a:t>
                </a:r>
                <a:r>
                  <a:rPr lang="it-IT" sz="2000" dirty="0" err="1"/>
                  <a:t>value</a:t>
                </a:r>
                <a:br>
                  <a:rPr lang="it-IT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/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it-IT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it-IT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 </m:t>
                                </m:r>
                                <m:sSubSup>
                                  <m:sSubSup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br>
                  <a:rPr lang="it-IT" dirty="0"/>
                </a:br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2000" dirty="0" err="1"/>
                  <a:t>If</a:t>
                </a:r>
                <a:r>
                  <a:rPr lang="it-IT" sz="2000" dirty="0"/>
                  <a:t> the </a:t>
                </a:r>
                <a:r>
                  <a:rPr lang="it-IT" sz="2000" dirty="0" err="1"/>
                  <a:t>stopping</a:t>
                </a:r>
                <a:r>
                  <a:rPr lang="it-IT" sz="2000" dirty="0"/>
                  <a:t> </a:t>
                </a:r>
                <a:r>
                  <a:rPr lang="it-IT" sz="2000" dirty="0" err="1"/>
                  <a:t>condition</a:t>
                </a:r>
                <a:br>
                  <a:rPr lang="it-IT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/>
                          <m:sup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br>
                  <a:rPr lang="it-IT" b="0" dirty="0">
                    <a:ea typeface="Cambria Math" panose="02040503050406030204" pitchFamily="18" charset="0"/>
                  </a:rPr>
                </a:br>
                <a:br>
                  <a:rPr lang="it-IT" b="0" dirty="0">
                    <a:ea typeface="Cambria Math" panose="02040503050406030204" pitchFamily="18" charset="0"/>
                  </a:rPr>
                </a:br>
                <a:r>
                  <a:rPr lang="it-IT" sz="2000" b="0" dirty="0" err="1">
                    <a:ea typeface="Cambria Math" panose="02040503050406030204" pitchFamily="18" charset="0"/>
                  </a:rPr>
                  <a:t>is</a:t>
                </a:r>
                <a:r>
                  <a:rPr lang="it-IT" sz="2000" b="0" dirty="0">
                    <a:ea typeface="Cambria Math" panose="02040503050406030204" pitchFamily="18" charset="0"/>
                  </a:rPr>
                  <a:t> </a:t>
                </a:r>
                <a:r>
                  <a:rPr lang="it-IT" sz="2000" b="0" dirty="0" err="1">
                    <a:ea typeface="Cambria Math" panose="02040503050406030204" pitchFamily="18" charset="0"/>
                  </a:rPr>
                  <a:t>verified</a:t>
                </a:r>
                <a:r>
                  <a:rPr lang="it-IT" sz="2000" b="0" dirty="0">
                    <a:ea typeface="Cambria Math" panose="02040503050406030204" pitchFamily="18" charset="0"/>
                  </a:rPr>
                  <a:t>, end the </a:t>
                </a:r>
                <a:r>
                  <a:rPr lang="it-IT" sz="2000" b="0" dirty="0" err="1">
                    <a:ea typeface="Cambria Math" panose="02040503050406030204" pitchFamily="18" charset="0"/>
                  </a:rPr>
                  <a:t>computation</a:t>
                </a:r>
                <a:r>
                  <a:rPr lang="it-IT" sz="2000" b="0" dirty="0">
                    <a:ea typeface="Cambria Math" panose="02040503050406030204" pitchFamily="18" charset="0"/>
                  </a:rPr>
                  <a:t>; </a:t>
                </a:r>
                <a:r>
                  <a:rPr lang="it-IT" sz="2000" b="0" dirty="0" err="1">
                    <a:ea typeface="Cambria Math" panose="02040503050406030204" pitchFamily="18" charset="0"/>
                  </a:rPr>
                  <a:t>otherwise</a:t>
                </a:r>
                <a:r>
                  <a:rPr lang="it-IT" sz="2000" b="0" dirty="0">
                    <a:ea typeface="Cambria Math" panose="02040503050406030204" pitchFamily="18" charset="0"/>
                  </a:rPr>
                  <a:t>, </a:t>
                </a:r>
                <a:r>
                  <a:rPr lang="it-IT" sz="2000" b="0" dirty="0" err="1">
                    <a:ea typeface="Cambria Math" panose="02040503050406030204" pitchFamily="18" charset="0"/>
                  </a:rPr>
                  <a:t>increase</a:t>
                </a:r>
                <a:r>
                  <a:rPr lang="it-IT" sz="2000" b="0" dirty="0">
                    <a:ea typeface="Cambria Math" panose="02040503050406030204" pitchFamily="18" charset="0"/>
                  </a:rPr>
                  <a:t> </a:t>
                </a:r>
                <a:r>
                  <a:rPr lang="it-IT" sz="2000" b="1" dirty="0">
                    <a:ea typeface="Cambria Math" panose="02040503050406030204" pitchFamily="18" charset="0"/>
                  </a:rPr>
                  <a:t>n </a:t>
                </a:r>
                <a:r>
                  <a:rPr lang="it-IT" sz="2000" dirty="0">
                    <a:ea typeface="Cambria Math" panose="02040503050406030204" pitchFamily="18" charset="0"/>
                  </a:rPr>
                  <a:t>and </a:t>
                </a:r>
                <a:r>
                  <a:rPr lang="it-IT" sz="2000" dirty="0" err="1">
                    <a:ea typeface="Cambria Math" panose="02040503050406030204" pitchFamily="18" charset="0"/>
                  </a:rPr>
                  <a:t>return</a:t>
                </a:r>
                <a:r>
                  <a:rPr lang="it-IT" sz="2000" dirty="0">
                    <a:ea typeface="Cambria Math" panose="02040503050406030204" pitchFamily="18" charset="0"/>
                  </a:rPr>
                  <a:t> to </a:t>
                </a:r>
                <a:r>
                  <a:rPr lang="it-IT" sz="2000" dirty="0" err="1">
                    <a:ea typeface="Cambria Math" panose="02040503050406030204" pitchFamily="18" charset="0"/>
                  </a:rPr>
                  <a:t>step</a:t>
                </a:r>
                <a:r>
                  <a:rPr lang="it-IT" sz="2000" dirty="0">
                    <a:ea typeface="Cambria Math" panose="02040503050406030204" pitchFamily="18" charset="0"/>
                  </a:rPr>
                  <a:t> 2.</a:t>
                </a:r>
                <a:endParaRPr lang="it-IT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66" y="1797100"/>
                <a:ext cx="8371233" cy="4909998"/>
              </a:xfrm>
              <a:prstGeom prst="rect">
                <a:avLst/>
              </a:prstGeom>
              <a:blipFill>
                <a:blip r:embed="rId2"/>
                <a:stretch>
                  <a:fillRect l="-1020" t="-1366" b="-13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arrotondato 6"/>
          <p:cNvSpPr/>
          <p:nvPr/>
        </p:nvSpPr>
        <p:spPr>
          <a:xfrm>
            <a:off x="4502427" y="1797099"/>
            <a:ext cx="1908312" cy="4590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arrotondato 7"/>
          <p:cNvSpPr/>
          <p:nvPr/>
        </p:nvSpPr>
        <p:spPr>
          <a:xfrm>
            <a:off x="983974" y="2961862"/>
            <a:ext cx="2683565" cy="9442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arrotondato 8"/>
          <p:cNvSpPr/>
          <p:nvPr/>
        </p:nvSpPr>
        <p:spPr>
          <a:xfrm>
            <a:off x="3140765" y="4303643"/>
            <a:ext cx="3369365" cy="7473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arrotondato 9"/>
          <p:cNvSpPr/>
          <p:nvPr/>
        </p:nvSpPr>
        <p:spPr>
          <a:xfrm>
            <a:off x="3667539" y="5276247"/>
            <a:ext cx="2504661" cy="806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476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rgbClr val="FF0000"/>
                </a:solidFill>
              </a:rPr>
              <a:t>Problem</a:t>
            </a:r>
            <a:r>
              <a:rPr lang="it-IT" b="1" dirty="0">
                <a:solidFill>
                  <a:srgbClr val="FF0000"/>
                </a:solidFill>
              </a:rPr>
              <a:t> 1</a:t>
            </a:r>
            <a:r>
              <a:rPr lang="it-IT" dirty="0"/>
              <a:t>: </a:t>
            </a:r>
            <a:r>
              <a:rPr lang="it-IT" dirty="0" err="1"/>
              <a:t>Codebook</a:t>
            </a:r>
            <a:r>
              <a:rPr lang="it-IT" dirty="0"/>
              <a:t> </a:t>
            </a:r>
            <a:r>
              <a:rPr lang="it-IT" dirty="0" err="1"/>
              <a:t>Initialization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86227" y="2099228"/>
            <a:ext cx="2607650" cy="5853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4000" dirty="0"/>
              <a:t>LBG Split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908314" y="2872409"/>
            <a:ext cx="5565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Apply</a:t>
            </a:r>
            <a:r>
              <a:rPr lang="it-IT" dirty="0"/>
              <a:t> LBG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a </a:t>
            </a:r>
            <a:r>
              <a:rPr lang="it-IT" dirty="0" err="1"/>
              <a:t>codebook</a:t>
            </a:r>
            <a:r>
              <a:rPr lang="it-IT" dirty="0"/>
              <a:t> of </a:t>
            </a:r>
            <a:r>
              <a:rPr lang="it-IT" dirty="0" err="1"/>
              <a:t>size</a:t>
            </a:r>
            <a:r>
              <a:rPr lang="it-IT" dirty="0"/>
              <a:t> </a:t>
            </a:r>
            <a:r>
              <a:rPr lang="it-IT" b="1" dirty="0"/>
              <a:t>1</a:t>
            </a:r>
            <a:r>
              <a:rPr lang="it-IT" dirty="0"/>
              <a:t>, </a:t>
            </a:r>
            <a:r>
              <a:rPr lang="it-IT" dirty="0" err="1"/>
              <a:t>doubling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time the </a:t>
            </a:r>
            <a:r>
              <a:rPr lang="it-IT" dirty="0" err="1"/>
              <a:t>codebook</a:t>
            </a:r>
            <a:r>
              <a:rPr lang="it-IT" dirty="0"/>
              <a:t> </a:t>
            </a:r>
            <a:r>
              <a:rPr lang="it-IT" dirty="0" err="1"/>
              <a:t>dimension</a:t>
            </a:r>
            <a:r>
              <a:rPr lang="it-IT" dirty="0"/>
              <a:t>. 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sure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start from the </a:t>
            </a:r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of the </a:t>
            </a:r>
            <a:r>
              <a:rPr lang="it-IT" dirty="0" err="1"/>
              <a:t>codebook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84583" y="4977460"/>
            <a:ext cx="2882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How are the new </a:t>
            </a:r>
            <a:r>
              <a:rPr lang="it-IT" sz="2000" dirty="0" err="1"/>
              <a:t>codewords</a:t>
            </a:r>
            <a:r>
              <a:rPr lang="it-IT" sz="2000" dirty="0"/>
              <a:t> are </a:t>
            </a:r>
            <a:r>
              <a:rPr lang="it-IT" sz="2000" dirty="0" err="1"/>
              <a:t>determined</a:t>
            </a:r>
            <a:r>
              <a:rPr lang="it-IT" sz="2000" dirty="0"/>
              <a:t>?</a:t>
            </a:r>
          </a:p>
        </p:txBody>
      </p:sp>
      <p:sp>
        <p:nvSpPr>
          <p:cNvPr id="8" name="Freccia a destra 7"/>
          <p:cNvSpPr/>
          <p:nvPr/>
        </p:nvSpPr>
        <p:spPr>
          <a:xfrm>
            <a:off x="4214191" y="5191295"/>
            <a:ext cx="1351721" cy="21866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6193877" y="5115959"/>
                <a:ext cx="1735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877" y="5115959"/>
                <a:ext cx="1735540" cy="369332"/>
              </a:xfrm>
              <a:prstGeom prst="rect">
                <a:avLst/>
              </a:prstGeom>
              <a:blipFill>
                <a:blip r:embed="rId2"/>
                <a:stretch>
                  <a:fillRect l="-2105" t="-4918" r="-3158" b="-49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8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rgbClr val="FF0000"/>
                </a:solidFill>
              </a:rPr>
              <a:t>Problem</a:t>
            </a:r>
            <a:r>
              <a:rPr lang="it-IT" b="1" dirty="0">
                <a:solidFill>
                  <a:srgbClr val="FF0000"/>
                </a:solidFill>
              </a:rPr>
              <a:t> 2</a:t>
            </a:r>
            <a:r>
              <a:rPr lang="it-IT" dirty="0"/>
              <a:t>: </a:t>
            </a:r>
            <a:r>
              <a:rPr lang="it-IT" dirty="0" err="1"/>
              <a:t>Empty</a:t>
            </a:r>
            <a:r>
              <a:rPr lang="it-IT" dirty="0"/>
              <a:t> </a:t>
            </a:r>
            <a:r>
              <a:rPr lang="it-IT" dirty="0" err="1"/>
              <a:t>Cells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75860" y="1690688"/>
            <a:ext cx="8070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may</a:t>
            </a:r>
            <a:r>
              <a:rPr lang="it-IT" sz="2400" dirty="0"/>
              <a:t> </a:t>
            </a:r>
            <a:r>
              <a:rPr lang="it-IT" sz="2400" dirty="0" err="1"/>
              <a:t>happen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no </a:t>
            </a:r>
            <a:r>
              <a:rPr lang="it-IT" sz="2400" dirty="0" err="1"/>
              <a:t>pixels</a:t>
            </a:r>
            <a:r>
              <a:rPr lang="it-IT" sz="2400" dirty="0"/>
              <a:t> are </a:t>
            </a:r>
            <a:r>
              <a:rPr lang="it-IT" sz="2400" dirty="0" err="1"/>
              <a:t>assigned</a:t>
            </a:r>
            <a:r>
              <a:rPr lang="it-IT" sz="2400" dirty="0"/>
              <a:t> to the </a:t>
            </a:r>
            <a:r>
              <a:rPr lang="it-IT" sz="2400" dirty="0" err="1"/>
              <a:t>one</a:t>
            </a:r>
            <a:r>
              <a:rPr lang="it-IT" sz="2400" dirty="0"/>
              <a:t> </a:t>
            </a:r>
            <a:r>
              <a:rPr lang="it-IT" sz="2400" dirty="0" err="1"/>
              <a:t>codeword</a:t>
            </a:r>
            <a:r>
              <a:rPr lang="it-IT" sz="2400" dirty="0"/>
              <a:t>, so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need</a:t>
            </a:r>
            <a:r>
              <a:rPr lang="it-IT" sz="2400" dirty="0"/>
              <a:t> to </a:t>
            </a:r>
            <a:r>
              <a:rPr lang="it-IT" sz="2400" dirty="0" err="1"/>
              <a:t>find</a:t>
            </a:r>
            <a:r>
              <a:rPr lang="it-IT" sz="2400" dirty="0"/>
              <a:t> a </a:t>
            </a:r>
            <a:r>
              <a:rPr lang="it-IT" sz="2400" dirty="0" err="1"/>
              <a:t>codeword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more </a:t>
            </a:r>
            <a:r>
              <a:rPr lang="it-IT" sz="2400" dirty="0" err="1"/>
              <a:t>representative</a:t>
            </a:r>
            <a:r>
              <a:rPr lang="it-IT" sz="2400" dirty="0"/>
              <a:t> for the image</a:t>
            </a:r>
          </a:p>
        </p:txBody>
      </p:sp>
      <p:sp>
        <p:nvSpPr>
          <p:cNvPr id="5" name="Freccia in giù 4"/>
          <p:cNvSpPr/>
          <p:nvPr/>
        </p:nvSpPr>
        <p:spPr>
          <a:xfrm>
            <a:off x="2643807" y="3016251"/>
            <a:ext cx="4134679" cy="111318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675860" y="4674246"/>
            <a:ext cx="80705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00B050"/>
                </a:solidFill>
              </a:rPr>
              <a:t>Solution</a:t>
            </a:r>
            <a:r>
              <a:rPr lang="it-IT" sz="2400" dirty="0"/>
              <a:t>: </a:t>
            </a:r>
            <a:r>
              <a:rPr lang="it-IT" sz="2400" dirty="0" err="1"/>
              <a:t>choose</a:t>
            </a:r>
            <a:r>
              <a:rPr lang="it-IT" sz="2400" dirty="0"/>
              <a:t> </a:t>
            </a:r>
            <a:r>
              <a:rPr lang="it-IT" sz="2400" dirty="0" err="1"/>
              <a:t>randomly</a:t>
            </a:r>
            <a:r>
              <a:rPr lang="it-IT" sz="2400" dirty="0"/>
              <a:t> </a:t>
            </a:r>
            <a:r>
              <a:rPr lang="it-IT" sz="2400" dirty="0" err="1"/>
              <a:t>one</a:t>
            </a:r>
            <a:r>
              <a:rPr lang="it-IT" sz="2400" dirty="0"/>
              <a:t> pixel from the </a:t>
            </a:r>
            <a:r>
              <a:rPr lang="it-IT" sz="2400" dirty="0" err="1"/>
              <a:t>most</a:t>
            </a:r>
            <a:r>
              <a:rPr lang="it-IT" sz="2400" dirty="0"/>
              <a:t> </a:t>
            </a:r>
            <a:r>
              <a:rPr lang="it-IT" sz="2400" dirty="0" err="1"/>
              <a:t>populated</a:t>
            </a:r>
            <a:r>
              <a:rPr lang="it-IT" sz="2400" dirty="0"/>
              <a:t> cluster, </a:t>
            </a:r>
            <a:r>
              <a:rPr lang="it-IT" sz="2400" dirty="0" err="1"/>
              <a:t>substitute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with the </a:t>
            </a:r>
            <a:r>
              <a:rPr lang="it-IT" sz="2400" dirty="0" err="1"/>
              <a:t>codeword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represent</a:t>
            </a:r>
            <a:r>
              <a:rPr lang="it-IT" sz="2400" dirty="0"/>
              <a:t> the </a:t>
            </a:r>
            <a:r>
              <a:rPr lang="it-IT" sz="2400" dirty="0" err="1"/>
              <a:t>empty</a:t>
            </a:r>
            <a:r>
              <a:rPr lang="it-IT" sz="2400" dirty="0"/>
              <a:t> cluster and </a:t>
            </a:r>
            <a:r>
              <a:rPr lang="it-IT" sz="2400" dirty="0" err="1"/>
              <a:t>proceed</a:t>
            </a:r>
            <a:r>
              <a:rPr lang="it-IT" sz="2400" dirty="0"/>
              <a:t> with the re-</a:t>
            </a:r>
            <a:r>
              <a:rPr lang="it-IT" sz="2400" dirty="0" err="1"/>
              <a:t>assignement</a:t>
            </a:r>
            <a:r>
              <a:rPr lang="it-IT" sz="2400" dirty="0"/>
              <a:t> of </a:t>
            </a:r>
            <a:r>
              <a:rPr lang="it-IT" sz="2400" dirty="0" err="1"/>
              <a:t>pixels</a:t>
            </a:r>
            <a:r>
              <a:rPr lang="it-IT" sz="2400" dirty="0"/>
              <a:t>. Iterate </a:t>
            </a:r>
            <a:r>
              <a:rPr lang="it-IT" sz="2400" dirty="0" err="1"/>
              <a:t>until</a:t>
            </a:r>
            <a:r>
              <a:rPr lang="it-IT" sz="2400" dirty="0"/>
              <a:t> no cluster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empty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925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921" y="257995"/>
            <a:ext cx="3175610" cy="3175610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13" y="3462546"/>
            <a:ext cx="7156172" cy="339545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13" y="308341"/>
            <a:ext cx="4099891" cy="30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8279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Impostazioni personalizzate 2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000000"/>
      </a:accent1>
      <a:accent2>
        <a:srgbClr val="9A1214"/>
      </a:accent2>
      <a:accent3>
        <a:srgbClr val="75BDA7"/>
      </a:accent3>
      <a:accent4>
        <a:srgbClr val="7A8C8E"/>
      </a:accent4>
      <a:accent5>
        <a:srgbClr val="FF6600"/>
      </a:accent5>
      <a:accent6>
        <a:srgbClr val="0000CC"/>
      </a:accent6>
      <a:hlink>
        <a:srgbClr val="A33E28"/>
      </a:hlink>
      <a:folHlink>
        <a:srgbClr val="9F6715"/>
      </a:folHlink>
    </a:clrScheme>
    <a:fontScheme name="Formal Oral Presentation">
      <a:majorFont>
        <a:latin typeface="Adobe Devanagari"/>
        <a:ea typeface=""/>
        <a:cs typeface=""/>
      </a:majorFont>
      <a:minorFont>
        <a:latin typeface="Adobe Devanaga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11127</TotalTime>
  <Words>373</Words>
  <Application>Microsoft Office PowerPoint</Application>
  <PresentationFormat>Presentazione su schermo (4:3)</PresentationFormat>
  <Paragraphs>63</Paragraphs>
  <Slides>17</Slides>
  <Notes>5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9" baseType="lpstr">
      <vt:lpstr>Adobe Devanagari</vt:lpstr>
      <vt:lpstr>Arial</vt:lpstr>
      <vt:lpstr>Calibri</vt:lpstr>
      <vt:lpstr>Calibri Light</vt:lpstr>
      <vt:lpstr>Cambria Math</vt:lpstr>
      <vt:lpstr>Fira Sans</vt:lpstr>
      <vt:lpstr>Fira Sans Book</vt:lpstr>
      <vt:lpstr>Fira Sans Light</vt:lpstr>
      <vt:lpstr>Wingdings</vt:lpstr>
      <vt:lpstr>Personalizza struttura</vt:lpstr>
      <vt:lpstr>1_Personalizza struttura</vt:lpstr>
      <vt:lpstr>Acrobat Document</vt:lpstr>
      <vt:lpstr>LBG Split vector quantization applied to RGB images</vt:lpstr>
      <vt:lpstr>Outline</vt:lpstr>
      <vt:lpstr>Presentazione standard di PowerPoint</vt:lpstr>
      <vt:lpstr>Scenario:</vt:lpstr>
      <vt:lpstr>In the image domain, two measures are used for the comparison between original and reconstructed image:</vt:lpstr>
      <vt:lpstr>Linde Buzo Gray – Vector Quantization </vt:lpstr>
      <vt:lpstr>Problem 1: Codebook Initialization</vt:lpstr>
      <vt:lpstr>Problem 2: Empty Cells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Conclusion:</vt:lpstr>
      <vt:lpstr>LBG Split vector quantization applied to RGB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Pielli</dc:creator>
  <cp:lastModifiedBy>drago m. (md6n17)</cp:lastModifiedBy>
  <cp:revision>502</cp:revision>
  <cp:lastPrinted>2017-06-13T10:09:21Z</cp:lastPrinted>
  <dcterms:created xsi:type="dcterms:W3CDTF">2016-10-02T14:45:04Z</dcterms:created>
  <dcterms:modified xsi:type="dcterms:W3CDTF">2018-06-29T06:59:16Z</dcterms:modified>
</cp:coreProperties>
</file>