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Hanken Grotesk"/>
      <p:regular r:id="rId19"/>
      <p:bold r:id="rId20"/>
      <p:italic r:id="rId21"/>
      <p:boldItalic r:id="rId22"/>
    </p:embeddedFont>
    <p:embeddedFont>
      <p:font typeface="Inter SemiBold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Hanken Grotesk SemiBold"/>
      <p:regular r:id="rId29"/>
      <p:bold r:id="rId30"/>
      <p:italic r:id="rId31"/>
      <p:boldItalic r:id="rId32"/>
    </p:embeddedFont>
    <p:embeddedFont>
      <p:font typeface="Inter"/>
      <p:regular r:id="rId33"/>
      <p:bold r:id="rId34"/>
    </p:embeddedFont>
    <p:embeddedFont>
      <p:font typeface="Inter Black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bold.fntdata"/><Relationship Id="rId22" Type="http://schemas.openxmlformats.org/officeDocument/2006/relationships/font" Target="fonts/HankenGrotesk-boldItalic.fntdata"/><Relationship Id="rId21" Type="http://schemas.openxmlformats.org/officeDocument/2006/relationships/font" Target="fonts/HankenGrotesk-italic.fntdata"/><Relationship Id="rId24" Type="http://schemas.openxmlformats.org/officeDocument/2006/relationships/font" Target="fonts/InterSemiBold-bold.fntdata"/><Relationship Id="rId23" Type="http://schemas.openxmlformats.org/officeDocument/2006/relationships/font" Target="fonts/Inter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ankenGrotesk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ankenGroteskSemiBold-italic.fntdata"/><Relationship Id="rId30" Type="http://schemas.openxmlformats.org/officeDocument/2006/relationships/font" Target="fonts/HankenGroteskSemiBold-bold.fntdata"/><Relationship Id="rId11" Type="http://schemas.openxmlformats.org/officeDocument/2006/relationships/slide" Target="slides/slide4.xml"/><Relationship Id="rId33" Type="http://schemas.openxmlformats.org/officeDocument/2006/relationships/font" Target="fonts/Inter-regular.fntdata"/><Relationship Id="rId10" Type="http://schemas.openxmlformats.org/officeDocument/2006/relationships/slide" Target="slides/slide3.xml"/><Relationship Id="rId32" Type="http://schemas.openxmlformats.org/officeDocument/2006/relationships/font" Target="fonts/HankenGroteskSemiBold-boldItalic.fntdata"/><Relationship Id="rId13" Type="http://schemas.openxmlformats.org/officeDocument/2006/relationships/slide" Target="slides/slide6.xml"/><Relationship Id="rId35" Type="http://schemas.openxmlformats.org/officeDocument/2006/relationships/font" Target="fonts/InterBlack-bold.fntdata"/><Relationship Id="rId12" Type="http://schemas.openxmlformats.org/officeDocument/2006/relationships/slide" Target="slides/slide5.xml"/><Relationship Id="rId34" Type="http://schemas.openxmlformats.org/officeDocument/2006/relationships/font" Target="fonts/Inter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HankenGrotesk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177478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177478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SLIDES_API17747814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SLIDES_API17747814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a6e8b62cf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a6e8b62cf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SLIDES_API1774781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SLIDES_API1774781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SLIDES_API17747814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SLIDES_API17747814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SLIDES_API17747814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SLIDES_API17747814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SLIDES_API17747814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SLIDES_API17747814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SLIDES_API17747814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SLIDES_API17747814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SLIDES_API17747814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SLIDES_API17747814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6e8b62cf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6e8b62cf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SLIDES_API17747814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SLIDES_API17747814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6727366" y="144680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727366" y="1457698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2"/>
          <p:cNvSpPr/>
          <p:nvPr/>
        </p:nvSpPr>
        <p:spPr>
          <a:xfrm>
            <a:off x="457200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2547256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4637311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2"/>
          <p:cNvCxnSpPr/>
          <p:nvPr/>
        </p:nvCxnSpPr>
        <p:spPr>
          <a:xfrm flipH="1" rot="10800000">
            <a:off x="457200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22"/>
          <p:cNvCxnSpPr/>
          <p:nvPr/>
        </p:nvCxnSpPr>
        <p:spPr>
          <a:xfrm flipH="1" rot="10800000">
            <a:off x="2547256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22"/>
          <p:cNvCxnSpPr/>
          <p:nvPr/>
        </p:nvCxnSpPr>
        <p:spPr>
          <a:xfrm flipH="1" rot="10800000">
            <a:off x="4637311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57200" y="1453859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4637311" y="1466248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4" type="body"/>
          </p:nvPr>
        </p:nvSpPr>
        <p:spPr>
          <a:xfrm>
            <a:off x="2547256" y="1453859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9" name="Google Shape;99;p22"/>
          <p:cNvCxnSpPr/>
          <p:nvPr/>
        </p:nvCxnSpPr>
        <p:spPr>
          <a:xfrm flipH="1" rot="10800000">
            <a:off x="6727366" y="431653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" type="subTitle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subTitle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3" type="subTitle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5" type="body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7" type="subTitle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8" type="body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/>
        </p:nvSpPr>
        <p:spPr>
          <a:xfrm>
            <a:off x="51704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30885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10066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30885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3" type="subTitle"/>
          </p:nvPr>
        </p:nvSpPr>
        <p:spPr>
          <a:xfrm>
            <a:off x="51704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4" type="subTitle"/>
          </p:nvPr>
        </p:nvSpPr>
        <p:spPr>
          <a:xfrm>
            <a:off x="10066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5" type="body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6" type="body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7" type="body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/>
          <p:nvPr/>
        </p:nvSpPr>
        <p:spPr>
          <a:xfrm>
            <a:off x="725234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8" name="Google Shape;128;p25"/>
          <p:cNvSpPr txBox="1"/>
          <p:nvPr>
            <p:ph idx="8" type="subTitle"/>
          </p:nvPr>
        </p:nvSpPr>
        <p:spPr>
          <a:xfrm>
            <a:off x="725235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2" name="Google Shape;132;p26"/>
          <p:cNvSpPr/>
          <p:nvPr/>
        </p:nvSpPr>
        <p:spPr>
          <a:xfrm>
            <a:off x="457261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547331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637396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3" type="body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6"/>
          <p:cNvSpPr/>
          <p:nvPr/>
        </p:nvSpPr>
        <p:spPr>
          <a:xfrm>
            <a:off x="6727447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3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5" name="Google Shape;185;p3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2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33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34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203" name="Google Shape;203;p3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4" name="Google Shape;224;p41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4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4" name="Google Shape;234;p4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43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44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4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243" name="Google Shape;243;p44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44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44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5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5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5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45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4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7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7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47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47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2" name="Google Shape;272;p48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3" name="Google Shape;273;p48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4" name="Google Shape;274;p48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5" name="Google Shape;275;p48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6" name="Google Shape;276;p48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48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4" name="Google Shape;284;p49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5" name="Google Shape;285;p49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6" name="Google Shape;286;p49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7" name="Google Shape;287;p49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49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1" name="Google Shape;291;p50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92" name="Google Shape;292;p50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p50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50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50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50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0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0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51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4" name="Google Shape;304;p51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51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1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51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2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2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5" name="Google Shape;315;p52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8" name="Google Shape;318;p53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3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53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53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3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53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3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53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53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3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3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54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54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5" name="Google Shape;335;p54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5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56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7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0" name="Google Shape;350;p5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53" name="Google Shape;353;p5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latin typeface="Inter"/>
                <a:ea typeface="Inter"/>
                <a:cs typeface="Inter"/>
                <a:sym typeface="Inter"/>
              </a:rPr>
              <a:t>The Tablut Challenge: Creating an AI Agent for </a:t>
            </a:r>
            <a:r>
              <a:rPr lang="it" sz="3700">
                <a:latin typeface="Inter"/>
                <a:ea typeface="Inter"/>
                <a:cs typeface="Inter"/>
                <a:sym typeface="Inter"/>
              </a:rPr>
              <a:t>an Asymmetric Board Game</a:t>
            </a:r>
            <a:endParaRPr sz="3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59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December 19, 2023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700">
                <a:latin typeface="Inter"/>
                <a:ea typeface="Inter"/>
                <a:cs typeface="Inter"/>
                <a:sym typeface="Inter"/>
              </a:rPr>
              <a:t>Process of Creating Next Generation using Genetic Algorithm</a:t>
            </a:r>
            <a:endParaRPr sz="1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68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individuals from the current generation are selected for creating the next generation based on their fitness and suitability for reproduction.</a:t>
            </a:r>
            <a:endParaRPr sz="1100"/>
          </a:p>
        </p:txBody>
      </p:sp>
      <p:sp>
        <p:nvSpPr>
          <p:cNvPr id="454" name="Google Shape;454;p68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selected individuals undergo crossover and mutation to create new combinations of parameters. This simulates the process of reproduction and genetic variation.</a:t>
            </a:r>
            <a:endParaRPr sz="1100"/>
          </a:p>
        </p:txBody>
      </p:sp>
      <p:sp>
        <p:nvSpPr>
          <p:cNvPr id="455" name="Google Shape;455;p68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>
                <a:latin typeface="Inter SemiBold"/>
                <a:ea typeface="Inter SemiBold"/>
                <a:cs typeface="Inter SemiBold"/>
                <a:sym typeface="Inter SemiBold"/>
              </a:rPr>
              <a:t>Selection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6" name="Google Shape;456;p68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>
                <a:latin typeface="Inter SemiBold"/>
                <a:ea typeface="Inter SemiBold"/>
                <a:cs typeface="Inter SemiBold"/>
                <a:sym typeface="Inter SemiBold"/>
              </a:rPr>
              <a:t>Crossover and Mutation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7" name="Google Shape;457;p68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>
                <a:latin typeface="Inter SemiBold"/>
                <a:ea typeface="Inter SemiBold"/>
                <a:cs typeface="Inter SemiBold"/>
                <a:sym typeface="Inter SemiBold"/>
              </a:rPr>
              <a:t>Fitness Evaluation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8" name="Google Shape;458;p68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new combinations of parameters are evaluated for their fitness in the context of the game. The best-fit elements are chosen for the next generation.</a:t>
            </a:r>
            <a:endParaRPr sz="1100"/>
          </a:p>
        </p:txBody>
      </p:sp>
      <p:sp>
        <p:nvSpPr>
          <p:cNvPr id="459" name="Google Shape;459;p68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8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8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9"/>
          <p:cNvSpPr txBox="1"/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latin typeface="Inter"/>
                <a:ea typeface="Inter"/>
                <a:cs typeface="Inter"/>
                <a:sym typeface="Inter"/>
              </a:rPr>
              <a:t>Thanks -&gt; everyone!</a:t>
            </a:r>
            <a:endParaRPr sz="3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69"/>
          <p:cNvSpPr txBox="1"/>
          <p:nvPr/>
        </p:nvSpPr>
        <p:spPr>
          <a:xfrm>
            <a:off x="1100560" y="2806275"/>
            <a:ext cx="1903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~ $ \tLut team</a:t>
            </a:r>
            <a:endParaRPr sz="1100">
              <a:solidFill>
                <a:srgbClr val="5858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69"/>
          <p:cNvSpPr txBox="1"/>
          <p:nvPr/>
        </p:nvSpPr>
        <p:spPr>
          <a:xfrm>
            <a:off x="0" y="4789500"/>
            <a:ext cx="529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85858"/>
                </a:solidFill>
                <a:latin typeface="Inter"/>
                <a:ea typeface="Inter"/>
                <a:cs typeface="Inter"/>
                <a:sym typeface="Inter"/>
              </a:rPr>
              <a:t>Made with </a:t>
            </a:r>
            <a:r>
              <a:rPr lang="it" sz="1050">
                <a:latin typeface="Roboto"/>
                <a:ea typeface="Roboto"/>
                <a:cs typeface="Roboto"/>
                <a:sym typeface="Roboto"/>
              </a:rPr>
              <a:t>❤️ </a:t>
            </a:r>
            <a:r>
              <a:rPr lang="it" sz="1100">
                <a:solidFill>
                  <a:srgbClr val="585858"/>
                </a:solidFill>
                <a:latin typeface="Inter"/>
                <a:ea typeface="Inter"/>
                <a:cs typeface="Inter"/>
                <a:sym typeface="Inter"/>
              </a:rPr>
              <a:t>by Antonio</a:t>
            </a:r>
            <a:r>
              <a:rPr lang="it" sz="1100">
                <a:solidFill>
                  <a:srgbClr val="585858"/>
                </a:solidFill>
                <a:latin typeface="Inter"/>
                <a:ea typeface="Inter"/>
                <a:cs typeface="Inter"/>
                <a:sym typeface="Inter"/>
              </a:rPr>
              <a:t>, Luca, Matteo &amp; Norberto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Introduction to the Tablut Challenge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Asymmetry in Strategy: White vs. Black Player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Implementing the AI Agent: Tools &amp; Technologies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Managing Connection with a Java Server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Player-Specific Heuristics: White Player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Player-Specific Heuristics: Black Player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Fine-tuning Heuristics using Genetic Algorithms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100"/>
              <a:buChar char="•"/>
            </a:pPr>
            <a:r>
              <a:rPr lang="it" sz="1100"/>
              <a:t>Process of Creating Next Generation using Genetic Algorithm Mutation</a:t>
            </a:r>
            <a:endParaRPr sz="1100"/>
          </a:p>
        </p:txBody>
      </p:sp>
      <p:sp>
        <p:nvSpPr>
          <p:cNvPr id="365" name="Google Shape;365;p6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Agenda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370" name="Google Shape;370;p61"/>
          <p:cNvSpPr txBox="1"/>
          <p:nvPr>
            <p:ph idx="2" type="body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AI agent was implemented using the Alpha-Beta cuts algorithm on the MiniMax algorithm, with enhancements like a time-stopping criteria and heuristics for evaluating the board state.</a:t>
            </a:r>
            <a:endParaRPr/>
          </a:p>
        </p:txBody>
      </p:sp>
      <p:sp>
        <p:nvSpPr>
          <p:cNvPr descr="2" id="371" name="Google Shape;371;p61"/>
          <p:cNvSpPr txBox="1"/>
          <p:nvPr>
            <p:ph idx="1" type="body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</a:t>
            </a:r>
            <a:r>
              <a:rPr lang="it"/>
              <a:t>project</a:t>
            </a:r>
            <a:r>
              <a:rPr lang="it"/>
              <a:t> involved creating an AI agent capable of being competitive against human and other AI players.</a:t>
            </a:r>
            <a:endParaRPr/>
          </a:p>
        </p:txBody>
      </p:sp>
      <p:sp>
        <p:nvSpPr>
          <p:cNvPr descr="1" id="372" name="Google Shape;372;p61"/>
          <p:cNvSpPr txBox="1"/>
          <p:nvPr>
            <p:ph idx="3" type="body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it"/>
              <a:t>Tablut is a board game similar to chess, with two asymmetric players aiming to win against each other.</a:t>
            </a:r>
            <a:endParaRPr sz="1400"/>
          </a:p>
        </p:txBody>
      </p:sp>
      <p:sp>
        <p:nvSpPr>
          <p:cNvPr id="373" name="Google Shape;373;p6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Introduction to the Tablut Challenge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4" name="Google Shape;374;p61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61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61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61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Asymmetry in Strategy: White vs. Black Player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299150" y="1737600"/>
            <a:ext cx="39342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it" sz="1100"/>
              <a:t>The strategy of the white player is not the same as the black player.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it" sz="1100"/>
              <a:t>The white player aims to protect and move their king to an exit square while the black player tries to capture the king.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4" name="Google Shape;384;p62"/>
          <p:cNvSpPr txBox="1"/>
          <p:nvPr>
            <p:ph idx="2" type="body"/>
          </p:nvPr>
        </p:nvSpPr>
        <p:spPr>
          <a:xfrm>
            <a:off x="4642300" y="1737600"/>
            <a:ext cx="39342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it" sz="1100"/>
              <a:t>The black player's goal is to capture the king, which is the win condition.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rPr lang="it" sz="1100"/>
              <a:t>The black player needs to use specific strategies to prevent the white player from reaching the goal.</a:t>
            </a:r>
            <a:endParaRPr sz="1100"/>
          </a:p>
        </p:txBody>
      </p:sp>
      <p:sp>
        <p:nvSpPr>
          <p:cNvPr id="385" name="Google Shape;385;p62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White Player Strategy</a:t>
            </a:r>
            <a:endParaRPr sz="14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6" name="Google Shape;386;p62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Black Player Strategy</a:t>
            </a:r>
            <a:endParaRPr sz="14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387" name="Google Shape;387;p62"/>
          <p:cNvCxnSpPr/>
          <p:nvPr/>
        </p:nvCxnSpPr>
        <p:spPr>
          <a:xfrm>
            <a:off x="4904375" y="1837050"/>
            <a:ext cx="0" cy="1074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2021700" y="3404925"/>
            <a:ext cx="51006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100"/>
              <a:t>The game ends in a draw if the same state of the board is repeated twice.</a:t>
            </a:r>
            <a:endParaRPr sz="1100"/>
          </a:p>
        </p:txBody>
      </p:sp>
      <p:cxnSp>
        <p:nvCxnSpPr>
          <p:cNvPr id="389" name="Google Shape;389;p62"/>
          <p:cNvCxnSpPr/>
          <p:nvPr/>
        </p:nvCxnSpPr>
        <p:spPr>
          <a:xfrm>
            <a:off x="560975" y="1851900"/>
            <a:ext cx="0" cy="1074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62"/>
          <p:cNvCxnSpPr/>
          <p:nvPr/>
        </p:nvCxnSpPr>
        <p:spPr>
          <a:xfrm>
            <a:off x="2021700" y="3430575"/>
            <a:ext cx="0" cy="30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395" name="Google Shape;395;p63"/>
          <p:cNvSpPr txBox="1"/>
          <p:nvPr>
            <p:ph idx="2" type="body"/>
          </p:nvPr>
        </p:nvSpPr>
        <p:spPr>
          <a:xfrm>
            <a:off x="910425" y="35826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/>
              <a:t>We used Numpy for board representation, aiming to improve efficiency.</a:t>
            </a:r>
            <a:endParaRPr sz="1200"/>
          </a:p>
        </p:txBody>
      </p:sp>
      <p:sp>
        <p:nvSpPr>
          <p:cNvPr descr="2" id="396" name="Google Shape;396;p63"/>
          <p:cNvSpPr txBox="1"/>
          <p:nvPr>
            <p:ph idx="1" type="body"/>
          </p:nvPr>
        </p:nvSpPr>
        <p:spPr>
          <a:xfrm>
            <a:off x="910425" y="23613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/>
              <a:t>We employed the MiniMax algorithm with Alpha-Beta cuts for the game strategy, enhancing it with a custom time-stopping criteria and singular extensions.</a:t>
            </a:r>
            <a:endParaRPr sz="1200"/>
          </a:p>
        </p:txBody>
      </p:sp>
      <p:sp>
        <p:nvSpPr>
          <p:cNvPr descr="1" id="397" name="Google Shape;397;p63"/>
          <p:cNvSpPr txBox="1"/>
          <p:nvPr>
            <p:ph idx="3" type="body"/>
          </p:nvPr>
        </p:nvSpPr>
        <p:spPr>
          <a:xfrm>
            <a:off x="910425" y="11400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it" sz="1200"/>
              <a:t>We used Python for the implementation, leveraging the AIMA library for the AI components.</a:t>
            </a:r>
            <a:endParaRPr sz="1200"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Implementing the AI Agent: Tools &amp; Technologies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9" name="Google Shape;399;p63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63"/>
          <p:cNvCxnSpPr>
            <a:endCxn id="396" idx="1"/>
          </p:cNvCxnSpPr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1" name="Google Shape;401;p63"/>
          <p:cNvCxnSpPr>
            <a:endCxn id="395" idx="1"/>
          </p:cNvCxnSpPr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2" name="Google Shape;402;p63"/>
          <p:cNvCxnSpPr>
            <a:endCxn id="397" idx="1"/>
          </p:cNvCxnSpPr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Managing Connection with a Java Server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3" id="408" name="Google Shape;408;p64"/>
          <p:cNvSpPr txBox="1"/>
          <p:nvPr>
            <p:ph idx="3" type="body"/>
          </p:nvPr>
        </p:nvSpPr>
        <p:spPr>
          <a:xfrm>
            <a:off x="4637311" y="1466248"/>
            <a:ext cx="1959300" cy="2868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time to compute a move was an important parameter, requiring the agent to adhere to the specified time limit.</a:t>
            </a:r>
            <a:endParaRPr/>
          </a:p>
        </p:txBody>
      </p:sp>
      <p:sp>
        <p:nvSpPr>
          <p:cNvPr descr="2" id="409" name="Google Shape;409;p64"/>
          <p:cNvSpPr txBox="1"/>
          <p:nvPr>
            <p:ph idx="4" type="body"/>
          </p:nvPr>
        </p:nvSpPr>
        <p:spPr>
          <a:xfrm>
            <a:off x="2547256" y="1453859"/>
            <a:ext cx="1959300" cy="2868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communication protocol with the server had to be carefully handled to ensure the proper flow of game data.</a:t>
            </a:r>
            <a:endParaRPr/>
          </a:p>
        </p:txBody>
      </p:sp>
      <p:sp>
        <p:nvSpPr>
          <p:cNvPr descr="1" id="410" name="Google Shape;410;p64"/>
          <p:cNvSpPr txBox="1"/>
          <p:nvPr>
            <p:ph idx="2" type="body"/>
          </p:nvPr>
        </p:nvSpPr>
        <p:spPr>
          <a:xfrm>
            <a:off x="457200" y="1453859"/>
            <a:ext cx="195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it"/>
              <a:t>The game was hosted on a Java server, requiring the AI agent to manage a stable connection.</a:t>
            </a:r>
            <a:endParaRPr sz="1400"/>
          </a:p>
        </p:txBody>
      </p:sp>
      <p:sp>
        <p:nvSpPr>
          <p:cNvPr descr="4" id="411" name="Google Shape;411;p64"/>
          <p:cNvSpPr txBox="1"/>
          <p:nvPr>
            <p:ph idx="1" type="body"/>
          </p:nvPr>
        </p:nvSpPr>
        <p:spPr>
          <a:xfrm>
            <a:off x="6727366" y="1457698"/>
            <a:ext cx="19593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AI agent had to be designed to efficiently use the allocated time for move computation.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Player-Specific Heuristics: White Player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65"/>
          <p:cNvSpPr txBox="1"/>
          <p:nvPr>
            <p:ph idx="1" type="body"/>
          </p:nvPr>
        </p:nvSpPr>
        <p:spPr>
          <a:xfrm>
            <a:off x="457200" y="1737600"/>
            <a:ext cx="37404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Needed to evaluate each board state. In particular we consider:</a:t>
            </a:r>
            <a:endParaRPr sz="1100"/>
          </a:p>
          <a:p>
            <a:pPr indent="-279400" lvl="0" marL="457200" rtl="0" algn="l"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lang="it" sz="1100"/>
              <a:t>The number of white and black pieces on the board</a:t>
            </a:r>
            <a:endParaRPr sz="11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it" sz="1100"/>
              <a:t>The proximity of the king to enemy's pieces</a:t>
            </a:r>
            <a:endParaRPr sz="11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it" sz="1100"/>
              <a:t>The distance of the king from the center of the board</a:t>
            </a:r>
            <a:endParaRPr sz="11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it" sz="1100"/>
              <a:t>The number of free ways to reach the king</a:t>
            </a:r>
            <a:endParaRPr sz="11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it" sz="1100"/>
              <a:t>A matrix of position weights </a:t>
            </a:r>
            <a:endParaRPr sz="1100"/>
          </a:p>
        </p:txBody>
      </p:sp>
      <p:sp>
        <p:nvSpPr>
          <p:cNvPr id="418" name="Google Shape;418;p65"/>
          <p:cNvSpPr txBox="1"/>
          <p:nvPr>
            <p:ph idx="2" type="body"/>
          </p:nvPr>
        </p:nvSpPr>
        <p:spPr>
          <a:xfrm>
            <a:off x="4642300" y="1737600"/>
            <a:ext cx="3934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The evaluation function is based on a weighted linear combination of the heuristic factors.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Each factor has a specific weight based on its importance in evaluating the fitness of the board state.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Example: w1 * (number of white pieces) - w2 * (number of black pieces) + w3 * (distance of king from center) - w4 * (n° free-ways) - w5 * (king surrounded) + w6 * (position weights)</a:t>
            </a:r>
            <a:endParaRPr sz="1100"/>
          </a:p>
        </p:txBody>
      </p:sp>
      <p:sp>
        <p:nvSpPr>
          <p:cNvPr id="419" name="Google Shape;419;p65"/>
          <p:cNvSpPr txBox="1"/>
          <p:nvPr>
            <p:ph idx="3" type="subTitle"/>
          </p:nvPr>
        </p:nvSpPr>
        <p:spPr>
          <a:xfrm>
            <a:off x="195975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Heuristic Factors</a:t>
            </a:r>
            <a:endParaRPr sz="14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0" name="Google Shape;420;p65"/>
          <p:cNvSpPr txBox="1"/>
          <p:nvPr>
            <p:ph idx="4" type="subTitle"/>
          </p:nvPr>
        </p:nvSpPr>
        <p:spPr>
          <a:xfrm>
            <a:off x="45720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Weighted Linear Function</a:t>
            </a:r>
            <a:endParaRPr sz="14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421" name="Google Shape;421;p65"/>
          <p:cNvCxnSpPr/>
          <p:nvPr/>
        </p:nvCxnSpPr>
        <p:spPr>
          <a:xfrm>
            <a:off x="4697175" y="1737600"/>
            <a:ext cx="0" cy="193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65"/>
          <p:cNvCxnSpPr/>
          <p:nvPr/>
        </p:nvCxnSpPr>
        <p:spPr>
          <a:xfrm>
            <a:off x="327188" y="1737600"/>
            <a:ext cx="0" cy="193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Player-Specific Heuristics: Black Player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8" name="Google Shape;428;p66"/>
          <p:cNvSpPr txBox="1"/>
          <p:nvPr>
            <p:ph idx="1" type="body"/>
          </p:nvPr>
        </p:nvSpPr>
        <p:spPr>
          <a:xfrm>
            <a:off x="457200" y="1737600"/>
            <a:ext cx="37404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Needed to evaluate each board state. In particular we consider: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The number of white and black pieces on the board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The proximity of black pieces to the king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The availability of clear paths for the king to an exit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Pawns around the king (encirclement)</a:t>
            </a:r>
            <a:endParaRPr sz="1100"/>
          </a:p>
        </p:txBody>
      </p:sp>
      <p:sp>
        <p:nvSpPr>
          <p:cNvPr id="429" name="Google Shape;429;p66"/>
          <p:cNvSpPr txBox="1"/>
          <p:nvPr>
            <p:ph idx="2" type="body"/>
          </p:nvPr>
        </p:nvSpPr>
        <p:spPr>
          <a:xfrm>
            <a:off x="4642300" y="1737600"/>
            <a:ext cx="3934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The black player heuristics are designed to evaluate the fitness of the board state from the perspective of the black player.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The evaluation function is based on a weighted linear combination of the heuristic factors.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it" sz="1100"/>
              <a:t>Example: w1 * (number of black pieces) - w2 * (number of white pieces) + w3 * (proximity of black pieces to the king) + w4 * (n° free-ways to king)</a:t>
            </a:r>
            <a:endParaRPr sz="1100"/>
          </a:p>
        </p:txBody>
      </p:sp>
      <p:sp>
        <p:nvSpPr>
          <p:cNvPr id="430" name="Google Shape;430;p66"/>
          <p:cNvSpPr txBox="1"/>
          <p:nvPr>
            <p:ph idx="3" type="subTitle"/>
          </p:nvPr>
        </p:nvSpPr>
        <p:spPr>
          <a:xfrm>
            <a:off x="195975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Heuristic Factors</a:t>
            </a:r>
            <a:endParaRPr sz="14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1" name="Google Shape;431;p66"/>
          <p:cNvSpPr txBox="1"/>
          <p:nvPr>
            <p:ph idx="4" type="subTitle"/>
          </p:nvPr>
        </p:nvSpPr>
        <p:spPr>
          <a:xfrm>
            <a:off x="45720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Weighted Linear Function</a:t>
            </a:r>
            <a:endParaRPr sz="14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432" name="Google Shape;432;p66"/>
          <p:cNvCxnSpPr/>
          <p:nvPr/>
        </p:nvCxnSpPr>
        <p:spPr>
          <a:xfrm>
            <a:off x="4697175" y="1737600"/>
            <a:ext cx="0" cy="193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66"/>
          <p:cNvCxnSpPr/>
          <p:nvPr/>
        </p:nvCxnSpPr>
        <p:spPr>
          <a:xfrm>
            <a:off x="327188" y="1737600"/>
            <a:ext cx="0" cy="193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438" name="Google Shape;438;p67"/>
          <p:cNvSpPr txBox="1"/>
          <p:nvPr>
            <p:ph idx="2" type="body"/>
          </p:nvPr>
        </p:nvSpPr>
        <p:spPr>
          <a:xfrm>
            <a:off x="910425" y="2967782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/>
              <a:t>The next generation of weights is produced by using the best fit elements from the previous generation, incorporating standard genetic algorithm operations such as crossover and mutation.</a:t>
            </a:r>
            <a:endParaRPr sz="1200"/>
          </a:p>
        </p:txBody>
      </p:sp>
      <p:sp>
        <p:nvSpPr>
          <p:cNvPr descr="2" id="439" name="Google Shape;439;p67"/>
          <p:cNvSpPr txBox="1"/>
          <p:nvPr>
            <p:ph idx="1" type="body"/>
          </p:nvPr>
        </p:nvSpPr>
        <p:spPr>
          <a:xfrm>
            <a:off x="910425" y="2053891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/>
              <a:t>To do so, we create a population of weights that each player uses to play against each other. A selection process to choose the best weights per generation is also necessary.</a:t>
            </a:r>
            <a:endParaRPr sz="1200"/>
          </a:p>
        </p:txBody>
      </p:sp>
      <p:sp>
        <p:nvSpPr>
          <p:cNvPr descr="1" id="440" name="Google Shape;440;p67"/>
          <p:cNvSpPr txBox="1"/>
          <p:nvPr>
            <p:ph idx="3" type="body"/>
          </p:nvPr>
        </p:nvSpPr>
        <p:spPr>
          <a:xfrm>
            <a:off x="910425" y="1140000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it" sz="1200"/>
              <a:t>We used Genetic Algorithms to fine-tune the heuristic weights for both the White and Black players.</a:t>
            </a:r>
            <a:endParaRPr sz="1200"/>
          </a:p>
        </p:txBody>
      </p:sp>
      <p:sp>
        <p:nvSpPr>
          <p:cNvPr id="441" name="Google Shape;441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20">
                <a:latin typeface="Inter"/>
                <a:ea typeface="Inter"/>
                <a:cs typeface="Inter"/>
                <a:sym typeface="Inter"/>
              </a:rPr>
              <a:t>Fine-tuning Heuristics using Genetic Algorithms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2" name="Google Shape;442;p67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67"/>
          <p:cNvCxnSpPr>
            <a:endCxn id="439" idx="1"/>
          </p:cNvCxnSpPr>
          <p:nvPr/>
        </p:nvCxnSpPr>
        <p:spPr>
          <a:xfrm>
            <a:off x="531525" y="2422891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44" name="Google Shape;444;p67"/>
          <p:cNvCxnSpPr>
            <a:endCxn id="438" idx="1"/>
          </p:cNvCxnSpPr>
          <p:nvPr/>
        </p:nvCxnSpPr>
        <p:spPr>
          <a:xfrm>
            <a:off x="531525" y="3336782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45" name="Google Shape;445;p67"/>
          <p:cNvCxnSpPr>
            <a:endCxn id="440" idx="1"/>
          </p:cNvCxnSpPr>
          <p:nvPr/>
        </p:nvCxnSpPr>
        <p:spPr>
          <a:xfrm>
            <a:off x="531525" y="150900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descr="4" id="446" name="Google Shape;446;p67"/>
          <p:cNvSpPr txBox="1"/>
          <p:nvPr>
            <p:ph idx="2" type="body"/>
          </p:nvPr>
        </p:nvSpPr>
        <p:spPr>
          <a:xfrm>
            <a:off x="910425" y="3828082"/>
            <a:ext cx="6858000" cy="738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/>
              <a:t>The goal was to discover the best set of parameters for both players' heuristics, maximizing the AI agent's performance either while playing with white and with black</a:t>
            </a:r>
            <a:endParaRPr sz="1200"/>
          </a:p>
        </p:txBody>
      </p:sp>
      <p:cxnSp>
        <p:nvCxnSpPr>
          <p:cNvPr id="447" name="Google Shape;447;p67"/>
          <p:cNvCxnSpPr>
            <a:endCxn id="446" idx="1"/>
          </p:cNvCxnSpPr>
          <p:nvPr/>
        </p:nvCxnSpPr>
        <p:spPr>
          <a:xfrm>
            <a:off x="531525" y="4197082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