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10.png" ContentType="image/pn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8A1E05-781C-4FC4-9F72-2A79FDF945A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CB2157-5109-4B84-9B96-389AB8837B9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681C9E3-F852-41DE-BD5C-71C8602563D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DBB8E6D-B3FF-4B9F-8EEC-5F39306DC75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8BE54F5-148F-4959-A85B-9186BB37665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77297B4-5D90-407F-A828-5570F1603A1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67424C-56CF-4EDA-A4D2-6B251F83D90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F0A472-B616-43D8-BA17-C055E7745CE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A0D77A9-D73E-466B-9BC6-FF8A1729235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26F2A1-A300-4793-B1B9-BD08C0D71F9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0EE292-8E1E-40AA-83F3-1E272A36479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CE70C5-C4F6-41CC-B005-867989131B8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607873C-3B50-4FBD-A5B4-D3DC568A5B6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00317A-BB7B-4FFA-A7B5-36BAFFA9DBE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2477520" y="415440"/>
            <a:ext cx="6245280" cy="108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" name="Google Shape;11;p2"/>
          <p:cNvCxnSpPr/>
          <p:nvPr/>
        </p:nvCxnSpPr>
        <p:spPr>
          <a:xfrm>
            <a:off x="2477520" y="4739760"/>
            <a:ext cx="624528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2" name="Google Shape;12;p2"/>
          <p:cNvCxnSpPr/>
          <p:nvPr/>
        </p:nvCxnSpPr>
        <p:spPr>
          <a:xfrm>
            <a:off x="425160" y="415440"/>
            <a:ext cx="18432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2ABFF6-D5FA-4CBE-AB5A-60C747F4DAE3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0;p7"/>
          <p:cNvCxnSpPr/>
          <p:nvPr/>
        </p:nvCxnSpPr>
        <p:spPr>
          <a:xfrm>
            <a:off x="425160" y="415440"/>
            <a:ext cx="184320" cy="108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49" name="PlaceHolder 1"/>
          <p:cNvSpPr>
            <a:spLocks noGrp="1"/>
          </p:cNvSpPr>
          <p:nvPr>
            <p:ph type="sldNum" idx="10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CC1FE4-0FF8-46BE-B20A-468E8AFBA0C9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45;p8"/>
          <p:cNvCxnSpPr/>
          <p:nvPr/>
        </p:nvCxnSpPr>
        <p:spPr>
          <a:xfrm>
            <a:off x="425160" y="415440"/>
            <a:ext cx="18432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sldNum" idx="11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4038A9-31B7-4259-916D-531DFA19D90B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49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5" name="Google Shape;50;p9"/>
          <p:cNvCxnSpPr/>
          <p:nvPr/>
        </p:nvCxnSpPr>
        <p:spPr>
          <a:xfrm>
            <a:off x="5029560" y="4495320"/>
            <a:ext cx="46944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56" name="PlaceHolder 1"/>
          <p:cNvSpPr>
            <a:spLocks noGrp="1"/>
          </p:cNvSpPr>
          <p:nvPr>
            <p:ph type="sldNum" idx="12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C872CF-8D22-4566-A93D-FA0933D9DA41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6;p10"/>
          <p:cNvCxnSpPr/>
          <p:nvPr/>
        </p:nvCxnSpPr>
        <p:spPr>
          <a:xfrm>
            <a:off x="425160" y="4739760"/>
            <a:ext cx="8297640" cy="108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58" name="Google Shape;57;p10"/>
          <p:cNvCxnSpPr/>
          <p:nvPr/>
        </p:nvCxnSpPr>
        <p:spPr>
          <a:xfrm>
            <a:off x="425160" y="415440"/>
            <a:ext cx="184320" cy="108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59" name="PlaceHolder 1"/>
          <p:cNvSpPr>
            <a:spLocks noGrp="1"/>
          </p:cNvSpPr>
          <p:nvPr>
            <p:ph type="sldNum" idx="13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4176A0-0FDC-4277-A1FB-9A88643B1F84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61;p11"/>
          <p:cNvCxnSpPr/>
          <p:nvPr/>
        </p:nvCxnSpPr>
        <p:spPr>
          <a:xfrm>
            <a:off x="425160" y="4739760"/>
            <a:ext cx="8297640" cy="108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9" name="Google Shape;62;p11"/>
          <p:cNvCxnSpPr/>
          <p:nvPr/>
        </p:nvCxnSpPr>
        <p:spPr>
          <a:xfrm>
            <a:off x="425160" y="415440"/>
            <a:ext cx="8297640" cy="108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0" name="PlaceHolder 1"/>
          <p:cNvSpPr>
            <a:spLocks noGrp="1"/>
          </p:cNvSpPr>
          <p:nvPr>
            <p:ph type="sldNum" idx="2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BBFF76-329E-45B6-A6F0-0294002151C5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3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5DB57C-B686-4A15-BD7C-0B097B977701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4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16172F-A6CF-4BF8-B883-0575B3CE03B6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5E3C5B-2AEA-4A61-B072-E3B95D8BCAE8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17;p3"/>
          <p:cNvCxnSpPr/>
          <p:nvPr/>
        </p:nvCxnSpPr>
        <p:spPr>
          <a:xfrm>
            <a:off x="425160" y="415440"/>
            <a:ext cx="8297640" cy="108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25" name="Google Shape;18;p3"/>
          <p:cNvCxnSpPr/>
          <p:nvPr/>
        </p:nvCxnSpPr>
        <p:spPr>
          <a:xfrm>
            <a:off x="425160" y="4739760"/>
            <a:ext cx="829764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6" name="PlaceHolder 1"/>
          <p:cNvSpPr>
            <a:spLocks noGrp="1"/>
          </p:cNvSpPr>
          <p:nvPr>
            <p:ph type="sldNum" idx="6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18A004-E464-42CF-97EE-63090A883B2F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2;p4"/>
          <p:cNvCxnSpPr/>
          <p:nvPr/>
        </p:nvCxnSpPr>
        <p:spPr>
          <a:xfrm>
            <a:off x="2477520" y="415440"/>
            <a:ext cx="6245280" cy="108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8" name="Google Shape;23;p4"/>
          <p:cNvCxnSpPr/>
          <p:nvPr/>
        </p:nvCxnSpPr>
        <p:spPr>
          <a:xfrm>
            <a:off x="2477520" y="4739760"/>
            <a:ext cx="6245280" cy="108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29" name="Google Shape;24;p4"/>
          <p:cNvCxnSpPr/>
          <p:nvPr/>
        </p:nvCxnSpPr>
        <p:spPr>
          <a:xfrm>
            <a:off x="425160" y="415440"/>
            <a:ext cx="184320" cy="108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7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B913B6-EE2E-4336-9D2F-C86B0BF75E5E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29;p5"/>
          <p:cNvCxnSpPr/>
          <p:nvPr/>
        </p:nvCxnSpPr>
        <p:spPr>
          <a:xfrm>
            <a:off x="2477520" y="415440"/>
            <a:ext cx="6245280" cy="108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36" name="Google Shape;30;p5"/>
          <p:cNvCxnSpPr/>
          <p:nvPr/>
        </p:nvCxnSpPr>
        <p:spPr>
          <a:xfrm>
            <a:off x="2477520" y="4739760"/>
            <a:ext cx="6245280" cy="108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37" name="Google Shape;31;p5"/>
          <p:cNvCxnSpPr/>
          <p:nvPr/>
        </p:nvCxnSpPr>
        <p:spPr>
          <a:xfrm>
            <a:off x="425160" y="415440"/>
            <a:ext cx="184320" cy="108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8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A8813E-D9C8-4CD8-9BEE-48B3AF677DCB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9"/>
          </p:nvPr>
        </p:nvSpPr>
        <p:spPr>
          <a:xfrm>
            <a:off x="8498160" y="46886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0F9A27-FFFB-4893-A882-741631E769CE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0600" cy="154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Minimum Weight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Vertex Cover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Problem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390400" y="3238560"/>
            <a:ext cx="6330600" cy="124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Artificial Intelligence Project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ubTitle"/>
          </p:nvPr>
        </p:nvSpPr>
        <p:spPr>
          <a:xfrm>
            <a:off x="2504160" y="4734720"/>
            <a:ext cx="6216840" cy="40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a.y. 2024/25 - made by Matteo Galletta - assigned by professor M. Pavone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DEAP Framework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Google Shape;180;p22"/>
          <p:cNvSpPr/>
          <p:nvPr/>
        </p:nvSpPr>
        <p:spPr>
          <a:xfrm>
            <a:off x="646920" y="224640"/>
            <a:ext cx="54432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3" name="Google Shape;181;p22" descr=""/>
          <p:cNvPicPr/>
          <p:nvPr/>
        </p:nvPicPr>
        <p:blipFill>
          <a:blip r:embed="rId1"/>
          <a:stretch/>
        </p:blipFill>
        <p:spPr>
          <a:xfrm>
            <a:off x="3827520" y="1598400"/>
            <a:ext cx="5100120" cy="3047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" name="Google Shape;182;p22" descr=""/>
          <p:cNvPicPr/>
          <p:nvPr/>
        </p:nvPicPr>
        <p:blipFill>
          <a:blip r:embed="rId2"/>
          <a:stretch/>
        </p:blipFill>
        <p:spPr>
          <a:xfrm>
            <a:off x="4289400" y="1888920"/>
            <a:ext cx="4176720" cy="2465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Google Shape;183;p22"/>
          <p:cNvSpPr/>
          <p:nvPr/>
        </p:nvSpPr>
        <p:spPr>
          <a:xfrm>
            <a:off x="646920" y="1662480"/>
            <a:ext cx="302616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DEAP is a Python library that excels at rapid prototyping and testing of ideas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Gene Representation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7" name="Google Shape;189;p23"/>
          <p:cNvSpPr/>
          <p:nvPr/>
        </p:nvSpPr>
        <p:spPr>
          <a:xfrm>
            <a:off x="646920" y="224640"/>
            <a:ext cx="54432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8" name="Google Shape;190;p23" descr=""/>
          <p:cNvPicPr/>
          <p:nvPr/>
        </p:nvPicPr>
        <p:blipFill>
          <a:blip r:embed="rId1"/>
          <a:stretch/>
        </p:blipFill>
        <p:spPr>
          <a:xfrm>
            <a:off x="1813320" y="3558240"/>
            <a:ext cx="5516280" cy="94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Google Shape;191;p23"/>
          <p:cNvSpPr/>
          <p:nvPr/>
        </p:nvSpPr>
        <p:spPr>
          <a:xfrm>
            <a:off x="646920" y="1662480"/>
            <a:ext cx="43110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Each gene is a binary string where each bit represents the presence of a vertex in the solution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0" name="Google Shape;192;p23" descr=""/>
          <p:cNvPicPr/>
          <p:nvPr/>
        </p:nvPicPr>
        <p:blipFill>
          <a:blip r:embed="rId2"/>
          <a:stretch/>
        </p:blipFill>
        <p:spPr>
          <a:xfrm>
            <a:off x="2112480" y="3720960"/>
            <a:ext cx="4917960" cy="617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Fitness Function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Google Shape;198;p24"/>
          <p:cNvSpPr/>
          <p:nvPr/>
        </p:nvSpPr>
        <p:spPr>
          <a:xfrm>
            <a:off x="646920" y="224640"/>
            <a:ext cx="54432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Google Shape;199;p24"/>
          <p:cNvSpPr/>
          <p:nvPr/>
        </p:nvSpPr>
        <p:spPr>
          <a:xfrm>
            <a:off x="646920" y="1662480"/>
            <a:ext cx="4311000" cy="21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It calculates the weight of the solution by summing the weights of the vertices present in the solution.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Additionally, it imposes a penalty for each edge that is not covered by the vertices in the solution.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Performance Metrics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" name="Google Shape;205;p25"/>
          <p:cNvSpPr/>
          <p:nvPr/>
        </p:nvSpPr>
        <p:spPr>
          <a:xfrm>
            <a:off x="646920" y="224640"/>
            <a:ext cx="54432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Google Shape;206;p25"/>
          <p:cNvSpPr/>
          <p:nvPr/>
        </p:nvSpPr>
        <p:spPr>
          <a:xfrm>
            <a:off x="898560" y="1554120"/>
            <a:ext cx="299880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Fitness Function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Objective Function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Number of Evaluations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Parameters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Google Shape;212;p26"/>
          <p:cNvSpPr/>
          <p:nvPr/>
        </p:nvSpPr>
        <p:spPr>
          <a:xfrm>
            <a:off x="646920" y="224640"/>
            <a:ext cx="54432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Google Shape;213;p26"/>
          <p:cNvSpPr/>
          <p:nvPr/>
        </p:nvSpPr>
        <p:spPr>
          <a:xfrm>
            <a:off x="898560" y="1554120"/>
            <a:ext cx="4185360" cy="25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Population Size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Crossover Probability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Mutation Probability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K–Tournament Selection Size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Number of Generations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Benchmarking Flow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Google Shape;219;p27"/>
          <p:cNvSpPr/>
          <p:nvPr/>
        </p:nvSpPr>
        <p:spPr>
          <a:xfrm>
            <a:off x="646920" y="224640"/>
            <a:ext cx="54432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Google Shape;220;p27"/>
          <p:cNvSpPr/>
          <p:nvPr/>
        </p:nvSpPr>
        <p:spPr>
          <a:xfrm>
            <a:off x="898560" y="1554120"/>
            <a:ext cx="634176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best parameters are found using an iterative process.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Google Shape;221;p27"/>
          <p:cNvSpPr/>
          <p:nvPr/>
        </p:nvSpPr>
        <p:spPr>
          <a:xfrm>
            <a:off x="898560" y="2137680"/>
            <a:ext cx="5695200" cy="23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Test instances are loaded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algorithm is run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results are saved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results are analyzed using a Jupyter Notebook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Results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231;p29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3400" cy="481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Google Shape;232;p29"/>
          <p:cNvSpPr/>
          <p:nvPr/>
        </p:nvSpPr>
        <p:spPr>
          <a:xfrm>
            <a:off x="2855520" y="687240"/>
            <a:ext cx="34318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1st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Google Shape;233;p29"/>
          <p:cNvSpPr/>
          <p:nvPr/>
        </p:nvSpPr>
        <p:spPr>
          <a:xfrm>
            <a:off x="2855520" y="1572480"/>
            <a:ext cx="3306600" cy="18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algorithm is run with defaults parameters, to see how it performs.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It turns out that the penalty mechanism isn’t effective -  a repair function is implemented to transform individuals into valid solutions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238;p30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3400" cy="481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Google Shape;239;p30"/>
          <p:cNvSpPr/>
          <p:nvPr/>
        </p:nvSpPr>
        <p:spPr>
          <a:xfrm>
            <a:off x="2855520" y="687240"/>
            <a:ext cx="34318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2nd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Google Shape;240;p30"/>
          <p:cNvSpPr/>
          <p:nvPr/>
        </p:nvSpPr>
        <p:spPr>
          <a:xfrm>
            <a:off x="2855520" y="1572480"/>
            <a:ext cx="330660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population size is tuned.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size of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400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is found to be the best.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245;p31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3400" cy="481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Google Shape;246;p31"/>
          <p:cNvSpPr/>
          <p:nvPr/>
        </p:nvSpPr>
        <p:spPr>
          <a:xfrm>
            <a:off x="2855520" y="687240"/>
            <a:ext cx="34318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3rd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Google Shape;247;p31"/>
          <p:cNvSpPr/>
          <p:nvPr/>
        </p:nvSpPr>
        <p:spPr>
          <a:xfrm>
            <a:off x="2855520" y="1572480"/>
            <a:ext cx="3306600" cy="21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Crossover and Mutation parameters are analyzed.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These are studied together since they’re tightly coupled.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best parameters found are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0.4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and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0.25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for crossover and mutation probability, respectively.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The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Google Shape;80;p14" descr=""/>
          <p:cNvPicPr/>
          <p:nvPr/>
        </p:nvPicPr>
        <p:blipFill>
          <a:blip r:embed="rId1"/>
          <a:stretch/>
        </p:blipFill>
        <p:spPr>
          <a:xfrm>
            <a:off x="6554520" y="1509120"/>
            <a:ext cx="2094480" cy="300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Google Shape;81;p14" descr=""/>
          <p:cNvPicPr/>
          <p:nvPr/>
        </p:nvPicPr>
        <p:blipFill>
          <a:blip r:embed="rId2"/>
          <a:stretch/>
        </p:blipFill>
        <p:spPr>
          <a:xfrm>
            <a:off x="535680" y="1354680"/>
            <a:ext cx="5868360" cy="1541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252;p32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3400" cy="481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" name="Google Shape;253;p32"/>
          <p:cNvSpPr/>
          <p:nvPr/>
        </p:nvSpPr>
        <p:spPr>
          <a:xfrm>
            <a:off x="2855520" y="687240"/>
            <a:ext cx="34318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4th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Google Shape;254;p32"/>
          <p:cNvSpPr/>
          <p:nvPr/>
        </p:nvSpPr>
        <p:spPr>
          <a:xfrm>
            <a:off x="2855520" y="1572480"/>
            <a:ext cx="330660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Tournament size is modified.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Using k=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3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gave the highest results in most the instances, so this was chosen.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259;p33" descr=""/>
          <p:cNvPicPr/>
          <p:nvPr/>
        </p:nvPicPr>
        <p:blipFill>
          <a:blip r:embed="rId1"/>
          <a:stretch/>
        </p:blipFill>
        <p:spPr>
          <a:xfrm>
            <a:off x="3581280" y="162720"/>
            <a:ext cx="4253400" cy="481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Google Shape;260;p33"/>
          <p:cNvSpPr/>
          <p:nvPr/>
        </p:nvSpPr>
        <p:spPr>
          <a:xfrm>
            <a:off x="3992400" y="687240"/>
            <a:ext cx="34318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5th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Google Shape;261;p33"/>
          <p:cNvSpPr/>
          <p:nvPr/>
        </p:nvSpPr>
        <p:spPr>
          <a:xfrm>
            <a:off x="3992400" y="1572480"/>
            <a:ext cx="3306600" cy="23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To improve efficiency, the number of generations must be tuned.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Analyzing the plots, there’s no correlation between optimal number of generation and problem size.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chosen stopping criteria is to stop the algorithm after a fixed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40 generations of no improvement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1256400" y="1864800"/>
            <a:ext cx="2324520" cy="139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3"/>
          <a:stretch/>
        </p:blipFill>
        <p:spPr>
          <a:xfrm>
            <a:off x="1256400" y="361800"/>
            <a:ext cx="2324520" cy="139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4"/>
          <a:stretch/>
        </p:blipFill>
        <p:spPr>
          <a:xfrm>
            <a:off x="1256400" y="3369960"/>
            <a:ext cx="2324520" cy="1394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252;p 1" descr=""/>
          <p:cNvPicPr/>
          <p:nvPr/>
        </p:nvPicPr>
        <p:blipFill>
          <a:blip r:embed="rId1"/>
          <a:stretch/>
        </p:blipFill>
        <p:spPr>
          <a:xfrm>
            <a:off x="685800" y="162720"/>
            <a:ext cx="8001000" cy="481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Google Shape;253;p 1"/>
          <p:cNvSpPr/>
          <p:nvPr/>
        </p:nvSpPr>
        <p:spPr>
          <a:xfrm>
            <a:off x="1343520" y="687240"/>
            <a:ext cx="34318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Final Results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5" name="Google Shape;254;p 1"/>
          <p:cNvSpPr/>
          <p:nvPr/>
        </p:nvSpPr>
        <p:spPr>
          <a:xfrm>
            <a:off x="2855520" y="1572480"/>
            <a:ext cx="33066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2"/>
          <a:stretch/>
        </p:blipFill>
        <p:spPr>
          <a:xfrm>
            <a:off x="1361880" y="1658160"/>
            <a:ext cx="6639120" cy="199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279;p35"/>
          <p:cNvSpPr/>
          <p:nvPr/>
        </p:nvSpPr>
        <p:spPr>
          <a:xfrm>
            <a:off x="1173240" y="1762200"/>
            <a:ext cx="3431880" cy="76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0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Thanks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765216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The solution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7" name="Google Shape;87;p15" descr=""/>
          <p:cNvPicPr/>
          <p:nvPr/>
        </p:nvPicPr>
        <p:blipFill>
          <a:blip r:embed="rId1"/>
          <a:stretch/>
        </p:blipFill>
        <p:spPr>
          <a:xfrm>
            <a:off x="-34920" y="1437480"/>
            <a:ext cx="2800800" cy="280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Google Shape;88;p15"/>
          <p:cNvSpPr/>
          <p:nvPr/>
        </p:nvSpPr>
        <p:spPr>
          <a:xfrm>
            <a:off x="3296520" y="1401840"/>
            <a:ext cx="481824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Tabu Search (TS);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Branch-and-Bound;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Genetic Algorithm (GA) with uniform crossover and roulette-wheel selection;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Genetic Algorithm (GA) with one-point crossover and k-tournament selection;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93;p16"/>
          <p:cNvSpPr/>
          <p:nvPr/>
        </p:nvSpPr>
        <p:spPr>
          <a:xfrm rot="16200000">
            <a:off x="754308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Google Shape;95;p16"/>
          <p:cNvSpPr/>
          <p:nvPr/>
        </p:nvSpPr>
        <p:spPr>
          <a:xfrm rot="16200000">
            <a:off x="580068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Google Shape;96;p16"/>
          <p:cNvSpPr/>
          <p:nvPr/>
        </p:nvSpPr>
        <p:spPr>
          <a:xfrm rot="16200000">
            <a:off x="407016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Google Shape;97;p16"/>
          <p:cNvSpPr/>
          <p:nvPr/>
        </p:nvSpPr>
        <p:spPr>
          <a:xfrm rot="16200000">
            <a:off x="232776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Google Shape;98;p16"/>
          <p:cNvSpPr/>
          <p:nvPr/>
        </p:nvSpPr>
        <p:spPr>
          <a:xfrm rot="16200000">
            <a:off x="597240" y="1404000"/>
            <a:ext cx="1002600" cy="217404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Google Shape;99;p16"/>
          <p:cNvSpPr/>
          <p:nvPr/>
        </p:nvSpPr>
        <p:spPr>
          <a:xfrm>
            <a:off x="6300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Google Shape;100;p16"/>
          <p:cNvSpPr/>
          <p:nvPr/>
        </p:nvSpPr>
        <p:spPr>
          <a:xfrm>
            <a:off x="22006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Google Shape;101;p16"/>
          <p:cNvSpPr/>
          <p:nvPr/>
        </p:nvSpPr>
        <p:spPr>
          <a:xfrm>
            <a:off x="393732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102;p16"/>
          <p:cNvSpPr/>
          <p:nvPr/>
        </p:nvSpPr>
        <p:spPr>
          <a:xfrm>
            <a:off x="565956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Google Shape;103;p16"/>
          <p:cNvSpPr/>
          <p:nvPr/>
        </p:nvSpPr>
        <p:spPr>
          <a:xfrm>
            <a:off x="73900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Google Shape;104;p16"/>
          <p:cNvSpPr/>
          <p:nvPr/>
        </p:nvSpPr>
        <p:spPr>
          <a:xfrm>
            <a:off x="610920" y="3675240"/>
            <a:ext cx="79956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Each individual in the population is evaluated based on a predefined fitness function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09;p17"/>
          <p:cNvSpPr/>
          <p:nvPr/>
        </p:nvSpPr>
        <p:spPr>
          <a:xfrm rot="16200000">
            <a:off x="754308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Google Shape;111;p17"/>
          <p:cNvSpPr/>
          <p:nvPr/>
        </p:nvSpPr>
        <p:spPr>
          <a:xfrm rot="16200000">
            <a:off x="580068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Google Shape;112;p17"/>
          <p:cNvSpPr/>
          <p:nvPr/>
        </p:nvSpPr>
        <p:spPr>
          <a:xfrm rot="16200000">
            <a:off x="407016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Google Shape;113;p17"/>
          <p:cNvSpPr/>
          <p:nvPr/>
        </p:nvSpPr>
        <p:spPr>
          <a:xfrm rot="16200000">
            <a:off x="2327760" y="1404000"/>
            <a:ext cx="1002600" cy="217404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Google Shape;114;p17"/>
          <p:cNvSpPr/>
          <p:nvPr/>
        </p:nvSpPr>
        <p:spPr>
          <a:xfrm rot="16200000">
            <a:off x="59724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15;p17"/>
          <p:cNvSpPr/>
          <p:nvPr/>
        </p:nvSpPr>
        <p:spPr>
          <a:xfrm>
            <a:off x="6300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16;p17"/>
          <p:cNvSpPr/>
          <p:nvPr/>
        </p:nvSpPr>
        <p:spPr>
          <a:xfrm>
            <a:off x="22006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17;p17"/>
          <p:cNvSpPr/>
          <p:nvPr/>
        </p:nvSpPr>
        <p:spPr>
          <a:xfrm>
            <a:off x="393732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18;p17"/>
          <p:cNvSpPr/>
          <p:nvPr/>
        </p:nvSpPr>
        <p:spPr>
          <a:xfrm>
            <a:off x="565956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Google Shape;119;p17"/>
          <p:cNvSpPr/>
          <p:nvPr/>
        </p:nvSpPr>
        <p:spPr>
          <a:xfrm>
            <a:off x="73900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Google Shape;120;p17"/>
          <p:cNvSpPr/>
          <p:nvPr/>
        </p:nvSpPr>
        <p:spPr>
          <a:xfrm>
            <a:off x="610920" y="3370320"/>
            <a:ext cx="799560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A subset of individuals are selected from the populations, based on fitness.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In case of the k-tournament selection algorithm, it involves running several ”tournaments” among k individuals chosen at random from the population, until the desired amount of population is reached. Each tournament selects the best amongst the k selected individuals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25;p18"/>
          <p:cNvSpPr/>
          <p:nvPr/>
        </p:nvSpPr>
        <p:spPr>
          <a:xfrm rot="16200000">
            <a:off x="754308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Google Shape;127;p18"/>
          <p:cNvSpPr/>
          <p:nvPr/>
        </p:nvSpPr>
        <p:spPr>
          <a:xfrm rot="16200000">
            <a:off x="580068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Google Shape;128;p18"/>
          <p:cNvSpPr/>
          <p:nvPr/>
        </p:nvSpPr>
        <p:spPr>
          <a:xfrm rot="16200000">
            <a:off x="4070160" y="1404000"/>
            <a:ext cx="1002600" cy="217404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Google Shape;129;p18"/>
          <p:cNvSpPr/>
          <p:nvPr/>
        </p:nvSpPr>
        <p:spPr>
          <a:xfrm rot="16200000">
            <a:off x="232776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130;p18"/>
          <p:cNvSpPr/>
          <p:nvPr/>
        </p:nvSpPr>
        <p:spPr>
          <a:xfrm rot="16200000">
            <a:off x="59724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31;p18"/>
          <p:cNvSpPr/>
          <p:nvPr/>
        </p:nvSpPr>
        <p:spPr>
          <a:xfrm>
            <a:off x="6300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32;p18"/>
          <p:cNvSpPr/>
          <p:nvPr/>
        </p:nvSpPr>
        <p:spPr>
          <a:xfrm>
            <a:off x="22006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33;p18"/>
          <p:cNvSpPr/>
          <p:nvPr/>
        </p:nvSpPr>
        <p:spPr>
          <a:xfrm>
            <a:off x="393732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Google Shape;134;p18"/>
          <p:cNvSpPr/>
          <p:nvPr/>
        </p:nvSpPr>
        <p:spPr>
          <a:xfrm>
            <a:off x="565956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Google Shape;135;p18"/>
          <p:cNvSpPr/>
          <p:nvPr/>
        </p:nvSpPr>
        <p:spPr>
          <a:xfrm>
            <a:off x="73900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Google Shape;136;p18"/>
          <p:cNvSpPr/>
          <p:nvPr/>
        </p:nvSpPr>
        <p:spPr>
          <a:xfrm>
            <a:off x="610920" y="3675240"/>
            <a:ext cx="799560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Genetic material of the individuals are combined to create offspring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In case of single-point crossover, a random crossover point is selected and the genetic material is exchanged between the parents at that point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41;p19"/>
          <p:cNvSpPr/>
          <p:nvPr/>
        </p:nvSpPr>
        <p:spPr>
          <a:xfrm rot="16200000">
            <a:off x="7543080" y="1404000"/>
            <a:ext cx="1002600" cy="217404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Google Shape;143;p19"/>
          <p:cNvSpPr/>
          <p:nvPr/>
        </p:nvSpPr>
        <p:spPr>
          <a:xfrm rot="16200000">
            <a:off x="5800680" y="1404000"/>
            <a:ext cx="1002600" cy="217404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Google Shape;144;p19"/>
          <p:cNvSpPr/>
          <p:nvPr/>
        </p:nvSpPr>
        <p:spPr>
          <a:xfrm rot="16200000">
            <a:off x="407016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Google Shape;145;p19"/>
          <p:cNvSpPr/>
          <p:nvPr/>
        </p:nvSpPr>
        <p:spPr>
          <a:xfrm rot="16200000">
            <a:off x="232776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Google Shape;146;p19"/>
          <p:cNvSpPr/>
          <p:nvPr/>
        </p:nvSpPr>
        <p:spPr>
          <a:xfrm rot="16200000">
            <a:off x="59724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47;p19"/>
          <p:cNvSpPr/>
          <p:nvPr/>
        </p:nvSpPr>
        <p:spPr>
          <a:xfrm>
            <a:off x="6300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Google Shape;148;p19"/>
          <p:cNvSpPr/>
          <p:nvPr/>
        </p:nvSpPr>
        <p:spPr>
          <a:xfrm>
            <a:off x="22006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Google Shape;149;p19"/>
          <p:cNvSpPr/>
          <p:nvPr/>
        </p:nvSpPr>
        <p:spPr>
          <a:xfrm>
            <a:off x="393732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Google Shape;150;p19"/>
          <p:cNvSpPr/>
          <p:nvPr/>
        </p:nvSpPr>
        <p:spPr>
          <a:xfrm>
            <a:off x="565956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Google Shape;151;p19"/>
          <p:cNvSpPr/>
          <p:nvPr/>
        </p:nvSpPr>
        <p:spPr>
          <a:xfrm>
            <a:off x="73900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Google Shape;152;p19"/>
          <p:cNvSpPr/>
          <p:nvPr/>
        </p:nvSpPr>
        <p:spPr>
          <a:xfrm>
            <a:off x="610920" y="3675240"/>
            <a:ext cx="799560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With a certain probability, random mutations are introduced into the offspring, helping to maintain diversity within the population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57;p20"/>
          <p:cNvSpPr/>
          <p:nvPr/>
        </p:nvSpPr>
        <p:spPr>
          <a:xfrm rot="16200000">
            <a:off x="7543080" y="1404000"/>
            <a:ext cx="1002600" cy="217404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24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Google Shape;159;p20"/>
          <p:cNvSpPr/>
          <p:nvPr/>
        </p:nvSpPr>
        <p:spPr>
          <a:xfrm rot="16200000">
            <a:off x="580068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Google Shape;160;p20"/>
          <p:cNvSpPr/>
          <p:nvPr/>
        </p:nvSpPr>
        <p:spPr>
          <a:xfrm rot="16200000">
            <a:off x="407016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Google Shape;161;p20"/>
          <p:cNvSpPr/>
          <p:nvPr/>
        </p:nvSpPr>
        <p:spPr>
          <a:xfrm rot="16200000">
            <a:off x="232776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62;p20"/>
          <p:cNvSpPr/>
          <p:nvPr/>
        </p:nvSpPr>
        <p:spPr>
          <a:xfrm rot="16200000">
            <a:off x="597240" y="1404000"/>
            <a:ext cx="1002600" cy="217404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Google Shape;163;p20"/>
          <p:cNvSpPr/>
          <p:nvPr/>
        </p:nvSpPr>
        <p:spPr>
          <a:xfrm>
            <a:off x="6300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Google Shape;164;p20"/>
          <p:cNvSpPr/>
          <p:nvPr/>
        </p:nvSpPr>
        <p:spPr>
          <a:xfrm>
            <a:off x="22006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Google Shape;165;p20"/>
          <p:cNvSpPr/>
          <p:nvPr/>
        </p:nvSpPr>
        <p:spPr>
          <a:xfrm>
            <a:off x="393732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Google Shape;166;p20"/>
          <p:cNvSpPr/>
          <p:nvPr/>
        </p:nvSpPr>
        <p:spPr>
          <a:xfrm>
            <a:off x="565956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Google Shape;167;p20"/>
          <p:cNvSpPr/>
          <p:nvPr/>
        </p:nvSpPr>
        <p:spPr>
          <a:xfrm>
            <a:off x="7390080" y="2290320"/>
            <a:ext cx="2998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Google Shape;168;p20"/>
          <p:cNvSpPr/>
          <p:nvPr/>
        </p:nvSpPr>
        <p:spPr>
          <a:xfrm>
            <a:off x="610920" y="3675240"/>
            <a:ext cx="799560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This newly generated population replaces the old one.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process repeats until a stopping criteria is satisfied.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8621280" cy="383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Google Shape;174;p21"/>
          <p:cNvSpPr/>
          <p:nvPr/>
        </p:nvSpPr>
        <p:spPr>
          <a:xfrm>
            <a:off x="404280" y="1877760"/>
            <a:ext cx="2998800" cy="30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DEAP Framework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Gene Representation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Fitness Function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Performance Metrics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Parameters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Benchmarking Flow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2025-02-21T16:31:29Z</cp:lastPrinted>
  <dcterms:modified xsi:type="dcterms:W3CDTF">2025-03-03T10:28:07Z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