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9.jpeg" ContentType="image/jpe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417F87-6063-43CE-A697-4197727EB32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12CB75-01BD-4325-AE91-5310A26D6C9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0689A9E-A0AC-4FD1-BEB6-1333845A56D4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2906B2-25C3-4D92-AD53-D5F5A6D00CD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47ECCC-2425-4B5E-B9DE-273C58B94C2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08861D-71FB-4993-9CEF-381F31EE6E0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5E5F9E-105B-4FCD-A2BE-7103B76C150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AE98E66-D644-4577-B97C-95306D6ADAD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3B996A-1CD8-4DF5-B2C4-4B8B93F7D7F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B8E61A-B39E-42E4-BA18-7C1C15118F7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2726FB6-D276-40F7-84C2-F0764A4BB61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EF37AD-A477-43DB-A4B0-784BB32D0D6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0;p2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" name="Google Shape;11;p2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cxnSp>
        <p:nvCxnSpPr>
          <p:cNvPr id="2" name="Google Shape;12;p2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</a:t>
            </a: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the title text </a:t>
            </a: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02586D-46BB-45CA-9B83-74B8CA43F6A9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9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2" name="Google Shape;50;p9"/>
          <p:cNvCxnSpPr/>
          <p:nvPr/>
        </p:nvCxnSpPr>
        <p:spPr>
          <a:xfrm>
            <a:off x="5029560" y="4495320"/>
            <a:ext cx="4687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65680" y="1397520"/>
            <a:ext cx="4044960" cy="131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10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C62914-7303-4412-8BD7-FB57BCC0ED37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160" y="4739760"/>
            <a:ext cx="829692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58" name="PlaceHolder 1"/>
          <p:cNvSpPr>
            <a:spLocks noGrp="1"/>
          </p:cNvSpPr>
          <p:nvPr>
            <p:ph type="body"/>
          </p:nvPr>
        </p:nvSpPr>
        <p:spPr>
          <a:xfrm>
            <a:off x="327960" y="4226040"/>
            <a:ext cx="838836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11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234320-243F-4B91-9139-F4B7790E4386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61;p11"/>
          <p:cNvCxnSpPr/>
          <p:nvPr/>
        </p:nvCxnSpPr>
        <p:spPr>
          <a:xfrm>
            <a:off x="425160" y="4739760"/>
            <a:ext cx="829692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9" name="Google Shape;62;p11"/>
          <p:cNvCxnSpPr/>
          <p:nvPr/>
        </p:nvCxnSpPr>
        <p:spPr>
          <a:xfrm>
            <a:off x="425160" y="415440"/>
            <a:ext cx="829692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3920" y="1305000"/>
            <a:ext cx="7435800" cy="15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9600" strike="noStrike" u="none">
                <a:solidFill>
                  <a:schemeClr val="dk1"/>
                </a:solidFill>
                <a:uFillTx/>
                <a:latin typeface="Lato"/>
                <a:ea typeface="Lato"/>
              </a:rPr>
              <a:t>xx%</a:t>
            </a:r>
            <a:endParaRPr b="0" lang="en-US" sz="9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53920" y="2919600"/>
            <a:ext cx="7435800" cy="10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2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382FB8-B842-4A65-9133-E2AA55EDE809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ldNum" idx="3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4C6C5F-D043-4F8C-9B45-BAAF7379D120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7;p3"/>
          <p:cNvCxnSpPr/>
          <p:nvPr/>
        </p:nvCxnSpPr>
        <p:spPr>
          <a:xfrm>
            <a:off x="425160" y="415440"/>
            <a:ext cx="8296920" cy="36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cxnSp>
        <p:nvCxnSpPr>
          <p:cNvPr id="19" name="Google Shape;18;p3"/>
          <p:cNvCxnSpPr/>
          <p:nvPr/>
        </p:nvCxnSpPr>
        <p:spPr>
          <a:xfrm>
            <a:off x="425160" y="4739760"/>
            <a:ext cx="82969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06440" y="1806840"/>
            <a:ext cx="8296560" cy="154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4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F0A170-1721-4B82-B0A2-7BCBB68A7450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410200" y="1595880"/>
            <a:ext cx="632124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5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3D1216-B9D7-4A70-8D96-F9DD90817896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29;p5"/>
          <p:cNvCxnSpPr/>
          <p:nvPr/>
        </p:nvCxnSpPr>
        <p:spPr>
          <a:xfrm>
            <a:off x="2477520" y="415440"/>
            <a:ext cx="6244560" cy="360"/>
          </a:xfrm>
          <a:prstGeom prst="straightConnector1">
            <a:avLst/>
          </a:prstGeom>
          <a:ln w="38100">
            <a:solidFill>
              <a:srgbClr val="000000"/>
            </a:solidFill>
            <a:round/>
          </a:ln>
        </p:spPr>
      </p:cxnSp>
      <p:cxnSp>
        <p:nvCxnSpPr>
          <p:cNvPr id="31" name="Google Shape;30;p5"/>
          <p:cNvCxnSpPr/>
          <p:nvPr/>
        </p:nvCxnSpPr>
        <p:spPr>
          <a:xfrm>
            <a:off x="2477520" y="4739760"/>
            <a:ext cx="624456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cxnSp>
        <p:nvCxnSpPr>
          <p:cNvPr id="32" name="Google Shape;31;p5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400120" y="576000"/>
            <a:ext cx="63212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40048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650560" y="1602720"/>
            <a:ext cx="3071160" cy="300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6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DB4AA8-AA32-4DEE-8EBD-F1870B915E9C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03480" y="411480"/>
            <a:ext cx="85201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0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7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7F64FC-25F9-4CF1-96A1-3EBF44A51B93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0;p7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000000"/>
            </a:solidFill>
            <a:round/>
          </a:ln>
        </p:spPr>
      </p:cxn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9680" y="93672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9680" y="1846800"/>
            <a:ext cx="2807640" cy="280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8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1AC5A1-1158-478E-9CD0-BE71CC9DE246}" type="slidenum">
              <a:rPr b="0" lang="en" sz="1000" strike="noStrike" u="none">
                <a:solidFill>
                  <a:schemeClr val="dk2"/>
                </a:solidFill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535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5;p8"/>
          <p:cNvCxnSpPr/>
          <p:nvPr/>
        </p:nvCxnSpPr>
        <p:spPr>
          <a:xfrm>
            <a:off x="425160" y="415440"/>
            <a:ext cx="18360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6243840" cy="383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98160" y="46886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FEC59B-D825-4F2F-9E35-22E8C3E86CBB}" type="slidenum">
              <a:rPr b="0" lang="en" sz="10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1</a:t>
            </a:fld>
            <a:endParaRPr b="0" lang="en-U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5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71680" y="630360"/>
            <a:ext cx="6331320" cy="154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Minimum Weight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Vertex Cover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Problem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390400" y="3238560"/>
            <a:ext cx="6331320" cy="124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Artificial Intelligence Project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ubTitle"/>
          </p:nvPr>
        </p:nvSpPr>
        <p:spPr>
          <a:xfrm>
            <a:off x="2504160" y="4734720"/>
            <a:ext cx="6217560" cy="4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lt1"/>
                </a:solidFill>
                <a:uFillTx/>
                <a:latin typeface="Lato"/>
                <a:ea typeface="Lato"/>
              </a:rPr>
              <a:t>a.y. 2024/25 - made by Matteo Galletta - assigned by professor M. Pavone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DEAP Framework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80;p22"/>
          <p:cNvSpPr/>
          <p:nvPr/>
        </p:nvSpPr>
        <p:spPr>
          <a:xfrm>
            <a:off x="646920" y="224640"/>
            <a:ext cx="5443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3" name="Google Shape;181;p22" descr=""/>
          <p:cNvPicPr/>
          <p:nvPr/>
        </p:nvPicPr>
        <p:blipFill>
          <a:blip r:embed="rId1"/>
          <a:stretch/>
        </p:blipFill>
        <p:spPr>
          <a:xfrm>
            <a:off x="3827520" y="1598400"/>
            <a:ext cx="5100840" cy="3047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" name="Google Shape;182;p22" descr=""/>
          <p:cNvPicPr/>
          <p:nvPr/>
        </p:nvPicPr>
        <p:blipFill>
          <a:blip r:embed="rId2"/>
          <a:stretch/>
        </p:blipFill>
        <p:spPr>
          <a:xfrm>
            <a:off x="4289400" y="1888920"/>
            <a:ext cx="4177440" cy="246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Google Shape;183;p22"/>
          <p:cNvSpPr/>
          <p:nvPr/>
        </p:nvSpPr>
        <p:spPr>
          <a:xfrm>
            <a:off x="646920" y="1662480"/>
            <a:ext cx="302688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DEAP is a Python library that excels at rapid prototyping and testing of ideas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Gene Representation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Google Shape;189;p23"/>
          <p:cNvSpPr/>
          <p:nvPr/>
        </p:nvSpPr>
        <p:spPr>
          <a:xfrm>
            <a:off x="646920" y="224640"/>
            <a:ext cx="5443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8" name="Google Shape;190;p23" descr=""/>
          <p:cNvPicPr/>
          <p:nvPr/>
        </p:nvPicPr>
        <p:blipFill>
          <a:blip r:embed="rId1"/>
          <a:stretch/>
        </p:blipFill>
        <p:spPr>
          <a:xfrm>
            <a:off x="1813320" y="3558240"/>
            <a:ext cx="5517000" cy="94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Google Shape;191;p23"/>
          <p:cNvSpPr/>
          <p:nvPr/>
        </p:nvSpPr>
        <p:spPr>
          <a:xfrm>
            <a:off x="646920" y="1662480"/>
            <a:ext cx="431172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Each gene is a binary string where each bit represents the presence of a vertex in the solution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0" name="Google Shape;192;p23" descr=""/>
          <p:cNvPicPr/>
          <p:nvPr/>
        </p:nvPicPr>
        <p:blipFill>
          <a:blip r:embed="rId2"/>
          <a:stretch/>
        </p:blipFill>
        <p:spPr>
          <a:xfrm>
            <a:off x="2112480" y="3720960"/>
            <a:ext cx="4918680" cy="618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Google Shape;198;p24"/>
          <p:cNvSpPr/>
          <p:nvPr/>
        </p:nvSpPr>
        <p:spPr>
          <a:xfrm>
            <a:off x="646920" y="224640"/>
            <a:ext cx="5443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Google Shape;199;p24"/>
          <p:cNvSpPr/>
          <p:nvPr/>
        </p:nvSpPr>
        <p:spPr>
          <a:xfrm>
            <a:off x="646920" y="1662480"/>
            <a:ext cx="4311720" cy="21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It calculates the weight of the solution by summing the weights of the vertices present in the solution.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Additionally, it imposes a penalty for each edge that is not covered by the vertices in the solution.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Performance Metrics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Google Shape;205;p25"/>
          <p:cNvSpPr/>
          <p:nvPr/>
        </p:nvSpPr>
        <p:spPr>
          <a:xfrm>
            <a:off x="646920" y="224640"/>
            <a:ext cx="5443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Google Shape;206;p25"/>
          <p:cNvSpPr/>
          <p:nvPr/>
        </p:nvSpPr>
        <p:spPr>
          <a:xfrm>
            <a:off x="898560" y="1554120"/>
            <a:ext cx="2999520" cy="153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Objective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Number of Evaluations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Parameters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Google Shape;212;p26"/>
          <p:cNvSpPr/>
          <p:nvPr/>
        </p:nvSpPr>
        <p:spPr>
          <a:xfrm>
            <a:off x="646920" y="224640"/>
            <a:ext cx="5443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Google Shape;213;p26"/>
          <p:cNvSpPr/>
          <p:nvPr/>
        </p:nvSpPr>
        <p:spPr>
          <a:xfrm>
            <a:off x="898560" y="1554120"/>
            <a:ext cx="4186080" cy="25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Population Size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Crossover Probability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Mutation Probability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K–Tournament Selection Size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Number of Generations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Benchmarking Flow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Google Shape;219;p27"/>
          <p:cNvSpPr/>
          <p:nvPr/>
        </p:nvSpPr>
        <p:spPr>
          <a:xfrm>
            <a:off x="646920" y="224640"/>
            <a:ext cx="5443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spcAft>
                <a:spcPts val="1001"/>
              </a:spcAft>
              <a:tabLst>
                <a:tab algn="l" pos="0"/>
              </a:tabLst>
            </a:pPr>
            <a:r>
              <a:rPr b="1" lang="en" sz="12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Google Shape;220;p27"/>
          <p:cNvSpPr/>
          <p:nvPr/>
        </p:nvSpPr>
        <p:spPr>
          <a:xfrm>
            <a:off x="898560" y="1554120"/>
            <a:ext cx="634248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50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best parameters are found using an iterative process.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Google Shape;221;p27"/>
          <p:cNvSpPr/>
          <p:nvPr/>
        </p:nvSpPr>
        <p:spPr>
          <a:xfrm>
            <a:off x="898560" y="2137680"/>
            <a:ext cx="5695920" cy="23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Test instances are loaded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algorithm is run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results are saved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AutoNum type="arabicPeriod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The results are analyzed using a Jupyter Notebook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Results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231;p29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Google Shape;232;p29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1st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Google Shape;233;p29"/>
          <p:cNvSpPr/>
          <p:nvPr/>
        </p:nvSpPr>
        <p:spPr>
          <a:xfrm>
            <a:off x="2855520" y="1572480"/>
            <a:ext cx="3307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algorithm is run with defaults parameters, to see how it performs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238;p30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Google Shape;239;p30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2nd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Google Shape;240;p30"/>
          <p:cNvSpPr/>
          <p:nvPr/>
        </p:nvSpPr>
        <p:spPr>
          <a:xfrm>
            <a:off x="2855520" y="1572480"/>
            <a:ext cx="33073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population size is tuned.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size of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150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is found to be the best.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245;p31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Google Shape;246;p31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3rd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Google Shape;247;p31"/>
          <p:cNvSpPr/>
          <p:nvPr/>
        </p:nvSpPr>
        <p:spPr>
          <a:xfrm>
            <a:off x="2855520" y="1572480"/>
            <a:ext cx="3307320" cy="21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Crossover and Mutation parameters are analyzed.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These are studied together since they’re tightly coupled.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best parameters found are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0.4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and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0.25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for crossover and mutation probability, respectively.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The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Google Shape;80;p14" descr=""/>
          <p:cNvPicPr/>
          <p:nvPr/>
        </p:nvPicPr>
        <p:blipFill>
          <a:blip r:embed="rId1"/>
          <a:stretch/>
        </p:blipFill>
        <p:spPr>
          <a:xfrm>
            <a:off x="6554520" y="1509120"/>
            <a:ext cx="2095200" cy="300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81;p14" descr=""/>
          <p:cNvPicPr/>
          <p:nvPr/>
        </p:nvPicPr>
        <p:blipFill>
          <a:blip r:embed="rId2"/>
          <a:stretch/>
        </p:blipFill>
        <p:spPr>
          <a:xfrm>
            <a:off x="535680" y="1354680"/>
            <a:ext cx="5869080" cy="1542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252;p32" descr=""/>
          <p:cNvPicPr/>
          <p:nvPr/>
        </p:nvPicPr>
        <p:blipFill>
          <a:blip r:embed="rId1"/>
          <a:stretch/>
        </p:blipFill>
        <p:spPr>
          <a:xfrm>
            <a:off x="2444760" y="162720"/>
            <a:ext cx="4254120" cy="481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5" name="Google Shape;253;p32"/>
          <p:cNvSpPr/>
          <p:nvPr/>
        </p:nvSpPr>
        <p:spPr>
          <a:xfrm>
            <a:off x="2855520" y="687240"/>
            <a:ext cx="34326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4th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Google Shape;254;p32"/>
          <p:cNvSpPr/>
          <p:nvPr/>
        </p:nvSpPr>
        <p:spPr>
          <a:xfrm>
            <a:off x="2855520" y="1572480"/>
            <a:ext cx="3307320" cy="12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Tournament size is modified.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Using k=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2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 gave the highest results in most the instances, so this was chosen.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259;p33" descr=""/>
          <p:cNvPicPr/>
          <p:nvPr/>
        </p:nvPicPr>
        <p:blipFill>
          <a:blip r:embed="rId1"/>
          <a:stretch/>
        </p:blipFill>
        <p:spPr>
          <a:xfrm>
            <a:off x="3581280" y="162720"/>
            <a:ext cx="4254120" cy="481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Google Shape;260;p33"/>
          <p:cNvSpPr/>
          <p:nvPr/>
        </p:nvSpPr>
        <p:spPr>
          <a:xfrm>
            <a:off x="3992400" y="687240"/>
            <a:ext cx="34326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000" strike="noStrike" u="none">
                <a:solidFill>
                  <a:schemeClr val="lt2"/>
                </a:solidFill>
                <a:uFillTx/>
                <a:latin typeface="Raleway"/>
                <a:ea typeface="Raleway"/>
              </a:rPr>
              <a:t>5th Iteration</a:t>
            </a:r>
            <a:endParaRPr b="0" lang="en-U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Google Shape;261;p33"/>
          <p:cNvSpPr/>
          <p:nvPr/>
        </p:nvSpPr>
        <p:spPr>
          <a:xfrm>
            <a:off x="3992400" y="1572480"/>
            <a:ext cx="3307320" cy="23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To improve efficiency, the number of generations must be tuned.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Analyzing the plots, there’s no correlation between optimal number of generation and problem size.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chosen stopping criteria is to stop the algorithm after a fixed </a:t>
            </a:r>
            <a:r>
              <a:rPr b="1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100 generations of no improvement</a:t>
            </a: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0" name="Google Shape;262;p33" descr=""/>
          <p:cNvPicPr/>
          <p:nvPr/>
        </p:nvPicPr>
        <p:blipFill>
          <a:blip r:embed="rId2"/>
          <a:srcRect l="0" t="0" r="0" b="2310"/>
          <a:stretch/>
        </p:blipFill>
        <p:spPr>
          <a:xfrm>
            <a:off x="1178640" y="357480"/>
            <a:ext cx="2465280" cy="1444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1" name="Google Shape;263;p33" descr=""/>
          <p:cNvPicPr/>
          <p:nvPr/>
        </p:nvPicPr>
        <p:blipFill>
          <a:blip r:embed="rId3"/>
          <a:srcRect l="0" t="0" r="0" b="2310"/>
          <a:stretch/>
        </p:blipFill>
        <p:spPr>
          <a:xfrm>
            <a:off x="1178640" y="1843560"/>
            <a:ext cx="2465280" cy="1444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2" name="Google Shape;264;p33" descr=""/>
          <p:cNvPicPr/>
          <p:nvPr/>
        </p:nvPicPr>
        <p:blipFill>
          <a:blip r:embed="rId4"/>
          <a:srcRect l="0" t="0" r="0" b="2310"/>
          <a:stretch/>
        </p:blipFill>
        <p:spPr>
          <a:xfrm>
            <a:off x="1178640" y="3329280"/>
            <a:ext cx="2465280" cy="1444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279;p35"/>
          <p:cNvSpPr/>
          <p:nvPr/>
        </p:nvSpPr>
        <p:spPr>
          <a:xfrm>
            <a:off x="1173240" y="1762200"/>
            <a:ext cx="3432600" cy="7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40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Thanks</a:t>
            </a:r>
            <a:endParaRPr b="0" lang="en-US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765288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r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The solution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7" name="Google Shape;87;p15" descr=""/>
          <p:cNvPicPr/>
          <p:nvPr/>
        </p:nvPicPr>
        <p:blipFill>
          <a:blip r:embed="rId1"/>
          <a:stretch/>
        </p:blipFill>
        <p:spPr>
          <a:xfrm>
            <a:off x="-34920" y="1437480"/>
            <a:ext cx="2801520" cy="280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Google Shape;88;p15"/>
          <p:cNvSpPr/>
          <p:nvPr/>
        </p:nvSpPr>
        <p:spPr>
          <a:xfrm>
            <a:off x="3296520" y="1401840"/>
            <a:ext cx="481896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Tabu Search (TS);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Branch-and-Bound;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Genetic Algorithm (GA) with uniform crossover and roulette-wheel selection;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Genetic Algorithm (GA) with one-point crossover and k-tournament selection;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93;p16"/>
          <p:cNvSpPr/>
          <p:nvPr/>
        </p:nvSpPr>
        <p:spPr>
          <a:xfrm rot="16200000">
            <a:off x="754308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Google Shape;95;p16"/>
          <p:cNvSpPr/>
          <p:nvPr/>
        </p:nvSpPr>
        <p:spPr>
          <a:xfrm rot="16200000">
            <a:off x="580068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Google Shape;96;p16"/>
          <p:cNvSpPr/>
          <p:nvPr/>
        </p:nvSpPr>
        <p:spPr>
          <a:xfrm rot="16200000">
            <a:off x="407016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Google Shape;97;p16"/>
          <p:cNvSpPr/>
          <p:nvPr/>
        </p:nvSpPr>
        <p:spPr>
          <a:xfrm rot="16200000">
            <a:off x="232776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98;p16"/>
          <p:cNvSpPr/>
          <p:nvPr/>
        </p:nvSpPr>
        <p:spPr>
          <a:xfrm rot="16200000">
            <a:off x="597240" y="1403280"/>
            <a:ext cx="1003320" cy="217476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Google Shape;99;p16"/>
          <p:cNvSpPr/>
          <p:nvPr/>
        </p:nvSpPr>
        <p:spPr>
          <a:xfrm>
            <a:off x="6300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Google Shape;100;p16"/>
          <p:cNvSpPr/>
          <p:nvPr/>
        </p:nvSpPr>
        <p:spPr>
          <a:xfrm>
            <a:off x="22006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Google Shape;101;p16"/>
          <p:cNvSpPr/>
          <p:nvPr/>
        </p:nvSpPr>
        <p:spPr>
          <a:xfrm>
            <a:off x="393732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02;p16"/>
          <p:cNvSpPr/>
          <p:nvPr/>
        </p:nvSpPr>
        <p:spPr>
          <a:xfrm>
            <a:off x="565956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03;p16"/>
          <p:cNvSpPr/>
          <p:nvPr/>
        </p:nvSpPr>
        <p:spPr>
          <a:xfrm>
            <a:off x="73900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04;p16"/>
          <p:cNvSpPr/>
          <p:nvPr/>
        </p:nvSpPr>
        <p:spPr>
          <a:xfrm>
            <a:off x="610920" y="3675240"/>
            <a:ext cx="79963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Each individual in the population is evaluated based on a predefined fitness function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09;p17"/>
          <p:cNvSpPr/>
          <p:nvPr/>
        </p:nvSpPr>
        <p:spPr>
          <a:xfrm rot="16200000">
            <a:off x="754308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Google Shape;111;p17"/>
          <p:cNvSpPr/>
          <p:nvPr/>
        </p:nvSpPr>
        <p:spPr>
          <a:xfrm rot="16200000">
            <a:off x="580068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Google Shape;112;p17"/>
          <p:cNvSpPr/>
          <p:nvPr/>
        </p:nvSpPr>
        <p:spPr>
          <a:xfrm rot="16200000">
            <a:off x="407016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Google Shape;113;p17"/>
          <p:cNvSpPr/>
          <p:nvPr/>
        </p:nvSpPr>
        <p:spPr>
          <a:xfrm rot="16200000">
            <a:off x="2327760" y="1403280"/>
            <a:ext cx="1003320" cy="217476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6" name="Google Shape;114;p17"/>
          <p:cNvSpPr/>
          <p:nvPr/>
        </p:nvSpPr>
        <p:spPr>
          <a:xfrm rot="16200000">
            <a:off x="59724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15;p17"/>
          <p:cNvSpPr/>
          <p:nvPr/>
        </p:nvSpPr>
        <p:spPr>
          <a:xfrm>
            <a:off x="6300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16;p17"/>
          <p:cNvSpPr/>
          <p:nvPr/>
        </p:nvSpPr>
        <p:spPr>
          <a:xfrm>
            <a:off x="22006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17;p17"/>
          <p:cNvSpPr/>
          <p:nvPr/>
        </p:nvSpPr>
        <p:spPr>
          <a:xfrm>
            <a:off x="393732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18;p17"/>
          <p:cNvSpPr/>
          <p:nvPr/>
        </p:nvSpPr>
        <p:spPr>
          <a:xfrm>
            <a:off x="565956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19;p17"/>
          <p:cNvSpPr/>
          <p:nvPr/>
        </p:nvSpPr>
        <p:spPr>
          <a:xfrm>
            <a:off x="73900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Google Shape;120;p17"/>
          <p:cNvSpPr/>
          <p:nvPr/>
        </p:nvSpPr>
        <p:spPr>
          <a:xfrm>
            <a:off x="610920" y="3370320"/>
            <a:ext cx="799632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A subset of individuals are selected from the populations, based on fitness.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Raleway"/>
                <a:ea typeface="Raleway"/>
              </a:rPr>
              <a:t>In case of the k-tournament selection algorithm, it involves running several ”tournaments” among k individuals chosen at random from the population, until the desired amount of population is reached. Each tournament selects the best amongst the k selected individuals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25;p18"/>
          <p:cNvSpPr/>
          <p:nvPr/>
        </p:nvSpPr>
        <p:spPr>
          <a:xfrm rot="16200000">
            <a:off x="754308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Google Shape;127;p18"/>
          <p:cNvSpPr/>
          <p:nvPr/>
        </p:nvSpPr>
        <p:spPr>
          <a:xfrm rot="16200000">
            <a:off x="580068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Google Shape;128;p18"/>
          <p:cNvSpPr/>
          <p:nvPr/>
        </p:nvSpPr>
        <p:spPr>
          <a:xfrm rot="16200000">
            <a:off x="4070160" y="1403280"/>
            <a:ext cx="1003320" cy="217476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Google Shape;129;p18"/>
          <p:cNvSpPr/>
          <p:nvPr/>
        </p:nvSpPr>
        <p:spPr>
          <a:xfrm rot="16200000">
            <a:off x="232776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30;p18"/>
          <p:cNvSpPr/>
          <p:nvPr/>
        </p:nvSpPr>
        <p:spPr>
          <a:xfrm rot="16200000">
            <a:off x="59724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31;p18"/>
          <p:cNvSpPr/>
          <p:nvPr/>
        </p:nvSpPr>
        <p:spPr>
          <a:xfrm>
            <a:off x="6300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32;p18"/>
          <p:cNvSpPr/>
          <p:nvPr/>
        </p:nvSpPr>
        <p:spPr>
          <a:xfrm>
            <a:off x="22006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33;p18"/>
          <p:cNvSpPr/>
          <p:nvPr/>
        </p:nvSpPr>
        <p:spPr>
          <a:xfrm>
            <a:off x="393732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Google Shape;134;p18"/>
          <p:cNvSpPr/>
          <p:nvPr/>
        </p:nvSpPr>
        <p:spPr>
          <a:xfrm>
            <a:off x="565956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Google Shape;135;p18"/>
          <p:cNvSpPr/>
          <p:nvPr/>
        </p:nvSpPr>
        <p:spPr>
          <a:xfrm>
            <a:off x="73900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Google Shape;136;p18"/>
          <p:cNvSpPr/>
          <p:nvPr/>
        </p:nvSpPr>
        <p:spPr>
          <a:xfrm>
            <a:off x="610920" y="3675240"/>
            <a:ext cx="7996320" cy="10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Genetic material of the individuals are combined to create offspring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In case of single-point crossover, a random crossover point is selected and the genetic material is exchanged between the parents at that point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41;p19"/>
          <p:cNvSpPr/>
          <p:nvPr/>
        </p:nvSpPr>
        <p:spPr>
          <a:xfrm rot="16200000">
            <a:off x="7543080" y="1403280"/>
            <a:ext cx="1003320" cy="2174760"/>
          </a:xfrm>
          <a:prstGeom prst="flowChartOffpageConnector">
            <a:avLst/>
          </a:prstGeom>
          <a:solidFill>
            <a:schemeClr val="lt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43;p19"/>
          <p:cNvSpPr/>
          <p:nvPr/>
        </p:nvSpPr>
        <p:spPr>
          <a:xfrm rot="16200000">
            <a:off x="5800680" y="1403280"/>
            <a:ext cx="1003320" cy="217476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8" name="Google Shape;144;p19"/>
          <p:cNvSpPr/>
          <p:nvPr/>
        </p:nvSpPr>
        <p:spPr>
          <a:xfrm rot="16200000">
            <a:off x="407016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Google Shape;145;p19"/>
          <p:cNvSpPr/>
          <p:nvPr/>
        </p:nvSpPr>
        <p:spPr>
          <a:xfrm rot="16200000">
            <a:off x="232776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146;p19"/>
          <p:cNvSpPr/>
          <p:nvPr/>
        </p:nvSpPr>
        <p:spPr>
          <a:xfrm rot="16200000">
            <a:off x="59724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47;p19"/>
          <p:cNvSpPr/>
          <p:nvPr/>
        </p:nvSpPr>
        <p:spPr>
          <a:xfrm>
            <a:off x="6300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48;p19"/>
          <p:cNvSpPr/>
          <p:nvPr/>
        </p:nvSpPr>
        <p:spPr>
          <a:xfrm>
            <a:off x="22006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49;p19"/>
          <p:cNvSpPr/>
          <p:nvPr/>
        </p:nvSpPr>
        <p:spPr>
          <a:xfrm>
            <a:off x="393732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Google Shape;150;p19"/>
          <p:cNvSpPr/>
          <p:nvPr/>
        </p:nvSpPr>
        <p:spPr>
          <a:xfrm>
            <a:off x="565956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51;p19"/>
          <p:cNvSpPr/>
          <p:nvPr/>
        </p:nvSpPr>
        <p:spPr>
          <a:xfrm>
            <a:off x="73900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Google Shape;152;p19"/>
          <p:cNvSpPr/>
          <p:nvPr/>
        </p:nvSpPr>
        <p:spPr>
          <a:xfrm>
            <a:off x="610920" y="3675240"/>
            <a:ext cx="79963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With a certain probability, random mutations are introduced into the offspring, helping to maintain diversity within the population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57;p20"/>
          <p:cNvSpPr/>
          <p:nvPr/>
        </p:nvSpPr>
        <p:spPr>
          <a:xfrm rot="16200000">
            <a:off x="7543080" y="1403280"/>
            <a:ext cx="1003320" cy="2174760"/>
          </a:xfrm>
          <a:prstGeom prst="flowChartOffpageConnector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35680" y="712080"/>
            <a:ext cx="5196960" cy="76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1" lang="en" sz="3600" strike="noStrike" u="none">
                <a:solidFill>
                  <a:schemeClr val="dk1"/>
                </a:solidFill>
                <a:uFillTx/>
                <a:latin typeface="Raleway"/>
                <a:ea typeface="Raleway"/>
              </a:rPr>
              <a:t>Genetic Algorithm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Google Shape;159;p20"/>
          <p:cNvSpPr/>
          <p:nvPr/>
        </p:nvSpPr>
        <p:spPr>
          <a:xfrm rot="16200000">
            <a:off x="580068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60;p20"/>
          <p:cNvSpPr/>
          <p:nvPr/>
        </p:nvSpPr>
        <p:spPr>
          <a:xfrm rot="16200000">
            <a:off x="407016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Google Shape;161;p20"/>
          <p:cNvSpPr/>
          <p:nvPr/>
        </p:nvSpPr>
        <p:spPr>
          <a:xfrm rot="16200000">
            <a:off x="232776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Google Shape;162;p20"/>
          <p:cNvSpPr/>
          <p:nvPr/>
        </p:nvSpPr>
        <p:spPr>
          <a:xfrm rot="16200000">
            <a:off x="597240" y="1403280"/>
            <a:ext cx="1003320" cy="2174760"/>
          </a:xfrm>
          <a:prstGeom prst="flowChartOffpageConnector">
            <a:avLst/>
          </a:prstGeom>
          <a:solidFill>
            <a:schemeClr val="accent6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Google Shape;163;p20"/>
          <p:cNvSpPr/>
          <p:nvPr/>
        </p:nvSpPr>
        <p:spPr>
          <a:xfrm>
            <a:off x="6300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Evaluation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Google Shape;164;p20"/>
          <p:cNvSpPr/>
          <p:nvPr/>
        </p:nvSpPr>
        <p:spPr>
          <a:xfrm>
            <a:off x="22006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Selection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165;p20"/>
          <p:cNvSpPr/>
          <p:nvPr/>
        </p:nvSpPr>
        <p:spPr>
          <a:xfrm>
            <a:off x="393732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Crossover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166;p20"/>
          <p:cNvSpPr/>
          <p:nvPr/>
        </p:nvSpPr>
        <p:spPr>
          <a:xfrm>
            <a:off x="565956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Mutation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Google Shape;167;p20"/>
          <p:cNvSpPr/>
          <p:nvPr/>
        </p:nvSpPr>
        <p:spPr>
          <a:xfrm>
            <a:off x="7390080" y="2290320"/>
            <a:ext cx="299952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uFillTx/>
                <a:latin typeface="Raleway"/>
                <a:ea typeface="Raleway"/>
              </a:rPr>
              <a:t>Replacement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Google Shape;168;p20"/>
          <p:cNvSpPr/>
          <p:nvPr/>
        </p:nvSpPr>
        <p:spPr>
          <a:xfrm>
            <a:off x="610920" y="3675240"/>
            <a:ext cx="7996320" cy="82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This newly generated population replaces the old one.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2"/>
                </a:solidFill>
                <a:uFillTx/>
                <a:latin typeface="Raleway"/>
                <a:ea typeface="Raleway"/>
              </a:rPr>
              <a:t>The process repeats until a stopping criteria is satisfied.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82960" y="712080"/>
            <a:ext cx="8622000" cy="383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8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Implementation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Google Shape;174;p21"/>
          <p:cNvSpPr/>
          <p:nvPr/>
        </p:nvSpPr>
        <p:spPr>
          <a:xfrm>
            <a:off x="404280" y="1877760"/>
            <a:ext cx="2999520" cy="30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30120">
              <a:lnSpc>
                <a:spcPct val="150000"/>
              </a:lnSpc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DEAP Framework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Gene Representation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Fitness Function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Performance Metrics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17520">
              <a:lnSpc>
                <a:spcPct val="150000"/>
              </a:lnSpc>
              <a:spcBef>
                <a:spcPts val="1001"/>
              </a:spcBef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Parameters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spcBef>
                <a:spcPts val="1001"/>
              </a:spcBef>
              <a:spcAft>
                <a:spcPts val="1001"/>
              </a:spcAft>
              <a:buClr>
                <a:srgbClr val="fb8c00"/>
              </a:buClr>
              <a:buFont typeface="Raleway"/>
              <a:buChar char="➔"/>
            </a:pPr>
            <a:r>
              <a:rPr b="1" lang="en" sz="1600" strike="noStrike" u="none">
                <a:solidFill>
                  <a:schemeClr val="accent5"/>
                </a:solidFill>
                <a:uFillTx/>
                <a:latin typeface="Raleway"/>
                <a:ea typeface="Raleway"/>
              </a:rPr>
              <a:t>Benchmarking Flow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lastPrinted>2025-02-21T16:31:29Z</cp:lastPrinted>
  <dcterms:modified xsi:type="dcterms:W3CDTF">2025-02-21T16:31:39Z</dcterms:modified>
  <cp:revision>1</cp:revision>
  <dc:subject/>
  <dc:title/>
</cp:coreProperties>
</file>