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84be807d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84be807d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84be807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84be807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84be807d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84be807d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84be807d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84be807d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84be807d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84be807d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84be807d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84be807d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84be807d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84be807d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84be807d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84be807d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84be807d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84be807d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84be807d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84be807d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84be807d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84be807d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84be807d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84be807d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84be807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84be807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84be807d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84be807d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84be807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84be807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84be807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84be807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84be807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84be807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4be807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84be807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84be807d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84be807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84be807d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84be807d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84be807d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84be807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Weight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Cover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Artificial Intelligence Project</a:t>
            </a:r>
            <a:endParaRPr b="1" sz="24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504126" y="4734600"/>
            <a:ext cx="6217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/>
              <a:t>.y. 2024/25 - made by Matteo Galletta - assigned by professor M. Pavone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DEAP Framework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647000" y="224625"/>
            <a:ext cx="54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200"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625" y="1598375"/>
            <a:ext cx="5101148" cy="30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338" y="1889038"/>
            <a:ext cx="4177726" cy="24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647000" y="1662350"/>
            <a:ext cx="302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DEAP is a Python library that excels at rapid prototyping and testing of ideas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Gene Representation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47000" y="224625"/>
            <a:ext cx="54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2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38" y="3558400"/>
            <a:ext cx="5517325" cy="9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647000" y="1662350"/>
            <a:ext cx="431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Each gene is a binary string where each bit represents the presence of a vertex in the solution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504" y="3721013"/>
            <a:ext cx="4918976" cy="6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Fitness Function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647000" y="224625"/>
            <a:ext cx="54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200"/>
          </a:p>
        </p:txBody>
      </p:sp>
      <p:sp>
        <p:nvSpPr>
          <p:cNvPr id="199" name="Google Shape;199;p24"/>
          <p:cNvSpPr txBox="1"/>
          <p:nvPr/>
        </p:nvSpPr>
        <p:spPr>
          <a:xfrm>
            <a:off x="647000" y="1662350"/>
            <a:ext cx="4312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 calculates the weight of the solution by summing the weights of the vertices present in the solution.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Additionally, it imposes a penalty for each edge that is not covered by the vertices in the solution.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Performance Metrics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647000" y="224625"/>
            <a:ext cx="54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200"/>
          </a:p>
        </p:txBody>
      </p:sp>
      <p:sp>
        <p:nvSpPr>
          <p:cNvPr id="206" name="Google Shape;206;p25"/>
          <p:cNvSpPr txBox="1"/>
          <p:nvPr/>
        </p:nvSpPr>
        <p:spPr>
          <a:xfrm>
            <a:off x="898600" y="1554200"/>
            <a:ext cx="30000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Fitness Function</a:t>
            </a:r>
            <a:endParaRPr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Objective Function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Number of Evaluations</a:t>
            </a:r>
            <a:endParaRPr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Parameters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647000" y="224625"/>
            <a:ext cx="54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200"/>
          </a:p>
        </p:txBody>
      </p:sp>
      <p:sp>
        <p:nvSpPr>
          <p:cNvPr id="213" name="Google Shape;213;p26"/>
          <p:cNvSpPr txBox="1"/>
          <p:nvPr/>
        </p:nvSpPr>
        <p:spPr>
          <a:xfrm>
            <a:off x="898600" y="1554200"/>
            <a:ext cx="41865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Population Size</a:t>
            </a:r>
            <a:endParaRPr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Crossover Probability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Mutation Probability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K–Tournament Selection Size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Number of Generations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Benchmarking Flow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647000" y="224625"/>
            <a:ext cx="54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200"/>
          </a:p>
        </p:txBody>
      </p:sp>
      <p:sp>
        <p:nvSpPr>
          <p:cNvPr id="220" name="Google Shape;220;p27"/>
          <p:cNvSpPr txBox="1"/>
          <p:nvPr/>
        </p:nvSpPr>
        <p:spPr>
          <a:xfrm>
            <a:off x="898600" y="1554200"/>
            <a:ext cx="634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The best parameters are found using an iterative process.</a:t>
            </a:r>
            <a:endParaRPr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898600" y="2137700"/>
            <a:ext cx="56961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Test instances are loaded</a:t>
            </a:r>
            <a:endParaRPr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The algorithm is run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The results are saved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600"/>
              <a:buFont typeface="Raleway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The results are analyzed using a Jupyter Notebook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Results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1st Iteration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2855550" y="1572525"/>
            <a:ext cx="33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algorithm is run with defaults parameters, to see how it performs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2nd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Iteration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855550" y="1572525"/>
            <a:ext cx="330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population size is tuned.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size of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150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is found to be the best.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3r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 Iteration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2855550" y="1572525"/>
            <a:ext cx="330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Crossover and Mutation parameters are analyzed.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These are studied together since they’re tightly coupled.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best parameters found are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0.4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0.25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for crossover and mutation probability, respectively.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problem</a:t>
            </a:r>
            <a:endParaRPr sz="24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50" y="1508950"/>
            <a:ext cx="20955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75" y="1354700"/>
            <a:ext cx="5869275" cy="1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4th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Iteration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2855550" y="1572525"/>
            <a:ext cx="3307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Tournament size is modified.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Using k=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gave the highest results in most the instances, so this was chosen.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39922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5th Iteration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992250" y="1572525"/>
            <a:ext cx="330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improve efficiency, the number of generations must be tuned.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Analyzing the plots, there’s no correlation between optimal number of generation and problem size.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chosen stopping criteria is to stop the algorithm after a fixed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100 generations of no improvement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2315" l="0" r="0" t="0"/>
          <a:stretch/>
        </p:blipFill>
        <p:spPr>
          <a:xfrm>
            <a:off x="1178600" y="357625"/>
            <a:ext cx="2465625" cy="1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 rotWithShape="1">
          <a:blip r:embed="rId5">
            <a:alphaModFix/>
          </a:blip>
          <a:srcRect b="2315" l="0" r="0" t="0"/>
          <a:stretch/>
        </p:blipFill>
        <p:spPr>
          <a:xfrm>
            <a:off x="1178600" y="1843413"/>
            <a:ext cx="2465625" cy="144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 rotWithShape="1">
          <a:blip r:embed="rId6">
            <a:alphaModFix/>
          </a:blip>
          <a:srcRect b="2315" l="0" r="0" t="0"/>
          <a:stretch/>
        </p:blipFill>
        <p:spPr>
          <a:xfrm>
            <a:off x="1178600" y="3329189"/>
            <a:ext cx="2465625" cy="14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39922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5th Iteration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3992250" y="1572525"/>
            <a:ext cx="3307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improve efficiency, the number of generations must be tuned.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Analyzing the plots, there’s no correlation between optimal number of generation and problem size.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chosen stopping criteria is to stop the algorithm after a fixed </a:t>
            </a: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100 generations of no improvement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 rotWithShape="1">
          <a:blip r:embed="rId4">
            <a:alphaModFix/>
          </a:blip>
          <a:srcRect b="2315" l="0" r="0" t="0"/>
          <a:stretch/>
        </p:blipFill>
        <p:spPr>
          <a:xfrm>
            <a:off x="1178600" y="357625"/>
            <a:ext cx="2465625" cy="1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 rotWithShape="1">
          <a:blip r:embed="rId5">
            <a:alphaModFix/>
          </a:blip>
          <a:srcRect b="2315" l="0" r="0" t="0"/>
          <a:stretch/>
        </p:blipFill>
        <p:spPr>
          <a:xfrm>
            <a:off x="1178600" y="1843413"/>
            <a:ext cx="2465625" cy="144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 rotWithShape="1">
          <a:blip r:embed="rId6">
            <a:alphaModFix/>
          </a:blip>
          <a:srcRect b="2315" l="0" r="0" t="0"/>
          <a:stretch/>
        </p:blipFill>
        <p:spPr>
          <a:xfrm>
            <a:off x="1178600" y="3329189"/>
            <a:ext cx="2465625" cy="14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1173375" y="17621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Thanks</a:t>
            </a:r>
            <a:endParaRPr b="1"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7653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solution</a:t>
            </a:r>
            <a:endParaRPr sz="24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850" y="1437425"/>
            <a:ext cx="2801750" cy="28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296575" y="1401900"/>
            <a:ext cx="4819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Tabu Search (TS);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Branch-and-Bound;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Genetic Algorithm (GA) with uniform crossover and roulette-wheel selection;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Genetic Algorithm (GA) with one-point crossover and k-tournament selection;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 rot="-5400000">
            <a:off x="7543050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Genetic Algorithm</a:t>
            </a:r>
            <a:endParaRPr sz="2400"/>
          </a:p>
        </p:txBody>
      </p:sp>
      <p:sp>
        <p:nvSpPr>
          <p:cNvPr id="95" name="Google Shape;95;p16"/>
          <p:cNvSpPr/>
          <p:nvPr/>
        </p:nvSpPr>
        <p:spPr>
          <a:xfrm rot="-5400000">
            <a:off x="5800725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/>
          <p:nvPr/>
        </p:nvSpPr>
        <p:spPr>
          <a:xfrm rot="-5400000">
            <a:off x="4070100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/>
          <p:nvPr/>
        </p:nvSpPr>
        <p:spPr>
          <a:xfrm rot="-5400000">
            <a:off x="2327775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/>
          <p:nvPr/>
        </p:nvSpPr>
        <p:spPr>
          <a:xfrm rot="-5400000">
            <a:off x="597150" y="1402788"/>
            <a:ext cx="1003800" cy="2175175"/>
          </a:xfrm>
          <a:prstGeom prst="flowChartOffpage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29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20085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9373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Crossover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6596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Mutation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3902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Replacement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11050" y="3675200"/>
            <a:ext cx="79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Each individual in the population is evaluated based on a predefined fitness function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 rot="-5400000">
            <a:off x="7543050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Genetic Algorithm</a:t>
            </a:r>
            <a:endParaRPr sz="2400"/>
          </a:p>
        </p:txBody>
      </p:sp>
      <p:sp>
        <p:nvSpPr>
          <p:cNvPr id="111" name="Google Shape;111;p17"/>
          <p:cNvSpPr/>
          <p:nvPr/>
        </p:nvSpPr>
        <p:spPr>
          <a:xfrm rot="-5400000">
            <a:off x="5800725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/>
          <p:nvPr/>
        </p:nvSpPr>
        <p:spPr>
          <a:xfrm rot="-5400000">
            <a:off x="4070100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/>
          <p:nvPr/>
        </p:nvSpPr>
        <p:spPr>
          <a:xfrm rot="-5400000">
            <a:off x="2327775" y="1402788"/>
            <a:ext cx="1003800" cy="2175175"/>
          </a:xfrm>
          <a:prstGeom prst="flowChartOffpage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/>
          <p:nvPr/>
        </p:nvSpPr>
        <p:spPr>
          <a:xfrm rot="-5400000">
            <a:off x="597150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29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20085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9373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Crossover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6596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Mutation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3902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Replacement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11050" y="3370400"/>
            <a:ext cx="799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 subset of individuals are selected from the populations, based on fitness.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In case of the k-tournament selection algorithm, it involves running several ”tournaments” among k individuals chosen at random from the population, until the desired amount of population is reached. Each tournament selects the best amongst the k selected individuals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 rot="-5400000">
            <a:off x="7543050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Genetic Algorithm</a:t>
            </a:r>
            <a:endParaRPr sz="2400"/>
          </a:p>
        </p:txBody>
      </p:sp>
      <p:sp>
        <p:nvSpPr>
          <p:cNvPr id="127" name="Google Shape;127;p18"/>
          <p:cNvSpPr/>
          <p:nvPr/>
        </p:nvSpPr>
        <p:spPr>
          <a:xfrm rot="-5400000">
            <a:off x="5800725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/>
          <p:nvPr/>
        </p:nvSpPr>
        <p:spPr>
          <a:xfrm rot="-5400000">
            <a:off x="4070100" y="1402788"/>
            <a:ext cx="1003800" cy="2175175"/>
          </a:xfrm>
          <a:prstGeom prst="flowChartOffpage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>
            <a:off x="2327775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/>
          <p:nvPr/>
        </p:nvSpPr>
        <p:spPr>
          <a:xfrm rot="-5400000">
            <a:off x="597150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29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20085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9373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Crossover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6596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Mutation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3902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Replacement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11050" y="3675200"/>
            <a:ext cx="799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Genetic material of the individuals are combined to create offspring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 case of single-point crossover, a random crossover point is selected and the genetic material is exchanged between the parents at that point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 rot="-5400000">
            <a:off x="7543050" y="1402788"/>
            <a:ext cx="1003800" cy="21751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Genetic Algorithm</a:t>
            </a:r>
            <a:endParaRPr sz="2400"/>
          </a:p>
        </p:txBody>
      </p:sp>
      <p:sp>
        <p:nvSpPr>
          <p:cNvPr id="143" name="Google Shape;143;p19"/>
          <p:cNvSpPr/>
          <p:nvPr/>
        </p:nvSpPr>
        <p:spPr>
          <a:xfrm rot="-5400000">
            <a:off x="5800725" y="1402788"/>
            <a:ext cx="1003800" cy="2175175"/>
          </a:xfrm>
          <a:prstGeom prst="flowChartOffpage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/>
          <p:nvPr/>
        </p:nvSpPr>
        <p:spPr>
          <a:xfrm rot="-5400000">
            <a:off x="4070100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/>
          <p:nvPr/>
        </p:nvSpPr>
        <p:spPr>
          <a:xfrm rot="-5400000">
            <a:off x="2327775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/>
          <p:cNvSpPr/>
          <p:nvPr/>
        </p:nvSpPr>
        <p:spPr>
          <a:xfrm rot="-5400000">
            <a:off x="597150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29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0085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9373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Crossover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56596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Mutation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73902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Replacement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11050" y="3675200"/>
            <a:ext cx="79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With a certain probability, random mutations are introduced into the offspring, helping to maintain diversity within the population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 rot="-5400000">
            <a:off x="7543050" y="1402788"/>
            <a:ext cx="1003800" cy="2175175"/>
          </a:xfrm>
          <a:prstGeom prst="flowChartOffpage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Genetic Algorithm</a:t>
            </a:r>
            <a:endParaRPr sz="2400"/>
          </a:p>
        </p:txBody>
      </p:sp>
      <p:sp>
        <p:nvSpPr>
          <p:cNvPr id="159" name="Google Shape;159;p20"/>
          <p:cNvSpPr/>
          <p:nvPr/>
        </p:nvSpPr>
        <p:spPr>
          <a:xfrm rot="-5400000">
            <a:off x="5800725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/>
          <p:nvPr/>
        </p:nvSpPr>
        <p:spPr>
          <a:xfrm rot="-5400000">
            <a:off x="4070100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0"/>
          <p:cNvSpPr/>
          <p:nvPr/>
        </p:nvSpPr>
        <p:spPr>
          <a:xfrm rot="-5400000">
            <a:off x="2327775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0"/>
          <p:cNvSpPr/>
          <p:nvPr/>
        </p:nvSpPr>
        <p:spPr>
          <a:xfrm rot="-5400000">
            <a:off x="597150" y="1402788"/>
            <a:ext cx="1003800" cy="2175175"/>
          </a:xfrm>
          <a:prstGeom prst="flowChartOffpageConnector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29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Evaluation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20085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9373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Crossover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5659600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Mutation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7390225" y="229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Replacement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611050" y="3675200"/>
            <a:ext cx="79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newly generated population replaces the old one.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process repeats until a stopping criteria is satisfied.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Implementation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74" name="Google Shape;174;p21"/>
          <p:cNvSpPr txBox="1"/>
          <p:nvPr/>
        </p:nvSpPr>
        <p:spPr>
          <a:xfrm>
            <a:off x="404375" y="1877700"/>
            <a:ext cx="30000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DEAP Framework</a:t>
            </a:r>
            <a:endParaRPr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Gene Representation</a:t>
            </a:r>
            <a:endParaRPr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Fitness Function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Performance Metrics</a:t>
            </a:r>
            <a:endParaRPr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Parameters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600"/>
              <a:buFont typeface="Raleway"/>
              <a:buChar char="➔"/>
            </a:pPr>
            <a:r>
              <a:rPr b="1" lang="en" sz="1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Benchmarking Flow</a:t>
            </a:r>
            <a:endParaRPr b="1" sz="1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