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2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1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s/_rels/slide5.xml.rels" ContentType="application/vnd.openxmlformats-package.relationships+xml"/>
  <Override PartName="/ppt/slides/_rels/slide21.xml.rels" ContentType="application/vnd.openxmlformats-package.relationships+xml"/>
  <Override PartName="/ppt/slides/_rels/slide19.xml.rels" ContentType="application/vnd.openxmlformats-package.relationships+xml"/>
  <Override PartName="/ppt/slides/_rels/slide4.xml.rels" ContentType="application/vnd.openxmlformats-package.relationships+xml"/>
  <Override PartName="/ppt/slides/_rels/slide20.xml.rels" ContentType="application/vnd.openxmlformats-package.relationships+xml"/>
  <Override PartName="/ppt/slides/_rels/slide18.xml.rels" ContentType="application/vnd.openxmlformats-package.relationships+xml"/>
  <Override PartName="/ppt/slides/_rels/slide3.xml.rels" ContentType="application/vnd.openxmlformats-package.relationships+xml"/>
  <Override PartName="/ppt/slides/_rels/slide17.xml.rels" ContentType="application/vnd.openxmlformats-package.relationships+xml"/>
  <Override PartName="/ppt/slides/_rels/slide2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.xml.rels" ContentType="application/vnd.openxmlformats-package.relationships+xml"/>
  <Override PartName="/ppt/slides/_rels/slide16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22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17.xml" ContentType="application/vnd.openxmlformats-officedocument.presentationml.slide+xml"/>
  <Override PartName="/ppt/slides/slide3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4.xml" ContentType="application/vnd.openxmlformats-officedocument.presentationml.slide+xml"/>
  <Override PartName="/ppt/slides/slide19.xml" ContentType="application/vnd.openxmlformats-officedocument.presentationml.slide+xml"/>
  <Override PartName="/ppt/slides/slide5.xml" ContentType="application/vnd.openxmlformats-officedocument.presentationml.slide+xml"/>
  <Override PartName="/ppt/slides/slide21.xml" ContentType="application/vnd.openxmlformats-officedocument.presentationml.slid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9.jpeg" ContentType="image/jpeg"/>
  <Override PartName="/ppt/media/image4.png" ContentType="image/png"/>
  <Override PartName="/ppt/media/image5.png" ContentType="image/png"/>
  <Override PartName="/ppt/media/image8.jpeg" ContentType="image/jpeg"/>
  <Override PartName="/ppt/media/image6.png" ContentType="image/png"/>
  <Override PartName="/ppt/media/image7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7" r:id="rId6"/>
    <p:sldMasterId id="2147483659" r:id="rId7"/>
    <p:sldMasterId id="2147483661" r:id="rId8"/>
    <p:sldMasterId id="2147483663" r:id="rId9"/>
    <p:sldMasterId id="2147483665" r:id="rId10"/>
    <p:sldMasterId id="2147483667" r:id="rId11"/>
    <p:sldMasterId id="2147483669" r:id="rId12"/>
    <p:sldMasterId id="2147483671" r:id="rId13"/>
  </p:sldMasterIdLst>
  <p:sldIdLst>
    <p:sldId id="256" r:id="rId14"/>
    <p:sldId id="257" r:id="rId15"/>
    <p:sldId id="258" r:id="rId16"/>
    <p:sldId id="259" r:id="rId17"/>
    <p:sldId id="260" r:id="rId18"/>
    <p:sldId id="261" r:id="rId19"/>
    <p:sldId id="262" r:id="rId20"/>
    <p:sldId id="263" r:id="rId21"/>
    <p:sldId id="264" r:id="rId22"/>
    <p:sldId id="265" r:id="rId23"/>
    <p:sldId id="266" r:id="rId24"/>
    <p:sldId id="267" r:id="rId25"/>
    <p:sldId id="268" r:id="rId26"/>
    <p:sldId id="269" r:id="rId27"/>
    <p:sldId id="270" r:id="rId28"/>
    <p:sldId id="271" r:id="rId29"/>
    <p:sldId id="272" r:id="rId30"/>
    <p:sldId id="273" r:id="rId31"/>
    <p:sldId id="274" r:id="rId32"/>
    <p:sldId id="275" r:id="rId33"/>
    <p:sldId id="276" r:id="rId34"/>
    <p:sldId id="277" r:id="rId35"/>
  </p:sldIdLst>
  <p:sldSz cx="9144000" cy="51435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" Target="slides/slide1.xml"/><Relationship Id="rId15" Type="http://schemas.openxmlformats.org/officeDocument/2006/relationships/slide" Target="slides/slide2.xml"/><Relationship Id="rId16" Type="http://schemas.openxmlformats.org/officeDocument/2006/relationships/slide" Target="slides/slide3.xml"/><Relationship Id="rId17" Type="http://schemas.openxmlformats.org/officeDocument/2006/relationships/slide" Target="slides/slide4.xml"/><Relationship Id="rId18" Type="http://schemas.openxmlformats.org/officeDocument/2006/relationships/slide" Target="slides/slide5.xml"/><Relationship Id="rId19" Type="http://schemas.openxmlformats.org/officeDocument/2006/relationships/slide" Target="slides/slide6.xml"/><Relationship Id="rId20" Type="http://schemas.openxmlformats.org/officeDocument/2006/relationships/slide" Target="slides/slide7.xml"/><Relationship Id="rId21" Type="http://schemas.openxmlformats.org/officeDocument/2006/relationships/slide" Target="slides/slide8.xml"/><Relationship Id="rId22" Type="http://schemas.openxmlformats.org/officeDocument/2006/relationships/slide" Target="slides/slide9.xml"/><Relationship Id="rId23" Type="http://schemas.openxmlformats.org/officeDocument/2006/relationships/slide" Target="slides/slide10.xml"/><Relationship Id="rId24" Type="http://schemas.openxmlformats.org/officeDocument/2006/relationships/slide" Target="slides/slide11.xml"/><Relationship Id="rId25" Type="http://schemas.openxmlformats.org/officeDocument/2006/relationships/slide" Target="slides/slide12.xml"/><Relationship Id="rId26" Type="http://schemas.openxmlformats.org/officeDocument/2006/relationships/slide" Target="slides/slide13.xml"/><Relationship Id="rId27" Type="http://schemas.openxmlformats.org/officeDocument/2006/relationships/slide" Target="slides/slide14.xml"/><Relationship Id="rId28" Type="http://schemas.openxmlformats.org/officeDocument/2006/relationships/slide" Target="slides/slide15.xml"/><Relationship Id="rId29" Type="http://schemas.openxmlformats.org/officeDocument/2006/relationships/slide" Target="slides/slide16.xml"/><Relationship Id="rId30" Type="http://schemas.openxmlformats.org/officeDocument/2006/relationships/slide" Target="slides/slide17.xml"/><Relationship Id="rId31" Type="http://schemas.openxmlformats.org/officeDocument/2006/relationships/slide" Target="slides/slide18.xml"/><Relationship Id="rId32" Type="http://schemas.openxmlformats.org/officeDocument/2006/relationships/slide" Target="slides/slide19.xml"/><Relationship Id="rId33" Type="http://schemas.openxmlformats.org/officeDocument/2006/relationships/slide" Target="slides/slide20.xml"/><Relationship Id="rId34" Type="http://schemas.openxmlformats.org/officeDocument/2006/relationships/slide" Target="slides/slide21.xml"/><Relationship Id="rId35" Type="http://schemas.openxmlformats.org/officeDocument/2006/relationships/slide" Target="slides/slide22.xml"/><Relationship Id="rId36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09779BB5-D576-4143-AD52-EC7573E9FDC5}" type="slidenum">
              <a:t>&lt;#&gt;</a:t>
            </a:fld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C9DD9634-65E6-49A2-92C5-965DA1E43AE5}" type="slidenum">
              <a:t>&lt;#&gt;</a:t>
            </a:fld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C94E457D-563B-43D0-B6A6-B7B90BDB32C3}" type="slidenum">
              <a:t>&lt;#&gt;</a:t>
            </a:fld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1BCCA29C-5DE1-4011-BEDB-1650985418F3}" type="slidenum">
              <a:t>&lt;#&gt;</a:t>
            </a:fld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88A1B7C7-A2BF-4BE0-9D60-136A255F009B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D795494-D442-41E5-9FD9-CC92AEC956BD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619AA1A-8C75-4712-9604-164EBD405A81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F2E02508-C52C-44AB-A0CF-146D9FEFBBE1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935C26A4-4581-42CA-9752-EE65D73215EF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2B5A61A-7898-44A6-84A3-336DA7A19E92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BE019F4-EB7A-44BE-9F29-D3C08BF61B54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F12E9E16-9C9F-4257-B7DE-0807B6124652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72E5FF5-35A2-4D68-A878-03546641D85C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1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2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slideLayout" Target="../slideLayouts/slideLayout13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<Relationship Id="rId3" Type="http://schemas.openxmlformats.org/officeDocument/2006/relationships/slideLayout" Target="../slideLayouts/slideLayout5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6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7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8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9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1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dk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0" name="Google Shape;10;p2"/>
          <p:cNvCxnSpPr/>
          <p:nvPr/>
        </p:nvCxnSpPr>
        <p:spPr>
          <a:xfrm>
            <a:off x="2477520" y="415440"/>
            <a:ext cx="6244920" cy="720"/>
          </a:xfrm>
          <a:prstGeom prst="straightConnector1">
            <a:avLst/>
          </a:prstGeom>
          <a:ln w="38100">
            <a:solidFill>
              <a:srgbClr val="ffffff"/>
            </a:solidFill>
            <a:round/>
          </a:ln>
        </p:spPr>
      </p:cxnSp>
      <p:cxnSp>
        <p:nvCxnSpPr>
          <p:cNvPr id="1" name="Google Shape;11;p2"/>
          <p:cNvCxnSpPr/>
          <p:nvPr/>
        </p:nvCxnSpPr>
        <p:spPr>
          <a:xfrm>
            <a:off x="2477520" y="4739760"/>
            <a:ext cx="6244920" cy="720"/>
          </a:xfrm>
          <a:prstGeom prst="straightConnector1">
            <a:avLst/>
          </a:prstGeom>
          <a:ln w="19050">
            <a:solidFill>
              <a:srgbClr val="ffffff"/>
            </a:solidFill>
            <a:round/>
          </a:ln>
        </p:spPr>
      </p:cxnSp>
      <p:cxnSp>
        <p:nvCxnSpPr>
          <p:cNvPr id="2" name="Google Shape;12;p2"/>
          <p:cNvCxnSpPr/>
          <p:nvPr/>
        </p:nvCxnSpPr>
        <p:spPr>
          <a:xfrm>
            <a:off x="425160" y="415440"/>
            <a:ext cx="183960" cy="720"/>
          </a:xfrm>
          <a:prstGeom prst="straightConnector1">
            <a:avLst/>
          </a:prstGeom>
          <a:ln w="19050">
            <a:solidFill>
              <a:srgbClr val="ffffff"/>
            </a:solidFill>
            <a:round/>
          </a:ln>
        </p:spPr>
      </p:cxnSp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ldNum" idx="1"/>
          </p:nvPr>
        </p:nvSpPr>
        <p:spPr>
          <a:xfrm>
            <a:off x="8498160" y="468864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lt1"/>
                </a:solidFill>
                <a:uFillTx/>
                <a:latin typeface="Lato"/>
                <a:ea typeface="La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D9EA763-26E0-4B01-94D3-BE861473C62B}" type="slidenum">
              <a:rPr b="0" lang="en" sz="1000" strike="noStrike" u="none">
                <a:solidFill>
                  <a:schemeClr val="lt1"/>
                </a:solidFill>
                <a:uFillTx/>
                <a:latin typeface="Lato"/>
                <a:ea typeface="Lato"/>
              </a:rPr>
              <a:t>&lt;number&gt;</a:t>
            </a:fld>
            <a:endParaRPr b="0" lang="en-US" sz="10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5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35353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Google Shape;45;p8"/>
          <p:cNvCxnSpPr/>
          <p:nvPr/>
        </p:nvCxnSpPr>
        <p:spPr>
          <a:xfrm>
            <a:off x="425160" y="415440"/>
            <a:ext cx="183960" cy="720"/>
          </a:xfrm>
          <a:prstGeom prst="straightConnector1">
            <a:avLst/>
          </a:prstGeom>
          <a:ln w="19050">
            <a:solidFill>
              <a:srgbClr val="ffffff"/>
            </a:solidFill>
            <a:round/>
          </a:ln>
        </p:spPr>
      </p:cxnSp>
      <p:sp>
        <p:nvSpPr>
          <p:cNvPr id="47" name="PlaceHolder 1"/>
          <p:cNvSpPr>
            <a:spLocks noGrp="1"/>
          </p:cNvSpPr>
          <p:nvPr>
            <p:ph type="sldNum" idx="10"/>
          </p:nvPr>
        </p:nvSpPr>
        <p:spPr>
          <a:xfrm>
            <a:off x="8498160" y="468864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lt1"/>
                </a:solidFill>
                <a:uFillTx/>
                <a:latin typeface="Lato"/>
                <a:ea typeface="La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98BDC20-8C40-4EF1-9655-F10CE2B8D6F6}" type="slidenum">
              <a:rPr b="0" lang="en" sz="1000" strike="noStrike" u="none">
                <a:solidFill>
                  <a:schemeClr val="lt1"/>
                </a:solidFill>
                <a:uFillTx/>
                <a:latin typeface="Lato"/>
                <a:ea typeface="Lato"/>
              </a:rPr>
              <a:t>&lt;number&gt;</a:t>
            </a:fld>
            <a:endParaRPr b="0" lang="en-US" sz="10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trike="noStrike" u="none">
                <a:solidFill>
                  <a:srgbClr val="ffffff"/>
                </a:solidFill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8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49;p9"/>
          <p:cNvSpPr/>
          <p:nvPr/>
        </p:nvSpPr>
        <p:spPr>
          <a:xfrm>
            <a:off x="4572000" y="0"/>
            <a:ext cx="4571280" cy="5142960"/>
          </a:xfrm>
          <a:prstGeom prst="rect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cxnSp>
        <p:nvCxnSpPr>
          <p:cNvPr id="51" name="Google Shape;50;p9"/>
          <p:cNvCxnSpPr/>
          <p:nvPr/>
        </p:nvCxnSpPr>
        <p:spPr>
          <a:xfrm>
            <a:off x="5029560" y="4495320"/>
            <a:ext cx="469080" cy="720"/>
          </a:xfrm>
          <a:prstGeom prst="straightConnector1">
            <a:avLst/>
          </a:prstGeom>
          <a:ln w="19050">
            <a:solidFill>
              <a:srgbClr val="ffffff"/>
            </a:solidFill>
            <a:round/>
          </a:ln>
        </p:spPr>
      </p:cxnSp>
      <p:sp>
        <p:nvSpPr>
          <p:cNvPr id="52" name="PlaceHolder 1"/>
          <p:cNvSpPr>
            <a:spLocks noGrp="1"/>
          </p:cNvSpPr>
          <p:nvPr>
            <p:ph type="sldNum" idx="11"/>
          </p:nvPr>
        </p:nvSpPr>
        <p:spPr>
          <a:xfrm>
            <a:off x="8498160" y="468864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lt1"/>
                </a:solidFill>
                <a:uFillTx/>
                <a:latin typeface="Lato"/>
                <a:ea typeface="La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0D97330-C76A-4BF1-8D69-9E566170FEED}" type="slidenum">
              <a:rPr b="0" lang="en" sz="1000" strike="noStrike" u="none">
                <a:solidFill>
                  <a:schemeClr val="lt1"/>
                </a:solidFill>
                <a:uFillTx/>
                <a:latin typeface="Lato"/>
                <a:ea typeface="Lato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2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Google Shape;56;p10"/>
          <p:cNvCxnSpPr/>
          <p:nvPr/>
        </p:nvCxnSpPr>
        <p:spPr>
          <a:xfrm>
            <a:off x="425160" y="4739760"/>
            <a:ext cx="8297280" cy="720"/>
          </a:xfrm>
          <a:prstGeom prst="straightConnector1">
            <a:avLst/>
          </a:prstGeom>
          <a:ln w="19050">
            <a:solidFill>
              <a:srgbClr val="000000"/>
            </a:solidFill>
            <a:round/>
          </a:ln>
        </p:spPr>
      </p:cxnSp>
      <p:cxnSp>
        <p:nvCxnSpPr>
          <p:cNvPr id="54" name="Google Shape;57;p10"/>
          <p:cNvCxnSpPr/>
          <p:nvPr/>
        </p:nvCxnSpPr>
        <p:spPr>
          <a:xfrm>
            <a:off x="425160" y="415440"/>
            <a:ext cx="183960" cy="720"/>
          </a:xfrm>
          <a:prstGeom prst="straightConnector1">
            <a:avLst/>
          </a:prstGeom>
          <a:ln w="19050">
            <a:solidFill>
              <a:srgbClr val="000000"/>
            </a:solidFill>
            <a:round/>
          </a:ln>
        </p:spPr>
      </p:cxnSp>
      <p:sp>
        <p:nvSpPr>
          <p:cNvPr id="55" name="PlaceHolder 1"/>
          <p:cNvSpPr>
            <a:spLocks noGrp="1"/>
          </p:cNvSpPr>
          <p:nvPr>
            <p:ph type="sldNum" idx="12"/>
          </p:nvPr>
        </p:nvSpPr>
        <p:spPr>
          <a:xfrm>
            <a:off x="8498160" y="468864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Lato"/>
                <a:ea typeface="La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AFC5338-A311-47C1-AC31-63FA978CE822}" type="slidenum">
              <a:rPr b="0" lang="en" sz="1000" strike="noStrike" u="none">
                <a:solidFill>
                  <a:schemeClr val="dk2"/>
                </a:solidFill>
                <a:uFillTx/>
                <a:latin typeface="Lato"/>
                <a:ea typeface="Lato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2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Google Shape;61;p11"/>
          <p:cNvCxnSpPr/>
          <p:nvPr/>
        </p:nvCxnSpPr>
        <p:spPr>
          <a:xfrm>
            <a:off x="425160" y="4739760"/>
            <a:ext cx="8297280" cy="720"/>
          </a:xfrm>
          <a:prstGeom prst="straightConnector1">
            <a:avLst/>
          </a:prstGeom>
          <a:ln w="19050">
            <a:solidFill>
              <a:srgbClr val="000000"/>
            </a:solidFill>
            <a:round/>
          </a:ln>
        </p:spPr>
      </p:cxnSp>
      <p:cxnSp>
        <p:nvCxnSpPr>
          <p:cNvPr id="9" name="Google Shape;62;p11"/>
          <p:cNvCxnSpPr/>
          <p:nvPr/>
        </p:nvCxnSpPr>
        <p:spPr>
          <a:xfrm>
            <a:off x="425160" y="415440"/>
            <a:ext cx="8297280" cy="720"/>
          </a:xfrm>
          <a:prstGeom prst="straightConnector1">
            <a:avLst/>
          </a:prstGeom>
          <a:ln w="38100">
            <a:solidFill>
              <a:srgbClr val="000000"/>
            </a:solidFill>
            <a:round/>
          </a:ln>
        </p:spPr>
      </p:cxnSp>
      <p:sp>
        <p:nvSpPr>
          <p:cNvPr id="10" name="PlaceHolder 1"/>
          <p:cNvSpPr>
            <a:spLocks noGrp="1"/>
          </p:cNvSpPr>
          <p:nvPr>
            <p:ph type="sldNum" idx="2"/>
          </p:nvPr>
        </p:nvSpPr>
        <p:spPr>
          <a:xfrm>
            <a:off x="8498160" y="468864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Lato"/>
                <a:ea typeface="La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62330FC-1D82-487E-8936-D3E6E7218BD1}" type="slidenum">
              <a:rPr b="0" lang="en" sz="1000" strike="noStrike" u="none">
                <a:solidFill>
                  <a:schemeClr val="dk2"/>
                </a:solidFill>
                <a:uFillTx/>
                <a:latin typeface="Lato"/>
                <a:ea typeface="Lato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sldNum" idx="3"/>
          </p:nvPr>
        </p:nvSpPr>
        <p:spPr>
          <a:xfrm>
            <a:off x="8498160" y="468864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Lato"/>
                <a:ea typeface="La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30075F9-299C-49F0-8192-5B7B3D1ACE15}" type="slidenum">
              <a:rPr b="0" lang="en" sz="1000" strike="noStrike" u="none">
                <a:solidFill>
                  <a:schemeClr val="dk2"/>
                </a:solidFill>
                <a:uFillTx/>
                <a:latin typeface="Lato"/>
                <a:ea typeface="Lato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ldNum" idx="4"/>
          </p:nvPr>
        </p:nvSpPr>
        <p:spPr>
          <a:xfrm>
            <a:off x="8498160" y="468864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Lato"/>
                <a:ea typeface="La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BD050F3-A504-44E3-A96C-C5F8CD0C0F56}" type="slidenum">
              <a:rPr b="0" lang="en" sz="1000" strike="noStrike" u="none">
                <a:solidFill>
                  <a:schemeClr val="dk2"/>
                </a:solidFill>
                <a:uFillTx/>
                <a:latin typeface="Lato"/>
                <a:ea typeface="Lato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5" r:id="rId2"/>
    <p:sldLayoutId id="2147483656" r:id="rId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dk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17;p3"/>
          <p:cNvCxnSpPr/>
          <p:nvPr/>
        </p:nvCxnSpPr>
        <p:spPr>
          <a:xfrm>
            <a:off x="425160" y="415440"/>
            <a:ext cx="8297280" cy="720"/>
          </a:xfrm>
          <a:prstGeom prst="straightConnector1">
            <a:avLst/>
          </a:prstGeom>
          <a:ln w="38100">
            <a:solidFill>
              <a:srgbClr val="ffffff"/>
            </a:solidFill>
            <a:round/>
          </a:ln>
        </p:spPr>
      </p:cxnSp>
      <p:cxnSp>
        <p:nvCxnSpPr>
          <p:cNvPr id="21" name="Google Shape;18;p3"/>
          <p:cNvCxnSpPr/>
          <p:nvPr/>
        </p:nvCxnSpPr>
        <p:spPr>
          <a:xfrm>
            <a:off x="425160" y="4739760"/>
            <a:ext cx="8297280" cy="720"/>
          </a:xfrm>
          <a:prstGeom prst="straightConnector1">
            <a:avLst/>
          </a:prstGeom>
          <a:ln w="19050">
            <a:solidFill>
              <a:srgbClr val="ffffff"/>
            </a:solidFill>
            <a:round/>
          </a:ln>
        </p:spPr>
      </p:cxnSp>
      <p:sp>
        <p:nvSpPr>
          <p:cNvPr id="22" name="PlaceHolder 1"/>
          <p:cNvSpPr>
            <a:spLocks noGrp="1"/>
          </p:cNvSpPr>
          <p:nvPr>
            <p:ph type="sldNum" idx="5"/>
          </p:nvPr>
        </p:nvSpPr>
        <p:spPr>
          <a:xfrm>
            <a:off x="8498160" y="468864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lt1"/>
                </a:solidFill>
                <a:uFillTx/>
                <a:latin typeface="Lato"/>
                <a:ea typeface="La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62DA0EE-C116-4E1A-88CB-C9937722E32D}" type="slidenum">
              <a:rPr b="0" lang="en" sz="1000" strike="noStrike" u="none">
                <a:solidFill>
                  <a:schemeClr val="lt1"/>
                </a:solidFill>
                <a:uFillTx/>
                <a:latin typeface="Lato"/>
                <a:ea typeface="Lato"/>
              </a:rPr>
              <a:t>1</a:t>
            </a:fld>
            <a:endParaRPr b="0" lang="en-US" sz="10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8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Google Shape;22;p4"/>
          <p:cNvCxnSpPr/>
          <p:nvPr/>
        </p:nvCxnSpPr>
        <p:spPr>
          <a:xfrm>
            <a:off x="2477520" y="415440"/>
            <a:ext cx="6244920" cy="720"/>
          </a:xfrm>
          <a:prstGeom prst="straightConnector1">
            <a:avLst/>
          </a:prstGeom>
          <a:ln w="38100">
            <a:solidFill>
              <a:srgbClr val="000000"/>
            </a:solidFill>
            <a:round/>
          </a:ln>
        </p:spPr>
      </p:cxnSp>
      <p:cxnSp>
        <p:nvCxnSpPr>
          <p:cNvPr id="24" name="Google Shape;23;p4"/>
          <p:cNvCxnSpPr/>
          <p:nvPr/>
        </p:nvCxnSpPr>
        <p:spPr>
          <a:xfrm>
            <a:off x="2477520" y="4739760"/>
            <a:ext cx="6244920" cy="720"/>
          </a:xfrm>
          <a:prstGeom prst="straightConnector1">
            <a:avLst/>
          </a:prstGeom>
          <a:ln w="19050">
            <a:solidFill>
              <a:srgbClr val="000000"/>
            </a:solidFill>
            <a:round/>
          </a:ln>
        </p:spPr>
      </p:cxnSp>
      <p:cxnSp>
        <p:nvCxnSpPr>
          <p:cNvPr id="25" name="Google Shape;24;p4"/>
          <p:cNvCxnSpPr/>
          <p:nvPr/>
        </p:nvCxnSpPr>
        <p:spPr>
          <a:xfrm>
            <a:off x="425160" y="415440"/>
            <a:ext cx="183960" cy="720"/>
          </a:xfrm>
          <a:prstGeom prst="straightConnector1">
            <a:avLst/>
          </a:prstGeom>
          <a:ln w="19050">
            <a:solidFill>
              <a:srgbClr val="000000"/>
            </a:solidFill>
            <a:round/>
          </a:ln>
        </p:spPr>
      </p:cxnSp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sldNum" idx="6"/>
          </p:nvPr>
        </p:nvSpPr>
        <p:spPr>
          <a:xfrm>
            <a:off x="8498160" y="468864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Lato"/>
                <a:ea typeface="La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65A9C05-E1C0-4DE7-9A80-C9F47738C935}" type="slidenum">
              <a:rPr b="0" lang="en" sz="1000" strike="noStrike" u="none">
                <a:solidFill>
                  <a:schemeClr val="dk2"/>
                </a:solidFill>
                <a:uFillTx/>
                <a:latin typeface="Lato"/>
                <a:ea typeface="Lato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Google Shape;29;p5"/>
          <p:cNvCxnSpPr/>
          <p:nvPr/>
        </p:nvCxnSpPr>
        <p:spPr>
          <a:xfrm>
            <a:off x="2477520" y="415440"/>
            <a:ext cx="6244920" cy="720"/>
          </a:xfrm>
          <a:prstGeom prst="straightConnector1">
            <a:avLst/>
          </a:prstGeom>
          <a:ln w="38100">
            <a:solidFill>
              <a:srgbClr val="000000"/>
            </a:solidFill>
            <a:round/>
          </a:ln>
        </p:spPr>
      </p:cxnSp>
      <p:cxnSp>
        <p:nvCxnSpPr>
          <p:cNvPr id="32" name="Google Shape;30;p5"/>
          <p:cNvCxnSpPr/>
          <p:nvPr/>
        </p:nvCxnSpPr>
        <p:spPr>
          <a:xfrm>
            <a:off x="2477520" y="4739760"/>
            <a:ext cx="6244920" cy="720"/>
          </a:xfrm>
          <a:prstGeom prst="straightConnector1">
            <a:avLst/>
          </a:prstGeom>
          <a:ln w="19050">
            <a:solidFill>
              <a:srgbClr val="000000"/>
            </a:solidFill>
            <a:round/>
          </a:ln>
        </p:spPr>
      </p:cxnSp>
      <p:cxnSp>
        <p:nvCxnSpPr>
          <p:cNvPr id="33" name="Google Shape;31;p5"/>
          <p:cNvCxnSpPr/>
          <p:nvPr/>
        </p:nvCxnSpPr>
        <p:spPr>
          <a:xfrm>
            <a:off x="425160" y="415440"/>
            <a:ext cx="183960" cy="720"/>
          </a:xfrm>
          <a:prstGeom prst="straightConnector1">
            <a:avLst/>
          </a:prstGeom>
          <a:ln w="19050">
            <a:solidFill>
              <a:srgbClr val="000000"/>
            </a:solidFill>
            <a:round/>
          </a:ln>
        </p:spPr>
      </p:cxnSp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sldNum" idx="7"/>
          </p:nvPr>
        </p:nvSpPr>
        <p:spPr>
          <a:xfrm>
            <a:off x="8498160" y="468864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Lato"/>
                <a:ea typeface="La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C90487F-AC2E-4D6B-ADED-E20013FFB4E7}" type="slidenum">
              <a:rPr b="0" lang="en" sz="1000" strike="noStrike" u="none">
                <a:solidFill>
                  <a:schemeClr val="dk2"/>
                </a:solidFill>
                <a:uFillTx/>
                <a:latin typeface="Lato"/>
                <a:ea typeface="Lato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 idx="8"/>
          </p:nvPr>
        </p:nvSpPr>
        <p:spPr>
          <a:xfrm>
            <a:off x="8498160" y="468864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Lato"/>
                <a:ea typeface="La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AF19995-A972-409A-949E-2C0F66E4EEA3}" type="slidenum">
              <a:rPr b="0" lang="en" sz="1000" strike="noStrike" u="none">
                <a:solidFill>
                  <a:schemeClr val="dk2"/>
                </a:solidFill>
                <a:uFillTx/>
                <a:latin typeface="Lato"/>
                <a:ea typeface="Lato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4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Google Shape;40;p7"/>
          <p:cNvCxnSpPr/>
          <p:nvPr/>
        </p:nvCxnSpPr>
        <p:spPr>
          <a:xfrm>
            <a:off x="425160" y="415440"/>
            <a:ext cx="183960" cy="720"/>
          </a:xfrm>
          <a:prstGeom prst="straightConnector1">
            <a:avLst/>
          </a:prstGeom>
          <a:ln w="19050">
            <a:solidFill>
              <a:srgbClr val="000000"/>
            </a:solidFill>
            <a:round/>
          </a:ln>
        </p:spPr>
      </p:cxnSp>
      <p:sp>
        <p:nvSpPr>
          <p:cNvPr id="45" name="PlaceHolder 1"/>
          <p:cNvSpPr>
            <a:spLocks noGrp="1"/>
          </p:cNvSpPr>
          <p:nvPr>
            <p:ph type="sldNum" idx="9"/>
          </p:nvPr>
        </p:nvSpPr>
        <p:spPr>
          <a:xfrm>
            <a:off x="8498160" y="468864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Lato"/>
                <a:ea typeface="La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21A3782-79A3-4E57-A5C7-895A82A549A4}" type="slidenum">
              <a:rPr b="0" lang="en" sz="1000" strike="noStrike" u="none">
                <a:solidFill>
                  <a:schemeClr val="dk2"/>
                </a:solidFill>
                <a:uFillTx/>
                <a:latin typeface="Lato"/>
                <a:ea typeface="Lato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6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5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7.jpeg"/><Relationship Id="rId3" Type="http://schemas.openxmlformats.org/officeDocument/2006/relationships/image" Target="../media/image8.jpeg"/><Relationship Id="rId4" Type="http://schemas.openxmlformats.org/officeDocument/2006/relationships/image" Target="../media/image9.jpeg"/><Relationship Id="rId5" Type="http://schemas.openxmlformats.org/officeDocument/2006/relationships/slideLayout" Target="../slideLayouts/slideLayout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2371680" y="630360"/>
            <a:ext cx="6330960" cy="1541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4800" strike="noStrike" u="none">
                <a:solidFill>
                  <a:schemeClr val="lt1"/>
                </a:solidFill>
                <a:uFillTx/>
                <a:latin typeface="Raleway"/>
                <a:ea typeface="Raleway"/>
              </a:rPr>
              <a:t>Minimum Weight</a:t>
            </a:r>
            <a:endParaRPr b="0" lang="en-US" sz="4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4800" strike="noStrike" u="none">
                <a:solidFill>
                  <a:schemeClr val="lt1"/>
                </a:solidFill>
                <a:uFillTx/>
                <a:latin typeface="Raleway"/>
                <a:ea typeface="Raleway"/>
              </a:rPr>
              <a:t>Vertex Cover</a:t>
            </a:r>
            <a:endParaRPr b="0" lang="en-US" sz="4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4800" strike="noStrike" u="none">
                <a:solidFill>
                  <a:schemeClr val="lt1"/>
                </a:solidFill>
                <a:uFillTx/>
                <a:latin typeface="Raleway"/>
                <a:ea typeface="Raleway"/>
              </a:rPr>
              <a:t>Problem</a:t>
            </a:r>
            <a:endParaRPr b="0" lang="en-US" sz="4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4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subTitle"/>
          </p:nvPr>
        </p:nvSpPr>
        <p:spPr>
          <a:xfrm>
            <a:off x="2390400" y="3238560"/>
            <a:ext cx="6330960" cy="1240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400" strike="noStrike" u="none">
                <a:solidFill>
                  <a:schemeClr val="lt1"/>
                </a:solidFill>
                <a:uFillTx/>
                <a:latin typeface="Lato"/>
                <a:ea typeface="Lato"/>
              </a:rPr>
              <a:t>Artificial Intelligence Project</a:t>
            </a:r>
            <a:endParaRPr b="0" lang="en-US" sz="2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subTitle"/>
          </p:nvPr>
        </p:nvSpPr>
        <p:spPr>
          <a:xfrm>
            <a:off x="2504160" y="4734720"/>
            <a:ext cx="6217200" cy="408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200" strike="noStrike" u="none">
                <a:solidFill>
                  <a:schemeClr val="lt1"/>
                </a:solidFill>
                <a:uFillTx/>
                <a:latin typeface="Lato"/>
                <a:ea typeface="Lato"/>
              </a:rPr>
              <a:t>a.y. 2024/25 - made by Matteo Galletta - assigned by professor M. Pavone</a:t>
            </a:r>
            <a:endParaRPr b="0" lang="en-US" sz="1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535680" y="712080"/>
            <a:ext cx="5196600" cy="767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spcAft>
                <a:spcPts val="1599"/>
              </a:spcAft>
              <a:buNone/>
              <a:tabLst>
                <a:tab algn="l" pos="0"/>
              </a:tabLst>
            </a:pPr>
            <a:r>
              <a:rPr b="1" lang="en" sz="3600" strike="noStrike" u="none">
                <a:solidFill>
                  <a:schemeClr val="accent5"/>
                </a:solidFill>
                <a:uFillTx/>
                <a:latin typeface="Raleway"/>
                <a:ea typeface="Raleway"/>
              </a:rPr>
              <a:t>DEAP Framework</a:t>
            </a:r>
            <a:endParaRPr b="0" lang="en-US" sz="36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28" name="Google Shape;180;p22"/>
          <p:cNvSpPr/>
          <p:nvPr/>
        </p:nvSpPr>
        <p:spPr>
          <a:xfrm>
            <a:off x="646920" y="224640"/>
            <a:ext cx="5443560" cy="36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spcAft>
                <a:spcPts val="1001"/>
              </a:spcAft>
              <a:tabLst>
                <a:tab algn="l" pos="0"/>
              </a:tabLst>
            </a:pPr>
            <a:r>
              <a:rPr b="1" lang="en" sz="1200" strike="noStrike" u="none">
                <a:solidFill>
                  <a:schemeClr val="accent5"/>
                </a:solidFill>
                <a:uFillTx/>
                <a:latin typeface="Raleway"/>
                <a:ea typeface="Raleway"/>
              </a:rPr>
              <a:t>Implementation</a:t>
            </a:r>
            <a:endParaRPr b="0" lang="en-US" sz="1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129" name="Google Shape;181;p22" descr=""/>
          <p:cNvPicPr/>
          <p:nvPr/>
        </p:nvPicPr>
        <p:blipFill>
          <a:blip r:embed="rId1"/>
          <a:stretch/>
        </p:blipFill>
        <p:spPr>
          <a:xfrm>
            <a:off x="3827520" y="1598400"/>
            <a:ext cx="5100480" cy="30474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30" name="Google Shape;182;p22" descr=""/>
          <p:cNvPicPr/>
          <p:nvPr/>
        </p:nvPicPr>
        <p:blipFill>
          <a:blip r:embed="rId2"/>
          <a:stretch/>
        </p:blipFill>
        <p:spPr>
          <a:xfrm>
            <a:off x="4289400" y="1888920"/>
            <a:ext cx="4177080" cy="24660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31" name="Google Shape;183;p22"/>
          <p:cNvSpPr/>
          <p:nvPr/>
        </p:nvSpPr>
        <p:spPr>
          <a:xfrm>
            <a:off x="646920" y="1662480"/>
            <a:ext cx="3026520" cy="1279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800" strike="noStrike" u="none">
                <a:solidFill>
                  <a:schemeClr val="lt1"/>
                </a:solidFill>
                <a:uFillTx/>
                <a:latin typeface="Raleway"/>
                <a:ea typeface="Raleway"/>
              </a:rPr>
              <a:t>DEAP is a Python library that excels at rapid prototyping and testing of ideas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535680" y="712080"/>
            <a:ext cx="5196600" cy="767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spcAft>
                <a:spcPts val="1599"/>
              </a:spcAft>
              <a:buNone/>
              <a:tabLst>
                <a:tab algn="l" pos="0"/>
              </a:tabLst>
            </a:pPr>
            <a:r>
              <a:rPr b="1" lang="en" sz="3600" strike="noStrike" u="none">
                <a:solidFill>
                  <a:schemeClr val="accent5"/>
                </a:solidFill>
                <a:uFillTx/>
                <a:latin typeface="Raleway"/>
                <a:ea typeface="Raleway"/>
              </a:rPr>
              <a:t>Gene Representation</a:t>
            </a:r>
            <a:endParaRPr b="0" lang="en-US" sz="36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33" name="Google Shape;189;p23"/>
          <p:cNvSpPr/>
          <p:nvPr/>
        </p:nvSpPr>
        <p:spPr>
          <a:xfrm>
            <a:off x="646920" y="224640"/>
            <a:ext cx="5443560" cy="36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spcAft>
                <a:spcPts val="1001"/>
              </a:spcAft>
              <a:tabLst>
                <a:tab algn="l" pos="0"/>
              </a:tabLst>
            </a:pPr>
            <a:r>
              <a:rPr b="1" lang="en" sz="1200" strike="noStrike" u="none">
                <a:solidFill>
                  <a:schemeClr val="accent5"/>
                </a:solidFill>
                <a:uFillTx/>
                <a:latin typeface="Raleway"/>
                <a:ea typeface="Raleway"/>
              </a:rPr>
              <a:t>Implementation</a:t>
            </a:r>
            <a:endParaRPr b="0" lang="en-US" sz="1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134" name="Google Shape;190;p23" descr=""/>
          <p:cNvPicPr/>
          <p:nvPr/>
        </p:nvPicPr>
        <p:blipFill>
          <a:blip r:embed="rId1"/>
          <a:stretch/>
        </p:blipFill>
        <p:spPr>
          <a:xfrm>
            <a:off x="1813320" y="3558240"/>
            <a:ext cx="5516640" cy="9435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35" name="Google Shape;191;p23"/>
          <p:cNvSpPr/>
          <p:nvPr/>
        </p:nvSpPr>
        <p:spPr>
          <a:xfrm>
            <a:off x="646920" y="1662480"/>
            <a:ext cx="4311360" cy="100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800" strike="noStrike" u="none">
                <a:solidFill>
                  <a:schemeClr val="lt1"/>
                </a:solidFill>
                <a:uFillTx/>
                <a:latin typeface="Raleway"/>
                <a:ea typeface="Raleway"/>
              </a:rPr>
              <a:t>Each gene is a binary string where each bit represents the presence of a vertex in the solution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136" name="Google Shape;192;p23" descr=""/>
          <p:cNvPicPr/>
          <p:nvPr/>
        </p:nvPicPr>
        <p:blipFill>
          <a:blip r:embed="rId2"/>
          <a:stretch/>
        </p:blipFill>
        <p:spPr>
          <a:xfrm>
            <a:off x="2112480" y="3720960"/>
            <a:ext cx="4918320" cy="61812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535680" y="712080"/>
            <a:ext cx="5196600" cy="767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spcAft>
                <a:spcPts val="1599"/>
              </a:spcAft>
              <a:buNone/>
              <a:tabLst>
                <a:tab algn="l" pos="0"/>
              </a:tabLst>
            </a:pPr>
            <a:r>
              <a:rPr b="1" lang="en" sz="3600" strike="noStrike" u="none">
                <a:solidFill>
                  <a:schemeClr val="accent5"/>
                </a:solidFill>
                <a:uFillTx/>
                <a:latin typeface="Raleway"/>
                <a:ea typeface="Raleway"/>
              </a:rPr>
              <a:t>Fitness Function</a:t>
            </a:r>
            <a:endParaRPr b="0" lang="en-US" sz="36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38" name="Google Shape;198;p24"/>
          <p:cNvSpPr/>
          <p:nvPr/>
        </p:nvSpPr>
        <p:spPr>
          <a:xfrm>
            <a:off x="646920" y="224640"/>
            <a:ext cx="5443560" cy="36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spcAft>
                <a:spcPts val="1001"/>
              </a:spcAft>
              <a:tabLst>
                <a:tab algn="l" pos="0"/>
              </a:tabLst>
            </a:pPr>
            <a:r>
              <a:rPr b="1" lang="en" sz="1200" strike="noStrike" u="none">
                <a:solidFill>
                  <a:schemeClr val="accent5"/>
                </a:solidFill>
                <a:uFillTx/>
                <a:latin typeface="Raleway"/>
                <a:ea typeface="Raleway"/>
              </a:rPr>
              <a:t>Implementation</a:t>
            </a:r>
            <a:endParaRPr b="0" lang="en-US" sz="1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39" name="Google Shape;199;p24"/>
          <p:cNvSpPr/>
          <p:nvPr/>
        </p:nvSpPr>
        <p:spPr>
          <a:xfrm>
            <a:off x="646920" y="1662480"/>
            <a:ext cx="4311360" cy="21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800" strike="noStrike" u="none">
                <a:solidFill>
                  <a:schemeClr val="lt1"/>
                </a:solidFill>
                <a:uFillTx/>
                <a:latin typeface="Raleway"/>
                <a:ea typeface="Raleway"/>
              </a:rPr>
              <a:t>It calculates the weight of the solution by summing the weights of the vertices present in the solution.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800" strike="noStrike" u="none">
                <a:solidFill>
                  <a:schemeClr val="lt1"/>
                </a:solidFill>
                <a:uFillTx/>
                <a:latin typeface="Raleway"/>
                <a:ea typeface="Raleway"/>
              </a:rPr>
              <a:t>Additionally, it imposes a penalty for each edge that is not covered by the vertices in the solution.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535680" y="712080"/>
            <a:ext cx="5196600" cy="767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spcAft>
                <a:spcPts val="1599"/>
              </a:spcAft>
              <a:buNone/>
              <a:tabLst>
                <a:tab algn="l" pos="0"/>
              </a:tabLst>
            </a:pPr>
            <a:r>
              <a:rPr b="1" lang="en" sz="3600" strike="noStrike" u="none">
                <a:solidFill>
                  <a:schemeClr val="accent5"/>
                </a:solidFill>
                <a:uFillTx/>
                <a:latin typeface="Raleway"/>
                <a:ea typeface="Raleway"/>
              </a:rPr>
              <a:t>Performance Metrics</a:t>
            </a:r>
            <a:endParaRPr b="0" lang="en-US" sz="36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41" name="Google Shape;205;p25"/>
          <p:cNvSpPr/>
          <p:nvPr/>
        </p:nvSpPr>
        <p:spPr>
          <a:xfrm>
            <a:off x="646920" y="224640"/>
            <a:ext cx="5443560" cy="36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spcAft>
                <a:spcPts val="1001"/>
              </a:spcAft>
              <a:tabLst>
                <a:tab algn="l" pos="0"/>
              </a:tabLst>
            </a:pPr>
            <a:r>
              <a:rPr b="1" lang="en" sz="1200" strike="noStrike" u="none">
                <a:solidFill>
                  <a:schemeClr val="accent5"/>
                </a:solidFill>
                <a:uFillTx/>
                <a:latin typeface="Raleway"/>
                <a:ea typeface="Raleway"/>
              </a:rPr>
              <a:t>Implementation</a:t>
            </a:r>
            <a:endParaRPr b="0" lang="en-US" sz="1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42" name="Google Shape;206;p25"/>
          <p:cNvSpPr/>
          <p:nvPr/>
        </p:nvSpPr>
        <p:spPr>
          <a:xfrm>
            <a:off x="898560" y="1554120"/>
            <a:ext cx="2999160" cy="153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 marL="457200" indent="-330120">
              <a:lnSpc>
                <a:spcPct val="150000"/>
              </a:lnSpc>
              <a:buClr>
                <a:srgbClr val="fb8c00"/>
              </a:buClr>
              <a:buFont typeface="Raleway"/>
              <a:buChar char="➔"/>
            </a:pPr>
            <a:r>
              <a:rPr b="1" lang="en" sz="1600" strike="noStrike" u="none">
                <a:solidFill>
                  <a:schemeClr val="accent5"/>
                </a:solidFill>
                <a:uFillTx/>
                <a:latin typeface="Raleway"/>
                <a:ea typeface="Raleway"/>
              </a:rPr>
              <a:t>Fitness Function</a:t>
            </a:r>
            <a:endParaRPr b="0" lang="en-US" sz="16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457200" indent="-330120">
              <a:lnSpc>
                <a:spcPct val="150000"/>
              </a:lnSpc>
              <a:spcBef>
                <a:spcPts val="1001"/>
              </a:spcBef>
              <a:buClr>
                <a:srgbClr val="fb8c00"/>
              </a:buClr>
              <a:buFont typeface="Raleway"/>
              <a:buChar char="➔"/>
            </a:pPr>
            <a:r>
              <a:rPr b="1" lang="en" sz="1600" strike="noStrike" u="none">
                <a:solidFill>
                  <a:schemeClr val="accent5"/>
                </a:solidFill>
                <a:uFillTx/>
                <a:latin typeface="Raleway"/>
                <a:ea typeface="Raleway"/>
              </a:rPr>
              <a:t>Objective Function</a:t>
            </a:r>
            <a:endParaRPr b="0" lang="en-US" sz="16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457200" indent="-317520">
              <a:lnSpc>
                <a:spcPct val="150000"/>
              </a:lnSpc>
              <a:spcBef>
                <a:spcPts val="1001"/>
              </a:spcBef>
              <a:spcAft>
                <a:spcPts val="1001"/>
              </a:spcAft>
              <a:buClr>
                <a:srgbClr val="fb8c00"/>
              </a:buClr>
              <a:buFont typeface="Raleway"/>
              <a:buChar char="➔"/>
            </a:pPr>
            <a:r>
              <a:rPr b="1" lang="en" sz="1600" strike="noStrike" u="none">
                <a:solidFill>
                  <a:schemeClr val="accent5"/>
                </a:solidFill>
                <a:uFillTx/>
                <a:latin typeface="Raleway"/>
                <a:ea typeface="Raleway"/>
              </a:rPr>
              <a:t>Number of Evaluations</a:t>
            </a:r>
            <a:endParaRPr b="0" lang="en-US" sz="16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535680" y="712080"/>
            <a:ext cx="5196600" cy="767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spcAft>
                <a:spcPts val="1599"/>
              </a:spcAft>
              <a:buNone/>
              <a:tabLst>
                <a:tab algn="l" pos="0"/>
              </a:tabLst>
            </a:pPr>
            <a:r>
              <a:rPr b="1" lang="en" sz="3600" strike="noStrike" u="none">
                <a:solidFill>
                  <a:schemeClr val="accent5"/>
                </a:solidFill>
                <a:uFillTx/>
                <a:latin typeface="Raleway"/>
                <a:ea typeface="Raleway"/>
              </a:rPr>
              <a:t>Parameters</a:t>
            </a:r>
            <a:endParaRPr b="0" lang="en-US" sz="36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44" name="Google Shape;212;p26"/>
          <p:cNvSpPr/>
          <p:nvPr/>
        </p:nvSpPr>
        <p:spPr>
          <a:xfrm>
            <a:off x="646920" y="224640"/>
            <a:ext cx="5443560" cy="36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spcAft>
                <a:spcPts val="1001"/>
              </a:spcAft>
              <a:tabLst>
                <a:tab algn="l" pos="0"/>
              </a:tabLst>
            </a:pPr>
            <a:r>
              <a:rPr b="1" lang="en" sz="1200" strike="noStrike" u="none">
                <a:solidFill>
                  <a:schemeClr val="accent5"/>
                </a:solidFill>
                <a:uFillTx/>
                <a:latin typeface="Raleway"/>
                <a:ea typeface="Raleway"/>
              </a:rPr>
              <a:t>Implementation</a:t>
            </a:r>
            <a:endParaRPr b="0" lang="en-US" sz="1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45" name="Google Shape;213;p26"/>
          <p:cNvSpPr/>
          <p:nvPr/>
        </p:nvSpPr>
        <p:spPr>
          <a:xfrm>
            <a:off x="898560" y="1554120"/>
            <a:ext cx="4185720" cy="251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 marL="457200" indent="-330120">
              <a:lnSpc>
                <a:spcPct val="150000"/>
              </a:lnSpc>
              <a:buClr>
                <a:srgbClr val="fb8c00"/>
              </a:buClr>
              <a:buFont typeface="Raleway"/>
              <a:buChar char="➔"/>
            </a:pPr>
            <a:r>
              <a:rPr b="1" lang="en" sz="1600" strike="noStrike" u="none">
                <a:solidFill>
                  <a:schemeClr val="accent5"/>
                </a:solidFill>
                <a:uFillTx/>
                <a:latin typeface="Raleway"/>
                <a:ea typeface="Raleway"/>
              </a:rPr>
              <a:t>Population Size</a:t>
            </a:r>
            <a:endParaRPr b="0" lang="en-US" sz="16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457200" indent="-330120">
              <a:lnSpc>
                <a:spcPct val="150000"/>
              </a:lnSpc>
              <a:spcBef>
                <a:spcPts val="1001"/>
              </a:spcBef>
              <a:buClr>
                <a:srgbClr val="fb8c00"/>
              </a:buClr>
              <a:buFont typeface="Raleway"/>
              <a:buChar char="➔"/>
            </a:pPr>
            <a:r>
              <a:rPr b="1" lang="en" sz="1600" strike="noStrike" u="none">
                <a:solidFill>
                  <a:schemeClr val="accent5"/>
                </a:solidFill>
                <a:uFillTx/>
                <a:latin typeface="Raleway"/>
                <a:ea typeface="Raleway"/>
              </a:rPr>
              <a:t>Crossover Probability</a:t>
            </a:r>
            <a:endParaRPr b="0" lang="en-US" sz="16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457200" indent="-317520">
              <a:lnSpc>
                <a:spcPct val="150000"/>
              </a:lnSpc>
              <a:spcBef>
                <a:spcPts val="1001"/>
              </a:spcBef>
              <a:buClr>
                <a:srgbClr val="fb8c00"/>
              </a:buClr>
              <a:buFont typeface="Raleway"/>
              <a:buChar char="➔"/>
            </a:pPr>
            <a:r>
              <a:rPr b="1" lang="en" sz="1600" strike="noStrike" u="none">
                <a:solidFill>
                  <a:schemeClr val="accent5"/>
                </a:solidFill>
                <a:uFillTx/>
                <a:latin typeface="Raleway"/>
                <a:ea typeface="Raleway"/>
              </a:rPr>
              <a:t>Mutation Probability</a:t>
            </a:r>
            <a:endParaRPr b="0" lang="en-US" sz="16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457200" indent="-330120">
              <a:lnSpc>
                <a:spcPct val="150000"/>
              </a:lnSpc>
              <a:spcBef>
                <a:spcPts val="1001"/>
              </a:spcBef>
              <a:buClr>
                <a:srgbClr val="fb8c00"/>
              </a:buClr>
              <a:buFont typeface="Raleway"/>
              <a:buChar char="➔"/>
            </a:pPr>
            <a:r>
              <a:rPr b="1" lang="en" sz="1600" strike="noStrike" u="none">
                <a:solidFill>
                  <a:schemeClr val="accent5"/>
                </a:solidFill>
                <a:uFillTx/>
                <a:latin typeface="Raleway"/>
                <a:ea typeface="Raleway"/>
              </a:rPr>
              <a:t>K–Tournament Selection Size</a:t>
            </a:r>
            <a:endParaRPr b="0" lang="en-US" sz="16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457200" indent="-330120">
              <a:lnSpc>
                <a:spcPct val="150000"/>
              </a:lnSpc>
              <a:spcBef>
                <a:spcPts val="1001"/>
              </a:spcBef>
              <a:spcAft>
                <a:spcPts val="1001"/>
              </a:spcAft>
              <a:buClr>
                <a:srgbClr val="fb8c00"/>
              </a:buClr>
              <a:buFont typeface="Raleway"/>
              <a:buChar char="➔"/>
            </a:pPr>
            <a:r>
              <a:rPr b="1" lang="en" sz="1600" strike="noStrike" u="none">
                <a:solidFill>
                  <a:schemeClr val="accent5"/>
                </a:solidFill>
                <a:uFillTx/>
                <a:latin typeface="Raleway"/>
                <a:ea typeface="Raleway"/>
              </a:rPr>
              <a:t>Number of Generations</a:t>
            </a:r>
            <a:endParaRPr b="0" lang="en-US" sz="16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535680" y="712080"/>
            <a:ext cx="5196600" cy="767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spcAft>
                <a:spcPts val="1599"/>
              </a:spcAft>
              <a:buNone/>
              <a:tabLst>
                <a:tab algn="l" pos="0"/>
              </a:tabLst>
            </a:pPr>
            <a:r>
              <a:rPr b="1" lang="en" sz="3600" strike="noStrike" u="none">
                <a:solidFill>
                  <a:schemeClr val="accent5"/>
                </a:solidFill>
                <a:uFillTx/>
                <a:latin typeface="Raleway"/>
                <a:ea typeface="Raleway"/>
              </a:rPr>
              <a:t>Benchmarking Flow</a:t>
            </a:r>
            <a:endParaRPr b="0" lang="en-US" sz="36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47" name="Google Shape;219;p27"/>
          <p:cNvSpPr/>
          <p:nvPr/>
        </p:nvSpPr>
        <p:spPr>
          <a:xfrm>
            <a:off x="646920" y="224640"/>
            <a:ext cx="5443560" cy="36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spcAft>
                <a:spcPts val="1001"/>
              </a:spcAft>
              <a:tabLst>
                <a:tab algn="l" pos="0"/>
              </a:tabLst>
            </a:pPr>
            <a:r>
              <a:rPr b="1" lang="en" sz="1200" strike="noStrike" u="none">
                <a:solidFill>
                  <a:schemeClr val="accent5"/>
                </a:solidFill>
                <a:uFillTx/>
                <a:latin typeface="Raleway"/>
                <a:ea typeface="Raleway"/>
              </a:rPr>
              <a:t>Implementation</a:t>
            </a:r>
            <a:endParaRPr b="0" lang="en-US" sz="1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48" name="Google Shape;220;p27"/>
          <p:cNvSpPr/>
          <p:nvPr/>
        </p:nvSpPr>
        <p:spPr>
          <a:xfrm>
            <a:off x="898560" y="1554120"/>
            <a:ext cx="6342120" cy="54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50000"/>
              </a:lnSpc>
              <a:spcAft>
                <a:spcPts val="1001"/>
              </a:spcAft>
              <a:tabLst>
                <a:tab algn="l" pos="0"/>
              </a:tabLst>
            </a:pPr>
            <a:r>
              <a:rPr b="0" lang="en" sz="1600" strike="noStrike" u="none">
                <a:solidFill>
                  <a:schemeClr val="accent5"/>
                </a:solidFill>
                <a:uFillTx/>
                <a:latin typeface="Raleway"/>
                <a:ea typeface="Raleway"/>
              </a:rPr>
              <a:t>The best parameters are found using an iterative process.</a:t>
            </a:r>
            <a:endParaRPr b="0" lang="en-US" sz="16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49" name="Google Shape;221;p27"/>
          <p:cNvSpPr/>
          <p:nvPr/>
        </p:nvSpPr>
        <p:spPr>
          <a:xfrm>
            <a:off x="898560" y="2137680"/>
            <a:ext cx="5695560" cy="2390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 marL="457200" indent="-330120">
              <a:lnSpc>
                <a:spcPct val="150000"/>
              </a:lnSpc>
              <a:buClr>
                <a:srgbClr val="fb8c00"/>
              </a:buClr>
              <a:buFont typeface="Raleway"/>
              <a:buAutoNum type="arabicPeriod"/>
            </a:pPr>
            <a:r>
              <a:rPr b="1" lang="en" sz="1600" strike="noStrike" u="none">
                <a:solidFill>
                  <a:schemeClr val="accent5"/>
                </a:solidFill>
                <a:uFillTx/>
                <a:latin typeface="Raleway"/>
                <a:ea typeface="Raleway"/>
              </a:rPr>
              <a:t>Test instances are loaded</a:t>
            </a:r>
            <a:endParaRPr b="0" lang="en-US" sz="16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457200" indent="-330120">
              <a:lnSpc>
                <a:spcPct val="150000"/>
              </a:lnSpc>
              <a:spcBef>
                <a:spcPts val="1001"/>
              </a:spcBef>
              <a:buClr>
                <a:srgbClr val="fb8c00"/>
              </a:buClr>
              <a:buFont typeface="Raleway"/>
              <a:buAutoNum type="arabicPeriod"/>
            </a:pPr>
            <a:r>
              <a:rPr b="1" lang="en" sz="1600" strike="noStrike" u="none">
                <a:solidFill>
                  <a:schemeClr val="accent5"/>
                </a:solidFill>
                <a:uFillTx/>
                <a:latin typeface="Raleway"/>
                <a:ea typeface="Raleway"/>
              </a:rPr>
              <a:t>The algorithm is run</a:t>
            </a:r>
            <a:endParaRPr b="0" lang="en-US" sz="16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457200" indent="-330120">
              <a:lnSpc>
                <a:spcPct val="150000"/>
              </a:lnSpc>
              <a:spcBef>
                <a:spcPts val="1001"/>
              </a:spcBef>
              <a:buClr>
                <a:srgbClr val="fb8c00"/>
              </a:buClr>
              <a:buFont typeface="Raleway"/>
              <a:buAutoNum type="arabicPeriod"/>
            </a:pPr>
            <a:r>
              <a:rPr b="1" lang="en" sz="1600" strike="noStrike" u="none">
                <a:solidFill>
                  <a:schemeClr val="accent5"/>
                </a:solidFill>
                <a:uFillTx/>
                <a:latin typeface="Raleway"/>
                <a:ea typeface="Raleway"/>
              </a:rPr>
              <a:t>The results are saved</a:t>
            </a:r>
            <a:endParaRPr b="0" lang="en-US" sz="16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457200" indent="-330120">
              <a:lnSpc>
                <a:spcPct val="150000"/>
              </a:lnSpc>
              <a:spcBef>
                <a:spcPts val="1001"/>
              </a:spcBef>
              <a:spcAft>
                <a:spcPts val="1001"/>
              </a:spcAft>
              <a:buClr>
                <a:srgbClr val="fb8c00"/>
              </a:buClr>
              <a:buFont typeface="Raleway"/>
              <a:buAutoNum type="arabicPeriod"/>
            </a:pPr>
            <a:r>
              <a:rPr b="1" lang="en" sz="1600" strike="noStrike" u="none">
                <a:solidFill>
                  <a:schemeClr val="accent5"/>
                </a:solidFill>
                <a:uFillTx/>
                <a:latin typeface="Raleway"/>
                <a:ea typeface="Raleway"/>
              </a:rPr>
              <a:t>The results are analyzed using a Jupyter Notebook</a:t>
            </a:r>
            <a:endParaRPr b="0" lang="en-US" sz="16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dk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535680" y="712080"/>
            <a:ext cx="5196600" cy="767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spcAft>
                <a:spcPts val="1599"/>
              </a:spcAft>
              <a:buNone/>
              <a:tabLst>
                <a:tab algn="l" pos="0"/>
              </a:tabLst>
            </a:pPr>
            <a:r>
              <a:rPr b="1" lang="en" sz="3600" strike="noStrike" u="none">
                <a:solidFill>
                  <a:schemeClr val="lt1"/>
                </a:solidFill>
                <a:uFillTx/>
                <a:latin typeface="Raleway"/>
                <a:ea typeface="Raleway"/>
              </a:rPr>
              <a:t>Results</a:t>
            </a:r>
            <a:endParaRPr b="0" lang="en-US" sz="36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dk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231;p29" descr=""/>
          <p:cNvPicPr/>
          <p:nvPr/>
        </p:nvPicPr>
        <p:blipFill>
          <a:blip r:embed="rId1"/>
          <a:stretch/>
        </p:blipFill>
        <p:spPr>
          <a:xfrm>
            <a:off x="2444760" y="162720"/>
            <a:ext cx="4253760" cy="48171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52" name="Google Shape;232;p29"/>
          <p:cNvSpPr/>
          <p:nvPr/>
        </p:nvSpPr>
        <p:spPr>
          <a:xfrm>
            <a:off x="2855520" y="687240"/>
            <a:ext cx="3432240" cy="76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3000" strike="noStrike" u="none">
                <a:solidFill>
                  <a:schemeClr val="lt2"/>
                </a:solidFill>
                <a:uFillTx/>
                <a:latin typeface="Raleway"/>
                <a:ea typeface="Raleway"/>
              </a:rPr>
              <a:t>1st Iteration</a:t>
            </a:r>
            <a:endParaRPr b="0" lang="en-US" sz="30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53" name="Google Shape;233;p29"/>
          <p:cNvSpPr/>
          <p:nvPr/>
        </p:nvSpPr>
        <p:spPr>
          <a:xfrm>
            <a:off x="2855520" y="1572480"/>
            <a:ext cx="3306960" cy="189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chemeClr val="dk2"/>
                </a:solidFill>
                <a:uFillTx/>
                <a:latin typeface="Raleway"/>
                <a:ea typeface="Raleway"/>
              </a:rPr>
              <a:t>The algorithm is run with defaults parameters, to see how it performs.</a:t>
            </a: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chemeClr val="dk2"/>
                </a:solidFill>
                <a:uFillTx/>
                <a:latin typeface="Raleway"/>
                <a:ea typeface="Raleway"/>
              </a:rPr>
              <a:t>It turns out that the penalty mechanism isn’t effective -  a repair function is implemented to transform individuals into valid solutions</a:t>
            </a: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dk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238;p30" descr=""/>
          <p:cNvPicPr/>
          <p:nvPr/>
        </p:nvPicPr>
        <p:blipFill>
          <a:blip r:embed="rId1"/>
          <a:stretch/>
        </p:blipFill>
        <p:spPr>
          <a:xfrm>
            <a:off x="2444760" y="162720"/>
            <a:ext cx="4253760" cy="48171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55" name="Google Shape;239;p30"/>
          <p:cNvSpPr/>
          <p:nvPr/>
        </p:nvSpPr>
        <p:spPr>
          <a:xfrm>
            <a:off x="2855520" y="687240"/>
            <a:ext cx="3432240" cy="76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3000" strike="noStrike" u="none">
                <a:solidFill>
                  <a:schemeClr val="lt2"/>
                </a:solidFill>
                <a:uFillTx/>
                <a:latin typeface="Raleway"/>
                <a:ea typeface="Raleway"/>
              </a:rPr>
              <a:t>2nd Iteration</a:t>
            </a:r>
            <a:endParaRPr b="0" lang="en-US" sz="30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56" name="Google Shape;240;p30"/>
          <p:cNvSpPr/>
          <p:nvPr/>
        </p:nvSpPr>
        <p:spPr>
          <a:xfrm>
            <a:off x="2855520" y="1572480"/>
            <a:ext cx="3306960" cy="103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chemeClr val="dk2"/>
                </a:solidFill>
                <a:uFillTx/>
                <a:latin typeface="Raleway"/>
                <a:ea typeface="Raleway"/>
              </a:rPr>
              <a:t>The population size is tuned.</a:t>
            </a: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chemeClr val="dk2"/>
                </a:solidFill>
                <a:uFillTx/>
                <a:latin typeface="Raleway"/>
                <a:ea typeface="Raleway"/>
              </a:rPr>
              <a:t>The size of </a:t>
            </a:r>
            <a:r>
              <a:rPr b="1" lang="en" sz="1400" strike="noStrike" u="none">
                <a:solidFill>
                  <a:schemeClr val="dk2"/>
                </a:solidFill>
                <a:uFillTx/>
                <a:latin typeface="Raleway"/>
                <a:ea typeface="Raleway"/>
              </a:rPr>
              <a:t>400</a:t>
            </a:r>
            <a:r>
              <a:rPr b="0" lang="en" sz="1400" strike="noStrike" u="none">
                <a:solidFill>
                  <a:schemeClr val="dk2"/>
                </a:solidFill>
                <a:uFillTx/>
                <a:latin typeface="Raleway"/>
                <a:ea typeface="Raleway"/>
              </a:rPr>
              <a:t> is found to be the best.</a:t>
            </a: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dk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245;p31" descr=""/>
          <p:cNvPicPr/>
          <p:nvPr/>
        </p:nvPicPr>
        <p:blipFill>
          <a:blip r:embed="rId1"/>
          <a:stretch/>
        </p:blipFill>
        <p:spPr>
          <a:xfrm>
            <a:off x="2444760" y="162720"/>
            <a:ext cx="4253760" cy="48171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58" name="Google Shape;246;p31"/>
          <p:cNvSpPr/>
          <p:nvPr/>
        </p:nvSpPr>
        <p:spPr>
          <a:xfrm>
            <a:off x="2855520" y="687240"/>
            <a:ext cx="3432240" cy="76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3000" strike="noStrike" u="none">
                <a:solidFill>
                  <a:schemeClr val="lt2"/>
                </a:solidFill>
                <a:uFillTx/>
                <a:latin typeface="Raleway"/>
                <a:ea typeface="Raleway"/>
              </a:rPr>
              <a:t>3rd Iteration</a:t>
            </a:r>
            <a:endParaRPr b="0" lang="en-US" sz="30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59" name="Google Shape;247;p31"/>
          <p:cNvSpPr/>
          <p:nvPr/>
        </p:nvSpPr>
        <p:spPr>
          <a:xfrm>
            <a:off x="2855520" y="1572480"/>
            <a:ext cx="3306960" cy="2103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chemeClr val="dk2"/>
                </a:solidFill>
                <a:uFillTx/>
                <a:latin typeface="Raleway"/>
                <a:ea typeface="Raleway"/>
              </a:rPr>
              <a:t>Crossover and Mutation parameters are analyzed.</a:t>
            </a: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chemeClr val="dk2"/>
                </a:solidFill>
                <a:uFillTx/>
                <a:latin typeface="Raleway"/>
                <a:ea typeface="Raleway"/>
              </a:rPr>
              <a:t>These are studied together since they’re tightly coupled.</a:t>
            </a: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chemeClr val="dk2"/>
                </a:solidFill>
                <a:uFillTx/>
                <a:latin typeface="Raleway"/>
                <a:ea typeface="Raleway"/>
              </a:rPr>
              <a:t>The best parameters found are </a:t>
            </a:r>
            <a:r>
              <a:rPr b="1" lang="en" sz="1400" strike="noStrike" u="none">
                <a:solidFill>
                  <a:schemeClr val="dk2"/>
                </a:solidFill>
                <a:uFillTx/>
                <a:latin typeface="Raleway"/>
                <a:ea typeface="Raleway"/>
              </a:rPr>
              <a:t>0.4</a:t>
            </a:r>
            <a:r>
              <a:rPr b="0" lang="en" sz="1400" strike="noStrike" u="none">
                <a:solidFill>
                  <a:schemeClr val="dk2"/>
                </a:solidFill>
                <a:uFillTx/>
                <a:latin typeface="Raleway"/>
                <a:ea typeface="Raleway"/>
              </a:rPr>
              <a:t> and </a:t>
            </a:r>
            <a:r>
              <a:rPr b="1" lang="en" sz="1400" strike="noStrike" u="none">
                <a:solidFill>
                  <a:schemeClr val="dk2"/>
                </a:solidFill>
                <a:uFillTx/>
                <a:latin typeface="Raleway"/>
                <a:ea typeface="Raleway"/>
              </a:rPr>
              <a:t>0.25</a:t>
            </a:r>
            <a:r>
              <a:rPr b="0" lang="en" sz="1400" strike="noStrike" u="none">
                <a:solidFill>
                  <a:schemeClr val="dk2"/>
                </a:solidFill>
                <a:uFillTx/>
                <a:latin typeface="Raleway"/>
                <a:ea typeface="Raleway"/>
              </a:rPr>
              <a:t> for crossover and mutation probability, respectively.</a:t>
            </a: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35680" y="712080"/>
            <a:ext cx="5196600" cy="767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spcAft>
                <a:spcPts val="1599"/>
              </a:spcAft>
              <a:buNone/>
              <a:tabLst>
                <a:tab algn="l" pos="0"/>
              </a:tabLst>
            </a:pPr>
            <a:r>
              <a:rPr b="1" lang="en" sz="3600" strike="noStrike" u="none">
                <a:solidFill>
                  <a:schemeClr val="dk1"/>
                </a:solidFill>
                <a:uFillTx/>
                <a:latin typeface="Raleway"/>
                <a:ea typeface="Raleway"/>
              </a:rPr>
              <a:t>The problem</a:t>
            </a:r>
            <a:endParaRPr b="0" lang="en-US" sz="3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60" name="Google Shape;80;p14" descr=""/>
          <p:cNvPicPr/>
          <p:nvPr/>
        </p:nvPicPr>
        <p:blipFill>
          <a:blip r:embed="rId1"/>
          <a:stretch/>
        </p:blipFill>
        <p:spPr>
          <a:xfrm>
            <a:off x="6554520" y="1509120"/>
            <a:ext cx="2094840" cy="30092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61" name="Google Shape;81;p14" descr=""/>
          <p:cNvPicPr/>
          <p:nvPr/>
        </p:nvPicPr>
        <p:blipFill>
          <a:blip r:embed="rId2"/>
          <a:stretch/>
        </p:blipFill>
        <p:spPr>
          <a:xfrm>
            <a:off x="535680" y="1354680"/>
            <a:ext cx="5868720" cy="154188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dk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252;p32" descr=""/>
          <p:cNvPicPr/>
          <p:nvPr/>
        </p:nvPicPr>
        <p:blipFill>
          <a:blip r:embed="rId1"/>
          <a:stretch/>
        </p:blipFill>
        <p:spPr>
          <a:xfrm>
            <a:off x="2444760" y="162720"/>
            <a:ext cx="4253760" cy="48171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61" name="Google Shape;253;p32"/>
          <p:cNvSpPr/>
          <p:nvPr/>
        </p:nvSpPr>
        <p:spPr>
          <a:xfrm>
            <a:off x="2855520" y="687240"/>
            <a:ext cx="3432240" cy="76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3000" strike="noStrike" u="none">
                <a:solidFill>
                  <a:schemeClr val="lt2"/>
                </a:solidFill>
                <a:uFillTx/>
                <a:latin typeface="Raleway"/>
                <a:ea typeface="Raleway"/>
              </a:rPr>
              <a:t>4th Iteration</a:t>
            </a:r>
            <a:endParaRPr b="0" lang="en-US" sz="30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62" name="Google Shape;254;p32"/>
          <p:cNvSpPr/>
          <p:nvPr/>
        </p:nvSpPr>
        <p:spPr>
          <a:xfrm>
            <a:off x="2855520" y="1572480"/>
            <a:ext cx="3306960" cy="124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chemeClr val="dk2"/>
                </a:solidFill>
                <a:uFillTx/>
                <a:latin typeface="Raleway"/>
                <a:ea typeface="Raleway"/>
              </a:rPr>
              <a:t>Tournament size is modified.</a:t>
            </a: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chemeClr val="dk2"/>
                </a:solidFill>
                <a:uFillTx/>
                <a:latin typeface="Raleway"/>
                <a:ea typeface="Raleway"/>
              </a:rPr>
              <a:t>Using k=</a:t>
            </a:r>
            <a:r>
              <a:rPr b="1" lang="en" sz="1400" strike="noStrike" u="none">
                <a:solidFill>
                  <a:schemeClr val="dk2"/>
                </a:solidFill>
                <a:uFillTx/>
                <a:latin typeface="Raleway"/>
                <a:ea typeface="Raleway"/>
              </a:rPr>
              <a:t>3</a:t>
            </a:r>
            <a:r>
              <a:rPr b="0" lang="en" sz="1400" strike="noStrike" u="none">
                <a:solidFill>
                  <a:schemeClr val="dk2"/>
                </a:solidFill>
                <a:uFillTx/>
                <a:latin typeface="Raleway"/>
                <a:ea typeface="Raleway"/>
              </a:rPr>
              <a:t> gave the highest results in most the instances, so this was chosen.</a:t>
            </a: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dk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259;p33" descr=""/>
          <p:cNvPicPr/>
          <p:nvPr/>
        </p:nvPicPr>
        <p:blipFill>
          <a:blip r:embed="rId1"/>
          <a:stretch/>
        </p:blipFill>
        <p:spPr>
          <a:xfrm>
            <a:off x="3581280" y="162720"/>
            <a:ext cx="4253760" cy="48171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64" name="Google Shape;260;p33"/>
          <p:cNvSpPr/>
          <p:nvPr/>
        </p:nvSpPr>
        <p:spPr>
          <a:xfrm>
            <a:off x="3992400" y="687240"/>
            <a:ext cx="3432240" cy="76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3000" strike="noStrike" u="none">
                <a:solidFill>
                  <a:schemeClr val="lt2"/>
                </a:solidFill>
                <a:uFillTx/>
                <a:latin typeface="Raleway"/>
                <a:ea typeface="Raleway"/>
              </a:rPr>
              <a:t>5th Iteration</a:t>
            </a:r>
            <a:endParaRPr b="0" lang="en-US" sz="30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65" name="Google Shape;261;p33"/>
          <p:cNvSpPr/>
          <p:nvPr/>
        </p:nvSpPr>
        <p:spPr>
          <a:xfrm>
            <a:off x="3992400" y="1572480"/>
            <a:ext cx="3306960" cy="2317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chemeClr val="dk2"/>
                </a:solidFill>
                <a:uFillTx/>
                <a:latin typeface="Raleway"/>
                <a:ea typeface="Raleway"/>
              </a:rPr>
              <a:t>To improve efficiency, the number of generations must be tuned.</a:t>
            </a: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chemeClr val="dk2"/>
                </a:solidFill>
                <a:uFillTx/>
                <a:latin typeface="Raleway"/>
                <a:ea typeface="Raleway"/>
              </a:rPr>
              <a:t>Analyzing the plots, there’s no correlation between optimal number of generation and problem size.</a:t>
            </a: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chemeClr val="dk2"/>
                </a:solidFill>
                <a:uFillTx/>
                <a:latin typeface="Raleway"/>
                <a:ea typeface="Raleway"/>
              </a:rPr>
              <a:t>The chosen stopping criteria is to stop the algorithm after a fixed </a:t>
            </a:r>
            <a:r>
              <a:rPr b="1" lang="en" sz="1400" strike="noStrike" u="none">
                <a:solidFill>
                  <a:schemeClr val="dk2"/>
                </a:solidFill>
                <a:uFillTx/>
                <a:latin typeface="Raleway"/>
                <a:ea typeface="Raleway"/>
              </a:rPr>
              <a:t>40 generations of no improvement</a:t>
            </a:r>
            <a:r>
              <a:rPr b="0" lang="en" sz="1400" strike="noStrike" u="none">
                <a:solidFill>
                  <a:schemeClr val="dk2"/>
                </a:solidFill>
                <a:uFillTx/>
                <a:latin typeface="Raleway"/>
                <a:ea typeface="Raleway"/>
              </a:rPr>
              <a:t>.</a:t>
            </a: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166" name="" descr=""/>
          <p:cNvPicPr/>
          <p:nvPr/>
        </p:nvPicPr>
        <p:blipFill>
          <a:blip r:embed="rId2"/>
          <a:stretch/>
        </p:blipFill>
        <p:spPr>
          <a:xfrm>
            <a:off x="1256400" y="1864800"/>
            <a:ext cx="2324880" cy="13950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67" name="" descr=""/>
          <p:cNvPicPr/>
          <p:nvPr/>
        </p:nvPicPr>
        <p:blipFill>
          <a:blip r:embed="rId3"/>
          <a:stretch/>
        </p:blipFill>
        <p:spPr>
          <a:xfrm>
            <a:off x="1256400" y="361800"/>
            <a:ext cx="2324880" cy="13950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68" name="" descr=""/>
          <p:cNvPicPr/>
          <p:nvPr/>
        </p:nvPicPr>
        <p:blipFill>
          <a:blip r:embed="rId4"/>
          <a:stretch/>
        </p:blipFill>
        <p:spPr>
          <a:xfrm>
            <a:off x="1256400" y="3369960"/>
            <a:ext cx="2324880" cy="139464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dk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279;p35"/>
          <p:cNvSpPr/>
          <p:nvPr/>
        </p:nvSpPr>
        <p:spPr>
          <a:xfrm>
            <a:off x="1173240" y="1762200"/>
            <a:ext cx="3432240" cy="76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4000" strike="noStrike" u="none">
                <a:solidFill>
                  <a:schemeClr val="lt1"/>
                </a:solidFill>
                <a:uFillTx/>
                <a:latin typeface="Raleway"/>
                <a:ea typeface="Raleway"/>
              </a:rPr>
              <a:t>Thanks</a:t>
            </a:r>
            <a:endParaRPr b="0" lang="en-US" sz="40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35680" y="712080"/>
            <a:ext cx="7652520" cy="767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 algn="r">
              <a:lnSpc>
                <a:spcPct val="100000"/>
              </a:lnSpc>
              <a:spcAft>
                <a:spcPts val="1599"/>
              </a:spcAft>
              <a:buNone/>
              <a:tabLst>
                <a:tab algn="l" pos="0"/>
              </a:tabLst>
            </a:pPr>
            <a:r>
              <a:rPr b="1" lang="en" sz="3600" strike="noStrike" u="none">
                <a:solidFill>
                  <a:schemeClr val="dk1"/>
                </a:solidFill>
                <a:uFillTx/>
                <a:latin typeface="Raleway"/>
                <a:ea typeface="Raleway"/>
              </a:rPr>
              <a:t>The solution</a:t>
            </a:r>
            <a:endParaRPr b="0" lang="en-US" sz="3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63" name="Google Shape;87;p15" descr=""/>
          <p:cNvPicPr/>
          <p:nvPr/>
        </p:nvPicPr>
        <p:blipFill>
          <a:blip r:embed="rId1"/>
          <a:stretch/>
        </p:blipFill>
        <p:spPr>
          <a:xfrm>
            <a:off x="-34920" y="1437480"/>
            <a:ext cx="2801160" cy="28011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64" name="Google Shape;88;p15"/>
          <p:cNvSpPr/>
          <p:nvPr/>
        </p:nvSpPr>
        <p:spPr>
          <a:xfrm>
            <a:off x="3296520" y="1401840"/>
            <a:ext cx="4818600" cy="165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 marL="457200" indent="-317520">
              <a:lnSpc>
                <a:spcPct val="115000"/>
              </a:lnSpc>
              <a:buClr>
                <a:srgbClr val="000000"/>
              </a:buClr>
              <a:buFont typeface="Arial"/>
              <a:buAutoNum type="arabicPeriod"/>
            </a:pPr>
            <a:r>
              <a:rPr b="0" lang="en" sz="1400" strike="noStrike" u="none">
                <a:solidFill>
                  <a:srgbClr val="000000"/>
                </a:solidFill>
                <a:uFillTx/>
                <a:latin typeface="Arial"/>
                <a:ea typeface="Arial"/>
              </a:rPr>
              <a:t>Tabu Search (TS);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17520">
              <a:lnSpc>
                <a:spcPct val="115000"/>
              </a:lnSpc>
              <a:buClr>
                <a:srgbClr val="000000"/>
              </a:buClr>
              <a:buFont typeface="Arial"/>
              <a:buAutoNum type="arabicPeriod"/>
            </a:pPr>
            <a:r>
              <a:rPr b="0" lang="en" sz="1400" strike="noStrike" u="none">
                <a:solidFill>
                  <a:srgbClr val="000000"/>
                </a:solidFill>
                <a:uFillTx/>
                <a:latin typeface="Arial"/>
                <a:ea typeface="Arial"/>
              </a:rPr>
              <a:t>Branch-and-Bound;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17520">
              <a:lnSpc>
                <a:spcPct val="115000"/>
              </a:lnSpc>
              <a:buClr>
                <a:srgbClr val="000000"/>
              </a:buClr>
              <a:buFont typeface="Arial"/>
              <a:buAutoNum type="arabicPeriod"/>
            </a:pPr>
            <a:r>
              <a:rPr b="0" lang="en" sz="1400" strike="noStrike" u="none">
                <a:solidFill>
                  <a:srgbClr val="000000"/>
                </a:solidFill>
                <a:uFillTx/>
                <a:latin typeface="Arial"/>
                <a:ea typeface="Arial"/>
              </a:rPr>
              <a:t>Genetic Algorithm (GA) with uniform crossover and roulette-wheel selection;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17520">
              <a:lnSpc>
                <a:spcPct val="115000"/>
              </a:lnSpc>
              <a:buClr>
                <a:srgbClr val="000000"/>
              </a:buClr>
              <a:buFont typeface="Arial"/>
              <a:buAutoNum type="arabicPeriod"/>
            </a:pPr>
            <a:r>
              <a:rPr b="1" lang="en" sz="1400" strike="noStrike" u="none">
                <a:solidFill>
                  <a:srgbClr val="000000"/>
                </a:solidFill>
                <a:uFillTx/>
                <a:latin typeface="Arial"/>
                <a:ea typeface="Arial"/>
              </a:rPr>
              <a:t>Genetic Algorithm (GA) with one-point crossover and k-tournament selection;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93;p16"/>
          <p:cNvSpPr/>
          <p:nvPr/>
        </p:nvSpPr>
        <p:spPr>
          <a:xfrm rot="16200000">
            <a:off x="7543080" y="1403640"/>
            <a:ext cx="1002960" cy="2174400"/>
          </a:xfrm>
          <a:prstGeom prst="flowChartOffpageConnector">
            <a:avLst/>
          </a:prstGeom>
          <a:solidFill>
            <a:schemeClr val="lt1"/>
          </a:solidFill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35680" y="712080"/>
            <a:ext cx="5196600" cy="767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spcAft>
                <a:spcPts val="1599"/>
              </a:spcAft>
              <a:buNone/>
              <a:tabLst>
                <a:tab algn="l" pos="0"/>
              </a:tabLst>
            </a:pPr>
            <a:r>
              <a:rPr b="1" lang="en" sz="3600" strike="noStrike" u="none">
                <a:solidFill>
                  <a:schemeClr val="dk1"/>
                </a:solidFill>
                <a:uFillTx/>
                <a:latin typeface="Raleway"/>
                <a:ea typeface="Raleway"/>
              </a:rPr>
              <a:t>Genetic Algorithm</a:t>
            </a:r>
            <a:endParaRPr b="0" lang="en-US" sz="3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7" name="Google Shape;95;p16"/>
          <p:cNvSpPr/>
          <p:nvPr/>
        </p:nvSpPr>
        <p:spPr>
          <a:xfrm rot="16200000">
            <a:off x="5800680" y="1403640"/>
            <a:ext cx="1002960" cy="2174400"/>
          </a:xfrm>
          <a:prstGeom prst="flowChartOffpageConnector">
            <a:avLst/>
          </a:prstGeom>
          <a:solidFill>
            <a:schemeClr val="lt1"/>
          </a:solidFill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8" name="Google Shape;96;p16"/>
          <p:cNvSpPr/>
          <p:nvPr/>
        </p:nvSpPr>
        <p:spPr>
          <a:xfrm rot="16200000">
            <a:off x="4070160" y="1403640"/>
            <a:ext cx="1002960" cy="2174400"/>
          </a:xfrm>
          <a:prstGeom prst="flowChartOffpageConnector">
            <a:avLst/>
          </a:prstGeom>
          <a:solidFill>
            <a:schemeClr val="lt1"/>
          </a:solidFill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9" name="Google Shape;97;p16"/>
          <p:cNvSpPr/>
          <p:nvPr/>
        </p:nvSpPr>
        <p:spPr>
          <a:xfrm rot="16200000">
            <a:off x="2327760" y="1403640"/>
            <a:ext cx="1002960" cy="2174400"/>
          </a:xfrm>
          <a:prstGeom prst="flowChartOffpageConnector">
            <a:avLst/>
          </a:prstGeom>
          <a:solidFill>
            <a:schemeClr val="lt1"/>
          </a:solidFill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0" name="Google Shape;98;p16"/>
          <p:cNvSpPr/>
          <p:nvPr/>
        </p:nvSpPr>
        <p:spPr>
          <a:xfrm rot="16200000">
            <a:off x="597240" y="1403640"/>
            <a:ext cx="1002960" cy="2174400"/>
          </a:xfrm>
          <a:prstGeom prst="flowChartOffpageConnector">
            <a:avLst/>
          </a:prstGeom>
          <a:solidFill>
            <a:schemeClr val="dk1"/>
          </a:solidFill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71" name="Google Shape;99;p16"/>
          <p:cNvSpPr/>
          <p:nvPr/>
        </p:nvSpPr>
        <p:spPr>
          <a:xfrm>
            <a:off x="63000" y="2290320"/>
            <a:ext cx="2999160" cy="39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400" strike="noStrike" u="none">
                <a:solidFill>
                  <a:schemeClr val="lt1"/>
                </a:solidFill>
                <a:uFillTx/>
                <a:latin typeface="Raleway"/>
                <a:ea typeface="Raleway"/>
              </a:rPr>
              <a:t>Evaluation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2" name="Google Shape;100;p16"/>
          <p:cNvSpPr/>
          <p:nvPr/>
        </p:nvSpPr>
        <p:spPr>
          <a:xfrm>
            <a:off x="2200680" y="2290320"/>
            <a:ext cx="2999160" cy="39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400" strike="noStrike" u="none">
                <a:solidFill>
                  <a:schemeClr val="lt1"/>
                </a:solidFill>
                <a:uFillTx/>
                <a:latin typeface="Raleway"/>
                <a:ea typeface="Raleway"/>
              </a:rPr>
              <a:t>Selection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3" name="Google Shape;101;p16"/>
          <p:cNvSpPr/>
          <p:nvPr/>
        </p:nvSpPr>
        <p:spPr>
          <a:xfrm>
            <a:off x="3937320" y="2290320"/>
            <a:ext cx="2999160" cy="39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400" strike="noStrike" u="none">
                <a:solidFill>
                  <a:schemeClr val="lt1"/>
                </a:solidFill>
                <a:uFillTx/>
                <a:latin typeface="Raleway"/>
                <a:ea typeface="Raleway"/>
              </a:rPr>
              <a:t>Crossover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4" name="Google Shape;102;p16"/>
          <p:cNvSpPr/>
          <p:nvPr/>
        </p:nvSpPr>
        <p:spPr>
          <a:xfrm>
            <a:off x="5659560" y="2290320"/>
            <a:ext cx="2999160" cy="39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400" strike="noStrike" u="none">
                <a:solidFill>
                  <a:schemeClr val="lt1"/>
                </a:solidFill>
                <a:uFillTx/>
                <a:latin typeface="Raleway"/>
                <a:ea typeface="Raleway"/>
              </a:rPr>
              <a:t>Mutation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5" name="Google Shape;103;p16"/>
          <p:cNvSpPr/>
          <p:nvPr/>
        </p:nvSpPr>
        <p:spPr>
          <a:xfrm>
            <a:off x="7390080" y="2290320"/>
            <a:ext cx="2999160" cy="39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400" strike="noStrike" u="none">
                <a:solidFill>
                  <a:schemeClr val="lt1"/>
                </a:solidFill>
                <a:uFillTx/>
                <a:latin typeface="Raleway"/>
                <a:ea typeface="Raleway"/>
              </a:rPr>
              <a:t>Replacement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6" name="Google Shape;104;p16"/>
          <p:cNvSpPr/>
          <p:nvPr/>
        </p:nvSpPr>
        <p:spPr>
          <a:xfrm>
            <a:off x="610920" y="3675240"/>
            <a:ext cx="7995960" cy="39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000000"/>
                </a:solidFill>
                <a:uFillTx/>
                <a:latin typeface="Raleway"/>
                <a:ea typeface="Raleway"/>
              </a:rPr>
              <a:t>Each individual in the population is evaluated based on a predefined fitness function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109;p17"/>
          <p:cNvSpPr/>
          <p:nvPr/>
        </p:nvSpPr>
        <p:spPr>
          <a:xfrm rot="16200000">
            <a:off x="7543080" y="1403640"/>
            <a:ext cx="1002960" cy="2174400"/>
          </a:xfrm>
          <a:prstGeom prst="flowChartOffpageConnector">
            <a:avLst/>
          </a:prstGeom>
          <a:solidFill>
            <a:schemeClr val="lt1"/>
          </a:solidFill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35680" y="712080"/>
            <a:ext cx="5196600" cy="767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spcAft>
                <a:spcPts val="1599"/>
              </a:spcAft>
              <a:buNone/>
              <a:tabLst>
                <a:tab algn="l" pos="0"/>
              </a:tabLst>
            </a:pPr>
            <a:r>
              <a:rPr b="1" lang="en" sz="3600" strike="noStrike" u="none">
                <a:solidFill>
                  <a:schemeClr val="dk1"/>
                </a:solidFill>
                <a:uFillTx/>
                <a:latin typeface="Raleway"/>
                <a:ea typeface="Raleway"/>
              </a:rPr>
              <a:t>Genetic Algorithm</a:t>
            </a:r>
            <a:endParaRPr b="0" lang="en-US" sz="3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9" name="Google Shape;111;p17"/>
          <p:cNvSpPr/>
          <p:nvPr/>
        </p:nvSpPr>
        <p:spPr>
          <a:xfrm rot="16200000">
            <a:off x="5800680" y="1403640"/>
            <a:ext cx="1002960" cy="2174400"/>
          </a:xfrm>
          <a:prstGeom prst="flowChartOffpageConnector">
            <a:avLst/>
          </a:prstGeom>
          <a:solidFill>
            <a:schemeClr val="lt1"/>
          </a:solidFill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0" name="Google Shape;112;p17"/>
          <p:cNvSpPr/>
          <p:nvPr/>
        </p:nvSpPr>
        <p:spPr>
          <a:xfrm rot="16200000">
            <a:off x="4070160" y="1403640"/>
            <a:ext cx="1002960" cy="2174400"/>
          </a:xfrm>
          <a:prstGeom prst="flowChartOffpageConnector">
            <a:avLst/>
          </a:prstGeom>
          <a:solidFill>
            <a:schemeClr val="lt1"/>
          </a:solidFill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1" name="Google Shape;113;p17"/>
          <p:cNvSpPr/>
          <p:nvPr/>
        </p:nvSpPr>
        <p:spPr>
          <a:xfrm rot="16200000">
            <a:off x="2327760" y="1403640"/>
            <a:ext cx="1002960" cy="2174400"/>
          </a:xfrm>
          <a:prstGeom prst="flowChartOffpageConnector">
            <a:avLst/>
          </a:prstGeom>
          <a:solidFill>
            <a:schemeClr val="dk1"/>
          </a:solidFill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82" name="Google Shape;114;p17"/>
          <p:cNvSpPr/>
          <p:nvPr/>
        </p:nvSpPr>
        <p:spPr>
          <a:xfrm rot="16200000">
            <a:off x="597240" y="1403640"/>
            <a:ext cx="1002960" cy="2174400"/>
          </a:xfrm>
          <a:prstGeom prst="flowChartOffpageConnector">
            <a:avLst/>
          </a:prstGeom>
          <a:solidFill>
            <a:schemeClr val="accent6"/>
          </a:solidFill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3" name="Google Shape;115;p17"/>
          <p:cNvSpPr/>
          <p:nvPr/>
        </p:nvSpPr>
        <p:spPr>
          <a:xfrm>
            <a:off x="63000" y="2290320"/>
            <a:ext cx="2999160" cy="39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400" strike="noStrike" u="none">
                <a:solidFill>
                  <a:schemeClr val="lt1"/>
                </a:solidFill>
                <a:uFillTx/>
                <a:latin typeface="Raleway"/>
                <a:ea typeface="Raleway"/>
              </a:rPr>
              <a:t>Evaluation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4" name="Google Shape;116;p17"/>
          <p:cNvSpPr/>
          <p:nvPr/>
        </p:nvSpPr>
        <p:spPr>
          <a:xfrm>
            <a:off x="2200680" y="2290320"/>
            <a:ext cx="2999160" cy="39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400" strike="noStrike" u="none">
                <a:solidFill>
                  <a:schemeClr val="lt1"/>
                </a:solidFill>
                <a:uFillTx/>
                <a:latin typeface="Raleway"/>
                <a:ea typeface="Raleway"/>
              </a:rPr>
              <a:t>Selection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5" name="Google Shape;117;p17"/>
          <p:cNvSpPr/>
          <p:nvPr/>
        </p:nvSpPr>
        <p:spPr>
          <a:xfrm>
            <a:off x="3937320" y="2290320"/>
            <a:ext cx="2999160" cy="39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400" strike="noStrike" u="none">
                <a:solidFill>
                  <a:schemeClr val="lt1"/>
                </a:solidFill>
                <a:uFillTx/>
                <a:latin typeface="Raleway"/>
                <a:ea typeface="Raleway"/>
              </a:rPr>
              <a:t>Crossover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6" name="Google Shape;118;p17"/>
          <p:cNvSpPr/>
          <p:nvPr/>
        </p:nvSpPr>
        <p:spPr>
          <a:xfrm>
            <a:off x="5659560" y="2290320"/>
            <a:ext cx="2999160" cy="39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400" strike="noStrike" u="none">
                <a:solidFill>
                  <a:schemeClr val="lt1"/>
                </a:solidFill>
                <a:uFillTx/>
                <a:latin typeface="Raleway"/>
                <a:ea typeface="Raleway"/>
              </a:rPr>
              <a:t>Mutation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7" name="Google Shape;119;p17"/>
          <p:cNvSpPr/>
          <p:nvPr/>
        </p:nvSpPr>
        <p:spPr>
          <a:xfrm>
            <a:off x="7390080" y="2290320"/>
            <a:ext cx="2999160" cy="39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400" strike="noStrike" u="none">
                <a:solidFill>
                  <a:schemeClr val="lt1"/>
                </a:solidFill>
                <a:uFillTx/>
                <a:latin typeface="Raleway"/>
                <a:ea typeface="Raleway"/>
              </a:rPr>
              <a:t>Replacement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8" name="Google Shape;120;p17"/>
          <p:cNvSpPr/>
          <p:nvPr/>
        </p:nvSpPr>
        <p:spPr>
          <a:xfrm>
            <a:off x="610920" y="3370320"/>
            <a:ext cx="7995960" cy="146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000000"/>
                </a:solidFill>
                <a:uFillTx/>
                <a:latin typeface="Raleway"/>
                <a:ea typeface="Raleway"/>
              </a:rPr>
              <a:t>A subset of individuals are selected from the populations, based on fitness.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000000"/>
                </a:solidFill>
                <a:uFillTx/>
                <a:latin typeface="Raleway"/>
                <a:ea typeface="Raleway"/>
              </a:rPr>
              <a:t>In case of the k-tournament selection algorithm, it involves running several ”tournaments” among k individuals chosen at random from the population, until the desired amount of population is reached. Each tournament selects the best amongst the k selected individuals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125;p18"/>
          <p:cNvSpPr/>
          <p:nvPr/>
        </p:nvSpPr>
        <p:spPr>
          <a:xfrm rot="16200000">
            <a:off x="7543080" y="1403640"/>
            <a:ext cx="1002960" cy="2174400"/>
          </a:xfrm>
          <a:prstGeom prst="flowChartOffpageConnector">
            <a:avLst/>
          </a:prstGeom>
          <a:solidFill>
            <a:schemeClr val="lt1"/>
          </a:solidFill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35680" y="712080"/>
            <a:ext cx="5196600" cy="767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spcAft>
                <a:spcPts val="1599"/>
              </a:spcAft>
              <a:buNone/>
              <a:tabLst>
                <a:tab algn="l" pos="0"/>
              </a:tabLst>
            </a:pPr>
            <a:r>
              <a:rPr b="1" lang="en" sz="3600" strike="noStrike" u="none">
                <a:solidFill>
                  <a:schemeClr val="dk1"/>
                </a:solidFill>
                <a:uFillTx/>
                <a:latin typeface="Raleway"/>
                <a:ea typeface="Raleway"/>
              </a:rPr>
              <a:t>Genetic Algorithm</a:t>
            </a:r>
            <a:endParaRPr b="0" lang="en-US" sz="3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1" name="Google Shape;127;p18"/>
          <p:cNvSpPr/>
          <p:nvPr/>
        </p:nvSpPr>
        <p:spPr>
          <a:xfrm rot="16200000">
            <a:off x="5800680" y="1403640"/>
            <a:ext cx="1002960" cy="2174400"/>
          </a:xfrm>
          <a:prstGeom prst="flowChartOffpageConnector">
            <a:avLst/>
          </a:prstGeom>
          <a:solidFill>
            <a:schemeClr val="lt1"/>
          </a:solidFill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2" name="Google Shape;128;p18"/>
          <p:cNvSpPr/>
          <p:nvPr/>
        </p:nvSpPr>
        <p:spPr>
          <a:xfrm rot="16200000">
            <a:off x="4070160" y="1403640"/>
            <a:ext cx="1002960" cy="2174400"/>
          </a:xfrm>
          <a:prstGeom prst="flowChartOffpageConnector">
            <a:avLst/>
          </a:prstGeom>
          <a:solidFill>
            <a:schemeClr val="dk1"/>
          </a:solidFill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93" name="Google Shape;129;p18"/>
          <p:cNvSpPr/>
          <p:nvPr/>
        </p:nvSpPr>
        <p:spPr>
          <a:xfrm rot="16200000">
            <a:off x="2327760" y="1403640"/>
            <a:ext cx="1002960" cy="2174400"/>
          </a:xfrm>
          <a:prstGeom prst="flowChartOffpageConnector">
            <a:avLst/>
          </a:prstGeom>
          <a:solidFill>
            <a:schemeClr val="accent6"/>
          </a:solidFill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4" name="Google Shape;130;p18"/>
          <p:cNvSpPr/>
          <p:nvPr/>
        </p:nvSpPr>
        <p:spPr>
          <a:xfrm rot="16200000">
            <a:off x="597240" y="1403640"/>
            <a:ext cx="1002960" cy="2174400"/>
          </a:xfrm>
          <a:prstGeom prst="flowChartOffpageConnector">
            <a:avLst/>
          </a:prstGeom>
          <a:solidFill>
            <a:schemeClr val="accent6"/>
          </a:solidFill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5" name="Google Shape;131;p18"/>
          <p:cNvSpPr/>
          <p:nvPr/>
        </p:nvSpPr>
        <p:spPr>
          <a:xfrm>
            <a:off x="63000" y="2290320"/>
            <a:ext cx="2999160" cy="39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400" strike="noStrike" u="none">
                <a:solidFill>
                  <a:schemeClr val="lt1"/>
                </a:solidFill>
                <a:uFillTx/>
                <a:latin typeface="Raleway"/>
                <a:ea typeface="Raleway"/>
              </a:rPr>
              <a:t>Evaluation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6" name="Google Shape;132;p18"/>
          <p:cNvSpPr/>
          <p:nvPr/>
        </p:nvSpPr>
        <p:spPr>
          <a:xfrm>
            <a:off x="2200680" y="2290320"/>
            <a:ext cx="2999160" cy="39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400" strike="noStrike" u="none">
                <a:solidFill>
                  <a:schemeClr val="lt1"/>
                </a:solidFill>
                <a:uFillTx/>
                <a:latin typeface="Raleway"/>
                <a:ea typeface="Raleway"/>
              </a:rPr>
              <a:t>Selection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7" name="Google Shape;133;p18"/>
          <p:cNvSpPr/>
          <p:nvPr/>
        </p:nvSpPr>
        <p:spPr>
          <a:xfrm>
            <a:off x="3937320" y="2290320"/>
            <a:ext cx="2999160" cy="39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400" strike="noStrike" u="none">
                <a:solidFill>
                  <a:schemeClr val="lt1"/>
                </a:solidFill>
                <a:uFillTx/>
                <a:latin typeface="Raleway"/>
                <a:ea typeface="Raleway"/>
              </a:rPr>
              <a:t>Crossover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8" name="Google Shape;134;p18"/>
          <p:cNvSpPr/>
          <p:nvPr/>
        </p:nvSpPr>
        <p:spPr>
          <a:xfrm>
            <a:off x="5659560" y="2290320"/>
            <a:ext cx="2999160" cy="39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400" strike="noStrike" u="none">
                <a:solidFill>
                  <a:schemeClr val="lt1"/>
                </a:solidFill>
                <a:uFillTx/>
                <a:latin typeface="Raleway"/>
                <a:ea typeface="Raleway"/>
              </a:rPr>
              <a:t>Mutation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9" name="Google Shape;135;p18"/>
          <p:cNvSpPr/>
          <p:nvPr/>
        </p:nvSpPr>
        <p:spPr>
          <a:xfrm>
            <a:off x="7390080" y="2290320"/>
            <a:ext cx="2999160" cy="39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400" strike="noStrike" u="none">
                <a:solidFill>
                  <a:schemeClr val="lt1"/>
                </a:solidFill>
                <a:uFillTx/>
                <a:latin typeface="Raleway"/>
                <a:ea typeface="Raleway"/>
              </a:rPr>
              <a:t>Replacement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0" name="Google Shape;136;p18"/>
          <p:cNvSpPr/>
          <p:nvPr/>
        </p:nvSpPr>
        <p:spPr>
          <a:xfrm>
            <a:off x="610920" y="3675240"/>
            <a:ext cx="7995960" cy="103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chemeClr val="dk2"/>
                </a:solidFill>
                <a:uFillTx/>
                <a:latin typeface="Raleway"/>
                <a:ea typeface="Raleway"/>
              </a:rPr>
              <a:t>Genetic material of the individuals are combined to create offspring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chemeClr val="dk2"/>
                </a:solidFill>
                <a:uFillTx/>
                <a:latin typeface="Raleway"/>
                <a:ea typeface="Raleway"/>
              </a:rPr>
              <a:t>In case of single-point crossover, a random crossover point is selected and the genetic material is exchanged between the parents at that point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41;p19"/>
          <p:cNvSpPr/>
          <p:nvPr/>
        </p:nvSpPr>
        <p:spPr>
          <a:xfrm rot="16200000">
            <a:off x="7543080" y="1403640"/>
            <a:ext cx="1002960" cy="2174400"/>
          </a:xfrm>
          <a:prstGeom prst="flowChartOffpageConnector">
            <a:avLst/>
          </a:prstGeom>
          <a:solidFill>
            <a:schemeClr val="lt1"/>
          </a:solidFill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35680" y="712080"/>
            <a:ext cx="5196600" cy="767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spcAft>
                <a:spcPts val="1599"/>
              </a:spcAft>
              <a:buNone/>
              <a:tabLst>
                <a:tab algn="l" pos="0"/>
              </a:tabLst>
            </a:pPr>
            <a:r>
              <a:rPr b="1" lang="en" sz="3600" strike="noStrike" u="none">
                <a:solidFill>
                  <a:schemeClr val="dk1"/>
                </a:solidFill>
                <a:uFillTx/>
                <a:latin typeface="Raleway"/>
                <a:ea typeface="Raleway"/>
              </a:rPr>
              <a:t>Genetic Algorithm</a:t>
            </a:r>
            <a:endParaRPr b="0" lang="en-US" sz="3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3" name="Google Shape;143;p19"/>
          <p:cNvSpPr/>
          <p:nvPr/>
        </p:nvSpPr>
        <p:spPr>
          <a:xfrm rot="16200000">
            <a:off x="5800680" y="1403640"/>
            <a:ext cx="1002960" cy="2174400"/>
          </a:xfrm>
          <a:prstGeom prst="flowChartOffpageConnector">
            <a:avLst/>
          </a:prstGeom>
          <a:solidFill>
            <a:schemeClr val="dk1"/>
          </a:solidFill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04" name="Google Shape;144;p19"/>
          <p:cNvSpPr/>
          <p:nvPr/>
        </p:nvSpPr>
        <p:spPr>
          <a:xfrm rot="16200000">
            <a:off x="4070160" y="1403640"/>
            <a:ext cx="1002960" cy="2174400"/>
          </a:xfrm>
          <a:prstGeom prst="flowChartOffpageConnector">
            <a:avLst/>
          </a:prstGeom>
          <a:solidFill>
            <a:schemeClr val="accent6"/>
          </a:solidFill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5" name="Google Shape;145;p19"/>
          <p:cNvSpPr/>
          <p:nvPr/>
        </p:nvSpPr>
        <p:spPr>
          <a:xfrm rot="16200000">
            <a:off x="2327760" y="1403640"/>
            <a:ext cx="1002960" cy="2174400"/>
          </a:xfrm>
          <a:prstGeom prst="flowChartOffpageConnector">
            <a:avLst/>
          </a:prstGeom>
          <a:solidFill>
            <a:schemeClr val="accent6"/>
          </a:solidFill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6" name="Google Shape;146;p19"/>
          <p:cNvSpPr/>
          <p:nvPr/>
        </p:nvSpPr>
        <p:spPr>
          <a:xfrm rot="16200000">
            <a:off x="597240" y="1403640"/>
            <a:ext cx="1002960" cy="2174400"/>
          </a:xfrm>
          <a:prstGeom prst="flowChartOffpageConnector">
            <a:avLst/>
          </a:prstGeom>
          <a:solidFill>
            <a:schemeClr val="accent6"/>
          </a:solidFill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7" name="Google Shape;147;p19"/>
          <p:cNvSpPr/>
          <p:nvPr/>
        </p:nvSpPr>
        <p:spPr>
          <a:xfrm>
            <a:off x="63000" y="2290320"/>
            <a:ext cx="2999160" cy="39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400" strike="noStrike" u="none">
                <a:solidFill>
                  <a:schemeClr val="lt1"/>
                </a:solidFill>
                <a:uFillTx/>
                <a:latin typeface="Raleway"/>
                <a:ea typeface="Raleway"/>
              </a:rPr>
              <a:t>Evaluation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8" name="Google Shape;148;p19"/>
          <p:cNvSpPr/>
          <p:nvPr/>
        </p:nvSpPr>
        <p:spPr>
          <a:xfrm>
            <a:off x="2200680" y="2290320"/>
            <a:ext cx="2999160" cy="39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400" strike="noStrike" u="none">
                <a:solidFill>
                  <a:schemeClr val="lt1"/>
                </a:solidFill>
                <a:uFillTx/>
                <a:latin typeface="Raleway"/>
                <a:ea typeface="Raleway"/>
              </a:rPr>
              <a:t>Selection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9" name="Google Shape;149;p19"/>
          <p:cNvSpPr/>
          <p:nvPr/>
        </p:nvSpPr>
        <p:spPr>
          <a:xfrm>
            <a:off x="3937320" y="2290320"/>
            <a:ext cx="2999160" cy="39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400" strike="noStrike" u="none">
                <a:solidFill>
                  <a:schemeClr val="lt1"/>
                </a:solidFill>
                <a:uFillTx/>
                <a:latin typeface="Raleway"/>
                <a:ea typeface="Raleway"/>
              </a:rPr>
              <a:t>Crossover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0" name="Google Shape;150;p19"/>
          <p:cNvSpPr/>
          <p:nvPr/>
        </p:nvSpPr>
        <p:spPr>
          <a:xfrm>
            <a:off x="5659560" y="2290320"/>
            <a:ext cx="2999160" cy="39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400" strike="noStrike" u="none">
                <a:solidFill>
                  <a:schemeClr val="lt1"/>
                </a:solidFill>
                <a:uFillTx/>
                <a:latin typeface="Raleway"/>
                <a:ea typeface="Raleway"/>
              </a:rPr>
              <a:t>Mutation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1" name="Google Shape;151;p19"/>
          <p:cNvSpPr/>
          <p:nvPr/>
        </p:nvSpPr>
        <p:spPr>
          <a:xfrm>
            <a:off x="7390080" y="2290320"/>
            <a:ext cx="2999160" cy="39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400" strike="noStrike" u="none">
                <a:solidFill>
                  <a:schemeClr val="lt1"/>
                </a:solidFill>
                <a:uFillTx/>
                <a:latin typeface="Raleway"/>
                <a:ea typeface="Raleway"/>
              </a:rPr>
              <a:t>Replacement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2" name="Google Shape;152;p19"/>
          <p:cNvSpPr/>
          <p:nvPr/>
        </p:nvSpPr>
        <p:spPr>
          <a:xfrm>
            <a:off x="610920" y="3675240"/>
            <a:ext cx="7995960" cy="60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chemeClr val="dk2"/>
                </a:solidFill>
                <a:uFillTx/>
                <a:latin typeface="Raleway"/>
                <a:ea typeface="Raleway"/>
              </a:rPr>
              <a:t>With a certain probability, random mutations are introduced into the offspring, helping to maintain diversity within the population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57;p20"/>
          <p:cNvSpPr/>
          <p:nvPr/>
        </p:nvSpPr>
        <p:spPr>
          <a:xfrm rot="16200000">
            <a:off x="7543080" y="1403640"/>
            <a:ext cx="1002960" cy="2174400"/>
          </a:xfrm>
          <a:prstGeom prst="flowChartOffpageConnector">
            <a:avLst/>
          </a:prstGeom>
          <a:solidFill>
            <a:schemeClr val="dk1"/>
          </a:solidFill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535680" y="712080"/>
            <a:ext cx="5196600" cy="767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spcAft>
                <a:spcPts val="1599"/>
              </a:spcAft>
              <a:buNone/>
              <a:tabLst>
                <a:tab algn="l" pos="0"/>
              </a:tabLst>
            </a:pPr>
            <a:r>
              <a:rPr b="1" lang="en" sz="3600" strike="noStrike" u="none">
                <a:solidFill>
                  <a:schemeClr val="dk1"/>
                </a:solidFill>
                <a:uFillTx/>
                <a:latin typeface="Raleway"/>
                <a:ea typeface="Raleway"/>
              </a:rPr>
              <a:t>Genetic Algorithm</a:t>
            </a:r>
            <a:endParaRPr b="0" lang="en-US" sz="3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5" name="Google Shape;159;p20"/>
          <p:cNvSpPr/>
          <p:nvPr/>
        </p:nvSpPr>
        <p:spPr>
          <a:xfrm rot="16200000">
            <a:off x="5800680" y="1403640"/>
            <a:ext cx="1002960" cy="2174400"/>
          </a:xfrm>
          <a:prstGeom prst="flowChartOffpageConnector">
            <a:avLst/>
          </a:prstGeom>
          <a:solidFill>
            <a:schemeClr val="accent6"/>
          </a:solidFill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6" name="Google Shape;160;p20"/>
          <p:cNvSpPr/>
          <p:nvPr/>
        </p:nvSpPr>
        <p:spPr>
          <a:xfrm rot="16200000">
            <a:off x="4070160" y="1403640"/>
            <a:ext cx="1002960" cy="2174400"/>
          </a:xfrm>
          <a:prstGeom prst="flowChartOffpageConnector">
            <a:avLst/>
          </a:prstGeom>
          <a:solidFill>
            <a:schemeClr val="accent6"/>
          </a:solidFill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7" name="Google Shape;161;p20"/>
          <p:cNvSpPr/>
          <p:nvPr/>
        </p:nvSpPr>
        <p:spPr>
          <a:xfrm rot="16200000">
            <a:off x="2327760" y="1403640"/>
            <a:ext cx="1002960" cy="2174400"/>
          </a:xfrm>
          <a:prstGeom prst="flowChartOffpageConnector">
            <a:avLst/>
          </a:prstGeom>
          <a:solidFill>
            <a:schemeClr val="accent6"/>
          </a:solidFill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8" name="Google Shape;162;p20"/>
          <p:cNvSpPr/>
          <p:nvPr/>
        </p:nvSpPr>
        <p:spPr>
          <a:xfrm rot="16200000">
            <a:off x="597240" y="1403640"/>
            <a:ext cx="1002960" cy="2174400"/>
          </a:xfrm>
          <a:prstGeom prst="flowChartOffpageConnector">
            <a:avLst/>
          </a:prstGeom>
          <a:solidFill>
            <a:schemeClr val="accent6"/>
          </a:solidFill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9" name="Google Shape;163;p20"/>
          <p:cNvSpPr/>
          <p:nvPr/>
        </p:nvSpPr>
        <p:spPr>
          <a:xfrm>
            <a:off x="63000" y="2290320"/>
            <a:ext cx="2999160" cy="39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400" strike="noStrike" u="none">
                <a:solidFill>
                  <a:schemeClr val="lt1"/>
                </a:solidFill>
                <a:uFillTx/>
                <a:latin typeface="Raleway"/>
                <a:ea typeface="Raleway"/>
              </a:rPr>
              <a:t>Evaluation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0" name="Google Shape;164;p20"/>
          <p:cNvSpPr/>
          <p:nvPr/>
        </p:nvSpPr>
        <p:spPr>
          <a:xfrm>
            <a:off x="2200680" y="2290320"/>
            <a:ext cx="2999160" cy="39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400" strike="noStrike" u="none">
                <a:solidFill>
                  <a:schemeClr val="lt1"/>
                </a:solidFill>
                <a:uFillTx/>
                <a:latin typeface="Raleway"/>
                <a:ea typeface="Raleway"/>
              </a:rPr>
              <a:t>Selection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1" name="Google Shape;165;p20"/>
          <p:cNvSpPr/>
          <p:nvPr/>
        </p:nvSpPr>
        <p:spPr>
          <a:xfrm>
            <a:off x="3937320" y="2290320"/>
            <a:ext cx="2999160" cy="39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400" strike="noStrike" u="none">
                <a:solidFill>
                  <a:schemeClr val="lt1"/>
                </a:solidFill>
                <a:uFillTx/>
                <a:latin typeface="Raleway"/>
                <a:ea typeface="Raleway"/>
              </a:rPr>
              <a:t>Crossover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2" name="Google Shape;166;p20"/>
          <p:cNvSpPr/>
          <p:nvPr/>
        </p:nvSpPr>
        <p:spPr>
          <a:xfrm>
            <a:off x="5659560" y="2290320"/>
            <a:ext cx="2999160" cy="39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400" strike="noStrike" u="none">
                <a:solidFill>
                  <a:schemeClr val="lt1"/>
                </a:solidFill>
                <a:uFillTx/>
                <a:latin typeface="Raleway"/>
                <a:ea typeface="Raleway"/>
              </a:rPr>
              <a:t>Mutation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3" name="Google Shape;167;p20"/>
          <p:cNvSpPr/>
          <p:nvPr/>
        </p:nvSpPr>
        <p:spPr>
          <a:xfrm>
            <a:off x="7390080" y="2290320"/>
            <a:ext cx="2999160" cy="39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400" strike="noStrike" u="none">
                <a:solidFill>
                  <a:schemeClr val="lt1"/>
                </a:solidFill>
                <a:uFillTx/>
                <a:latin typeface="Raleway"/>
                <a:ea typeface="Raleway"/>
              </a:rPr>
              <a:t>Replacement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4" name="Google Shape;168;p20"/>
          <p:cNvSpPr/>
          <p:nvPr/>
        </p:nvSpPr>
        <p:spPr>
          <a:xfrm>
            <a:off x="610920" y="3675240"/>
            <a:ext cx="7995960" cy="822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chemeClr val="dk2"/>
                </a:solidFill>
                <a:uFillTx/>
                <a:latin typeface="Raleway"/>
                <a:ea typeface="Raleway"/>
              </a:rPr>
              <a:t>This newly generated population replaces the old one.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chemeClr val="dk2"/>
                </a:solidFill>
                <a:uFillTx/>
                <a:latin typeface="Raleway"/>
                <a:ea typeface="Raleway"/>
              </a:rPr>
              <a:t>The process repeats until a stopping criteria is satisfied.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282960" y="712080"/>
            <a:ext cx="8621640" cy="3834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4800" strike="noStrike" u="none">
                <a:solidFill>
                  <a:schemeClr val="accent5"/>
                </a:solidFill>
                <a:uFillTx/>
                <a:latin typeface="Raleway"/>
                <a:ea typeface="Raleway"/>
              </a:rPr>
              <a:t>Implementation</a:t>
            </a:r>
            <a:endParaRPr b="0" lang="en-US" sz="4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None/>
              <a:tabLst>
                <a:tab algn="l" pos="0"/>
              </a:tabLst>
            </a:pPr>
            <a:endParaRPr b="0" lang="en-US" sz="2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26" name="Google Shape;174;p21"/>
          <p:cNvSpPr/>
          <p:nvPr/>
        </p:nvSpPr>
        <p:spPr>
          <a:xfrm>
            <a:off x="404280" y="1877760"/>
            <a:ext cx="2999160" cy="301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 marL="457200" indent="-330120">
              <a:lnSpc>
                <a:spcPct val="150000"/>
              </a:lnSpc>
              <a:buClr>
                <a:srgbClr val="fb8c00"/>
              </a:buClr>
              <a:buFont typeface="Raleway"/>
              <a:buChar char="➔"/>
            </a:pPr>
            <a:r>
              <a:rPr b="1" lang="en" sz="1600" strike="noStrike" u="none">
                <a:solidFill>
                  <a:schemeClr val="accent5"/>
                </a:solidFill>
                <a:uFillTx/>
                <a:latin typeface="Raleway"/>
                <a:ea typeface="Raleway"/>
              </a:rPr>
              <a:t>DEAP Framework</a:t>
            </a:r>
            <a:endParaRPr b="0" lang="en-US" sz="16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457200" indent="-330120">
              <a:lnSpc>
                <a:spcPct val="150000"/>
              </a:lnSpc>
              <a:spcBef>
                <a:spcPts val="1001"/>
              </a:spcBef>
              <a:buClr>
                <a:srgbClr val="fb8c00"/>
              </a:buClr>
              <a:buFont typeface="Raleway"/>
              <a:buChar char="➔"/>
            </a:pPr>
            <a:r>
              <a:rPr b="1" lang="en" sz="1600" strike="noStrike" u="none">
                <a:solidFill>
                  <a:schemeClr val="accent5"/>
                </a:solidFill>
                <a:uFillTx/>
                <a:latin typeface="Raleway"/>
                <a:ea typeface="Raleway"/>
              </a:rPr>
              <a:t>Gene Representation</a:t>
            </a:r>
            <a:endParaRPr b="0" lang="en-US" sz="16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457200" indent="-330120">
              <a:lnSpc>
                <a:spcPct val="150000"/>
              </a:lnSpc>
              <a:spcBef>
                <a:spcPts val="1001"/>
              </a:spcBef>
              <a:buClr>
                <a:srgbClr val="fb8c00"/>
              </a:buClr>
              <a:buFont typeface="Raleway"/>
              <a:buChar char="➔"/>
            </a:pPr>
            <a:r>
              <a:rPr b="1" lang="en" sz="1600" strike="noStrike" u="none">
                <a:solidFill>
                  <a:schemeClr val="accent5"/>
                </a:solidFill>
                <a:uFillTx/>
                <a:latin typeface="Raleway"/>
                <a:ea typeface="Raleway"/>
              </a:rPr>
              <a:t>Fitness Function</a:t>
            </a:r>
            <a:endParaRPr b="0" lang="en-US" sz="16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457200" indent="-330120">
              <a:lnSpc>
                <a:spcPct val="150000"/>
              </a:lnSpc>
              <a:spcBef>
                <a:spcPts val="1001"/>
              </a:spcBef>
              <a:buClr>
                <a:srgbClr val="fb8c00"/>
              </a:buClr>
              <a:buFont typeface="Raleway"/>
              <a:buChar char="➔"/>
            </a:pPr>
            <a:r>
              <a:rPr b="1" lang="en" sz="1600" strike="noStrike" u="none">
                <a:solidFill>
                  <a:schemeClr val="accent5"/>
                </a:solidFill>
                <a:uFillTx/>
                <a:latin typeface="Raleway"/>
                <a:ea typeface="Raleway"/>
              </a:rPr>
              <a:t>Performance Metrics</a:t>
            </a:r>
            <a:endParaRPr b="0" lang="en-US" sz="16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457200" indent="-317520">
              <a:lnSpc>
                <a:spcPct val="150000"/>
              </a:lnSpc>
              <a:spcBef>
                <a:spcPts val="1001"/>
              </a:spcBef>
              <a:buClr>
                <a:srgbClr val="fb8c00"/>
              </a:buClr>
              <a:buFont typeface="Raleway"/>
              <a:buChar char="➔"/>
            </a:pPr>
            <a:r>
              <a:rPr b="1" lang="en" sz="1600" strike="noStrike" u="none">
                <a:solidFill>
                  <a:schemeClr val="accent5"/>
                </a:solidFill>
                <a:uFillTx/>
                <a:latin typeface="Raleway"/>
                <a:ea typeface="Raleway"/>
              </a:rPr>
              <a:t>Parameters</a:t>
            </a:r>
            <a:endParaRPr b="0" lang="en-US" sz="16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457200" indent="-330120">
              <a:lnSpc>
                <a:spcPct val="150000"/>
              </a:lnSpc>
              <a:spcBef>
                <a:spcPts val="1001"/>
              </a:spcBef>
              <a:spcAft>
                <a:spcPts val="1001"/>
              </a:spcAft>
              <a:buClr>
                <a:srgbClr val="fb8c00"/>
              </a:buClr>
              <a:buFont typeface="Raleway"/>
              <a:buChar char="➔"/>
            </a:pPr>
            <a:r>
              <a:rPr b="1" lang="en" sz="1600" strike="noStrike" u="none">
                <a:solidFill>
                  <a:schemeClr val="accent5"/>
                </a:solidFill>
                <a:uFillTx/>
                <a:latin typeface="Raleway"/>
                <a:ea typeface="Raleway"/>
              </a:rPr>
              <a:t>Benchmarking Flow</a:t>
            </a:r>
            <a:endParaRPr b="0" lang="en-US" sz="16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LibreOffice/24.8.4.2$Linux_X86_64 LibreOffice_project/480$Build-2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cp:lastPrinted>2025-02-21T16:31:29Z</cp:lastPrinted>
  <dcterms:modified xsi:type="dcterms:W3CDTF">2025-02-27T15:58:52Z</dcterms:modified>
  <cp:revision>2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