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5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76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75759-4510-57FB-1645-F7E9EE8C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CC08A-F68D-BDFA-581A-6E15A204B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27CD68-45CD-306E-5A82-2503CD23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BB0A77-798D-34CA-6E97-D4C4E223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6B731-EEF6-5F6C-7A52-B6D75639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51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A6047-44CA-6B8D-8E4D-C493AFDE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F1AEF0-5F1D-6011-E84A-8EAFA369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CD984-3663-75E2-1BE4-61AEF436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1C4F7-4D89-4D96-16A4-DD582056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70C7EC-B34F-6373-5BAA-55ACEF96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3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1F79FB-27F0-F9F1-67B0-541793A80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31FE5D-3654-8F0C-A4B0-2E133D5B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F453F8-B79B-4A2E-908E-28FE4E4A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334CA5-AED8-83CE-86C0-8ACF530E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54B84-3CEF-9D16-2E86-144C5FF1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00EAD-2257-EF69-646C-ECB0075E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5870F0-B84A-9D2E-F4AA-497206A0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E34CFE-006E-FAD2-F17A-33F83343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D0E96-F070-FE72-C73A-1D9279A9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D2634-F0B6-0C57-F9B7-FDB3EFE1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9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CC973-1986-CEA5-7D67-6102420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032E0F-3EB6-59FD-B312-E544A771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BB97B-15B1-CC68-3E29-F5C44ABB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208CDB-8FD1-6472-E01D-689E9EB8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58FFC-1C27-4C43-C1EF-308DA04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2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1316C-9462-FB04-0381-B3E3A2FC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579445-EBA9-9D99-F0C9-E4CC7C22C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FC2039-C00F-308E-C618-31C18D71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4CE747-6E90-AE73-0016-A34500DE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833EDA-5DFD-A1BA-7B0A-A1F3B4EB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EADD22-F9D7-3C7A-3F82-B5ED8AC1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12CBA-5518-E385-BFFF-861AB7F4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E0BB03-EECF-C1E3-3DC4-F18AA5B0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E4648B-915B-0830-C8CF-902272B6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5A3E4-F0D5-AE81-E232-A367EED0D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87463D-2C87-4573-53A3-AE3D9CB62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C82EDA-23CB-C2D6-1EBF-0493EEAF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D8F1F9-D63F-AFD0-F98D-22E0974D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BA1311-49B5-9C30-4E41-C3679AFD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0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48DED-B3AC-1052-D1E0-375B3FBD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24EA79-B74B-CBD3-C4D9-6A429D61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540ECF-F67C-840A-5D4D-F12BC083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036581-B980-DD71-ED1E-38580808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34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22B235-3FCD-D943-1D2A-8A3692FB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B0BD76-114C-E61D-5EB6-DD27323E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7014D-B4A1-F5D8-50F4-FEFA6697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1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C6D21-9903-82D2-7A45-BBF55D1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07C2E-1E1E-DDF6-F3FF-B639CED3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625947-A58A-D2CC-6896-0D5AC9523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6898AC-69E2-807B-CACF-1F88181D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0274D3-2C35-3E23-C102-94FA736A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56AAFF-565A-E34D-1C2C-F63016D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2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76C12-AA98-5F0A-9683-1C4F62FD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F5CA1C-AE75-A7C0-5310-000765F27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587142-E197-92DA-8882-41D1957C6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326695-9337-1A5A-F2FE-096FAF4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052FDE-652C-8D23-0206-87145CF4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DBE2CD-356A-FF80-E0D8-16BE07E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9436E9-D3C4-42B1-763B-A4218F7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FB0DFD-EC9F-FF3C-1BE5-F47B5DEF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7F9654-9A2B-52D1-7613-2C778F59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67A8-025A-49DF-B109-39D5CC7838DC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9CA25C-7036-8CAE-5097-25545064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8876FB-807A-8824-308A-6774DA5B3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FA67-7B0F-4548-B6D0-3F04A55EF4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1B264-FD69-5EBD-D5ED-28D5B6EC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latin typeface="Arial Black" panose="020B0A04020102020204" pitchFamily="34" charset="0"/>
              </a:rPr>
              <a:t>Technologies for Advanced Programming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A5A8F6-084C-AF50-ADC1-1227DF3776B7}"/>
              </a:ext>
            </a:extLst>
          </p:cNvPr>
          <p:cNvSpPr txBox="1"/>
          <p:nvPr/>
        </p:nvSpPr>
        <p:spPr>
          <a:xfrm>
            <a:off x="838200" y="1288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Project by </a:t>
            </a:r>
            <a:r>
              <a:rPr lang="it-IT" b="1" dirty="0"/>
              <a:t>Matteo Galletta </a:t>
            </a:r>
            <a:r>
              <a:rPr lang="it-IT" dirty="0"/>
              <a:t>– A.Y. 2024/2025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D183A8-EE1A-966A-A65A-F10C2B3776D6}"/>
              </a:ext>
            </a:extLst>
          </p:cNvPr>
          <p:cNvSpPr txBox="1"/>
          <p:nvPr/>
        </p:nvSpPr>
        <p:spPr>
          <a:xfrm>
            <a:off x="935355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Prof: Salvatore Nicotra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7C51E96-44FA-EF77-1D06-57BDFBBE869E}"/>
              </a:ext>
            </a:extLst>
          </p:cNvPr>
          <p:cNvSpPr txBox="1">
            <a:spLocks/>
          </p:cNvSpPr>
          <p:nvPr/>
        </p:nvSpPr>
        <p:spPr>
          <a:xfrm>
            <a:off x="838200" y="2403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8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FastID</a:t>
            </a:r>
            <a:r>
              <a:rPr lang="it-IT" sz="8000" dirty="0">
                <a:solidFill>
                  <a:srgbClr val="002060"/>
                </a:solidFill>
                <a:latin typeface="Arial Black" panose="020B0A04020102020204" pitchFamily="34" charset="0"/>
              </a:rPr>
              <a:t> Report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2595B1-8939-386C-D7BB-94CDF780D800}"/>
              </a:ext>
            </a:extLst>
          </p:cNvPr>
          <p:cNvSpPr txBox="1"/>
          <p:nvPr/>
        </p:nvSpPr>
        <p:spPr>
          <a:xfrm>
            <a:off x="838200" y="3544372"/>
            <a:ext cx="885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/>
              <a:t>A </a:t>
            </a:r>
            <a:r>
              <a:rPr lang="it-IT" b="1" dirty="0" err="1"/>
              <a:t>real</a:t>
            </a:r>
            <a:r>
              <a:rPr lang="it-IT" b="1" dirty="0"/>
              <a:t> time pipeline with an online learning model </a:t>
            </a:r>
            <a:r>
              <a:rPr lang="it-IT" b="1" dirty="0" err="1"/>
              <a:t>allowing</a:t>
            </a:r>
            <a:r>
              <a:rPr lang="it-IT" b="1" dirty="0"/>
              <a:t> </a:t>
            </a:r>
            <a:r>
              <a:rPr lang="it-IT" b="1" dirty="0" err="1"/>
              <a:t>predictive</a:t>
            </a:r>
            <a:r>
              <a:rPr lang="it-IT" b="1" dirty="0"/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181986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7C040-3C90-DE44-875C-D574745B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7D81BE7-1B1F-9FE9-B90B-BA3D1036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58980" y="433336"/>
            <a:ext cx="39295558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F37FC10-DCAC-B8CD-4EF2-0D91FBC13216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Storing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Postgres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and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Indexing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Elasticsearch</a:t>
            </a:r>
            <a:endParaRPr lang="it-IT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17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CACA-62A3-2BCE-7EC9-6E7C9CA3D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73B3A1-2717-BC0C-C957-26A23463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87880" y="433336"/>
            <a:ext cx="39295558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3223D4ED-E945-73D9-0D2F-CA89A114FEA5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Visualizing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Grafana</a:t>
            </a:r>
            <a:endParaRPr lang="it-IT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35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2CDC85B-7AD5-AB47-F32A-1ABDB626B6D5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What’s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predictive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scaling?</a:t>
            </a:r>
          </a:p>
        </p:txBody>
      </p:sp>
      <p:pic>
        <p:nvPicPr>
          <p:cNvPr id="2050" name="Picture 2" descr="How scaling plans work - AWS Auto Scaling">
            <a:extLst>
              <a:ext uri="{FF2B5EF4-FFF2-40B4-BE49-F238E27FC236}">
                <a16:creationId xmlns:a16="http://schemas.microsoft.com/office/drawing/2014/main" id="{2FADA5B6-A811-E007-6B1F-1E10668A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6" y="1346993"/>
            <a:ext cx="11907947" cy="41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9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60572-9F49-9139-3237-115C1C0C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B1325DB-E1C4-F159-3E2B-94CA936031FB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What’s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an online learning model?</a:t>
            </a:r>
          </a:p>
        </p:txBody>
      </p:sp>
      <p:pic>
        <p:nvPicPr>
          <p:cNvPr id="3074" name="Picture 2" descr="Online ML Explained &amp; How To Build A Powerful Adaptive Model">
            <a:extLst>
              <a:ext uri="{FF2B5EF4-FFF2-40B4-BE49-F238E27FC236}">
                <a16:creationId xmlns:a16="http://schemas.microsoft.com/office/drawing/2014/main" id="{DBCA3C9E-68DC-F223-EE70-4F366388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983DA-9935-6D82-6C4C-3268EDABA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9FBE70-C4FB-7D86-D089-7E11D73D1133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What’s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FastID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F4CC93-7A95-499B-13CB-BAB39A8CA407}"/>
              </a:ext>
            </a:extLst>
          </p:cNvPr>
          <p:cNvSpPr txBox="1"/>
          <p:nvPr/>
        </p:nvSpPr>
        <p:spPr>
          <a:xfrm>
            <a:off x="889000" y="1843950"/>
            <a:ext cx="1041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FastID</a:t>
            </a:r>
            <a:r>
              <a:rPr lang="it-IT" sz="2000" b="1" dirty="0"/>
              <a:t> </a:t>
            </a:r>
            <a:r>
              <a:rPr lang="it-IT" sz="2000" b="1" dirty="0" err="1"/>
              <a:t>is</a:t>
            </a:r>
            <a:r>
              <a:rPr lang="it-IT" sz="2000" b="1" dirty="0"/>
              <a:t> a SaaS </a:t>
            </a:r>
            <a:r>
              <a:rPr lang="it-IT" sz="2000" b="1" dirty="0" err="1"/>
              <a:t>allowing</a:t>
            </a:r>
            <a:r>
              <a:rPr lang="it-IT" sz="2000" b="1" dirty="0"/>
              <a:t> to </a:t>
            </a:r>
            <a:r>
              <a:rPr lang="it-IT" sz="2000" b="1" dirty="0" err="1"/>
              <a:t>implement</a:t>
            </a:r>
            <a:r>
              <a:rPr lang="it-IT" sz="2000" b="1" dirty="0"/>
              <a:t> </a:t>
            </a:r>
            <a:r>
              <a:rPr lang="it-IT" sz="2000" b="1" dirty="0" err="1"/>
              <a:t>easily</a:t>
            </a:r>
            <a:r>
              <a:rPr lang="it-IT" sz="2000" b="1" dirty="0"/>
              <a:t> SPID and CIE </a:t>
            </a:r>
            <a:r>
              <a:rPr lang="it-IT" sz="2000" b="1" dirty="0" err="1"/>
              <a:t>integrations</a:t>
            </a:r>
            <a:r>
              <a:rPr lang="it-IT" sz="2000" b="1" dirty="0"/>
              <a:t> in </a:t>
            </a:r>
            <a:r>
              <a:rPr lang="it-IT" sz="2000" b="1" dirty="0" err="1"/>
              <a:t>your</a:t>
            </a:r>
            <a:r>
              <a:rPr lang="it-IT" sz="2000" b="1" dirty="0"/>
              <a:t> websites. </a:t>
            </a:r>
            <a:r>
              <a:rPr lang="it-IT" sz="2000" b="1" dirty="0" err="1"/>
              <a:t>It</a:t>
            </a:r>
            <a:r>
              <a:rPr lang="it-IT" sz="2000" b="1" dirty="0"/>
              <a:t> handles </a:t>
            </a:r>
            <a:r>
              <a:rPr lang="it-IT" sz="2000" b="1" dirty="0" err="1"/>
              <a:t>every</a:t>
            </a:r>
            <a:r>
              <a:rPr lang="it-IT" sz="2000" b="1" dirty="0"/>
              <a:t> user authentication and </a:t>
            </a:r>
            <a:r>
              <a:rPr lang="it-IT" sz="2000" b="1" dirty="0" err="1"/>
              <a:t>redirects</a:t>
            </a:r>
            <a:r>
              <a:rPr lang="it-IT" sz="2000" b="1" dirty="0"/>
              <a:t> </a:t>
            </a:r>
            <a:r>
              <a:rPr lang="it-IT" sz="2000" b="1" dirty="0" err="1"/>
              <a:t>them</a:t>
            </a:r>
            <a:r>
              <a:rPr lang="it-IT" sz="2000" b="1" dirty="0"/>
              <a:t> in the </a:t>
            </a:r>
            <a:r>
              <a:rPr lang="it-IT" sz="2000" b="1" dirty="0" err="1"/>
              <a:t>respective</a:t>
            </a:r>
            <a:r>
              <a:rPr lang="it-IT" sz="2000" b="1" dirty="0"/>
              <a:t>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handles the authentication,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b="1" dirty="0"/>
              <a:t>logs </a:t>
            </a:r>
            <a:r>
              <a:rPr lang="it-IT" sz="2000" b="1" dirty="0" err="1"/>
              <a:t>them</a:t>
            </a:r>
            <a:r>
              <a:rPr lang="it-IT" sz="2000" b="1" dirty="0"/>
              <a:t> in a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FastID</a:t>
            </a:r>
            <a:r>
              <a:rPr lang="it-IT" sz="2000" dirty="0"/>
              <a:t> must </a:t>
            </a:r>
            <a:r>
              <a:rPr lang="it-IT" sz="2000" dirty="0" err="1"/>
              <a:t>guarantee</a:t>
            </a:r>
            <a:r>
              <a:rPr lang="it-IT" sz="2000" dirty="0"/>
              <a:t> access to </a:t>
            </a:r>
            <a:r>
              <a:rPr lang="it-IT" sz="2000" dirty="0" err="1"/>
              <a:t>all</a:t>
            </a:r>
            <a:r>
              <a:rPr lang="it-IT" sz="2000" dirty="0"/>
              <a:t> the customers’ websites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downtimes</a:t>
            </a:r>
            <a:r>
              <a:rPr lang="it-IT" sz="2000" dirty="0"/>
              <a:t>, </a:t>
            </a:r>
            <a:r>
              <a:rPr lang="it-IT" sz="2000" dirty="0" err="1"/>
              <a:t>even</a:t>
            </a:r>
            <a:r>
              <a:rPr lang="it-IT" sz="2000" dirty="0"/>
              <a:t> in high </a:t>
            </a:r>
            <a:r>
              <a:rPr lang="it-IT" sz="2000" dirty="0" err="1"/>
              <a:t>traffic</a:t>
            </a:r>
            <a:r>
              <a:rPr lang="it-IT" sz="2000" dirty="0"/>
              <a:t> situations.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infrastructure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b="1" dirty="0"/>
              <a:t>scale </a:t>
            </a:r>
            <a:r>
              <a:rPr lang="it-IT" sz="2000" b="1" dirty="0" err="1"/>
              <a:t>according</a:t>
            </a:r>
            <a:r>
              <a:rPr lang="it-IT" sz="2000" b="1" dirty="0"/>
              <a:t> to </a:t>
            </a:r>
            <a:r>
              <a:rPr lang="it-IT" sz="2000" b="1" dirty="0" err="1"/>
              <a:t>current</a:t>
            </a:r>
            <a:r>
              <a:rPr lang="it-IT" sz="2000" b="1" dirty="0"/>
              <a:t> </a:t>
            </a:r>
            <a:r>
              <a:rPr lang="it-IT" sz="2000" b="1" dirty="0" err="1"/>
              <a:t>traffic</a:t>
            </a:r>
            <a:r>
              <a:rPr lang="it-IT" sz="2000" dirty="0"/>
              <a:t>, </a:t>
            </a:r>
            <a:r>
              <a:rPr lang="it-IT" sz="2000" dirty="0" err="1"/>
              <a:t>allowing</a:t>
            </a:r>
            <a:r>
              <a:rPr lang="it-IT" sz="2000" dirty="0"/>
              <a:t> to scale in case of high load.</a:t>
            </a:r>
          </a:p>
        </p:txBody>
      </p:sp>
    </p:spTree>
    <p:extLst>
      <p:ext uri="{BB962C8B-B14F-4D97-AF65-F5344CB8AC3E}">
        <p14:creationId xmlns:p14="http://schemas.microsoft.com/office/powerpoint/2010/main" val="7659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A684E8C-5C46-BC86-BD12-BDE7936F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4873" y="-569964"/>
            <a:ext cx="39295551" cy="6858000"/>
          </a:xfrm>
          <a:prstGeom prst="rect">
            <a:avLst/>
          </a:prstGeom>
        </p:spPr>
      </p:pic>
      <p:pic>
        <p:nvPicPr>
          <p:cNvPr id="1026" name="Picture 2" descr="SPID - Sistema Pubblico di Identità Digitale | Provincia di Biella">
            <a:extLst>
              <a:ext uri="{FF2B5EF4-FFF2-40B4-BE49-F238E27FC236}">
                <a16:creationId xmlns:a16="http://schemas.microsoft.com/office/drawing/2014/main" id="{8C0A8C31-DC11-DCE2-936E-22708C76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4772025" cy="12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pidaID: riconoscimento con CIE 3.0 | Lepida ScpA">
            <a:extLst>
              <a:ext uri="{FF2B5EF4-FFF2-40B4-BE49-F238E27FC236}">
                <a16:creationId xmlns:a16="http://schemas.microsoft.com/office/drawing/2014/main" id="{0DF716D1-7AF6-C069-FF35-1B922ACF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5" y="3171825"/>
            <a:ext cx="3888155" cy="26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15F975E0-7AC8-CCF3-3381-569F0173032E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How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does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FastID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1143754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61612-2719-C256-DF3B-D01E1163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FEC886F-005C-C863-9D6D-5F2D2B1B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6848" y="-569964"/>
            <a:ext cx="39295551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F8DC408-7B40-53F6-098A-7B2814BB42C6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Ingestion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Fluentd</a:t>
            </a:r>
            <a:endParaRPr lang="it-IT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77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64E3-A057-F611-635B-D2C8DE5F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D619B05-ECAD-C828-1D4F-C97526745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50077" y="-569964"/>
            <a:ext cx="39295551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F01A2932-34AD-4B32-1490-9D991A2AC177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Streaming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Kafka</a:t>
            </a:r>
          </a:p>
        </p:txBody>
      </p:sp>
    </p:spTree>
    <p:extLst>
      <p:ext uri="{BB962C8B-B14F-4D97-AF65-F5344CB8AC3E}">
        <p14:creationId xmlns:p14="http://schemas.microsoft.com/office/powerpoint/2010/main" val="970060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8478-70D3-C0E0-730F-102E8CBD6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333C89C-D8E1-236F-B643-58F2FF24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70677" y="433336"/>
            <a:ext cx="39295551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C3AF221-00F6-EF2E-CDD1-2BD77B8FFF09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Processing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3896241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0E76-0DA9-4141-4711-264911A9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3E9BFD-E1F3-BF19-3749-B8F04270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88680" y="433336"/>
            <a:ext cx="39295558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0EAC82D-4322-B8E7-07B4-D43BDD6EEB3B}"/>
              </a:ext>
            </a:extLst>
          </p:cNvPr>
          <p:cNvSpPr txBox="1">
            <a:spLocks/>
          </p:cNvSpPr>
          <p:nvPr/>
        </p:nvSpPr>
        <p:spPr>
          <a:xfrm>
            <a:off x="381000" y="203200"/>
            <a:ext cx="769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Processing </a:t>
            </a:r>
            <a:r>
              <a:rPr lang="it-IT" sz="2000" dirty="0" err="1">
                <a:solidFill>
                  <a:srgbClr val="002060"/>
                </a:solidFill>
                <a:latin typeface="Arial Black" panose="020B0A04020102020204" pitchFamily="34" charset="0"/>
              </a:rPr>
              <a:t>using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1698730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di Office</vt:lpstr>
      <vt:lpstr>Technologies for Advanced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mgalletta</dc:creator>
  <cp:lastModifiedBy>mgalletta</cp:lastModifiedBy>
  <cp:revision>4</cp:revision>
  <dcterms:created xsi:type="dcterms:W3CDTF">2025-01-28T21:23:29Z</dcterms:created>
  <dcterms:modified xsi:type="dcterms:W3CDTF">2025-01-28T21:59:15Z</dcterms:modified>
</cp:coreProperties>
</file>