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350" r:id="rId5"/>
    <p:sldId id="361" r:id="rId6"/>
    <p:sldId id="365" r:id="rId7"/>
    <p:sldId id="353" r:id="rId8"/>
    <p:sldId id="366" r:id="rId9"/>
    <p:sldId id="355" r:id="rId1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26"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7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4" name="Segnaposto piè di pa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it-IT" smtClean="0"/>
              <a:t>‹#›</a:t>
            </a:fld>
            <a:endParaRPr lang="it-IT"/>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D5349E3-2257-46A2-87AA-98208788B886}" type="datetime1">
              <a:rPr lang="it-IT" noProof="0" smtClean="0"/>
              <a:t>07/04/2023</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it-IT" noProof="0" smtClean="0"/>
              <a:t>‹#›</a:t>
            </a:fld>
            <a:endParaRPr lang="it-IT"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a:t>
            </a:fld>
            <a:endParaRPr lang="it-IT"/>
          </a:p>
        </p:txBody>
      </p:sp>
    </p:spTree>
    <p:extLst>
      <p:ext uri="{BB962C8B-B14F-4D97-AF65-F5344CB8AC3E}">
        <p14:creationId xmlns:p14="http://schemas.microsoft.com/office/powerpoint/2010/main" val="249215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a:t>
            </a:fld>
            <a:endParaRPr lang="it-IT"/>
          </a:p>
        </p:txBody>
      </p:sp>
    </p:spTree>
    <p:extLst>
      <p:ext uri="{BB962C8B-B14F-4D97-AF65-F5344CB8AC3E}">
        <p14:creationId xmlns:p14="http://schemas.microsoft.com/office/powerpoint/2010/main" val="175736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3</a:t>
            </a:fld>
            <a:endParaRPr lang="it-IT"/>
          </a:p>
        </p:txBody>
      </p:sp>
    </p:spTree>
    <p:extLst>
      <p:ext uri="{BB962C8B-B14F-4D97-AF65-F5344CB8AC3E}">
        <p14:creationId xmlns:p14="http://schemas.microsoft.com/office/powerpoint/2010/main" val="79633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4</a:t>
            </a:fld>
            <a:endParaRPr lang="it-IT"/>
          </a:p>
        </p:txBody>
      </p:sp>
    </p:spTree>
    <p:extLst>
      <p:ext uri="{BB962C8B-B14F-4D97-AF65-F5344CB8AC3E}">
        <p14:creationId xmlns:p14="http://schemas.microsoft.com/office/powerpoint/2010/main" val="2466312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6</a:t>
            </a:fld>
            <a:endParaRPr lang="it-IT"/>
          </a:p>
        </p:txBody>
      </p:sp>
    </p:spTree>
    <p:extLst>
      <p:ext uri="{BB962C8B-B14F-4D97-AF65-F5344CB8AC3E}">
        <p14:creationId xmlns:p14="http://schemas.microsoft.com/office/powerpoint/2010/main" val="240455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it-IT" noProof="0" dirty="0"/>
          </a:p>
        </p:txBody>
      </p:sp>
      <p:grpSp>
        <p:nvGrpSpPr>
          <p:cNvPr id="9" name="Grup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Connettore dirit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Segnaposto tes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Segnaposto contenut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Connettore dirit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502031D7-8779-41C9-8C49-1B0BC95C516E}" type="datetime4">
              <a:rPr lang="it-IT" noProof="0" smtClean="0">
                <a:latin typeface="+mn-lt"/>
              </a:rPr>
              <a:t>7 aprile 2023</a:t>
            </a:fld>
            <a:endParaRPr lang="it-IT" noProof="0" dirty="0">
              <a:latin typeface="+mn-lt"/>
            </a:endParaRPr>
          </a:p>
        </p:txBody>
      </p:sp>
      <p:sp>
        <p:nvSpPr>
          <p:cNvPr id="3" name="Segnaposto piè di pa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it-IT" noProof="0" smtClean="0"/>
              <a:pPr rtl="0"/>
              <a:t>‹#›</a:t>
            </a:fld>
            <a:endParaRPr lang="it-IT"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igura a mano libera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9" name="Figura a mano libera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40" name="Figura a mano libera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Segnaposto tes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Segnaposto contenut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Segnaposto tes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Segnaposto contenut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Connettore dirit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76D825BC-9803-467D-A049-B47340459F55}" type="datetime4">
              <a:rPr lang="it-IT" noProof="0" smtClean="0">
                <a:latin typeface="+mn-lt"/>
              </a:rPr>
              <a:t>7 aprile 2023</a:t>
            </a:fld>
            <a:endParaRPr lang="it-IT" noProof="0" dirty="0">
              <a:latin typeface="+mn-lt"/>
            </a:endParaRPr>
          </a:p>
        </p:txBody>
      </p:sp>
      <p:sp>
        <p:nvSpPr>
          <p:cNvPr id="3" name="Segnaposto piè di pa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it-IT" noProof="0" smtClean="0"/>
              <a:pPr rtl="0"/>
              <a:t>‹#›</a:t>
            </a:fld>
            <a:endParaRPr lang="it-IT"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epilogo ">
    <p:bg>
      <p:bgPr>
        <a:solidFill>
          <a:schemeClr val="tx1"/>
        </a:solidFill>
        <a:effectLst/>
      </p:bgPr>
    </p:bg>
    <p:spTree>
      <p:nvGrpSpPr>
        <p:cNvPr id="1" name=""/>
        <p:cNvGrpSpPr/>
        <p:nvPr/>
      </p:nvGrpSpPr>
      <p:grpSpPr>
        <a:xfrm>
          <a:off x="0" y="0"/>
          <a:ext cx="0" cy="0"/>
          <a:chOff x="0" y="0"/>
          <a:chExt cx="0" cy="0"/>
        </a:xfrm>
      </p:grpSpPr>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Segnaposto tes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up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igura a mano libera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7" name="Figura a mano libera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8" name="Figura a mano libera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4" name="Segnaposto tes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Segnaposto tes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Segnaposto tes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Segnaposto tes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Segnaposto tes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Segnaposto tes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Segnaposto tes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Segnaposto tes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Segnaposto tes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Segnaposto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9C67B196-5FCD-421F-B5BA-95F06726A1A9}" type="datetime4">
              <a:rPr lang="it-IT" noProof="0" smtClean="0">
                <a:latin typeface="+mn-lt"/>
              </a:rPr>
              <a:t>7 aprile 2023</a:t>
            </a:fld>
            <a:endParaRPr lang="it-IT" noProof="0" dirty="0">
              <a:latin typeface="+mn-lt"/>
            </a:endParaRPr>
          </a:p>
        </p:txBody>
      </p:sp>
      <p:sp>
        <p:nvSpPr>
          <p:cNvPr id="5" name="Segnaposto piè di pa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it-IT" noProof="0" dirty="0"/>
              <a:t>Relazione annuale</a:t>
            </a:r>
            <a:endParaRPr lang="it-IT" b="0" noProof="0" dirty="0"/>
          </a:p>
        </p:txBody>
      </p:sp>
      <p:sp>
        <p:nvSpPr>
          <p:cNvPr id="6" name="Segnaposto numero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it-IT" noProof="0" smtClean="0"/>
              <a:pPr rtl="0"/>
              <a:t>‹#›</a:t>
            </a:fld>
            <a:endParaRPr lang="it-IT"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tx1"/>
        </a:solidFill>
        <a:effectLst/>
      </p:bgPr>
    </p:bg>
    <p:spTree>
      <p:nvGrpSpPr>
        <p:cNvPr id="1" name=""/>
        <p:cNvGrpSpPr/>
        <p:nvPr/>
      </p:nvGrpSpPr>
      <p:grpSpPr>
        <a:xfrm>
          <a:off x="0" y="0"/>
          <a:ext cx="0" cy="0"/>
          <a:chOff x="0" y="0"/>
          <a:chExt cx="0" cy="0"/>
        </a:xfrm>
      </p:grpSpPr>
      <p:sp>
        <p:nvSpPr>
          <p:cNvPr id="16" name="Segnaposto tes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ottotito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it-IT" noProof="0" dirty="0"/>
          </a:p>
        </p:txBody>
      </p:sp>
      <p:sp>
        <p:nvSpPr>
          <p:cNvPr id="26" name="Tito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it-IT" noProof="0" dirty="0"/>
          </a:p>
        </p:txBody>
      </p:sp>
      <p:cxnSp>
        <p:nvCxnSpPr>
          <p:cNvPr id="27" name="Connettore dirit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Segnaposto immagin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it-IT" noProof="0" dirty="0"/>
          </a:p>
        </p:txBody>
      </p:sp>
      <p:grpSp>
        <p:nvGrpSpPr>
          <p:cNvPr id="30" name="Grup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igura a mano libera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3" name="Figura a mano libera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ine del giorno">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it-IT" noProof="0" dirty="0"/>
          </a:p>
        </p:txBody>
      </p:sp>
      <p:cxnSp>
        <p:nvCxnSpPr>
          <p:cNvPr id="13" name="Connettore dirit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Segnaposto tes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Segnaposto tes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Connettore dirit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Segnaposto tes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Segnaposto tes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Connettore dirit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Segnaposto tes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Segnaposto tes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Connettore dirit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Segnaposto tes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Segnaposto tes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Connettore dirit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Segnaposto tes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Segnaposto tes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Segnaposto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3AE24FE1-1FB1-4CCE-8AE0-20974EE52244}" type="datetime4">
              <a:rPr lang="it-IT" noProof="0" smtClean="0">
                <a:latin typeface="+mn-lt"/>
              </a:rPr>
              <a:t>7 aprile 2023</a:t>
            </a:fld>
            <a:endParaRPr lang="it-IT" noProof="0" dirty="0">
              <a:latin typeface="+mn-lt"/>
            </a:endParaRPr>
          </a:p>
        </p:txBody>
      </p:sp>
      <p:sp>
        <p:nvSpPr>
          <p:cNvPr id="3" name="Segnaposto piè di pa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it-IT" noProof="0" smtClean="0"/>
              <a:pPr rtl="0"/>
              <a:t>‹#›</a:t>
            </a:fld>
            <a:endParaRPr lang="it-IT"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igura a mano libera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6" name="Figura a mano libera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9" name="Figura a mano libera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4" name="Segnaposto immagin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it-IT" noProof="0" dirty="0"/>
          </a:p>
        </p:txBody>
      </p:sp>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it-IT" noProof="0" dirty="0"/>
          </a:p>
        </p:txBody>
      </p:sp>
      <p:cxnSp>
        <p:nvCxnSpPr>
          <p:cNvPr id="17" name="Connettore dirit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Segnaposto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D4FC45D6-6DD7-454C-8347-13F10006374F}" type="datetime4">
              <a:rPr lang="it-IT" noProof="0" smtClean="0">
                <a:latin typeface="+mn-lt"/>
              </a:rPr>
              <a:t>7 aprile 2023</a:t>
            </a:fld>
            <a:endParaRPr lang="it-IT" noProof="0" dirty="0">
              <a:latin typeface="+mn-lt"/>
            </a:endParaRPr>
          </a:p>
        </p:txBody>
      </p:sp>
      <p:sp>
        <p:nvSpPr>
          <p:cNvPr id="3" name="Segnaposto piè di pa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it-IT" noProof="0" smtClean="0"/>
              <a:pPr rtl="0"/>
              <a:t>‹#›</a:t>
            </a:fld>
            <a:endParaRPr lang="it-IT"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a">
    <p:bg>
      <p:bgPr>
        <a:solidFill>
          <a:schemeClr val="tx1"/>
        </a:solidFill>
        <a:effectLst/>
      </p:bgPr>
    </p:bg>
    <p:spTree>
      <p:nvGrpSpPr>
        <p:cNvPr id="1" name=""/>
        <p:cNvGrpSpPr/>
        <p:nvPr/>
      </p:nvGrpSpPr>
      <p:grpSpPr>
        <a:xfrm>
          <a:off x="0" y="0"/>
          <a:ext cx="0" cy="0"/>
          <a:chOff x="0" y="0"/>
          <a:chExt cx="0" cy="0"/>
        </a:xfrm>
      </p:grpSpPr>
      <p:sp>
        <p:nvSpPr>
          <p:cNvPr id="21" name="Segnaposto immagin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it-IT" noProof="0" dirty="0"/>
          </a:p>
        </p:txBody>
      </p:sp>
      <p:sp>
        <p:nvSpPr>
          <p:cNvPr id="18" name="Tito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it-IT" noProof="0" dirty="0"/>
          </a:p>
        </p:txBody>
      </p:sp>
      <p:cxnSp>
        <p:nvCxnSpPr>
          <p:cNvPr id="20" name="Connettore dirit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igura a mano libera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4" name="Figura a mano libera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5" name="Figura a mano libera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
    <p:bg>
      <p:bgPr>
        <a:solidFill>
          <a:schemeClr val="tx1"/>
        </a:solidFill>
        <a:effectLst/>
      </p:bgPr>
    </p:bg>
    <p:spTree>
      <p:nvGrpSpPr>
        <p:cNvPr id="1" name=""/>
        <p:cNvGrpSpPr/>
        <p:nvPr/>
      </p:nvGrpSpPr>
      <p:grpSpPr>
        <a:xfrm>
          <a:off x="0" y="0"/>
          <a:ext cx="0" cy="0"/>
          <a:chOff x="0" y="0"/>
          <a:chExt cx="0" cy="0"/>
        </a:xfrm>
      </p:grpSpPr>
      <p:sp>
        <p:nvSpPr>
          <p:cNvPr id="6" name="Segnaposto gra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it-IT" noProof="0"/>
          </a:p>
        </p:txBody>
      </p:sp>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it-IT" noProof="0"/>
          </a:p>
        </p:txBody>
      </p:sp>
      <p:sp>
        <p:nvSpPr>
          <p:cNvPr id="2" name="Segnaposto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F3BF239B-6208-4E27-A10A-A644314EEF97}" type="datetime4">
              <a:rPr lang="it-IT" noProof="0" smtClean="0">
                <a:latin typeface="+mn-lt"/>
              </a:rPr>
              <a:t>7 aprile 2023</a:t>
            </a:fld>
            <a:endParaRPr lang="it-IT" noProof="0">
              <a:latin typeface="+mn-lt"/>
            </a:endParaRPr>
          </a:p>
        </p:txBody>
      </p:sp>
      <p:sp>
        <p:nvSpPr>
          <p:cNvPr id="3" name="Segnaposto piè di pa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it-IT" noProof="0" smtClean="0"/>
              <a:pPr rtl="0"/>
              <a:t>‹#›</a:t>
            </a:fld>
            <a:endParaRPr lang="it-IT"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a">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it-IT" noProof="0"/>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it-IT" noProof="0"/>
          </a:p>
        </p:txBody>
      </p:sp>
      <p:sp>
        <p:nvSpPr>
          <p:cNvPr id="2" name="Segnaposto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8A5CF684-8E61-4B5D-8931-93FED32AA3F6}" type="datetime4">
              <a:rPr lang="it-IT" noProof="0" smtClean="0">
                <a:latin typeface="+mn-lt"/>
              </a:rPr>
              <a:t>7 aprile 2023</a:t>
            </a:fld>
            <a:endParaRPr lang="it-IT" noProof="0">
              <a:latin typeface="+mn-lt"/>
            </a:endParaRPr>
          </a:p>
        </p:txBody>
      </p:sp>
      <p:sp>
        <p:nvSpPr>
          <p:cNvPr id="3" name="Segnaposto piè di pa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it-IT" noProof="0" smtClean="0"/>
              <a:pPr rtl="0"/>
              <a:t>‹#›</a:t>
            </a:fld>
            <a:endParaRPr lang="it-IT"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bg>
      <p:bgPr>
        <a:solidFill>
          <a:schemeClr val="tx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it-IT" noProof="0" dirty="0"/>
          </a:p>
        </p:txBody>
      </p:sp>
      <p:sp>
        <p:nvSpPr>
          <p:cNvPr id="10" name="Casella di tes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it-IT" sz="20000" b="1" noProof="0" dirty="0">
                <a:solidFill>
                  <a:schemeClr val="bg1"/>
                </a:solidFill>
              </a:rPr>
              <a:t>"</a:t>
            </a:r>
          </a:p>
        </p:txBody>
      </p:sp>
      <p:grpSp>
        <p:nvGrpSpPr>
          <p:cNvPr id="18" name="Grup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0" name="Figura a mano libera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23" name="Figura a mano libera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grpSp>
        <p:nvGrpSpPr>
          <p:cNvPr id="24" name="Grup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igura a mano libera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6" name="Figura a mano libera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igura a mano libera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6" name="Figura a mano libera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8" name="Segnaposto immagin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it-IT" noProof="0" dirty="0"/>
          </a:p>
        </p:txBody>
      </p:sp>
      <p:sp>
        <p:nvSpPr>
          <p:cNvPr id="61" name="Tito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it-IT" noProof="0" dirty="0"/>
          </a:p>
        </p:txBody>
      </p:sp>
      <p:cxnSp>
        <p:nvCxnSpPr>
          <p:cNvPr id="62" name="Connettore dirit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Segnaposto immagin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it-IT" noProof="0" dirty="0"/>
          </a:p>
        </p:txBody>
      </p:sp>
      <p:sp>
        <p:nvSpPr>
          <p:cNvPr id="72" name="Segnaposto tes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Segnaposto tes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Segnaposto tes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Segnaposto tes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Segnaposto tes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Segnaposto tes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Segnaposto tes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Segnaposto tes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up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9" name="Figura a mano libera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0" name="Figura a mano libera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1" name="Figura a mano libera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66" name="Segnaposto immagin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it-IT" noProof="0" dirty="0"/>
          </a:p>
        </p:txBody>
      </p:sp>
      <p:sp>
        <p:nvSpPr>
          <p:cNvPr id="69" name="Segnaposto immagin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it-IT" noProof="0" dirty="0"/>
          </a:p>
        </p:txBody>
      </p:sp>
      <p:sp>
        <p:nvSpPr>
          <p:cNvPr id="2" name="Segnaposto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3666C989-0F81-40B8-B42B-1B7E4467F468}" type="datetime4">
              <a:rPr lang="it-IT" noProof="0" smtClean="0">
                <a:latin typeface="+mn-lt"/>
              </a:rPr>
              <a:t>7 aprile 2023</a:t>
            </a:fld>
            <a:endParaRPr lang="it-IT" noProof="0" dirty="0">
              <a:latin typeface="+mn-lt"/>
            </a:endParaRPr>
          </a:p>
        </p:txBody>
      </p:sp>
      <p:sp>
        <p:nvSpPr>
          <p:cNvPr id="3" name="Segnaposto piè di pa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it-IT" noProof="0" smtClean="0"/>
              <a:pPr rtl="0"/>
              <a:t>‹#›</a:t>
            </a:fld>
            <a:endParaRPr lang="it-IT"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quenza temporale ">
    <p:bg>
      <p:bgPr>
        <a:solidFill>
          <a:schemeClr val="tx1"/>
        </a:solidFill>
        <a:effectLst/>
      </p:bgPr>
    </p:bg>
    <p:spTree>
      <p:nvGrpSpPr>
        <p:cNvPr id="1" name=""/>
        <p:cNvGrpSpPr/>
        <p:nvPr/>
      </p:nvGrpSpPr>
      <p:grpSpPr>
        <a:xfrm>
          <a:off x="0" y="0"/>
          <a:ext cx="0" cy="0"/>
          <a:chOff x="0" y="0"/>
          <a:chExt cx="0" cy="0"/>
        </a:xfrm>
      </p:grpSpPr>
      <p:cxnSp>
        <p:nvCxnSpPr>
          <p:cNvPr id="21" name="Connettore dirit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o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it-IT" noProof="0"/>
          </a:p>
        </p:txBody>
      </p:sp>
      <p:sp>
        <p:nvSpPr>
          <p:cNvPr id="96" name="Segnaposto tes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Segnaposto tes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Segnaposto tes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Segnaposto tes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Segnaposto tes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Segnaposto tes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Segnaposto tes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Segnaposto tes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Connettore dirit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7" name="Rettango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7" name="Rettango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9" name="Rettango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Segnaposto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52BA2D4C-972A-4C69-91F7-61BA2355BE49}" type="datetime4">
              <a:rPr lang="it-IT" noProof="0" smtClean="0">
                <a:latin typeface="+mn-lt"/>
              </a:rPr>
              <a:t>7 aprile 2023</a:t>
            </a:fld>
            <a:endParaRPr lang="it-IT" noProof="0">
              <a:latin typeface="+mn-lt"/>
            </a:endParaRPr>
          </a:p>
        </p:txBody>
      </p:sp>
      <p:sp>
        <p:nvSpPr>
          <p:cNvPr id="3" name="Segnaposto piè di pa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it-IT" noProof="0"/>
              <a:t>Relazione annuale</a:t>
            </a:r>
            <a:endParaRPr lang="it-IT" b="0" noProof="0"/>
          </a:p>
        </p:txBody>
      </p:sp>
      <p:sp>
        <p:nvSpPr>
          <p:cNvPr id="4" name="Segnaposto numero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it-IT" noProof="0" smtClean="0"/>
              <a:pPr rtl="0"/>
              <a:t>‹#›</a:t>
            </a:fld>
            <a:endParaRPr lang="it-IT"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8057A85-AB1C-4034-8542-1913E4094AA8}" type="datetime4">
              <a:rPr lang="it-IT" noProof="0" smtClean="0">
                <a:latin typeface="+mn-lt"/>
              </a:rPr>
              <a:t>7 aprile 2023</a:t>
            </a:fld>
            <a:endParaRPr lang="it-IT" noProof="0">
              <a:latin typeface="+mn-lt"/>
            </a:endParaRPr>
          </a:p>
        </p:txBody>
      </p:sp>
      <p:sp>
        <p:nvSpPr>
          <p:cNvPr id="31" name="Segnaposto piè di pa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it-IT" noProof="0"/>
              <a:t>Relazione annuale</a:t>
            </a:r>
            <a:endParaRPr lang="it-IT" b="0" noProof="0"/>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it-IT" noProof="0" smtClean="0"/>
              <a:pPr rtl="0"/>
              <a:t>‹#›</a:t>
            </a:fld>
            <a:endParaRPr lang="it-IT"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nchor="t"/>
          <a:lstStyle/>
          <a:p>
            <a:pPr rtl="0"/>
            <a:r>
              <a:rPr lang="it-IT" sz="4800" dirty="0"/>
              <a:t>Nome del gruppo</a:t>
            </a:r>
            <a:br>
              <a:rPr lang="it-IT" sz="4800" dirty="0"/>
            </a:br>
            <a:r>
              <a:rPr lang="it-IT" sz="2800" dirty="0"/>
              <a:t>The </a:t>
            </a:r>
            <a:r>
              <a:rPr lang="it-IT" sz="2800" i="1" dirty="0"/>
              <a:t>doomed</a:t>
            </a:r>
            <a:r>
              <a:rPr lang="it-IT" sz="2800" dirty="0"/>
              <a:t> situation of the hydroelectrical sector</a:t>
            </a:r>
            <a:endParaRPr lang="it-IT" sz="4800" dirty="0"/>
          </a:p>
        </p:txBody>
      </p:sp>
      <p:sp>
        <p:nvSpPr>
          <p:cNvPr id="3" name="Segnaposto tes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4" y="4549553"/>
            <a:ext cx="5491571" cy="953337"/>
          </a:xfrm>
        </p:spPr>
        <p:txBody>
          <a:bodyPr rtlCol="0"/>
          <a:lstStyle/>
          <a:p>
            <a:pPr rtl="0">
              <a:lnSpc>
                <a:spcPct val="100000"/>
              </a:lnSpc>
              <a:spcBef>
                <a:spcPts val="0"/>
              </a:spcBef>
            </a:pPr>
            <a:r>
              <a:rPr lang="it-IT" dirty="0">
                <a:latin typeface="+mj-lt"/>
              </a:rPr>
              <a:t>12-04-2023</a:t>
            </a:r>
            <a:r>
              <a:rPr lang="it-IT" dirty="0"/>
              <a:t> </a:t>
            </a:r>
          </a:p>
          <a:p>
            <a:pPr rtl="0">
              <a:lnSpc>
                <a:spcPct val="100000"/>
              </a:lnSpc>
              <a:spcBef>
                <a:spcPts val="0"/>
              </a:spcBef>
            </a:pPr>
            <a:r>
              <a:rPr lang="it-IT" dirty="0"/>
              <a:t>Camilla Citterio </a:t>
            </a:r>
          </a:p>
          <a:p>
            <a:pPr rtl="0">
              <a:lnSpc>
                <a:spcPct val="100000"/>
              </a:lnSpc>
              <a:spcBef>
                <a:spcPts val="0"/>
              </a:spcBef>
            </a:pPr>
            <a:r>
              <a:rPr lang="it-IT" dirty="0"/>
              <a:t>Lorenzo Ferrara</a:t>
            </a:r>
          </a:p>
          <a:p>
            <a:pPr rtl="0">
              <a:lnSpc>
                <a:spcPct val="100000"/>
              </a:lnSpc>
              <a:spcBef>
                <a:spcPts val="0"/>
              </a:spcBef>
            </a:pPr>
            <a:r>
              <a:rPr lang="it-IT" dirty="0"/>
              <a:t>Matteo Ghesini</a:t>
            </a:r>
          </a:p>
          <a:p>
            <a:pPr rtl="0">
              <a:lnSpc>
                <a:spcPct val="100000"/>
              </a:lnSpc>
              <a:spcBef>
                <a:spcPts val="0"/>
              </a:spcBef>
            </a:pPr>
            <a:r>
              <a:rPr lang="it-IT" dirty="0"/>
              <a:t>Luca Lazzari</a:t>
            </a: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it-IT" dirty="0"/>
              <a:t>Introduzione</a:t>
            </a:r>
          </a:p>
        </p:txBody>
      </p:sp>
      <p:sp>
        <p:nvSpPr>
          <p:cNvPr id="4" name="Segnaposto tes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5204693" cy="1832063"/>
          </a:xfrm>
        </p:spPr>
        <p:txBody>
          <a:bodyPr rtlCol="0"/>
          <a:lstStyle/>
          <a:p>
            <a:pPr marL="285750" indent="-285750" algn="just">
              <a:buFontTx/>
              <a:buChar char="-"/>
            </a:pPr>
            <a:r>
              <a:rPr lang="en-US" b="0" i="0" dirty="0">
                <a:effectLst/>
                <a:latin typeface="Arial" panose="020B0604020202020204" pitchFamily="34" charset="0"/>
              </a:rPr>
              <a:t>pressure on more freshwater availability for human use</a:t>
            </a:r>
          </a:p>
          <a:p>
            <a:pPr marL="285750" indent="-285750" algn="just">
              <a:buFontTx/>
              <a:buChar char="-"/>
            </a:pPr>
            <a:r>
              <a:rPr lang="en-US" b="0" i="0" dirty="0">
                <a:effectLst/>
                <a:latin typeface="Arial" panose="020B0604020202020204" pitchFamily="34" charset="0"/>
              </a:rPr>
              <a:t>changing climate and decreasing availability on a local scale</a:t>
            </a:r>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2</a:t>
            </a:fld>
            <a:endParaRPr lang="it-IT"/>
          </a:p>
        </p:txBody>
      </p:sp>
      <p:sp>
        <p:nvSpPr>
          <p:cNvPr id="6" name="Segnaposto piè di pa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it-IT"/>
              <a:t>Relazione annuale</a:t>
            </a:r>
          </a:p>
        </p:txBody>
      </p:sp>
      <p:sp>
        <p:nvSpPr>
          <p:cNvPr id="5" name="Segnaposto data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B7909059-8104-4590-BD91-254A7C1B3A73}" type="datetime4">
              <a:rPr lang="it-IT" smtClean="0"/>
              <a:t>7 aprile 2023</a:t>
            </a:fld>
            <a:endParaRPr lang="it-IT"/>
          </a:p>
        </p:txBody>
      </p:sp>
      <p:pic>
        <p:nvPicPr>
          <p:cNvPr id="8" name="Picture 7" descr="Chart, bar chart&#10;&#10;Description automatically generated">
            <a:extLst>
              <a:ext uri="{FF2B5EF4-FFF2-40B4-BE49-F238E27FC236}">
                <a16:creationId xmlns:a16="http://schemas.microsoft.com/office/drawing/2014/main" id="{B852DA9F-B0BD-233E-08A9-61AFA94F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723" y="879063"/>
            <a:ext cx="5204693" cy="3429000"/>
          </a:xfrm>
          <a:prstGeom prst="rect">
            <a:avLst/>
          </a:prstGeom>
        </p:spPr>
      </p:pic>
      <p:sp>
        <p:nvSpPr>
          <p:cNvPr id="12" name="TextBox 11">
            <a:extLst>
              <a:ext uri="{FF2B5EF4-FFF2-40B4-BE49-F238E27FC236}">
                <a16:creationId xmlns:a16="http://schemas.microsoft.com/office/drawing/2014/main" id="{147E23D2-7FE1-D3C7-D924-92F7048E85E7}"/>
              </a:ext>
            </a:extLst>
          </p:cNvPr>
          <p:cNvSpPr txBox="1"/>
          <p:nvPr/>
        </p:nvSpPr>
        <p:spPr>
          <a:xfrm>
            <a:off x="4305300" y="4765158"/>
            <a:ext cx="7593494" cy="923330"/>
          </a:xfrm>
          <a:prstGeom prst="rect">
            <a:avLst/>
          </a:prstGeom>
          <a:noFill/>
        </p:spPr>
        <p:txBody>
          <a:bodyPr wrap="square">
            <a:spAutoFit/>
          </a:bodyPr>
          <a:lstStyle/>
          <a:p>
            <a:pPr algn="just"/>
            <a:r>
              <a:rPr lang="en-US" b="0" i="0" dirty="0">
                <a:solidFill>
                  <a:schemeClr val="bg1"/>
                </a:solidFill>
                <a:effectLst/>
                <a:latin typeface="Arial" panose="020B0604020202020204" pitchFamily="34" charset="0"/>
              </a:rPr>
              <a:t>Less effort has been put into water management compared to energy management</a:t>
            </a:r>
            <a:r>
              <a:rPr lang="en-US" dirty="0">
                <a:solidFill>
                  <a:schemeClr val="bg1"/>
                </a:solidFill>
                <a:latin typeface="Arial" panose="020B0604020202020204" pitchFamily="34" charset="0"/>
              </a:rPr>
              <a:t>, </a:t>
            </a:r>
            <a:r>
              <a:rPr lang="en-US" b="0" i="0" dirty="0">
                <a:solidFill>
                  <a:schemeClr val="bg1"/>
                </a:solidFill>
                <a:effectLst/>
                <a:latin typeface="Arial" panose="020B0604020202020204" pitchFamily="34" charset="0"/>
              </a:rPr>
              <a:t>but water is now an important part of commercial sustainability strategies along with energy and materials</a:t>
            </a:r>
          </a:p>
        </p:txBody>
      </p:sp>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it-IT" dirty="0"/>
              <a:t>Introduzione</a:t>
            </a:r>
          </a:p>
        </p:txBody>
      </p:sp>
      <p:sp>
        <p:nvSpPr>
          <p:cNvPr id="4" name="Segnaposto tes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5204693" cy="1832063"/>
          </a:xfrm>
        </p:spPr>
        <p:txBody>
          <a:bodyPr rtlCol="0"/>
          <a:lstStyle/>
          <a:p>
            <a:pPr marL="285750" indent="-285750" algn="just">
              <a:buFontTx/>
              <a:buChar char="-"/>
            </a:pPr>
            <a:r>
              <a:rPr lang="en-US" b="0" i="0" dirty="0">
                <a:effectLst/>
                <a:latin typeface="Arial" panose="020B0604020202020204" pitchFamily="34" charset="0"/>
              </a:rPr>
              <a:t>pressure on more freshwater availability for human use</a:t>
            </a:r>
          </a:p>
          <a:p>
            <a:pPr marL="285750" indent="-285750" algn="just">
              <a:buFontTx/>
              <a:buChar char="-"/>
            </a:pPr>
            <a:r>
              <a:rPr lang="en-US" b="0" i="0" dirty="0">
                <a:effectLst/>
                <a:latin typeface="Arial" panose="020B0604020202020204" pitchFamily="34" charset="0"/>
              </a:rPr>
              <a:t>changing climate and increasing </a:t>
            </a:r>
          </a:p>
          <a:p>
            <a:pPr marL="285750" indent="-285750" algn="just">
              <a:buFontTx/>
              <a:buChar char="-"/>
            </a:pPr>
            <a:r>
              <a:rPr lang="en-US" dirty="0">
                <a:latin typeface="Arial" panose="020B0604020202020204" pitchFamily="34" charset="0"/>
              </a:rPr>
              <a:t>Lower </a:t>
            </a:r>
            <a:r>
              <a:rPr lang="en-US" b="0" i="0" dirty="0">
                <a:effectLst/>
                <a:latin typeface="Arial" panose="020B0604020202020204" pitchFamily="34" charset="0"/>
              </a:rPr>
              <a:t>availability on a local scale</a:t>
            </a:r>
          </a:p>
        </p:txBody>
      </p:sp>
      <p:sp>
        <p:nvSpPr>
          <p:cNvPr id="7" name="Segnaposto numero diapositiva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it-IT" smtClean="0"/>
              <a:pPr rtl="0"/>
              <a:t>3</a:t>
            </a:fld>
            <a:endParaRPr lang="it-IT"/>
          </a:p>
        </p:txBody>
      </p:sp>
      <p:sp>
        <p:nvSpPr>
          <p:cNvPr id="6" name="Segnaposto piè di pagina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it-IT"/>
              <a:t>Relazione annuale</a:t>
            </a:r>
          </a:p>
        </p:txBody>
      </p:sp>
      <p:sp>
        <p:nvSpPr>
          <p:cNvPr id="5" name="Segnaposto data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B7909059-8104-4590-BD91-254A7C1B3A73}" type="datetime4">
              <a:rPr lang="it-IT" smtClean="0"/>
              <a:t>7 aprile 2023</a:t>
            </a:fld>
            <a:endParaRPr lang="it-IT" dirty="0"/>
          </a:p>
        </p:txBody>
      </p:sp>
      <p:sp>
        <p:nvSpPr>
          <p:cNvPr id="12" name="TextBox 11">
            <a:extLst>
              <a:ext uri="{FF2B5EF4-FFF2-40B4-BE49-F238E27FC236}">
                <a16:creationId xmlns:a16="http://schemas.microsoft.com/office/drawing/2014/main" id="{147E23D2-7FE1-D3C7-D924-92F7048E85E7}"/>
              </a:ext>
            </a:extLst>
          </p:cNvPr>
          <p:cNvSpPr txBox="1"/>
          <p:nvPr/>
        </p:nvSpPr>
        <p:spPr>
          <a:xfrm>
            <a:off x="4305300" y="4765158"/>
            <a:ext cx="7593494" cy="923330"/>
          </a:xfrm>
          <a:prstGeom prst="rect">
            <a:avLst/>
          </a:prstGeom>
          <a:noFill/>
        </p:spPr>
        <p:txBody>
          <a:bodyPr wrap="square">
            <a:spAutoFit/>
          </a:bodyPr>
          <a:lstStyle/>
          <a:p>
            <a:pPr algn="just"/>
            <a:r>
              <a:rPr lang="en-US" b="0" i="0" dirty="0">
                <a:solidFill>
                  <a:schemeClr val="bg1"/>
                </a:solidFill>
                <a:effectLst/>
                <a:latin typeface="Arial" panose="020B0604020202020204" pitchFamily="34" charset="0"/>
              </a:rPr>
              <a:t>Less effort has been put into water management compared to energy management</a:t>
            </a:r>
            <a:r>
              <a:rPr lang="en-US" dirty="0">
                <a:solidFill>
                  <a:schemeClr val="bg1"/>
                </a:solidFill>
                <a:latin typeface="Arial" panose="020B0604020202020204" pitchFamily="34" charset="0"/>
              </a:rPr>
              <a:t>, </a:t>
            </a:r>
            <a:r>
              <a:rPr lang="en-US" b="0" i="0" dirty="0">
                <a:solidFill>
                  <a:schemeClr val="bg1"/>
                </a:solidFill>
                <a:effectLst/>
                <a:latin typeface="Arial" panose="020B0604020202020204" pitchFamily="34" charset="0"/>
              </a:rPr>
              <a:t>but water is now an important part of commercial sustainability strategies along with energy and materials</a:t>
            </a:r>
          </a:p>
        </p:txBody>
      </p:sp>
      <p:pic>
        <p:nvPicPr>
          <p:cNvPr id="11" name="Picture 10" descr="A picture containing text, businesscard&#10;&#10;Description automatically generated">
            <a:extLst>
              <a:ext uri="{FF2B5EF4-FFF2-40B4-BE49-F238E27FC236}">
                <a16:creationId xmlns:a16="http://schemas.microsoft.com/office/drawing/2014/main" id="{7764413C-1945-9D57-191C-9D39A4D50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7192" y="1169512"/>
            <a:ext cx="5117284" cy="3486150"/>
          </a:xfrm>
          <a:prstGeom prst="rect">
            <a:avLst/>
          </a:prstGeom>
        </p:spPr>
      </p:pic>
    </p:spTree>
    <p:extLst>
      <p:ext uri="{BB962C8B-B14F-4D97-AF65-F5344CB8AC3E}">
        <p14:creationId xmlns:p14="http://schemas.microsoft.com/office/powerpoint/2010/main" val="62334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339315B-8AAE-A946-ABBF-894F2E4B1338}"/>
              </a:ext>
            </a:extLst>
          </p:cNvPr>
          <p:cNvSpPr>
            <a:spLocks noGrp="1"/>
          </p:cNvSpPr>
          <p:nvPr>
            <p:ph type="title"/>
          </p:nvPr>
        </p:nvSpPr>
        <p:spPr>
          <a:xfrm>
            <a:off x="1065106" y="867688"/>
            <a:ext cx="10061786" cy="610863"/>
          </a:xfrm>
        </p:spPr>
        <p:txBody>
          <a:bodyPr rtlCol="0" anchor="t">
            <a:noAutofit/>
          </a:bodyPr>
          <a:lstStyle/>
          <a:p>
            <a:pPr algn="ctr" rtl="0"/>
            <a:r>
              <a:rPr lang="it-IT" sz="2800" dirty="0"/>
              <a:t>Panoramica del settore energetico delle rinnovabili in Italia</a:t>
            </a:r>
          </a:p>
        </p:txBody>
      </p:sp>
      <p:sp>
        <p:nvSpPr>
          <p:cNvPr id="6" name="Segnaposto numero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it-IT" smtClean="0"/>
              <a:pPr rtl="0"/>
              <a:t>4</a:t>
            </a:fld>
            <a:endParaRPr lang="it-IT" dirty="0"/>
          </a:p>
        </p:txBody>
      </p:sp>
      <p:sp>
        <p:nvSpPr>
          <p:cNvPr id="5" name="Segnaposto piè di pa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it-IT" dirty="0"/>
              <a:t>Relazione annuale</a:t>
            </a:r>
          </a:p>
        </p:txBody>
      </p:sp>
      <p:sp>
        <p:nvSpPr>
          <p:cNvPr id="4" name="Segnaposto data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F0B847ED-5244-47E3-B60B-10B5D88F0067}" type="datetime4">
              <a:rPr lang="it-IT" smtClean="0"/>
              <a:t>7 aprile 2023</a:t>
            </a:fld>
            <a:endParaRPr lang="it-IT" dirty="0"/>
          </a:p>
        </p:txBody>
      </p:sp>
      <p:pic>
        <p:nvPicPr>
          <p:cNvPr id="7" name="Picture 6" descr="Chart, diagram&#10;&#10;Description automatically generated">
            <a:extLst>
              <a:ext uri="{FF2B5EF4-FFF2-40B4-BE49-F238E27FC236}">
                <a16:creationId xmlns:a16="http://schemas.microsoft.com/office/drawing/2014/main" id="{F94221D8-360D-4EE0-1338-632D4E7C5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90" y="1580707"/>
            <a:ext cx="11083419" cy="3936337"/>
          </a:xfrm>
          <a:prstGeom prst="rect">
            <a:avLst/>
          </a:prstGeom>
        </p:spPr>
      </p:pic>
      <p:sp>
        <p:nvSpPr>
          <p:cNvPr id="10" name="TextBox 9">
            <a:extLst>
              <a:ext uri="{FF2B5EF4-FFF2-40B4-BE49-F238E27FC236}">
                <a16:creationId xmlns:a16="http://schemas.microsoft.com/office/drawing/2014/main" id="{DAFDF93D-C66E-6636-48D4-7088C70573AE}"/>
              </a:ext>
            </a:extLst>
          </p:cNvPr>
          <p:cNvSpPr txBox="1"/>
          <p:nvPr/>
        </p:nvSpPr>
        <p:spPr>
          <a:xfrm>
            <a:off x="1065106" y="5698435"/>
            <a:ext cx="10061786" cy="923330"/>
          </a:xfrm>
          <a:prstGeom prst="rect">
            <a:avLst/>
          </a:prstGeom>
          <a:noFill/>
        </p:spPr>
        <p:txBody>
          <a:bodyPr wrap="square" rtlCol="0">
            <a:spAutoFit/>
          </a:bodyPr>
          <a:lstStyle/>
          <a:p>
            <a:r>
              <a:rPr lang="it-IT" b="0" i="0" dirty="0">
                <a:solidFill>
                  <a:srgbClr val="252525"/>
                </a:solidFill>
                <a:effectLst/>
                <a:latin typeface="Titillium Web" panose="020B0604020202020204" pitchFamily="2" charset="0"/>
              </a:rPr>
              <a:t>Piano Nazionale Integrato per l’Energia e il Clima 2030 (PNIEC) è lo strumento fondamentale per cambiare la politica energetica e ambientale del nostro Paese verso la decarbonizzazione.</a:t>
            </a:r>
            <a:br>
              <a:rPr lang="it-IT" dirty="0"/>
            </a:br>
            <a:endParaRPr lang="it-IT" dirty="0"/>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607901-16D5-3F3D-BB7A-675003BA57AE}"/>
              </a:ext>
            </a:extLst>
          </p:cNvPr>
          <p:cNvSpPr>
            <a:spLocks noGrp="1"/>
          </p:cNvSpPr>
          <p:nvPr>
            <p:ph type="title"/>
          </p:nvPr>
        </p:nvSpPr>
        <p:spPr/>
        <p:txBody>
          <a:bodyPr/>
          <a:lstStyle/>
          <a:p>
            <a:endParaRPr lang="it-IT"/>
          </a:p>
        </p:txBody>
      </p:sp>
      <p:sp>
        <p:nvSpPr>
          <p:cNvPr id="10" name="Text Placeholder 9">
            <a:extLst>
              <a:ext uri="{FF2B5EF4-FFF2-40B4-BE49-F238E27FC236}">
                <a16:creationId xmlns:a16="http://schemas.microsoft.com/office/drawing/2014/main" id="{2936E8C2-FC74-DE00-7CE4-DB67ED6B5E19}"/>
              </a:ext>
            </a:extLst>
          </p:cNvPr>
          <p:cNvSpPr>
            <a:spLocks noGrp="1"/>
          </p:cNvSpPr>
          <p:nvPr>
            <p:ph type="body" sz="quarter" idx="11"/>
          </p:nvPr>
        </p:nvSpPr>
        <p:spPr>
          <a:xfrm>
            <a:off x="952499" y="2289363"/>
            <a:ext cx="10484535" cy="2795232"/>
          </a:xfrm>
        </p:spPr>
        <p:txBody>
          <a:bodyPr/>
          <a:lstStyle/>
          <a:p>
            <a:r>
              <a:rPr lang="it-IT" b="0" i="0" dirty="0">
                <a:solidFill>
                  <a:srgbClr val="222222"/>
                </a:solidFill>
                <a:effectLst/>
                <a:latin typeface="Source Sans Pro" panose="020B0604020202020204" pitchFamily="34" charset="0"/>
              </a:rPr>
              <a:t>Nel bacino del Po </a:t>
            </a:r>
            <a:r>
              <a:rPr lang="it-IT" b="1" i="0" dirty="0">
                <a:solidFill>
                  <a:srgbClr val="222222"/>
                </a:solidFill>
                <a:effectLst/>
                <a:latin typeface="Source Sans Pro" panose="020B0604020202020204" pitchFamily="34" charset="0"/>
              </a:rPr>
              <a:t>il 90% delle mini centrali idroelettriche</a:t>
            </a:r>
            <a:r>
              <a:rPr lang="it-IT" b="0" i="0" dirty="0">
                <a:solidFill>
                  <a:srgbClr val="222222"/>
                </a:solidFill>
                <a:effectLst/>
                <a:latin typeface="Source Sans Pro" panose="020B0604020202020204" pitchFamily="34" charset="0"/>
              </a:rPr>
              <a:t> lungo i canali di irrigazione è fermo. </a:t>
            </a:r>
          </a:p>
          <a:p>
            <a:r>
              <a:rPr lang="it-IT" b="0" i="0" dirty="0">
                <a:solidFill>
                  <a:srgbClr val="222222"/>
                </a:solidFill>
                <a:effectLst/>
                <a:latin typeface="Source Sans Pro" panose="020B0604020202020204" pitchFamily="34" charset="0"/>
              </a:rPr>
              <a:t>non sono solo le centrali idroelettriche a essere in difficoltà: anche gli </a:t>
            </a:r>
            <a:r>
              <a:rPr lang="it-IT" b="1" i="0" dirty="0">
                <a:solidFill>
                  <a:srgbClr val="222222"/>
                </a:solidFill>
                <a:effectLst/>
                <a:latin typeface="Source Sans Pro" panose="020B0604020202020204" pitchFamily="34" charset="0"/>
              </a:rPr>
              <a:t>impianti termoelettrici</a:t>
            </a:r>
            <a:r>
              <a:rPr lang="it-IT" b="0" i="0" dirty="0">
                <a:solidFill>
                  <a:srgbClr val="222222"/>
                </a:solidFill>
                <a:effectLst/>
                <a:latin typeface="Source Sans Pro" panose="020B0604020202020204" pitchFamily="34" charset="0"/>
              </a:rPr>
              <a:t>, che bruciano gas o gasolio, hanno bisogno di acqua per il raffreddamento, altrimenti sono costretti a interrompere la produzione. È già successo a tre centrali termoelettriche nel bacino del Po e altre tre sono a rischio</a:t>
            </a:r>
            <a:endParaRPr lang="it-IT" dirty="0">
              <a:solidFill>
                <a:srgbClr val="222222"/>
              </a:solidFill>
              <a:latin typeface="Source Sans Pro" panose="020B0604020202020204" pitchFamily="34" charset="0"/>
            </a:endParaRPr>
          </a:p>
          <a:p>
            <a:pPr algn="l"/>
            <a:r>
              <a:rPr lang="it-IT" b="1" i="0" dirty="0">
                <a:solidFill>
                  <a:srgbClr val="111111"/>
                </a:solidFill>
                <a:effectLst/>
                <a:latin typeface="Roboto" panose="020B0604020202020204" pitchFamily="2" charset="0"/>
              </a:rPr>
              <a:t>Il calo nella produzione di elettricità dall’idroelettrico</a:t>
            </a:r>
            <a:endParaRPr lang="it-IT" b="0" i="0" dirty="0">
              <a:solidFill>
                <a:srgbClr val="111111"/>
              </a:solidFill>
              <a:effectLst/>
              <a:latin typeface="Roboto" panose="020B0604020202020204" pitchFamily="2" charset="0"/>
            </a:endParaRPr>
          </a:p>
          <a:p>
            <a:pPr algn="l"/>
            <a:r>
              <a:rPr lang="it-IT" b="0" i="0" dirty="0">
                <a:solidFill>
                  <a:srgbClr val="222222"/>
                </a:solidFill>
                <a:effectLst/>
                <a:latin typeface="Source Sans Pro" panose="020B0503030403020204" pitchFamily="34" charset="0"/>
              </a:rPr>
              <a:t>“Del resto non è una sorpresa: tra gli effetti del riscaldamento globale, oltre alle ondate di calore, è prevista una diminuzione dei fenomeni piovosi e l’Europa meridionale sarà costantemente impegnata a combattere la siccità e la mancanza d’acqua in estate”, ricorda </a:t>
            </a:r>
            <a:r>
              <a:rPr lang="it-IT" b="1" i="0" dirty="0">
                <a:solidFill>
                  <a:srgbClr val="222222"/>
                </a:solidFill>
                <a:effectLst/>
                <a:latin typeface="Source Sans Pro" panose="020B0503030403020204" pitchFamily="34" charset="0"/>
              </a:rPr>
              <a:t>Gianmaria Sannino</a:t>
            </a:r>
            <a:r>
              <a:rPr lang="it-IT" b="0" i="0" dirty="0">
                <a:solidFill>
                  <a:srgbClr val="222222"/>
                </a:solidFill>
                <a:effectLst/>
                <a:latin typeface="Source Sans Pro" panose="020B0503030403020204" pitchFamily="34" charset="0"/>
              </a:rPr>
              <a:t>, ricercatore </a:t>
            </a:r>
            <a:r>
              <a:rPr lang="it-IT" b="1" i="0" dirty="0">
                <a:solidFill>
                  <a:srgbClr val="222222"/>
                </a:solidFill>
                <a:effectLst/>
                <a:latin typeface="Source Sans Pro" panose="020B0503030403020204" pitchFamily="34" charset="0"/>
              </a:rPr>
              <a:t>Enea</a:t>
            </a:r>
            <a:r>
              <a:rPr lang="it-IT" b="0" i="0" dirty="0">
                <a:solidFill>
                  <a:srgbClr val="222222"/>
                </a:solidFill>
                <a:effectLst/>
                <a:latin typeface="Source Sans Pro" panose="020B0503030403020204" pitchFamily="34" charset="0"/>
              </a:rPr>
              <a:t> e responsabile di laboratorio Modellistica climatica e impatti. In un contesto del genere, inevitabilmente l’idroelettrico ne risentirà.</a:t>
            </a:r>
          </a:p>
          <a:p>
            <a:pPr algn="l"/>
            <a:r>
              <a:rPr lang="it-IT" b="0" i="0" dirty="0">
                <a:solidFill>
                  <a:srgbClr val="222222"/>
                </a:solidFill>
                <a:effectLst/>
                <a:latin typeface="Source Sans Pro" panose="020B0503030403020204" pitchFamily="34" charset="0"/>
              </a:rPr>
              <a:t>Per fare un esempio, il 21 giugno alle ore 12 dal sito di Terna risultava una produzione di elettricità dall’idroelettrico di 5,44 GWh, mentre lo scorso anno alla stessa ora era di 7,07 GWh. </a:t>
            </a:r>
            <a:r>
              <a:rPr lang="it-IT" b="1" i="0" dirty="0">
                <a:solidFill>
                  <a:srgbClr val="222222"/>
                </a:solidFill>
                <a:effectLst/>
                <a:latin typeface="Source Sans Pro" panose="020B0503030403020204" pitchFamily="34" charset="0"/>
              </a:rPr>
              <a:t>Nei primi quindici giorni di giugno l’elettricità prodotta dall’idroelettrico è risultata inferiore di circa il 35% rispetto al 2021</a:t>
            </a:r>
          </a:p>
          <a:p>
            <a:pPr algn="l"/>
            <a:r>
              <a:rPr lang="it-IT" b="0" i="0" dirty="0">
                <a:solidFill>
                  <a:srgbClr val="222222"/>
                </a:solidFill>
                <a:effectLst/>
                <a:latin typeface="Source Sans Pro" panose="020B0503030403020204" pitchFamily="34" charset="0"/>
              </a:rPr>
              <a:t>E da febbraio il calo è addirittura del 51,3%.</a:t>
            </a:r>
          </a:p>
          <a:p>
            <a:endParaRPr lang="it-IT" dirty="0"/>
          </a:p>
        </p:txBody>
      </p:sp>
      <p:sp>
        <p:nvSpPr>
          <p:cNvPr id="4" name="Date Placeholder 3">
            <a:extLst>
              <a:ext uri="{FF2B5EF4-FFF2-40B4-BE49-F238E27FC236}">
                <a16:creationId xmlns:a16="http://schemas.microsoft.com/office/drawing/2014/main" id="{4D79BCDF-9F4C-B9C5-3A65-9E09ABC72008}"/>
              </a:ext>
            </a:extLst>
          </p:cNvPr>
          <p:cNvSpPr>
            <a:spLocks noGrp="1"/>
          </p:cNvSpPr>
          <p:nvPr>
            <p:ph type="dt" sz="half" idx="14"/>
          </p:nvPr>
        </p:nvSpPr>
        <p:spPr/>
        <p:txBody>
          <a:bodyPr/>
          <a:lstStyle/>
          <a:p>
            <a:pPr rtl="0"/>
            <a:fld id="{F3BF239B-6208-4E27-A10A-A644314EEF97}" type="datetime4">
              <a:rPr lang="it-IT" noProof="0" smtClean="0">
                <a:latin typeface="+mn-lt"/>
              </a:rPr>
              <a:t>7 aprile 2023</a:t>
            </a:fld>
            <a:endParaRPr lang="it-IT" noProof="0">
              <a:latin typeface="+mn-lt"/>
            </a:endParaRPr>
          </a:p>
        </p:txBody>
      </p:sp>
      <p:sp>
        <p:nvSpPr>
          <p:cNvPr id="5" name="Footer Placeholder 4">
            <a:extLst>
              <a:ext uri="{FF2B5EF4-FFF2-40B4-BE49-F238E27FC236}">
                <a16:creationId xmlns:a16="http://schemas.microsoft.com/office/drawing/2014/main" id="{9BF3161C-7383-EFCD-B798-5A073ED8AA27}"/>
              </a:ext>
            </a:extLst>
          </p:cNvPr>
          <p:cNvSpPr>
            <a:spLocks noGrp="1"/>
          </p:cNvSpPr>
          <p:nvPr>
            <p:ph type="ftr" sz="quarter" idx="15"/>
          </p:nvPr>
        </p:nvSpPr>
        <p:spPr/>
        <p:txBody>
          <a:bodyPr/>
          <a:lstStyle/>
          <a:p>
            <a:pPr rtl="0"/>
            <a:r>
              <a:rPr lang="it-IT" noProof="0"/>
              <a:t>Relazione annuale</a:t>
            </a:r>
            <a:endParaRPr lang="it-IT" b="0" noProof="0"/>
          </a:p>
        </p:txBody>
      </p:sp>
      <p:sp>
        <p:nvSpPr>
          <p:cNvPr id="6" name="Slide Number Placeholder 5">
            <a:extLst>
              <a:ext uri="{FF2B5EF4-FFF2-40B4-BE49-F238E27FC236}">
                <a16:creationId xmlns:a16="http://schemas.microsoft.com/office/drawing/2014/main" id="{8E0A972D-5AFC-6B75-1252-86986CB49E13}"/>
              </a:ext>
            </a:extLst>
          </p:cNvPr>
          <p:cNvSpPr>
            <a:spLocks noGrp="1"/>
          </p:cNvSpPr>
          <p:nvPr>
            <p:ph type="sldNum" sz="quarter" idx="16"/>
          </p:nvPr>
        </p:nvSpPr>
        <p:spPr/>
        <p:txBody>
          <a:bodyPr/>
          <a:lstStyle/>
          <a:p>
            <a:pPr rtl="0"/>
            <a:fld id="{294A09A9-5501-47C1-A89A-A340965A2BE2}" type="slidenum">
              <a:rPr lang="it-IT" noProof="0" smtClean="0"/>
              <a:pPr rtl="0"/>
              <a:t>5</a:t>
            </a:fld>
            <a:endParaRPr lang="it-IT" noProof="0">
              <a:latin typeface="+mn-lt"/>
            </a:endParaRPr>
          </a:p>
        </p:txBody>
      </p:sp>
    </p:spTree>
    <p:extLst>
      <p:ext uri="{BB962C8B-B14F-4D97-AF65-F5344CB8AC3E}">
        <p14:creationId xmlns:p14="http://schemas.microsoft.com/office/powerpoint/2010/main" val="247787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rtlCol="0"/>
          <a:lstStyle/>
          <a:p>
            <a:pPr rtl="0"/>
            <a:r>
              <a:rPr lang="it-IT"/>
              <a:t>Lavorare con Contoso è stato fantastico. </a:t>
            </a:r>
            <a:br>
              <a:rPr lang="it-IT"/>
            </a:br>
            <a:r>
              <a:rPr lang="it-IT"/>
              <a:t>Filippa era la mia rappresentante e ha anticipato ogni mia esigenza, lavorando diligentemente alla soluzione del problema.</a:t>
            </a:r>
            <a:br>
              <a:rPr lang="it-IT"/>
            </a:br>
            <a:endParaRPr lang="it-IT"/>
          </a:p>
        </p:txBody>
      </p:sp>
    </p:spTree>
    <p:extLst>
      <p:ext uri="{BB962C8B-B14F-4D97-AF65-F5344CB8AC3E}">
        <p14:creationId xmlns:p14="http://schemas.microsoft.com/office/powerpoint/2010/main" val="4206035864"/>
      </p:ext>
    </p:extLst>
  </p:cSld>
  <p:clrMapOvr>
    <a:masterClrMapping/>
  </p:clrMapOvr>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2_TF78853419_Win32" id="{5EC6A964-3954-4FD3-AC1D-9DD732235522}" vid="{9EAD0B1B-3D59-457C-A707-E6544797E5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{F7EE63BC-2E6F-40FE-991F-FF16F92C9CD0}tf78853419_win32</Template>
  <TotalTime>45</TotalTime>
  <Words>422</Words>
  <Application>Microsoft Office PowerPoint</Application>
  <PresentationFormat>Widescreen</PresentationFormat>
  <Paragraphs>41</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Franklin Gothic Book</vt:lpstr>
      <vt:lpstr>Franklin Gothic Demi</vt:lpstr>
      <vt:lpstr>Roboto</vt:lpstr>
      <vt:lpstr>Source Sans Pro</vt:lpstr>
      <vt:lpstr>Titillium Web</vt:lpstr>
      <vt:lpstr>Wingdings</vt:lpstr>
      <vt:lpstr>Tema1</vt:lpstr>
      <vt:lpstr>Nome del gruppo The doomed situation of the hydroelectrical sector</vt:lpstr>
      <vt:lpstr>Introduzione</vt:lpstr>
      <vt:lpstr>Introduzione</vt:lpstr>
      <vt:lpstr>Panoramica del settore energetico delle rinnovabili in Italia</vt:lpstr>
      <vt:lpstr>PowerPoint Presentation</vt:lpstr>
      <vt:lpstr>Lavorare con Contoso è stato fantastico.  Filippa era la mia rappresentante e ha anticipato ogni mia esigenza, lavorando diligentemente alla soluzione del problema.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del gruppo nome del progetto</dc:title>
  <dc:creator>Lorenzo Ferrara</dc:creator>
  <cp:lastModifiedBy>Lorenzo Ferrara</cp:lastModifiedBy>
  <cp:revision>3</cp:revision>
  <dcterms:created xsi:type="dcterms:W3CDTF">2023-04-06T21:34:11Z</dcterms:created>
  <dcterms:modified xsi:type="dcterms:W3CDTF">2023-04-06T22:36:27Z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