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4" r:id="rId8"/>
    <p:sldId id="263" r:id="rId9"/>
    <p:sldId id="262" r:id="rId10"/>
    <p:sldId id="265" r:id="rId11"/>
    <p:sldId id="266" r:id="rId12"/>
    <p:sldId id="268" r:id="rId13"/>
    <p:sldId id="267" r:id="rId14"/>
    <p:sldId id="270" r:id="rId15"/>
    <p:sldId id="275" r:id="rId16"/>
    <p:sldId id="271" r:id="rId17"/>
    <p:sldId id="272" r:id="rId18"/>
    <p:sldId id="273" r:id="rId19"/>
    <p:sldId id="274"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Stile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Stile medio 3 - Colore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Stile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68EF87-8DA1-8949-488A-B06AD2F3781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0BA39F1-387D-890B-C578-B680BC254D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74FEFB62-72F4-5E07-6753-1386F1CDE22F}"/>
              </a:ext>
            </a:extLst>
          </p:cNvPr>
          <p:cNvSpPr>
            <a:spLocks noGrp="1"/>
          </p:cNvSpPr>
          <p:nvPr>
            <p:ph type="dt" sz="half" idx="10"/>
          </p:nvPr>
        </p:nvSpPr>
        <p:spPr/>
        <p:txBody>
          <a:bodyPr/>
          <a:lstStyle/>
          <a:p>
            <a:fld id="{6FE7499F-1946-4978-85FF-A14299E1AF33}" type="datetimeFigureOut">
              <a:rPr lang="it-IT" smtClean="0"/>
              <a:t>04/11/2024</a:t>
            </a:fld>
            <a:endParaRPr lang="it-IT" dirty="0"/>
          </a:p>
        </p:txBody>
      </p:sp>
      <p:sp>
        <p:nvSpPr>
          <p:cNvPr id="5" name="Segnaposto piè di pagina 4">
            <a:extLst>
              <a:ext uri="{FF2B5EF4-FFF2-40B4-BE49-F238E27FC236}">
                <a16:creationId xmlns:a16="http://schemas.microsoft.com/office/drawing/2014/main" id="{F4816F01-41F7-07E4-4DE6-6D3D223A3D51}"/>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81A6B5C8-5937-E12D-2FFA-CCE9705CFE17}"/>
              </a:ext>
            </a:extLst>
          </p:cNvPr>
          <p:cNvSpPr>
            <a:spLocks noGrp="1"/>
          </p:cNvSpPr>
          <p:nvPr>
            <p:ph type="sldNum" sz="quarter" idx="12"/>
          </p:nvPr>
        </p:nvSpPr>
        <p:spPr/>
        <p:txBody>
          <a:bodyPr/>
          <a:lstStyle/>
          <a:p>
            <a:fld id="{D9656860-8551-438F-9766-2B18CFA152AA}" type="slidenum">
              <a:rPr lang="it-IT" smtClean="0"/>
              <a:t>‹#›</a:t>
            </a:fld>
            <a:endParaRPr lang="it-IT" dirty="0"/>
          </a:p>
        </p:txBody>
      </p:sp>
    </p:spTree>
    <p:extLst>
      <p:ext uri="{BB962C8B-B14F-4D97-AF65-F5344CB8AC3E}">
        <p14:creationId xmlns:p14="http://schemas.microsoft.com/office/powerpoint/2010/main" val="332311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B74EE2-221D-CAB7-38BC-BFDF451C635B}"/>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8142D62-6588-746E-3029-36685614F5C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A1DBA24-D71C-901A-1788-07DE2E1738AA}"/>
              </a:ext>
            </a:extLst>
          </p:cNvPr>
          <p:cNvSpPr>
            <a:spLocks noGrp="1"/>
          </p:cNvSpPr>
          <p:nvPr>
            <p:ph type="dt" sz="half" idx="10"/>
          </p:nvPr>
        </p:nvSpPr>
        <p:spPr/>
        <p:txBody>
          <a:bodyPr/>
          <a:lstStyle/>
          <a:p>
            <a:fld id="{6FE7499F-1946-4978-85FF-A14299E1AF33}" type="datetimeFigureOut">
              <a:rPr lang="it-IT" smtClean="0"/>
              <a:t>04/11/2024</a:t>
            </a:fld>
            <a:endParaRPr lang="it-IT" dirty="0"/>
          </a:p>
        </p:txBody>
      </p:sp>
      <p:sp>
        <p:nvSpPr>
          <p:cNvPr id="5" name="Segnaposto piè di pagina 4">
            <a:extLst>
              <a:ext uri="{FF2B5EF4-FFF2-40B4-BE49-F238E27FC236}">
                <a16:creationId xmlns:a16="http://schemas.microsoft.com/office/drawing/2014/main" id="{1C81E860-72D6-B584-FB62-D77EFC3C554E}"/>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484BFD93-80D7-71D0-338D-B91131A339C5}"/>
              </a:ext>
            </a:extLst>
          </p:cNvPr>
          <p:cNvSpPr>
            <a:spLocks noGrp="1"/>
          </p:cNvSpPr>
          <p:nvPr>
            <p:ph type="sldNum" sz="quarter" idx="12"/>
          </p:nvPr>
        </p:nvSpPr>
        <p:spPr/>
        <p:txBody>
          <a:bodyPr/>
          <a:lstStyle/>
          <a:p>
            <a:fld id="{D9656860-8551-438F-9766-2B18CFA152AA}" type="slidenum">
              <a:rPr lang="it-IT" smtClean="0"/>
              <a:t>‹#›</a:t>
            </a:fld>
            <a:endParaRPr lang="it-IT" dirty="0"/>
          </a:p>
        </p:txBody>
      </p:sp>
    </p:spTree>
    <p:extLst>
      <p:ext uri="{BB962C8B-B14F-4D97-AF65-F5344CB8AC3E}">
        <p14:creationId xmlns:p14="http://schemas.microsoft.com/office/powerpoint/2010/main" val="1003150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E0DC5C5-1689-5ADA-6263-ECAAC680C15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F15DF4C-D174-E866-ADC6-DBA9BE6B206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3F3F600-6A3D-FA2F-93FA-87D6DE7CCBB3}"/>
              </a:ext>
            </a:extLst>
          </p:cNvPr>
          <p:cNvSpPr>
            <a:spLocks noGrp="1"/>
          </p:cNvSpPr>
          <p:nvPr>
            <p:ph type="dt" sz="half" idx="10"/>
          </p:nvPr>
        </p:nvSpPr>
        <p:spPr/>
        <p:txBody>
          <a:bodyPr/>
          <a:lstStyle/>
          <a:p>
            <a:fld id="{6FE7499F-1946-4978-85FF-A14299E1AF33}" type="datetimeFigureOut">
              <a:rPr lang="it-IT" smtClean="0"/>
              <a:t>04/11/2024</a:t>
            </a:fld>
            <a:endParaRPr lang="it-IT" dirty="0"/>
          </a:p>
        </p:txBody>
      </p:sp>
      <p:sp>
        <p:nvSpPr>
          <p:cNvPr id="5" name="Segnaposto piè di pagina 4">
            <a:extLst>
              <a:ext uri="{FF2B5EF4-FFF2-40B4-BE49-F238E27FC236}">
                <a16:creationId xmlns:a16="http://schemas.microsoft.com/office/drawing/2014/main" id="{1E7B6D51-3B53-F926-3EAC-B0647ACD374B}"/>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B832CDB5-9B41-C81E-F251-0FB5207F2F53}"/>
              </a:ext>
            </a:extLst>
          </p:cNvPr>
          <p:cNvSpPr>
            <a:spLocks noGrp="1"/>
          </p:cNvSpPr>
          <p:nvPr>
            <p:ph type="sldNum" sz="quarter" idx="12"/>
          </p:nvPr>
        </p:nvSpPr>
        <p:spPr/>
        <p:txBody>
          <a:bodyPr/>
          <a:lstStyle/>
          <a:p>
            <a:fld id="{D9656860-8551-438F-9766-2B18CFA152AA}" type="slidenum">
              <a:rPr lang="it-IT" smtClean="0"/>
              <a:t>‹#›</a:t>
            </a:fld>
            <a:endParaRPr lang="it-IT" dirty="0"/>
          </a:p>
        </p:txBody>
      </p:sp>
    </p:spTree>
    <p:extLst>
      <p:ext uri="{BB962C8B-B14F-4D97-AF65-F5344CB8AC3E}">
        <p14:creationId xmlns:p14="http://schemas.microsoft.com/office/powerpoint/2010/main" val="323582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8A85E2-DD40-E013-7969-C42BFDB56A4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E29F650-AE17-B5EE-C943-9D83EECB5B0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80104BA-4923-789A-DA70-40C906D6CD27}"/>
              </a:ext>
            </a:extLst>
          </p:cNvPr>
          <p:cNvSpPr>
            <a:spLocks noGrp="1"/>
          </p:cNvSpPr>
          <p:nvPr>
            <p:ph type="dt" sz="half" idx="10"/>
          </p:nvPr>
        </p:nvSpPr>
        <p:spPr/>
        <p:txBody>
          <a:bodyPr/>
          <a:lstStyle/>
          <a:p>
            <a:fld id="{6FE7499F-1946-4978-85FF-A14299E1AF33}" type="datetimeFigureOut">
              <a:rPr lang="it-IT" smtClean="0"/>
              <a:t>04/11/2024</a:t>
            </a:fld>
            <a:endParaRPr lang="it-IT" dirty="0"/>
          </a:p>
        </p:txBody>
      </p:sp>
      <p:sp>
        <p:nvSpPr>
          <p:cNvPr id="5" name="Segnaposto piè di pagina 4">
            <a:extLst>
              <a:ext uri="{FF2B5EF4-FFF2-40B4-BE49-F238E27FC236}">
                <a16:creationId xmlns:a16="http://schemas.microsoft.com/office/drawing/2014/main" id="{E7B75744-DFBA-A720-969C-5DBF0780D044}"/>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49753D79-3C1B-8E69-F829-5EC1CC336037}"/>
              </a:ext>
            </a:extLst>
          </p:cNvPr>
          <p:cNvSpPr>
            <a:spLocks noGrp="1"/>
          </p:cNvSpPr>
          <p:nvPr>
            <p:ph type="sldNum" sz="quarter" idx="12"/>
          </p:nvPr>
        </p:nvSpPr>
        <p:spPr/>
        <p:txBody>
          <a:bodyPr/>
          <a:lstStyle/>
          <a:p>
            <a:fld id="{D9656860-8551-438F-9766-2B18CFA152AA}" type="slidenum">
              <a:rPr lang="it-IT" smtClean="0"/>
              <a:t>‹#›</a:t>
            </a:fld>
            <a:endParaRPr lang="it-IT" dirty="0"/>
          </a:p>
        </p:txBody>
      </p:sp>
    </p:spTree>
    <p:extLst>
      <p:ext uri="{BB962C8B-B14F-4D97-AF65-F5344CB8AC3E}">
        <p14:creationId xmlns:p14="http://schemas.microsoft.com/office/powerpoint/2010/main" val="3607985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634C9E-29B4-363B-8091-3C01A55DB49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2F996A80-218F-2738-8B01-60E87A3250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1ED4A56-A252-9CD3-986C-1521540E7CF1}"/>
              </a:ext>
            </a:extLst>
          </p:cNvPr>
          <p:cNvSpPr>
            <a:spLocks noGrp="1"/>
          </p:cNvSpPr>
          <p:nvPr>
            <p:ph type="dt" sz="half" idx="10"/>
          </p:nvPr>
        </p:nvSpPr>
        <p:spPr/>
        <p:txBody>
          <a:bodyPr/>
          <a:lstStyle/>
          <a:p>
            <a:fld id="{6FE7499F-1946-4978-85FF-A14299E1AF33}" type="datetimeFigureOut">
              <a:rPr lang="it-IT" smtClean="0"/>
              <a:t>04/11/2024</a:t>
            </a:fld>
            <a:endParaRPr lang="it-IT" dirty="0"/>
          </a:p>
        </p:txBody>
      </p:sp>
      <p:sp>
        <p:nvSpPr>
          <p:cNvPr id="5" name="Segnaposto piè di pagina 4">
            <a:extLst>
              <a:ext uri="{FF2B5EF4-FFF2-40B4-BE49-F238E27FC236}">
                <a16:creationId xmlns:a16="http://schemas.microsoft.com/office/drawing/2014/main" id="{6416B76A-C517-2373-167A-6EAC581B25E7}"/>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9C96F110-7620-AE8F-61EF-DE35A29F5F0B}"/>
              </a:ext>
            </a:extLst>
          </p:cNvPr>
          <p:cNvSpPr>
            <a:spLocks noGrp="1"/>
          </p:cNvSpPr>
          <p:nvPr>
            <p:ph type="sldNum" sz="quarter" idx="12"/>
          </p:nvPr>
        </p:nvSpPr>
        <p:spPr/>
        <p:txBody>
          <a:bodyPr/>
          <a:lstStyle/>
          <a:p>
            <a:fld id="{D9656860-8551-438F-9766-2B18CFA152AA}" type="slidenum">
              <a:rPr lang="it-IT" smtClean="0"/>
              <a:t>‹#›</a:t>
            </a:fld>
            <a:endParaRPr lang="it-IT" dirty="0"/>
          </a:p>
        </p:txBody>
      </p:sp>
    </p:spTree>
    <p:extLst>
      <p:ext uri="{BB962C8B-B14F-4D97-AF65-F5344CB8AC3E}">
        <p14:creationId xmlns:p14="http://schemas.microsoft.com/office/powerpoint/2010/main" val="998570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23C147-029A-666C-2899-6BA176A490F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193CC1C-F0BB-EDAB-CF37-B6ADC91942C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83C4670-83B4-737D-614F-2FE63EF7EB7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C66CF96-BBE6-3A48-F4A3-1EDC4A95BFAE}"/>
              </a:ext>
            </a:extLst>
          </p:cNvPr>
          <p:cNvSpPr>
            <a:spLocks noGrp="1"/>
          </p:cNvSpPr>
          <p:nvPr>
            <p:ph type="dt" sz="half" idx="10"/>
          </p:nvPr>
        </p:nvSpPr>
        <p:spPr/>
        <p:txBody>
          <a:bodyPr/>
          <a:lstStyle/>
          <a:p>
            <a:fld id="{6FE7499F-1946-4978-85FF-A14299E1AF33}" type="datetimeFigureOut">
              <a:rPr lang="it-IT" smtClean="0"/>
              <a:t>04/11/2024</a:t>
            </a:fld>
            <a:endParaRPr lang="it-IT" dirty="0"/>
          </a:p>
        </p:txBody>
      </p:sp>
      <p:sp>
        <p:nvSpPr>
          <p:cNvPr id="6" name="Segnaposto piè di pagina 5">
            <a:extLst>
              <a:ext uri="{FF2B5EF4-FFF2-40B4-BE49-F238E27FC236}">
                <a16:creationId xmlns:a16="http://schemas.microsoft.com/office/drawing/2014/main" id="{813380F1-FE5E-F71B-E99A-2736D5872C1B}"/>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CEE1992E-B57D-0E14-5AA4-3B3C604B3A5B}"/>
              </a:ext>
            </a:extLst>
          </p:cNvPr>
          <p:cNvSpPr>
            <a:spLocks noGrp="1"/>
          </p:cNvSpPr>
          <p:nvPr>
            <p:ph type="sldNum" sz="quarter" idx="12"/>
          </p:nvPr>
        </p:nvSpPr>
        <p:spPr/>
        <p:txBody>
          <a:bodyPr/>
          <a:lstStyle/>
          <a:p>
            <a:fld id="{D9656860-8551-438F-9766-2B18CFA152AA}" type="slidenum">
              <a:rPr lang="it-IT" smtClean="0"/>
              <a:t>‹#›</a:t>
            </a:fld>
            <a:endParaRPr lang="it-IT" dirty="0"/>
          </a:p>
        </p:txBody>
      </p:sp>
    </p:spTree>
    <p:extLst>
      <p:ext uri="{BB962C8B-B14F-4D97-AF65-F5344CB8AC3E}">
        <p14:creationId xmlns:p14="http://schemas.microsoft.com/office/powerpoint/2010/main" val="177931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C99049-4834-55F6-9B37-34403DCEB4D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191BCD7-90A1-E9F4-24FF-D27BDC4A23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8E363EB-2C1F-2318-0EA4-7DB12846ED2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1175292F-A5FB-3E40-070A-7AF7A6F751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67475E5-7D59-AB2C-8233-6B76F4C51B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61F9A957-1182-CEF3-3FB5-841AA60E9708}"/>
              </a:ext>
            </a:extLst>
          </p:cNvPr>
          <p:cNvSpPr>
            <a:spLocks noGrp="1"/>
          </p:cNvSpPr>
          <p:nvPr>
            <p:ph type="dt" sz="half" idx="10"/>
          </p:nvPr>
        </p:nvSpPr>
        <p:spPr/>
        <p:txBody>
          <a:bodyPr/>
          <a:lstStyle/>
          <a:p>
            <a:fld id="{6FE7499F-1946-4978-85FF-A14299E1AF33}" type="datetimeFigureOut">
              <a:rPr lang="it-IT" smtClean="0"/>
              <a:t>04/11/2024</a:t>
            </a:fld>
            <a:endParaRPr lang="it-IT" dirty="0"/>
          </a:p>
        </p:txBody>
      </p:sp>
      <p:sp>
        <p:nvSpPr>
          <p:cNvPr id="8" name="Segnaposto piè di pagina 7">
            <a:extLst>
              <a:ext uri="{FF2B5EF4-FFF2-40B4-BE49-F238E27FC236}">
                <a16:creationId xmlns:a16="http://schemas.microsoft.com/office/drawing/2014/main" id="{A0C3EE4F-A5E4-08D4-2564-B7D8F85E6A4F}"/>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74B6EC48-21F1-C639-BF9F-6264ECD90DEC}"/>
              </a:ext>
            </a:extLst>
          </p:cNvPr>
          <p:cNvSpPr>
            <a:spLocks noGrp="1"/>
          </p:cNvSpPr>
          <p:nvPr>
            <p:ph type="sldNum" sz="quarter" idx="12"/>
          </p:nvPr>
        </p:nvSpPr>
        <p:spPr/>
        <p:txBody>
          <a:bodyPr/>
          <a:lstStyle/>
          <a:p>
            <a:fld id="{D9656860-8551-438F-9766-2B18CFA152AA}" type="slidenum">
              <a:rPr lang="it-IT" smtClean="0"/>
              <a:t>‹#›</a:t>
            </a:fld>
            <a:endParaRPr lang="it-IT" dirty="0"/>
          </a:p>
        </p:txBody>
      </p:sp>
    </p:spTree>
    <p:extLst>
      <p:ext uri="{BB962C8B-B14F-4D97-AF65-F5344CB8AC3E}">
        <p14:creationId xmlns:p14="http://schemas.microsoft.com/office/powerpoint/2010/main" val="3076671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82307E-46D5-BB7D-D870-31CAA03D4CD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AA8AF12-BF06-47C3-97CF-08AC8C35E602}"/>
              </a:ext>
            </a:extLst>
          </p:cNvPr>
          <p:cNvSpPr>
            <a:spLocks noGrp="1"/>
          </p:cNvSpPr>
          <p:nvPr>
            <p:ph type="dt" sz="half" idx="10"/>
          </p:nvPr>
        </p:nvSpPr>
        <p:spPr/>
        <p:txBody>
          <a:bodyPr/>
          <a:lstStyle/>
          <a:p>
            <a:fld id="{6FE7499F-1946-4978-85FF-A14299E1AF33}" type="datetimeFigureOut">
              <a:rPr lang="it-IT" smtClean="0"/>
              <a:t>04/11/2024</a:t>
            </a:fld>
            <a:endParaRPr lang="it-IT" dirty="0"/>
          </a:p>
        </p:txBody>
      </p:sp>
      <p:sp>
        <p:nvSpPr>
          <p:cNvPr id="4" name="Segnaposto piè di pagina 3">
            <a:extLst>
              <a:ext uri="{FF2B5EF4-FFF2-40B4-BE49-F238E27FC236}">
                <a16:creationId xmlns:a16="http://schemas.microsoft.com/office/drawing/2014/main" id="{968AE45C-BDC7-8367-A31E-596CB45A06EF}"/>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93C61F1E-8645-717B-18BC-75AFCB6434C2}"/>
              </a:ext>
            </a:extLst>
          </p:cNvPr>
          <p:cNvSpPr>
            <a:spLocks noGrp="1"/>
          </p:cNvSpPr>
          <p:nvPr>
            <p:ph type="sldNum" sz="quarter" idx="12"/>
          </p:nvPr>
        </p:nvSpPr>
        <p:spPr/>
        <p:txBody>
          <a:bodyPr/>
          <a:lstStyle/>
          <a:p>
            <a:fld id="{D9656860-8551-438F-9766-2B18CFA152AA}" type="slidenum">
              <a:rPr lang="it-IT" smtClean="0"/>
              <a:t>‹#›</a:t>
            </a:fld>
            <a:endParaRPr lang="it-IT" dirty="0"/>
          </a:p>
        </p:txBody>
      </p:sp>
    </p:spTree>
    <p:extLst>
      <p:ext uri="{BB962C8B-B14F-4D97-AF65-F5344CB8AC3E}">
        <p14:creationId xmlns:p14="http://schemas.microsoft.com/office/powerpoint/2010/main" val="3554329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04412CF-B5DA-4106-EB39-12CE58A293C1}"/>
              </a:ext>
            </a:extLst>
          </p:cNvPr>
          <p:cNvSpPr>
            <a:spLocks noGrp="1"/>
          </p:cNvSpPr>
          <p:nvPr>
            <p:ph type="dt" sz="half" idx="10"/>
          </p:nvPr>
        </p:nvSpPr>
        <p:spPr/>
        <p:txBody>
          <a:bodyPr/>
          <a:lstStyle/>
          <a:p>
            <a:fld id="{6FE7499F-1946-4978-85FF-A14299E1AF33}" type="datetimeFigureOut">
              <a:rPr lang="it-IT" smtClean="0"/>
              <a:t>04/11/2024</a:t>
            </a:fld>
            <a:endParaRPr lang="it-IT" dirty="0"/>
          </a:p>
        </p:txBody>
      </p:sp>
      <p:sp>
        <p:nvSpPr>
          <p:cNvPr id="3" name="Segnaposto piè di pagina 2">
            <a:extLst>
              <a:ext uri="{FF2B5EF4-FFF2-40B4-BE49-F238E27FC236}">
                <a16:creationId xmlns:a16="http://schemas.microsoft.com/office/drawing/2014/main" id="{52B2B15F-E840-5319-B690-925B76575499}"/>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B1E044C8-5E5C-C35A-CBDD-FEDE9BC13D31}"/>
              </a:ext>
            </a:extLst>
          </p:cNvPr>
          <p:cNvSpPr>
            <a:spLocks noGrp="1"/>
          </p:cNvSpPr>
          <p:nvPr>
            <p:ph type="sldNum" sz="quarter" idx="12"/>
          </p:nvPr>
        </p:nvSpPr>
        <p:spPr/>
        <p:txBody>
          <a:bodyPr/>
          <a:lstStyle/>
          <a:p>
            <a:fld id="{D9656860-8551-438F-9766-2B18CFA152AA}" type="slidenum">
              <a:rPr lang="it-IT" smtClean="0"/>
              <a:t>‹#›</a:t>
            </a:fld>
            <a:endParaRPr lang="it-IT" dirty="0"/>
          </a:p>
        </p:txBody>
      </p:sp>
    </p:spTree>
    <p:extLst>
      <p:ext uri="{BB962C8B-B14F-4D97-AF65-F5344CB8AC3E}">
        <p14:creationId xmlns:p14="http://schemas.microsoft.com/office/powerpoint/2010/main" val="3298359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2705CC-FBB0-C03D-843E-88019600E6C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7F02009-9F31-AB88-CA67-03FD09CC9E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3945319-A1F0-823A-DCE5-E85C64C1B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9CD96FB-FFD3-9E40-70A5-2AA1C5F79E06}"/>
              </a:ext>
            </a:extLst>
          </p:cNvPr>
          <p:cNvSpPr>
            <a:spLocks noGrp="1"/>
          </p:cNvSpPr>
          <p:nvPr>
            <p:ph type="dt" sz="half" idx="10"/>
          </p:nvPr>
        </p:nvSpPr>
        <p:spPr/>
        <p:txBody>
          <a:bodyPr/>
          <a:lstStyle/>
          <a:p>
            <a:fld id="{6FE7499F-1946-4978-85FF-A14299E1AF33}" type="datetimeFigureOut">
              <a:rPr lang="it-IT" smtClean="0"/>
              <a:t>04/11/2024</a:t>
            </a:fld>
            <a:endParaRPr lang="it-IT" dirty="0"/>
          </a:p>
        </p:txBody>
      </p:sp>
      <p:sp>
        <p:nvSpPr>
          <p:cNvPr id="6" name="Segnaposto piè di pagina 5">
            <a:extLst>
              <a:ext uri="{FF2B5EF4-FFF2-40B4-BE49-F238E27FC236}">
                <a16:creationId xmlns:a16="http://schemas.microsoft.com/office/drawing/2014/main" id="{94B99BC5-1A7A-A354-F456-8273B36E08AF}"/>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147E47AF-7A67-026F-4F3E-22E6328F586E}"/>
              </a:ext>
            </a:extLst>
          </p:cNvPr>
          <p:cNvSpPr>
            <a:spLocks noGrp="1"/>
          </p:cNvSpPr>
          <p:nvPr>
            <p:ph type="sldNum" sz="quarter" idx="12"/>
          </p:nvPr>
        </p:nvSpPr>
        <p:spPr/>
        <p:txBody>
          <a:bodyPr/>
          <a:lstStyle/>
          <a:p>
            <a:fld id="{D9656860-8551-438F-9766-2B18CFA152AA}" type="slidenum">
              <a:rPr lang="it-IT" smtClean="0"/>
              <a:t>‹#›</a:t>
            </a:fld>
            <a:endParaRPr lang="it-IT" dirty="0"/>
          </a:p>
        </p:txBody>
      </p:sp>
    </p:spTree>
    <p:extLst>
      <p:ext uri="{BB962C8B-B14F-4D97-AF65-F5344CB8AC3E}">
        <p14:creationId xmlns:p14="http://schemas.microsoft.com/office/powerpoint/2010/main" val="3558761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816C2B-1C60-17B0-A958-F237FC0B078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6F1384D-B5DA-839D-4E91-0873C02EDC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4E1980BE-490B-9A29-087B-984143F4D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5D7D5C3-1A7D-26BC-2437-A6C09C5969C8}"/>
              </a:ext>
            </a:extLst>
          </p:cNvPr>
          <p:cNvSpPr>
            <a:spLocks noGrp="1"/>
          </p:cNvSpPr>
          <p:nvPr>
            <p:ph type="dt" sz="half" idx="10"/>
          </p:nvPr>
        </p:nvSpPr>
        <p:spPr/>
        <p:txBody>
          <a:bodyPr/>
          <a:lstStyle/>
          <a:p>
            <a:fld id="{6FE7499F-1946-4978-85FF-A14299E1AF33}" type="datetimeFigureOut">
              <a:rPr lang="it-IT" smtClean="0"/>
              <a:t>04/11/2024</a:t>
            </a:fld>
            <a:endParaRPr lang="it-IT" dirty="0"/>
          </a:p>
        </p:txBody>
      </p:sp>
      <p:sp>
        <p:nvSpPr>
          <p:cNvPr id="6" name="Segnaposto piè di pagina 5">
            <a:extLst>
              <a:ext uri="{FF2B5EF4-FFF2-40B4-BE49-F238E27FC236}">
                <a16:creationId xmlns:a16="http://schemas.microsoft.com/office/drawing/2014/main" id="{EB50F196-BD57-F47D-148F-35DD9EC3D0F1}"/>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12EDAA02-1F9F-8A05-DAA5-710419C76258}"/>
              </a:ext>
            </a:extLst>
          </p:cNvPr>
          <p:cNvSpPr>
            <a:spLocks noGrp="1"/>
          </p:cNvSpPr>
          <p:nvPr>
            <p:ph type="sldNum" sz="quarter" idx="12"/>
          </p:nvPr>
        </p:nvSpPr>
        <p:spPr/>
        <p:txBody>
          <a:bodyPr/>
          <a:lstStyle/>
          <a:p>
            <a:fld id="{D9656860-8551-438F-9766-2B18CFA152AA}" type="slidenum">
              <a:rPr lang="it-IT" smtClean="0"/>
              <a:t>‹#›</a:t>
            </a:fld>
            <a:endParaRPr lang="it-IT" dirty="0"/>
          </a:p>
        </p:txBody>
      </p:sp>
    </p:spTree>
    <p:extLst>
      <p:ext uri="{BB962C8B-B14F-4D97-AF65-F5344CB8AC3E}">
        <p14:creationId xmlns:p14="http://schemas.microsoft.com/office/powerpoint/2010/main" val="3577355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0425922-C8CE-17DC-4026-4E1E9DB22F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9805780-0424-0C98-75A7-8C3C8E49EF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C0BC390-A396-5E82-2622-4A73D5BA83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E7499F-1946-4978-85FF-A14299E1AF33}" type="datetimeFigureOut">
              <a:rPr lang="it-IT" smtClean="0"/>
              <a:t>04/11/2024</a:t>
            </a:fld>
            <a:endParaRPr lang="it-IT" dirty="0"/>
          </a:p>
        </p:txBody>
      </p:sp>
      <p:sp>
        <p:nvSpPr>
          <p:cNvPr id="5" name="Segnaposto piè di pagina 4">
            <a:extLst>
              <a:ext uri="{FF2B5EF4-FFF2-40B4-BE49-F238E27FC236}">
                <a16:creationId xmlns:a16="http://schemas.microsoft.com/office/drawing/2014/main" id="{2CC3432D-BE94-9206-F700-2500B82664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E64175B4-D7AE-3CC3-296B-A8080C315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656860-8551-438F-9766-2B18CFA152AA}" type="slidenum">
              <a:rPr lang="it-IT" smtClean="0"/>
              <a:t>‹#›</a:t>
            </a:fld>
            <a:endParaRPr lang="it-IT" dirty="0"/>
          </a:p>
        </p:txBody>
      </p:sp>
    </p:spTree>
    <p:extLst>
      <p:ext uri="{BB962C8B-B14F-4D97-AF65-F5344CB8AC3E}">
        <p14:creationId xmlns:p14="http://schemas.microsoft.com/office/powerpoint/2010/main" val="3642921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Isosceles Triangle 3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Immagine 18">
            <a:extLst>
              <a:ext uri="{FF2B5EF4-FFF2-40B4-BE49-F238E27FC236}">
                <a16:creationId xmlns:a16="http://schemas.microsoft.com/office/drawing/2014/main" id="{F5AD2074-2485-8F11-C126-E265A0DC1D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807"/>
            <a:ext cx="6791003" cy="2044385"/>
          </a:xfrm>
          <a:prstGeom prst="rect">
            <a:avLst/>
          </a:prstGeom>
          <a:ln>
            <a:noFill/>
          </a:ln>
        </p:spPr>
      </p:pic>
      <p:sp>
        <p:nvSpPr>
          <p:cNvPr id="36" name="Isosceles Triangle 3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CasellaDiTesto 19">
            <a:extLst>
              <a:ext uri="{FF2B5EF4-FFF2-40B4-BE49-F238E27FC236}">
                <a16:creationId xmlns:a16="http://schemas.microsoft.com/office/drawing/2014/main" id="{224BDC6B-25A9-850C-2766-158196C11DD8}"/>
              </a:ext>
            </a:extLst>
          </p:cNvPr>
          <p:cNvSpPr txBox="1"/>
          <p:nvPr/>
        </p:nvSpPr>
        <p:spPr>
          <a:xfrm>
            <a:off x="7287752" y="3105833"/>
            <a:ext cx="4137782" cy="646331"/>
          </a:xfrm>
          <a:prstGeom prst="rect">
            <a:avLst/>
          </a:prstGeom>
          <a:noFill/>
        </p:spPr>
        <p:txBody>
          <a:bodyPr wrap="square" rtlCol="0">
            <a:spAutoFit/>
          </a:bodyPr>
          <a:lstStyle/>
          <a:p>
            <a:r>
              <a:rPr lang="da-DK" sz="3600" b="1" dirty="0"/>
              <a:t>Problem set 5 </a:t>
            </a:r>
            <a:endParaRPr lang="it-IT" sz="3600" b="1" dirty="0">
              <a:ea typeface="Sans Serif Collection" panose="020B0502040504020204" pitchFamily="34" charset="0"/>
              <a:cs typeface="Sans Serif Collection" panose="020B0502040504020204" pitchFamily="34" charset="0"/>
            </a:endParaRPr>
          </a:p>
        </p:txBody>
      </p:sp>
    </p:spTree>
    <p:extLst>
      <p:ext uri="{BB962C8B-B14F-4D97-AF65-F5344CB8AC3E}">
        <p14:creationId xmlns:p14="http://schemas.microsoft.com/office/powerpoint/2010/main" val="3604290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18C2F7C7-941F-EDC6-177E-261BC0C9E2B3}"/>
              </a:ext>
            </a:extLst>
          </p:cNvPr>
          <p:cNvSpPr>
            <a:spLocks noGrp="1"/>
          </p:cNvSpPr>
          <p:nvPr>
            <p:ph idx="1"/>
          </p:nvPr>
        </p:nvSpPr>
        <p:spPr>
          <a:xfrm>
            <a:off x="715568" y="1290445"/>
            <a:ext cx="10905066" cy="697377"/>
          </a:xfrm>
        </p:spPr>
        <p:txBody>
          <a:bodyPr>
            <a:noAutofit/>
          </a:bodyPr>
          <a:lstStyle/>
          <a:p>
            <a:pPr marL="0" indent="0" algn="just">
              <a:lnSpc>
                <a:spcPct val="107000"/>
              </a:lnSpc>
              <a:spcAft>
                <a:spcPts val="800"/>
              </a:spcAft>
              <a:buNone/>
            </a:pPr>
            <a:r>
              <a:rPr lang="it-IT" sz="1600" dirty="0"/>
              <a:t>Ampliamo il nostro studio inserendo nelle analisi i costi di transazione pari a 1bp per acquistare e 2bp per vendere.</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olo 1">
            <a:extLst>
              <a:ext uri="{FF2B5EF4-FFF2-40B4-BE49-F238E27FC236}">
                <a16:creationId xmlns:a16="http://schemas.microsoft.com/office/drawing/2014/main" id="{602A4860-4812-F82C-05B7-FF34A6E5CE18}"/>
              </a:ext>
            </a:extLst>
          </p:cNvPr>
          <p:cNvSpPr>
            <a:spLocks noGrp="1"/>
          </p:cNvSpPr>
          <p:nvPr>
            <p:ph type="title"/>
          </p:nvPr>
        </p:nvSpPr>
        <p:spPr>
          <a:xfrm>
            <a:off x="643467" y="321734"/>
            <a:ext cx="10905066" cy="1135737"/>
          </a:xfrm>
        </p:spPr>
        <p:txBody>
          <a:bodyPr>
            <a:normAutofit/>
          </a:bodyPr>
          <a:lstStyle/>
          <a:p>
            <a:r>
              <a:rPr lang="it-IT" sz="3500" b="1" dirty="0">
                <a:latin typeface="Baskerville Old Face" panose="02020602080505020303" pitchFamily="18" charset="0"/>
              </a:rPr>
              <a:t>COSTI DI TRANSAZIONE</a:t>
            </a:r>
          </a:p>
        </p:txBody>
      </p:sp>
      <p:pic>
        <p:nvPicPr>
          <p:cNvPr id="4" name="Immagine 3">
            <a:extLst>
              <a:ext uri="{FF2B5EF4-FFF2-40B4-BE49-F238E27FC236}">
                <a16:creationId xmlns:a16="http://schemas.microsoft.com/office/drawing/2014/main" id="{4DC93BE1-D6DD-5709-1BCE-1AA950F198B4}"/>
              </a:ext>
            </a:extLst>
          </p:cNvPr>
          <p:cNvPicPr>
            <a:picLocks noChangeAspect="1"/>
          </p:cNvPicPr>
          <p:nvPr/>
        </p:nvPicPr>
        <p:blipFill>
          <a:blip r:embed="rId2"/>
          <a:stretch>
            <a:fillRect/>
          </a:stretch>
        </p:blipFill>
        <p:spPr>
          <a:xfrm>
            <a:off x="794784" y="1812216"/>
            <a:ext cx="3921505" cy="133051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5" name="Rettangolo 4">
            <a:extLst>
              <a:ext uri="{FF2B5EF4-FFF2-40B4-BE49-F238E27FC236}">
                <a16:creationId xmlns:a16="http://schemas.microsoft.com/office/drawing/2014/main" id="{98B69BAE-62B3-93DC-87FC-3D093DFA1F37}"/>
              </a:ext>
            </a:extLst>
          </p:cNvPr>
          <p:cNvSpPr/>
          <p:nvPr/>
        </p:nvSpPr>
        <p:spPr>
          <a:xfrm>
            <a:off x="813758" y="2456990"/>
            <a:ext cx="2931642" cy="196903"/>
          </a:xfrm>
          <a:prstGeom prst="rect">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15" name="CasellaDiTesto 14">
            <a:extLst>
              <a:ext uri="{FF2B5EF4-FFF2-40B4-BE49-F238E27FC236}">
                <a16:creationId xmlns:a16="http://schemas.microsoft.com/office/drawing/2014/main" id="{5907E874-70C5-8230-DF64-A67B6BA8220B}"/>
              </a:ext>
            </a:extLst>
          </p:cNvPr>
          <p:cNvSpPr txBox="1"/>
          <p:nvPr/>
        </p:nvSpPr>
        <p:spPr>
          <a:xfrm>
            <a:off x="794784" y="4071146"/>
            <a:ext cx="5683046" cy="338554"/>
          </a:xfrm>
          <a:prstGeom prst="rect">
            <a:avLst/>
          </a:prstGeom>
          <a:noFill/>
        </p:spPr>
        <p:txBody>
          <a:bodyPr wrap="square" rtlCol="0">
            <a:spAutoFit/>
          </a:bodyPr>
          <a:lstStyle/>
          <a:p>
            <a:r>
              <a:rPr lang="it-IT" sz="1600" dirty="0"/>
              <a:t>Inseriamo i vincoli nella struttura del portafoglio</a:t>
            </a:r>
          </a:p>
        </p:txBody>
      </p:sp>
      <p:sp>
        <p:nvSpPr>
          <p:cNvPr id="19" name="Rettangolo 18">
            <a:extLst>
              <a:ext uri="{FF2B5EF4-FFF2-40B4-BE49-F238E27FC236}">
                <a16:creationId xmlns:a16="http://schemas.microsoft.com/office/drawing/2014/main" id="{AA106BC4-7319-90D4-B616-6017C1E258AD}"/>
              </a:ext>
            </a:extLst>
          </p:cNvPr>
          <p:cNvSpPr/>
          <p:nvPr/>
        </p:nvSpPr>
        <p:spPr>
          <a:xfrm>
            <a:off x="813758" y="2663725"/>
            <a:ext cx="2706190" cy="196903"/>
          </a:xfrm>
          <a:prstGeom prst="rect">
            <a:avLst/>
          </a:prstGeom>
          <a:noFill/>
          <a:ln w="127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23" name="CasellaDiTesto 22">
            <a:extLst>
              <a:ext uri="{FF2B5EF4-FFF2-40B4-BE49-F238E27FC236}">
                <a16:creationId xmlns:a16="http://schemas.microsoft.com/office/drawing/2014/main" id="{AFC69B59-46C3-4445-BCE4-99D938B9B8F4}"/>
              </a:ext>
            </a:extLst>
          </p:cNvPr>
          <p:cNvSpPr txBox="1"/>
          <p:nvPr/>
        </p:nvSpPr>
        <p:spPr>
          <a:xfrm>
            <a:off x="813758" y="3604332"/>
            <a:ext cx="4157446" cy="338554"/>
          </a:xfrm>
          <a:prstGeom prst="rect">
            <a:avLst/>
          </a:prstGeom>
          <a:noFill/>
        </p:spPr>
        <p:txBody>
          <a:bodyPr wrap="square" rtlCol="0">
            <a:spAutoFit/>
          </a:bodyPr>
          <a:lstStyle/>
          <a:p>
            <a:r>
              <a:rPr lang="it-IT" sz="1600" dirty="0"/>
              <a:t>Calcoliamo la nuova frontiera</a:t>
            </a:r>
          </a:p>
        </p:txBody>
      </p:sp>
      <p:cxnSp>
        <p:nvCxnSpPr>
          <p:cNvPr id="29" name="Connettore a gomito 28">
            <a:extLst>
              <a:ext uri="{FF2B5EF4-FFF2-40B4-BE49-F238E27FC236}">
                <a16:creationId xmlns:a16="http://schemas.microsoft.com/office/drawing/2014/main" id="{EF8C912F-3301-ABEB-F826-0E053C787B7C}"/>
              </a:ext>
            </a:extLst>
          </p:cNvPr>
          <p:cNvCxnSpPr>
            <a:cxnSpLocks/>
            <a:stCxn id="5" idx="1"/>
            <a:endCxn id="15" idx="1"/>
          </p:cNvCxnSpPr>
          <p:nvPr/>
        </p:nvCxnSpPr>
        <p:spPr>
          <a:xfrm rot="10800000" flipV="1">
            <a:off x="794784" y="2555441"/>
            <a:ext cx="18974" cy="1684981"/>
          </a:xfrm>
          <a:prstGeom prst="bentConnector3">
            <a:avLst>
              <a:gd name="adj1" fmla="val 270393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ttore a gomito 31">
            <a:extLst>
              <a:ext uri="{FF2B5EF4-FFF2-40B4-BE49-F238E27FC236}">
                <a16:creationId xmlns:a16="http://schemas.microsoft.com/office/drawing/2014/main" id="{50085DD1-7CE1-E3D1-7A7A-FAC6EA906EB7}"/>
              </a:ext>
            </a:extLst>
          </p:cNvPr>
          <p:cNvCxnSpPr>
            <a:cxnSpLocks/>
            <a:stCxn id="19" idx="1"/>
            <a:endCxn id="23" idx="1"/>
          </p:cNvCxnSpPr>
          <p:nvPr/>
        </p:nvCxnSpPr>
        <p:spPr>
          <a:xfrm rot="10800000" flipV="1">
            <a:off x="813758" y="2762177"/>
            <a:ext cx="12700" cy="1011432"/>
          </a:xfrm>
          <a:prstGeom prst="bentConnector3">
            <a:avLst>
              <a:gd name="adj1" fmla="val 180000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36" name="Immagine 35">
            <a:extLst>
              <a:ext uri="{FF2B5EF4-FFF2-40B4-BE49-F238E27FC236}">
                <a16:creationId xmlns:a16="http://schemas.microsoft.com/office/drawing/2014/main" id="{1604A340-85DC-E12D-B571-13DA9BA3A9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157" y="1911537"/>
            <a:ext cx="6495176" cy="4728548"/>
          </a:xfrm>
          <a:prstGeom prst="rect">
            <a:avLst/>
          </a:prstGeom>
        </p:spPr>
      </p:pic>
      <p:sp>
        <p:nvSpPr>
          <p:cNvPr id="37" name="CasellaDiTesto 36">
            <a:extLst>
              <a:ext uri="{FF2B5EF4-FFF2-40B4-BE49-F238E27FC236}">
                <a16:creationId xmlns:a16="http://schemas.microsoft.com/office/drawing/2014/main" id="{7A8469C6-1B6E-277B-835C-8625A56CA0FE}"/>
              </a:ext>
            </a:extLst>
          </p:cNvPr>
          <p:cNvSpPr txBox="1"/>
          <p:nvPr/>
        </p:nvSpPr>
        <p:spPr>
          <a:xfrm>
            <a:off x="1249640" y="4818242"/>
            <a:ext cx="3184707" cy="1569660"/>
          </a:xfrm>
          <a:prstGeom prst="rect">
            <a:avLst/>
          </a:prstGeom>
          <a:noFill/>
        </p:spPr>
        <p:txBody>
          <a:bodyPr wrap="square" rtlCol="0">
            <a:spAutoFit/>
          </a:bodyPr>
          <a:lstStyle/>
          <a:p>
            <a:pPr algn="just"/>
            <a:r>
              <a:rPr lang="it-IT" sz="1600" dirty="0"/>
              <a:t>A destra mostriamo un plot che confronta la nuova frontiera comprendente i costi di transazione e quella precedente senza vincoli.</a:t>
            </a:r>
          </a:p>
          <a:p>
            <a:pPr algn="just"/>
            <a:r>
              <a:rPr lang="it-IT" sz="1600" dirty="0"/>
              <a:t>Nella slide successiva si vede un dettaglio.</a:t>
            </a:r>
          </a:p>
        </p:txBody>
      </p:sp>
    </p:spTree>
    <p:extLst>
      <p:ext uri="{BB962C8B-B14F-4D97-AF65-F5344CB8AC3E}">
        <p14:creationId xmlns:p14="http://schemas.microsoft.com/office/powerpoint/2010/main" val="229496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4" name="Immagine 23">
            <a:extLst>
              <a:ext uri="{FF2B5EF4-FFF2-40B4-BE49-F238E27FC236}">
                <a16:creationId xmlns:a16="http://schemas.microsoft.com/office/drawing/2014/main" id="{516E1FF4-E7AA-D88B-C7FD-46B5EC393819}"/>
              </a:ext>
            </a:extLst>
          </p:cNvPr>
          <p:cNvPicPr>
            <a:picLocks noChangeAspect="1"/>
          </p:cNvPicPr>
          <p:nvPr/>
        </p:nvPicPr>
        <p:blipFill rotWithShape="1">
          <a:blip r:embed="rId2">
            <a:extLst>
              <a:ext uri="{28A0092B-C50C-407E-A947-70E740481C1C}">
                <a14:useLocalDpi xmlns:a14="http://schemas.microsoft.com/office/drawing/2010/main" val="0"/>
              </a:ext>
            </a:extLst>
          </a:blip>
          <a:srcRect l="3056" r="6836"/>
          <a:stretch/>
        </p:blipFill>
        <p:spPr>
          <a:xfrm>
            <a:off x="3359065" y="304002"/>
            <a:ext cx="8505586" cy="6315075"/>
          </a:xfrm>
          <a:prstGeom prst="rect">
            <a:avLst/>
          </a:prstGeom>
        </p:spPr>
      </p:pic>
      <p:pic>
        <p:nvPicPr>
          <p:cNvPr id="28" name="Immagine 27">
            <a:extLst>
              <a:ext uri="{FF2B5EF4-FFF2-40B4-BE49-F238E27FC236}">
                <a16:creationId xmlns:a16="http://schemas.microsoft.com/office/drawing/2014/main" id="{B33BEC01-582A-0A5B-E688-0E8DDFC2D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075" y="1204682"/>
            <a:ext cx="2562928" cy="2103642"/>
          </a:xfrm>
          <a:prstGeom prst="rect">
            <a:avLst/>
          </a:prstGeom>
        </p:spPr>
      </p:pic>
      <p:sp>
        <p:nvSpPr>
          <p:cNvPr id="29" name="Rettangolo 28">
            <a:extLst>
              <a:ext uri="{FF2B5EF4-FFF2-40B4-BE49-F238E27FC236}">
                <a16:creationId xmlns:a16="http://schemas.microsoft.com/office/drawing/2014/main" id="{3F90532A-FCF6-629C-5593-B28302B10E43}"/>
              </a:ext>
            </a:extLst>
          </p:cNvPr>
          <p:cNvSpPr/>
          <p:nvPr/>
        </p:nvSpPr>
        <p:spPr>
          <a:xfrm>
            <a:off x="1363386" y="1719401"/>
            <a:ext cx="298267" cy="17822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cxnSp>
        <p:nvCxnSpPr>
          <p:cNvPr id="31" name="Connettore diritto 30">
            <a:extLst>
              <a:ext uri="{FF2B5EF4-FFF2-40B4-BE49-F238E27FC236}">
                <a16:creationId xmlns:a16="http://schemas.microsoft.com/office/drawing/2014/main" id="{D6A2B5C2-7EDA-23B9-B611-4FF4B411319F}"/>
              </a:ext>
            </a:extLst>
          </p:cNvPr>
          <p:cNvCxnSpPr>
            <a:cxnSpLocks/>
          </p:cNvCxnSpPr>
          <p:nvPr/>
        </p:nvCxnSpPr>
        <p:spPr>
          <a:xfrm flipV="1">
            <a:off x="1661653" y="766916"/>
            <a:ext cx="1828799" cy="95248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FE12B0D7-36C0-A43B-1DB1-3D01A99B32CC}"/>
              </a:ext>
            </a:extLst>
          </p:cNvPr>
          <p:cNvCxnSpPr>
            <a:cxnSpLocks/>
          </p:cNvCxnSpPr>
          <p:nvPr/>
        </p:nvCxnSpPr>
        <p:spPr>
          <a:xfrm>
            <a:off x="1661652" y="1935308"/>
            <a:ext cx="1645398" cy="346260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11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olo 1">
            <a:extLst>
              <a:ext uri="{FF2B5EF4-FFF2-40B4-BE49-F238E27FC236}">
                <a16:creationId xmlns:a16="http://schemas.microsoft.com/office/drawing/2014/main" id="{602A4860-4812-F82C-05B7-FF34A6E5CE18}"/>
              </a:ext>
            </a:extLst>
          </p:cNvPr>
          <p:cNvSpPr>
            <a:spLocks noGrp="1"/>
          </p:cNvSpPr>
          <p:nvPr>
            <p:ph type="title"/>
          </p:nvPr>
        </p:nvSpPr>
        <p:spPr>
          <a:xfrm>
            <a:off x="877209" y="166073"/>
            <a:ext cx="10905066" cy="977379"/>
          </a:xfrm>
        </p:spPr>
        <p:txBody>
          <a:bodyPr>
            <a:normAutofit/>
          </a:bodyPr>
          <a:lstStyle/>
          <a:p>
            <a:r>
              <a:rPr lang="it-IT" sz="3500" b="1" dirty="0">
                <a:latin typeface="Baskerville Old Face" panose="02020602080505020303" pitchFamily="18" charset="0"/>
              </a:rPr>
              <a:t>VINCOLO SUL TURNOVER </a:t>
            </a:r>
          </a:p>
        </p:txBody>
      </p:sp>
      <p:grpSp>
        <p:nvGrpSpPr>
          <p:cNvPr id="25" name="Group 2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 name="Rectangle 2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Isosceles Triangle 3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Segnaposto contenuto 2">
            <a:extLst>
              <a:ext uri="{FF2B5EF4-FFF2-40B4-BE49-F238E27FC236}">
                <a16:creationId xmlns:a16="http://schemas.microsoft.com/office/drawing/2014/main" id="{A0FED8BB-57F7-FFF4-8846-277C26986EB0}"/>
              </a:ext>
            </a:extLst>
          </p:cNvPr>
          <p:cNvSpPr txBox="1">
            <a:spLocks/>
          </p:cNvSpPr>
          <p:nvPr/>
        </p:nvSpPr>
        <p:spPr>
          <a:xfrm>
            <a:off x="946035" y="1233063"/>
            <a:ext cx="10273253" cy="53506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800"/>
              </a:spcAft>
              <a:buNone/>
            </a:pPr>
            <a:endParaRPr lang="it-IT" sz="1600" dirty="0"/>
          </a:p>
          <a:p>
            <a:pPr marL="342900" indent="-342900" algn="just">
              <a:spcAft>
                <a:spcPts val="800"/>
              </a:spcAft>
              <a:buFont typeface="Arial" panose="020B0604020202020204" pitchFamily="34" charset="0"/>
              <a:buAutoNum type="arabicParenR"/>
            </a:pPr>
            <a:endParaRPr lang="it-IT" sz="1600" dirty="0"/>
          </a:p>
        </p:txBody>
      </p:sp>
      <p:pic>
        <p:nvPicPr>
          <p:cNvPr id="9" name="Immagine 8">
            <a:extLst>
              <a:ext uri="{FF2B5EF4-FFF2-40B4-BE49-F238E27FC236}">
                <a16:creationId xmlns:a16="http://schemas.microsoft.com/office/drawing/2014/main" id="{EB084661-18CB-EA17-FBFE-2C221156B707}"/>
              </a:ext>
            </a:extLst>
          </p:cNvPr>
          <p:cNvPicPr>
            <a:picLocks noChangeAspect="1"/>
          </p:cNvPicPr>
          <p:nvPr/>
        </p:nvPicPr>
        <p:blipFill>
          <a:blip r:embed="rId2"/>
          <a:stretch>
            <a:fillRect/>
          </a:stretch>
        </p:blipFill>
        <p:spPr>
          <a:xfrm>
            <a:off x="946033" y="1968850"/>
            <a:ext cx="4052308" cy="113573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10" name="Segnaposto contenuto 2">
            <a:extLst>
              <a:ext uri="{FF2B5EF4-FFF2-40B4-BE49-F238E27FC236}">
                <a16:creationId xmlns:a16="http://schemas.microsoft.com/office/drawing/2014/main" id="{223B48F7-D0A8-D697-8DDC-67E52692C572}"/>
              </a:ext>
            </a:extLst>
          </p:cNvPr>
          <p:cNvSpPr>
            <a:spLocks noGrp="1"/>
          </p:cNvSpPr>
          <p:nvPr>
            <p:ph idx="1"/>
          </p:nvPr>
        </p:nvSpPr>
        <p:spPr>
          <a:xfrm>
            <a:off x="877209" y="1145027"/>
            <a:ext cx="10207690" cy="697377"/>
          </a:xfrm>
        </p:spPr>
        <p:txBody>
          <a:bodyPr>
            <a:noAutofit/>
          </a:bodyPr>
          <a:lstStyle/>
          <a:p>
            <a:pPr marL="0" indent="0" algn="just">
              <a:lnSpc>
                <a:spcPct val="107000"/>
              </a:lnSpc>
              <a:spcAft>
                <a:spcPts val="800"/>
              </a:spcAft>
              <a:buNone/>
            </a:pPr>
            <a:r>
              <a:rPr lang="it-IT" sz="1600" dirty="0"/>
              <a:t>In maniera simile ai costi di transazione andiamo a imporre un vincolo sul turnover pari al 60% e ricalcoliamo e confrontiamo la nuova frontiera efficiente con quella senza vincoli.</a:t>
            </a:r>
          </a:p>
        </p:txBody>
      </p:sp>
      <p:pic>
        <p:nvPicPr>
          <p:cNvPr id="12" name="Immagine 11">
            <a:extLst>
              <a:ext uri="{FF2B5EF4-FFF2-40B4-BE49-F238E27FC236}">
                <a16:creationId xmlns:a16="http://schemas.microsoft.com/office/drawing/2014/main" id="{3AA9CDBB-7315-4C27-F52B-2793BFB6E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3594" y="1842404"/>
            <a:ext cx="6319991" cy="4758669"/>
          </a:xfrm>
          <a:prstGeom prst="rect">
            <a:avLst/>
          </a:prstGeom>
        </p:spPr>
      </p:pic>
      <p:sp>
        <p:nvSpPr>
          <p:cNvPr id="13" name="Rettangolo 12">
            <a:extLst>
              <a:ext uri="{FF2B5EF4-FFF2-40B4-BE49-F238E27FC236}">
                <a16:creationId xmlns:a16="http://schemas.microsoft.com/office/drawing/2014/main" id="{577CADAE-C270-4D47-78DE-AD65995F7160}"/>
              </a:ext>
            </a:extLst>
          </p:cNvPr>
          <p:cNvSpPr/>
          <p:nvPr/>
        </p:nvSpPr>
        <p:spPr>
          <a:xfrm>
            <a:off x="946033" y="2192594"/>
            <a:ext cx="2593580" cy="226142"/>
          </a:xfrm>
          <a:prstGeom prst="rect">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cxnSp>
        <p:nvCxnSpPr>
          <p:cNvPr id="15" name="Connettore a gomito 14">
            <a:extLst>
              <a:ext uri="{FF2B5EF4-FFF2-40B4-BE49-F238E27FC236}">
                <a16:creationId xmlns:a16="http://schemas.microsoft.com/office/drawing/2014/main" id="{5A2FBCA5-85C2-1DF1-A7B3-F49295924F7A}"/>
              </a:ext>
            </a:extLst>
          </p:cNvPr>
          <p:cNvCxnSpPr>
            <a:cxnSpLocks/>
            <a:stCxn id="13" idx="1"/>
            <a:endCxn id="17" idx="1"/>
          </p:cNvCxnSpPr>
          <p:nvPr/>
        </p:nvCxnSpPr>
        <p:spPr>
          <a:xfrm rot="10800000" flipV="1">
            <a:off x="946033" y="2305664"/>
            <a:ext cx="12700" cy="1241071"/>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0A04963E-D360-01C5-5877-7B30A80DDD27}"/>
              </a:ext>
            </a:extLst>
          </p:cNvPr>
          <p:cNvSpPr txBox="1"/>
          <p:nvPr/>
        </p:nvSpPr>
        <p:spPr>
          <a:xfrm>
            <a:off x="946033" y="3131237"/>
            <a:ext cx="4121133" cy="830997"/>
          </a:xfrm>
          <a:prstGeom prst="rect">
            <a:avLst/>
          </a:prstGeom>
          <a:noFill/>
        </p:spPr>
        <p:txBody>
          <a:bodyPr wrap="square" rtlCol="0">
            <a:spAutoFit/>
          </a:bodyPr>
          <a:lstStyle/>
          <a:p>
            <a:pPr algn="just"/>
            <a:r>
              <a:rPr lang="it-IT" sz="1600" dirty="0" err="1"/>
              <a:t>L’object</a:t>
            </a:r>
            <a:r>
              <a:rPr lang="it-IT" sz="1600" dirty="0"/>
              <a:t> </a:t>
            </a:r>
            <a:r>
              <a:rPr lang="it-IT" sz="1600" i="1" dirty="0"/>
              <a:t>portfolio</a:t>
            </a:r>
            <a:r>
              <a:rPr lang="it-IT" sz="1600" dirty="0"/>
              <a:t> di Matlab permette di gestire anche vincoli di turnover, in questo caso stiamo imponendo un vincolo pari al 60%</a:t>
            </a:r>
          </a:p>
        </p:txBody>
      </p:sp>
      <p:sp>
        <p:nvSpPr>
          <p:cNvPr id="22" name="CasellaDiTesto 21">
            <a:extLst>
              <a:ext uri="{FF2B5EF4-FFF2-40B4-BE49-F238E27FC236}">
                <a16:creationId xmlns:a16="http://schemas.microsoft.com/office/drawing/2014/main" id="{456DCD65-8344-5CBD-CAC7-10F6257DA359}"/>
              </a:ext>
            </a:extLst>
          </p:cNvPr>
          <p:cNvSpPr txBox="1"/>
          <p:nvPr/>
        </p:nvSpPr>
        <p:spPr>
          <a:xfrm>
            <a:off x="958734" y="4118762"/>
            <a:ext cx="4177258" cy="2554545"/>
          </a:xfrm>
          <a:prstGeom prst="rect">
            <a:avLst/>
          </a:prstGeom>
          <a:noFill/>
        </p:spPr>
        <p:txBody>
          <a:bodyPr wrap="square">
            <a:spAutoFit/>
          </a:bodyPr>
          <a:lstStyle/>
          <a:p>
            <a:pPr algn="just"/>
            <a:r>
              <a:rPr lang="it-IT" sz="1600" b="0" i="0" dirty="0">
                <a:effectLst/>
              </a:rPr>
              <a:t>l turnover di portafoglio è una misura dell’intensità dell’attività di negoziazione svolta per il portafoglio di investimenti di un fondo. Un turnover elevato è sinonimo di un volume consistente di acquisti e vendite di titoli.</a:t>
            </a:r>
          </a:p>
          <a:p>
            <a:pPr algn="just"/>
            <a:r>
              <a:rPr lang="it-IT" sz="1600" dirty="0"/>
              <a:t>La nuova frontiera efficiente si discosta da quella senza vincoli, con una traslazione verso destra che determina una volatilità più elevata, nonché una contrazione della sua estensione, quindi un range dei rendimenti ridotto.</a:t>
            </a:r>
          </a:p>
        </p:txBody>
      </p:sp>
    </p:spTree>
    <p:extLst>
      <p:ext uri="{BB962C8B-B14F-4D97-AF65-F5344CB8AC3E}">
        <p14:creationId xmlns:p14="http://schemas.microsoft.com/office/powerpoint/2010/main" val="1841805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olo 1">
            <a:extLst>
              <a:ext uri="{FF2B5EF4-FFF2-40B4-BE49-F238E27FC236}">
                <a16:creationId xmlns:a16="http://schemas.microsoft.com/office/drawing/2014/main" id="{602A4860-4812-F82C-05B7-FF34A6E5CE18}"/>
              </a:ext>
            </a:extLst>
          </p:cNvPr>
          <p:cNvSpPr>
            <a:spLocks noGrp="1"/>
          </p:cNvSpPr>
          <p:nvPr>
            <p:ph type="title"/>
          </p:nvPr>
        </p:nvSpPr>
        <p:spPr>
          <a:xfrm>
            <a:off x="670705" y="407173"/>
            <a:ext cx="9246956" cy="574912"/>
          </a:xfrm>
        </p:spPr>
        <p:txBody>
          <a:bodyPr>
            <a:normAutofit/>
          </a:bodyPr>
          <a:lstStyle/>
          <a:p>
            <a:r>
              <a:rPr lang="it-IT" sz="3500" b="1" dirty="0">
                <a:latin typeface="Baskerville Old Face" panose="02020602080505020303" pitchFamily="18" charset="0"/>
              </a:rPr>
              <a:t>TRACKING ERROR</a:t>
            </a:r>
          </a:p>
        </p:txBody>
      </p:sp>
      <p:sp>
        <p:nvSpPr>
          <p:cNvPr id="11" name="Segnaposto contenuto 2">
            <a:extLst>
              <a:ext uri="{FF2B5EF4-FFF2-40B4-BE49-F238E27FC236}">
                <a16:creationId xmlns:a16="http://schemas.microsoft.com/office/drawing/2014/main" id="{A302F73F-6CC3-4849-B6F7-249C57808948}"/>
              </a:ext>
            </a:extLst>
          </p:cNvPr>
          <p:cNvSpPr>
            <a:spLocks noGrp="1"/>
          </p:cNvSpPr>
          <p:nvPr>
            <p:ph idx="1"/>
          </p:nvPr>
        </p:nvSpPr>
        <p:spPr>
          <a:xfrm>
            <a:off x="800578" y="1110009"/>
            <a:ext cx="10418711" cy="1033424"/>
          </a:xfrm>
        </p:spPr>
        <p:txBody>
          <a:bodyPr>
            <a:noAutofit/>
          </a:bodyPr>
          <a:lstStyle/>
          <a:p>
            <a:pPr marL="0" indent="0" algn="just">
              <a:lnSpc>
                <a:spcPct val="107000"/>
              </a:lnSpc>
              <a:spcAft>
                <a:spcPts val="800"/>
              </a:spcAft>
              <a:buNone/>
            </a:pPr>
            <a:r>
              <a:rPr lang="it-IT" sz="1600" dirty="0"/>
              <a:t>Il </a:t>
            </a:r>
            <a:r>
              <a:rPr lang="it-IT" sz="1600" i="1" dirty="0"/>
              <a:t>Tracking-</a:t>
            </a:r>
            <a:r>
              <a:rPr lang="it-IT" sz="1600" i="1" dirty="0" err="1"/>
              <a:t>Error</a:t>
            </a:r>
            <a:r>
              <a:rPr lang="it-IT" sz="1600" dirty="0"/>
              <a:t> è la d</a:t>
            </a:r>
            <a:r>
              <a:rPr lang="it-IT" sz="1600" b="0" i="0" dirty="0">
                <a:effectLst/>
              </a:rPr>
              <a:t>ifferenza tra il rendimento di un portafoglio e il rendimento di un altro portafoglio benchmark o Tracking.</a:t>
            </a:r>
            <a:r>
              <a:rPr lang="it-IT" sz="1600" dirty="0"/>
              <a:t> Nel nostro caso, una </a:t>
            </a:r>
            <a:r>
              <a:rPr lang="it-IT" sz="1600" dirty="0" err="1"/>
              <a:t>sottocollezione</a:t>
            </a:r>
            <a:r>
              <a:rPr lang="it-IT" sz="1600" dirty="0"/>
              <a:t> di sei attività forma un portafoglio Tracking equamente ponderato. L'obiettivo è trovare portafogli efficienti con un </a:t>
            </a:r>
            <a:r>
              <a:rPr lang="it-IT" sz="1600" i="1" dirty="0"/>
              <a:t>Tracking-</a:t>
            </a:r>
            <a:r>
              <a:rPr lang="it-IT" sz="1600" i="1" dirty="0" err="1"/>
              <a:t>Error</a:t>
            </a:r>
            <a:r>
              <a:rPr lang="it-IT" sz="1600" dirty="0"/>
              <a:t> che non superi un valore pari al 10%  rispetto al portafoglio Tracking.</a:t>
            </a:r>
          </a:p>
        </p:txBody>
      </p:sp>
      <p:pic>
        <p:nvPicPr>
          <p:cNvPr id="19" name="Immagine 18">
            <a:extLst>
              <a:ext uri="{FF2B5EF4-FFF2-40B4-BE49-F238E27FC236}">
                <a16:creationId xmlns:a16="http://schemas.microsoft.com/office/drawing/2014/main" id="{90CE66FB-B877-3ABA-E5F4-D193BFC70F5C}"/>
              </a:ext>
            </a:extLst>
          </p:cNvPr>
          <p:cNvPicPr>
            <a:picLocks noChangeAspect="1"/>
          </p:cNvPicPr>
          <p:nvPr/>
        </p:nvPicPr>
        <p:blipFill>
          <a:blip r:embed="rId2"/>
          <a:stretch>
            <a:fillRect/>
          </a:stretch>
        </p:blipFill>
        <p:spPr>
          <a:xfrm>
            <a:off x="907846" y="2554281"/>
            <a:ext cx="4680089" cy="1398319"/>
          </a:xfrm>
          <a:prstGeom prst="rect">
            <a:avLst/>
          </a:prstGeom>
          <a:ln w="12700" cap="sq">
            <a:solidFill>
              <a:schemeClr val="tx1"/>
            </a:solidFill>
            <a:prstDash val="solid"/>
            <a:miter lim="800000"/>
          </a:ln>
          <a:effectLst>
            <a:outerShdw blurRad="50800" dist="38100" dir="2700000" algn="tl" rotWithShape="0">
              <a:srgbClr val="000000">
                <a:alpha val="43000"/>
              </a:srgbClr>
            </a:outerShdw>
          </a:effectLst>
        </p:spPr>
      </p:pic>
      <p:sp>
        <p:nvSpPr>
          <p:cNvPr id="20" name="CasellaDiTesto 19">
            <a:extLst>
              <a:ext uri="{FF2B5EF4-FFF2-40B4-BE49-F238E27FC236}">
                <a16:creationId xmlns:a16="http://schemas.microsoft.com/office/drawing/2014/main" id="{F91BC2B6-94DA-C480-E830-5DD315BC88AA}"/>
              </a:ext>
            </a:extLst>
          </p:cNvPr>
          <p:cNvSpPr txBox="1"/>
          <p:nvPr/>
        </p:nvSpPr>
        <p:spPr>
          <a:xfrm>
            <a:off x="829189" y="2264502"/>
            <a:ext cx="4680089" cy="307777"/>
          </a:xfrm>
          <a:prstGeom prst="rect">
            <a:avLst/>
          </a:prstGeom>
          <a:noFill/>
        </p:spPr>
        <p:txBody>
          <a:bodyPr wrap="square" rtlCol="0">
            <a:spAutoFit/>
          </a:bodyPr>
          <a:lstStyle/>
          <a:p>
            <a:r>
              <a:rPr lang="it-IT" sz="1400" b="1" dirty="0"/>
              <a:t>Analizziamo il codice:</a:t>
            </a:r>
          </a:p>
        </p:txBody>
      </p:sp>
      <p:pic>
        <p:nvPicPr>
          <p:cNvPr id="22" name="Immagine 21">
            <a:extLst>
              <a:ext uri="{FF2B5EF4-FFF2-40B4-BE49-F238E27FC236}">
                <a16:creationId xmlns:a16="http://schemas.microsoft.com/office/drawing/2014/main" id="{2E8CC340-DC38-ADF4-6255-B880671164BC}"/>
              </a:ext>
            </a:extLst>
          </p:cNvPr>
          <p:cNvPicPr>
            <a:picLocks noChangeAspect="1"/>
          </p:cNvPicPr>
          <p:nvPr/>
        </p:nvPicPr>
        <p:blipFill rotWithShape="1">
          <a:blip r:embed="rId3"/>
          <a:srcRect b="25013"/>
          <a:stretch/>
        </p:blipFill>
        <p:spPr>
          <a:xfrm>
            <a:off x="907846" y="4670661"/>
            <a:ext cx="5306141" cy="77035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23" name="Parentesi graffa chiusa 22">
            <a:extLst>
              <a:ext uri="{FF2B5EF4-FFF2-40B4-BE49-F238E27FC236}">
                <a16:creationId xmlns:a16="http://schemas.microsoft.com/office/drawing/2014/main" id="{588DF444-3443-258C-E0BF-4C392F0AD420}"/>
              </a:ext>
            </a:extLst>
          </p:cNvPr>
          <p:cNvSpPr/>
          <p:nvPr/>
        </p:nvSpPr>
        <p:spPr>
          <a:xfrm>
            <a:off x="6317894" y="4481861"/>
            <a:ext cx="486029" cy="1194426"/>
          </a:xfrm>
          <a:prstGeom prst="rightBrace">
            <a:avLst>
              <a:gd name="adj1" fmla="val 8333"/>
              <a:gd name="adj2" fmla="val 49177"/>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4" name="CasellaDiTesto 23">
            <a:extLst>
              <a:ext uri="{FF2B5EF4-FFF2-40B4-BE49-F238E27FC236}">
                <a16:creationId xmlns:a16="http://schemas.microsoft.com/office/drawing/2014/main" id="{637B4FBA-3E43-6B9F-CB44-AF502397AB8C}"/>
              </a:ext>
            </a:extLst>
          </p:cNvPr>
          <p:cNvSpPr txBox="1"/>
          <p:nvPr/>
        </p:nvSpPr>
        <p:spPr>
          <a:xfrm>
            <a:off x="6907830" y="4528614"/>
            <a:ext cx="4228554" cy="1077218"/>
          </a:xfrm>
          <a:prstGeom prst="rect">
            <a:avLst/>
          </a:prstGeom>
          <a:noFill/>
        </p:spPr>
        <p:txBody>
          <a:bodyPr wrap="square" rtlCol="0">
            <a:spAutoFit/>
          </a:bodyPr>
          <a:lstStyle/>
          <a:p>
            <a:pPr algn="just"/>
            <a:r>
              <a:rPr lang="it-IT" sz="1600" dirty="0"/>
              <a:t>Con queste righe andiamo a inserire il vincolo del </a:t>
            </a:r>
            <a:r>
              <a:rPr lang="it-IT" sz="1600" i="1" dirty="0"/>
              <a:t>Tracking-</a:t>
            </a:r>
            <a:r>
              <a:rPr lang="it-IT" sz="1600" i="1" dirty="0" err="1"/>
              <a:t>Error</a:t>
            </a:r>
            <a:r>
              <a:rPr lang="it-IT" sz="1600" i="1" dirty="0"/>
              <a:t> </a:t>
            </a:r>
            <a:r>
              <a:rPr lang="it-IT" sz="1600" dirty="0"/>
              <a:t>all’interno del portafoglio e calcoliamo la nuova frontiera che tiene conto del T-E.</a:t>
            </a:r>
          </a:p>
        </p:txBody>
      </p:sp>
      <p:sp>
        <p:nvSpPr>
          <p:cNvPr id="25" name="CasellaDiTesto 24">
            <a:extLst>
              <a:ext uri="{FF2B5EF4-FFF2-40B4-BE49-F238E27FC236}">
                <a16:creationId xmlns:a16="http://schemas.microsoft.com/office/drawing/2014/main" id="{5DD4A666-A7C5-8958-07EB-134858695188}"/>
              </a:ext>
            </a:extLst>
          </p:cNvPr>
          <p:cNvSpPr txBox="1"/>
          <p:nvPr/>
        </p:nvSpPr>
        <p:spPr>
          <a:xfrm>
            <a:off x="5759537" y="2510991"/>
            <a:ext cx="5808441" cy="584775"/>
          </a:xfrm>
          <a:prstGeom prst="rect">
            <a:avLst/>
          </a:prstGeom>
          <a:noFill/>
        </p:spPr>
        <p:txBody>
          <a:bodyPr wrap="square" rtlCol="0">
            <a:spAutoFit/>
          </a:bodyPr>
          <a:lstStyle/>
          <a:p>
            <a:pPr algn="just"/>
            <a:r>
              <a:rPr lang="it-IT" sz="1600" dirty="0"/>
              <a:t>Indichiamo i portafogli che andranno a formare il nostro portafoglio benchmark</a:t>
            </a:r>
          </a:p>
        </p:txBody>
      </p:sp>
      <p:sp>
        <p:nvSpPr>
          <p:cNvPr id="26" name="CasellaDiTesto 25">
            <a:extLst>
              <a:ext uri="{FF2B5EF4-FFF2-40B4-BE49-F238E27FC236}">
                <a16:creationId xmlns:a16="http://schemas.microsoft.com/office/drawing/2014/main" id="{97085E11-DB23-1CBD-2C52-7B64A5DD18FC}"/>
              </a:ext>
            </a:extLst>
          </p:cNvPr>
          <p:cNvSpPr txBox="1"/>
          <p:nvPr/>
        </p:nvSpPr>
        <p:spPr>
          <a:xfrm>
            <a:off x="5759537" y="3193688"/>
            <a:ext cx="2782529" cy="338554"/>
          </a:xfrm>
          <a:prstGeom prst="rect">
            <a:avLst/>
          </a:prstGeom>
          <a:noFill/>
        </p:spPr>
        <p:txBody>
          <a:bodyPr wrap="square" rtlCol="0">
            <a:spAutoFit/>
          </a:bodyPr>
          <a:lstStyle/>
          <a:p>
            <a:r>
              <a:rPr lang="it-IT" sz="1600" i="1" dirty="0"/>
              <a:t>Tracking-</a:t>
            </a:r>
            <a:r>
              <a:rPr lang="it-IT" sz="1600" i="1" dirty="0" err="1"/>
              <a:t>Error</a:t>
            </a:r>
            <a:r>
              <a:rPr lang="it-IT" sz="1600" dirty="0"/>
              <a:t> al 10% annuo</a:t>
            </a:r>
          </a:p>
        </p:txBody>
      </p:sp>
      <p:sp>
        <p:nvSpPr>
          <p:cNvPr id="27" name="CasellaDiTesto 26">
            <a:extLst>
              <a:ext uri="{FF2B5EF4-FFF2-40B4-BE49-F238E27FC236}">
                <a16:creationId xmlns:a16="http://schemas.microsoft.com/office/drawing/2014/main" id="{C6F67E27-C3EA-1117-85C6-4FD9D888079F}"/>
              </a:ext>
            </a:extLst>
          </p:cNvPr>
          <p:cNvSpPr txBox="1"/>
          <p:nvPr/>
        </p:nvSpPr>
        <p:spPr>
          <a:xfrm>
            <a:off x="5759536" y="3603781"/>
            <a:ext cx="4680089" cy="338554"/>
          </a:xfrm>
          <a:prstGeom prst="rect">
            <a:avLst/>
          </a:prstGeom>
          <a:noFill/>
        </p:spPr>
        <p:txBody>
          <a:bodyPr wrap="square" rtlCol="0">
            <a:spAutoFit/>
          </a:bodyPr>
          <a:lstStyle/>
          <a:p>
            <a:pPr algn="just"/>
            <a:r>
              <a:rPr lang="it-IT" sz="1600" dirty="0"/>
              <a:t>Rendiamo il portafoglio equamente ponderato</a:t>
            </a:r>
          </a:p>
        </p:txBody>
      </p:sp>
      <p:cxnSp>
        <p:nvCxnSpPr>
          <p:cNvPr id="29" name="Connettore 2 28">
            <a:extLst>
              <a:ext uri="{FF2B5EF4-FFF2-40B4-BE49-F238E27FC236}">
                <a16:creationId xmlns:a16="http://schemas.microsoft.com/office/drawing/2014/main" id="{9FA097CD-6B19-1F5C-A71A-7215AD82AC82}"/>
              </a:ext>
            </a:extLst>
          </p:cNvPr>
          <p:cNvCxnSpPr>
            <a:cxnSpLocks/>
            <a:endCxn id="25" idx="1"/>
          </p:cNvCxnSpPr>
          <p:nvPr/>
        </p:nvCxnSpPr>
        <p:spPr>
          <a:xfrm>
            <a:off x="3097161" y="2743200"/>
            <a:ext cx="2662376" cy="6017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2 30">
            <a:extLst>
              <a:ext uri="{FF2B5EF4-FFF2-40B4-BE49-F238E27FC236}">
                <a16:creationId xmlns:a16="http://schemas.microsoft.com/office/drawing/2014/main" id="{91BF94F3-1F1D-ACA3-F394-5DD7AFD4B466}"/>
              </a:ext>
            </a:extLst>
          </p:cNvPr>
          <p:cNvCxnSpPr>
            <a:cxnSpLocks/>
            <a:endCxn id="26" idx="1"/>
          </p:cNvCxnSpPr>
          <p:nvPr/>
        </p:nvCxnSpPr>
        <p:spPr>
          <a:xfrm>
            <a:off x="3765755" y="3164756"/>
            <a:ext cx="1993782" cy="19820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ttore 2 33">
            <a:extLst>
              <a:ext uri="{FF2B5EF4-FFF2-40B4-BE49-F238E27FC236}">
                <a16:creationId xmlns:a16="http://schemas.microsoft.com/office/drawing/2014/main" id="{D08D434B-27DF-CEDD-E131-922440CEE117}"/>
              </a:ext>
            </a:extLst>
          </p:cNvPr>
          <p:cNvCxnSpPr>
            <a:cxnSpLocks/>
            <a:endCxn id="27" idx="1"/>
          </p:cNvCxnSpPr>
          <p:nvPr/>
        </p:nvCxnSpPr>
        <p:spPr>
          <a:xfrm>
            <a:off x="5587935" y="3773058"/>
            <a:ext cx="171601"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CasellaDiTesto 37">
            <a:extLst>
              <a:ext uri="{FF2B5EF4-FFF2-40B4-BE49-F238E27FC236}">
                <a16:creationId xmlns:a16="http://schemas.microsoft.com/office/drawing/2014/main" id="{E8259474-7753-60D0-C778-2770053762DD}"/>
              </a:ext>
            </a:extLst>
          </p:cNvPr>
          <p:cNvSpPr txBox="1"/>
          <p:nvPr/>
        </p:nvSpPr>
        <p:spPr>
          <a:xfrm>
            <a:off x="829189" y="6280524"/>
            <a:ext cx="10850591" cy="338554"/>
          </a:xfrm>
          <a:prstGeom prst="rect">
            <a:avLst/>
          </a:prstGeom>
          <a:noFill/>
        </p:spPr>
        <p:txBody>
          <a:bodyPr wrap="square" rtlCol="0">
            <a:spAutoFit/>
          </a:bodyPr>
          <a:lstStyle/>
          <a:p>
            <a:r>
              <a:rPr lang="it-IT" sz="1600" dirty="0"/>
              <a:t>Nelle seguenti slide vediamo i plot delle frontiere messe a confronto e un dettaglio della nuova frontiera </a:t>
            </a:r>
            <a:r>
              <a:rPr lang="it-IT" sz="1600" i="1" dirty="0"/>
              <a:t>Tracking-</a:t>
            </a:r>
            <a:r>
              <a:rPr lang="it-IT" sz="1600" i="1" dirty="0" err="1"/>
              <a:t>Error</a:t>
            </a:r>
            <a:endParaRPr lang="it-IT" sz="1600" i="1" dirty="0"/>
          </a:p>
        </p:txBody>
      </p:sp>
    </p:spTree>
    <p:extLst>
      <p:ext uri="{BB962C8B-B14F-4D97-AF65-F5344CB8AC3E}">
        <p14:creationId xmlns:p14="http://schemas.microsoft.com/office/powerpoint/2010/main" val="1944962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Immagine 7">
            <a:extLst>
              <a:ext uri="{FF2B5EF4-FFF2-40B4-BE49-F238E27FC236}">
                <a16:creationId xmlns:a16="http://schemas.microsoft.com/office/drawing/2014/main" id="{E055B0A6-D12B-C7C1-C2DE-8DB1DE5FF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630" y="0"/>
            <a:ext cx="10478739" cy="6858000"/>
          </a:xfrm>
          <a:prstGeom prst="rect">
            <a:avLst/>
          </a:prstGeom>
        </p:spPr>
      </p:pic>
    </p:spTree>
    <p:extLst>
      <p:ext uri="{BB962C8B-B14F-4D97-AF65-F5344CB8AC3E}">
        <p14:creationId xmlns:p14="http://schemas.microsoft.com/office/powerpoint/2010/main" val="855632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Immagine 2">
            <a:extLst>
              <a:ext uri="{FF2B5EF4-FFF2-40B4-BE49-F238E27FC236}">
                <a16:creationId xmlns:a16="http://schemas.microsoft.com/office/drawing/2014/main" id="{5FE92952-A4BC-1409-CE4E-D01C907566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94" y="1018327"/>
            <a:ext cx="2142650" cy="1654892"/>
          </a:xfrm>
          <a:prstGeom prst="rect">
            <a:avLst/>
          </a:prstGeom>
        </p:spPr>
      </p:pic>
      <p:sp>
        <p:nvSpPr>
          <p:cNvPr id="29" name="Rettangolo 28">
            <a:extLst>
              <a:ext uri="{FF2B5EF4-FFF2-40B4-BE49-F238E27FC236}">
                <a16:creationId xmlns:a16="http://schemas.microsoft.com/office/drawing/2014/main" id="{3F90532A-FCF6-629C-5593-B28302B10E43}"/>
              </a:ext>
            </a:extLst>
          </p:cNvPr>
          <p:cNvSpPr/>
          <p:nvPr/>
        </p:nvSpPr>
        <p:spPr>
          <a:xfrm>
            <a:off x="1363386" y="1719401"/>
            <a:ext cx="298267" cy="17822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pic>
        <p:nvPicPr>
          <p:cNvPr id="5" name="Immagine 4">
            <a:extLst>
              <a:ext uri="{FF2B5EF4-FFF2-40B4-BE49-F238E27FC236}">
                <a16:creationId xmlns:a16="http://schemas.microsoft.com/office/drawing/2014/main" id="{38A2F19B-7FAA-85DE-0AFD-BEBE5768DC36}"/>
              </a:ext>
            </a:extLst>
          </p:cNvPr>
          <p:cNvPicPr>
            <a:picLocks noChangeAspect="1"/>
          </p:cNvPicPr>
          <p:nvPr/>
        </p:nvPicPr>
        <p:blipFill rotWithShape="1">
          <a:blip r:embed="rId3">
            <a:extLst>
              <a:ext uri="{28A0092B-C50C-407E-A947-70E740481C1C}">
                <a14:useLocalDpi xmlns:a14="http://schemas.microsoft.com/office/drawing/2010/main" val="0"/>
              </a:ext>
            </a:extLst>
          </a:blip>
          <a:srcRect l="6034" r="6982"/>
          <a:stretch/>
        </p:blipFill>
        <p:spPr>
          <a:xfrm>
            <a:off x="3307050" y="296608"/>
            <a:ext cx="8772712" cy="6264783"/>
          </a:xfrm>
          <a:prstGeom prst="rect">
            <a:avLst/>
          </a:prstGeom>
        </p:spPr>
      </p:pic>
      <p:cxnSp>
        <p:nvCxnSpPr>
          <p:cNvPr id="31" name="Connettore diritto 30">
            <a:extLst>
              <a:ext uri="{FF2B5EF4-FFF2-40B4-BE49-F238E27FC236}">
                <a16:creationId xmlns:a16="http://schemas.microsoft.com/office/drawing/2014/main" id="{D6A2B5C2-7EDA-23B9-B611-4FF4B411319F}"/>
              </a:ext>
            </a:extLst>
          </p:cNvPr>
          <p:cNvCxnSpPr>
            <a:cxnSpLocks/>
          </p:cNvCxnSpPr>
          <p:nvPr/>
        </p:nvCxnSpPr>
        <p:spPr>
          <a:xfrm flipV="1">
            <a:off x="1661653" y="943807"/>
            <a:ext cx="1645397" cy="77559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FE12B0D7-36C0-A43B-1DB1-3D01A99B32CC}"/>
              </a:ext>
            </a:extLst>
          </p:cNvPr>
          <p:cNvCxnSpPr>
            <a:cxnSpLocks/>
          </p:cNvCxnSpPr>
          <p:nvPr/>
        </p:nvCxnSpPr>
        <p:spPr>
          <a:xfrm>
            <a:off x="1661652" y="1935308"/>
            <a:ext cx="1645398" cy="346260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489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olo 1">
            <a:extLst>
              <a:ext uri="{FF2B5EF4-FFF2-40B4-BE49-F238E27FC236}">
                <a16:creationId xmlns:a16="http://schemas.microsoft.com/office/drawing/2014/main" id="{09CEF200-88FD-D73D-00FE-484551BEC0B8}"/>
              </a:ext>
            </a:extLst>
          </p:cNvPr>
          <p:cNvSpPr>
            <a:spLocks noGrp="1"/>
          </p:cNvSpPr>
          <p:nvPr>
            <p:ph type="title"/>
          </p:nvPr>
        </p:nvSpPr>
        <p:spPr>
          <a:xfrm>
            <a:off x="749384" y="126928"/>
            <a:ext cx="10273252" cy="1135737"/>
          </a:xfrm>
        </p:spPr>
        <p:txBody>
          <a:bodyPr>
            <a:normAutofit/>
          </a:bodyPr>
          <a:lstStyle/>
          <a:p>
            <a:r>
              <a:rPr lang="it-IT" sz="3500" b="1" dirty="0">
                <a:latin typeface="Baskerville Old Face" panose="02020602080505020303" pitchFamily="18" charset="0"/>
              </a:rPr>
              <a:t>SHARPE RATIO MAX SULLA FRONTIERA</a:t>
            </a:r>
          </a:p>
        </p:txBody>
      </p:sp>
      <p:pic>
        <p:nvPicPr>
          <p:cNvPr id="4" name="Immagine 3">
            <a:extLst>
              <a:ext uri="{FF2B5EF4-FFF2-40B4-BE49-F238E27FC236}">
                <a16:creationId xmlns:a16="http://schemas.microsoft.com/office/drawing/2014/main" id="{1EAD78D5-54E4-6557-57E8-B13EB31A6F2A}"/>
              </a:ext>
            </a:extLst>
          </p:cNvPr>
          <p:cNvPicPr>
            <a:picLocks noChangeAspect="1"/>
          </p:cNvPicPr>
          <p:nvPr/>
        </p:nvPicPr>
        <p:blipFill rotWithShape="1">
          <a:blip r:embed="rId2">
            <a:extLst>
              <a:ext uri="{28A0092B-C50C-407E-A947-70E740481C1C}">
                <a14:useLocalDpi xmlns:a14="http://schemas.microsoft.com/office/drawing/2010/main" val="0"/>
              </a:ext>
            </a:extLst>
          </a:blip>
          <a:srcRect l="4070" t="3699" r="7313"/>
          <a:stretch/>
        </p:blipFill>
        <p:spPr>
          <a:xfrm>
            <a:off x="5088196" y="1935308"/>
            <a:ext cx="6636774" cy="4837490"/>
          </a:xfrm>
          <a:prstGeom prst="rect">
            <a:avLst/>
          </a:prstGeom>
        </p:spPr>
      </p:pic>
      <p:sp>
        <p:nvSpPr>
          <p:cNvPr id="5" name="CasellaDiTesto 4">
            <a:extLst>
              <a:ext uri="{FF2B5EF4-FFF2-40B4-BE49-F238E27FC236}">
                <a16:creationId xmlns:a16="http://schemas.microsoft.com/office/drawing/2014/main" id="{06CFF9E1-4C21-D60B-F76E-93F64CA9A5D6}"/>
              </a:ext>
            </a:extLst>
          </p:cNvPr>
          <p:cNvSpPr txBox="1"/>
          <p:nvPr/>
        </p:nvSpPr>
        <p:spPr>
          <a:xfrm>
            <a:off x="749383" y="1117598"/>
            <a:ext cx="10273251" cy="646331"/>
          </a:xfrm>
          <a:prstGeom prst="rect">
            <a:avLst/>
          </a:prstGeom>
          <a:noFill/>
        </p:spPr>
        <p:txBody>
          <a:bodyPr wrap="square" rtlCol="0">
            <a:spAutoFit/>
          </a:bodyPr>
          <a:lstStyle/>
          <a:p>
            <a:pPr algn="just"/>
            <a:r>
              <a:rPr lang="it-IT" dirty="0"/>
              <a:t>Mediante la funzione interna </a:t>
            </a:r>
            <a:r>
              <a:rPr lang="it-IT" i="1" dirty="0" err="1"/>
              <a:t>estimateMaxSharpeRatio</a:t>
            </a:r>
            <a:r>
              <a:rPr lang="it-IT" dirty="0"/>
              <a:t> abbiamo individuato il portafoglio che massimizza lo </a:t>
            </a:r>
            <a:r>
              <a:rPr lang="it-IT" dirty="0" err="1"/>
              <a:t>Sharpe</a:t>
            </a:r>
            <a:r>
              <a:rPr lang="it-IT" dirty="0"/>
              <a:t> Ratio, il quale sappiamo essere il portafoglio tangente.</a:t>
            </a:r>
          </a:p>
        </p:txBody>
      </p:sp>
      <p:pic>
        <p:nvPicPr>
          <p:cNvPr id="7" name="Immagine 6">
            <a:extLst>
              <a:ext uri="{FF2B5EF4-FFF2-40B4-BE49-F238E27FC236}">
                <a16:creationId xmlns:a16="http://schemas.microsoft.com/office/drawing/2014/main" id="{077E8153-DD12-BC81-4369-B9BA740C9F82}"/>
              </a:ext>
            </a:extLst>
          </p:cNvPr>
          <p:cNvPicPr>
            <a:picLocks noChangeAspect="1"/>
          </p:cNvPicPr>
          <p:nvPr/>
        </p:nvPicPr>
        <p:blipFill>
          <a:blip r:embed="rId3"/>
          <a:stretch>
            <a:fillRect/>
          </a:stretch>
        </p:blipFill>
        <p:spPr>
          <a:xfrm>
            <a:off x="2054411" y="1889214"/>
            <a:ext cx="1731008" cy="4600595"/>
          </a:xfrm>
          <a:prstGeom prst="rect">
            <a:avLst/>
          </a:prstGeom>
        </p:spPr>
      </p:pic>
      <p:cxnSp>
        <p:nvCxnSpPr>
          <p:cNvPr id="11" name="Connettore 2 10">
            <a:extLst>
              <a:ext uri="{FF2B5EF4-FFF2-40B4-BE49-F238E27FC236}">
                <a16:creationId xmlns:a16="http://schemas.microsoft.com/office/drawing/2014/main" id="{035240AC-BF87-4288-171B-FEFD9F585A50}"/>
              </a:ext>
            </a:extLst>
          </p:cNvPr>
          <p:cNvCxnSpPr>
            <a:cxnSpLocks/>
          </p:cNvCxnSpPr>
          <p:nvPr/>
        </p:nvCxnSpPr>
        <p:spPr>
          <a:xfrm flipH="1" flipV="1">
            <a:off x="3785419" y="2113935"/>
            <a:ext cx="2310581" cy="117987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ttangolo 20">
            <a:extLst>
              <a:ext uri="{FF2B5EF4-FFF2-40B4-BE49-F238E27FC236}">
                <a16:creationId xmlns:a16="http://schemas.microsoft.com/office/drawing/2014/main" id="{7DF5BB59-5B7A-9D6E-9F2C-7E55BF405F7C}"/>
              </a:ext>
            </a:extLst>
          </p:cNvPr>
          <p:cNvSpPr/>
          <p:nvPr/>
        </p:nvSpPr>
        <p:spPr>
          <a:xfrm>
            <a:off x="6096000" y="3197972"/>
            <a:ext cx="1465006" cy="231028"/>
          </a:xfrm>
          <a:prstGeom prst="rect">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1852984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olo 1">
            <a:extLst>
              <a:ext uri="{FF2B5EF4-FFF2-40B4-BE49-F238E27FC236}">
                <a16:creationId xmlns:a16="http://schemas.microsoft.com/office/drawing/2014/main" id="{4A117640-3898-3FE9-D137-836AC226D071}"/>
              </a:ext>
            </a:extLst>
          </p:cNvPr>
          <p:cNvSpPr>
            <a:spLocks noGrp="1"/>
          </p:cNvSpPr>
          <p:nvPr>
            <p:ph type="title"/>
          </p:nvPr>
        </p:nvSpPr>
        <p:spPr>
          <a:xfrm>
            <a:off x="877209" y="166073"/>
            <a:ext cx="10905066" cy="977379"/>
          </a:xfrm>
        </p:spPr>
        <p:txBody>
          <a:bodyPr>
            <a:normAutofit/>
          </a:bodyPr>
          <a:lstStyle/>
          <a:p>
            <a:r>
              <a:rPr lang="it-IT" sz="3500" b="1" dirty="0">
                <a:latin typeface="Baskerville Old Face" panose="02020602080505020303" pitchFamily="18" charset="0"/>
              </a:rPr>
              <a:t>DOLLAR-NEUTRAL INVESTMENT STRATEGY </a:t>
            </a:r>
          </a:p>
        </p:txBody>
      </p:sp>
      <p:pic>
        <p:nvPicPr>
          <p:cNvPr id="4" name="Immagine 3">
            <a:extLst>
              <a:ext uri="{FF2B5EF4-FFF2-40B4-BE49-F238E27FC236}">
                <a16:creationId xmlns:a16="http://schemas.microsoft.com/office/drawing/2014/main" id="{A7E7C602-6FA0-6DD3-F5BA-74BC02A77547}"/>
              </a:ext>
            </a:extLst>
          </p:cNvPr>
          <p:cNvPicPr>
            <a:picLocks noChangeAspect="1"/>
          </p:cNvPicPr>
          <p:nvPr/>
        </p:nvPicPr>
        <p:blipFill rotWithShape="1">
          <a:blip r:embed="rId2">
            <a:extLst>
              <a:ext uri="{28A0092B-C50C-407E-A947-70E740481C1C}">
                <a14:useLocalDpi xmlns:a14="http://schemas.microsoft.com/office/drawing/2010/main" val="0"/>
              </a:ext>
            </a:extLst>
          </a:blip>
          <a:srcRect l="2921" r="6667"/>
          <a:stretch/>
        </p:blipFill>
        <p:spPr>
          <a:xfrm>
            <a:off x="2292442" y="1656677"/>
            <a:ext cx="6312193" cy="5201323"/>
          </a:xfrm>
          <a:prstGeom prst="rect">
            <a:avLst/>
          </a:prstGeom>
        </p:spPr>
      </p:pic>
      <p:sp>
        <p:nvSpPr>
          <p:cNvPr id="5" name="CasellaDiTesto 4">
            <a:extLst>
              <a:ext uri="{FF2B5EF4-FFF2-40B4-BE49-F238E27FC236}">
                <a16:creationId xmlns:a16="http://schemas.microsoft.com/office/drawing/2014/main" id="{A19F6449-BDF2-3084-BA2A-84DB6F37ABD2}"/>
              </a:ext>
            </a:extLst>
          </p:cNvPr>
          <p:cNvSpPr txBox="1"/>
          <p:nvPr/>
        </p:nvSpPr>
        <p:spPr>
          <a:xfrm>
            <a:off x="877208" y="1120801"/>
            <a:ext cx="9142663" cy="646331"/>
          </a:xfrm>
          <a:prstGeom prst="rect">
            <a:avLst/>
          </a:prstGeom>
          <a:noFill/>
        </p:spPr>
        <p:txBody>
          <a:bodyPr wrap="square" rtlCol="0">
            <a:spAutoFit/>
          </a:bodyPr>
          <a:lstStyle/>
          <a:p>
            <a:pPr algn="just"/>
            <a:r>
              <a:rPr lang="it-IT" dirty="0"/>
              <a:t>Creiamo un </a:t>
            </a:r>
            <a:r>
              <a:rPr lang="it-IT" i="1" dirty="0" err="1"/>
              <a:t>dollar-neutral</a:t>
            </a:r>
            <a:r>
              <a:rPr lang="it-IT" i="1" dirty="0"/>
              <a:t> investment strategy</a:t>
            </a:r>
            <a:r>
              <a:rPr lang="it-IT" dirty="0"/>
              <a:t> e ricalcoliamo la frontiera efficiente.</a:t>
            </a:r>
          </a:p>
          <a:p>
            <a:pPr algn="just"/>
            <a:r>
              <a:rPr lang="it-IT" dirty="0"/>
              <a:t>Qui sotto il plot dei risultati ottenuti:</a:t>
            </a:r>
          </a:p>
        </p:txBody>
      </p:sp>
    </p:spTree>
    <p:extLst>
      <p:ext uri="{BB962C8B-B14F-4D97-AF65-F5344CB8AC3E}">
        <p14:creationId xmlns:p14="http://schemas.microsoft.com/office/powerpoint/2010/main" val="1507483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olo 1">
            <a:extLst>
              <a:ext uri="{FF2B5EF4-FFF2-40B4-BE49-F238E27FC236}">
                <a16:creationId xmlns:a16="http://schemas.microsoft.com/office/drawing/2014/main" id="{18D819DD-945B-14F6-14F5-233567988616}"/>
              </a:ext>
            </a:extLst>
          </p:cNvPr>
          <p:cNvSpPr>
            <a:spLocks noGrp="1"/>
          </p:cNvSpPr>
          <p:nvPr>
            <p:ph type="title"/>
          </p:nvPr>
        </p:nvSpPr>
        <p:spPr>
          <a:xfrm>
            <a:off x="877209" y="166073"/>
            <a:ext cx="10905066" cy="977379"/>
          </a:xfrm>
        </p:spPr>
        <p:txBody>
          <a:bodyPr>
            <a:normAutofit/>
          </a:bodyPr>
          <a:lstStyle/>
          <a:p>
            <a:r>
              <a:rPr lang="it-IT" sz="3500" b="1" dirty="0">
                <a:latin typeface="Baskerville Old Face" panose="02020602080505020303" pitchFamily="18" charset="0"/>
              </a:rPr>
              <a:t>140/40 FUND STRUCTURE</a:t>
            </a:r>
          </a:p>
        </p:txBody>
      </p:sp>
      <p:pic>
        <p:nvPicPr>
          <p:cNvPr id="4" name="Immagine 3">
            <a:extLst>
              <a:ext uri="{FF2B5EF4-FFF2-40B4-BE49-F238E27FC236}">
                <a16:creationId xmlns:a16="http://schemas.microsoft.com/office/drawing/2014/main" id="{FCDB783C-B025-7E2A-E91D-B797AFCCA5B5}"/>
              </a:ext>
            </a:extLst>
          </p:cNvPr>
          <p:cNvPicPr>
            <a:picLocks noChangeAspect="1"/>
          </p:cNvPicPr>
          <p:nvPr/>
        </p:nvPicPr>
        <p:blipFill rotWithShape="1">
          <a:blip r:embed="rId2">
            <a:extLst>
              <a:ext uri="{28A0092B-C50C-407E-A947-70E740481C1C}">
                <a14:useLocalDpi xmlns:a14="http://schemas.microsoft.com/office/drawing/2010/main" val="0"/>
              </a:ext>
            </a:extLst>
          </a:blip>
          <a:srcRect l="3712" t="1424" r="6788" b="2045"/>
          <a:stretch/>
        </p:blipFill>
        <p:spPr>
          <a:xfrm>
            <a:off x="2977000" y="1598204"/>
            <a:ext cx="6705483" cy="5199432"/>
          </a:xfrm>
          <a:prstGeom prst="rect">
            <a:avLst/>
          </a:prstGeom>
        </p:spPr>
      </p:pic>
      <p:sp>
        <p:nvSpPr>
          <p:cNvPr id="5" name="CasellaDiTesto 4">
            <a:extLst>
              <a:ext uri="{FF2B5EF4-FFF2-40B4-BE49-F238E27FC236}">
                <a16:creationId xmlns:a16="http://schemas.microsoft.com/office/drawing/2014/main" id="{72D1EC20-B804-F2FE-8ED5-1C7DB88DB7B1}"/>
              </a:ext>
            </a:extLst>
          </p:cNvPr>
          <p:cNvSpPr txBox="1"/>
          <p:nvPr/>
        </p:nvSpPr>
        <p:spPr>
          <a:xfrm>
            <a:off x="877209" y="1134800"/>
            <a:ext cx="10342080" cy="646331"/>
          </a:xfrm>
          <a:prstGeom prst="rect">
            <a:avLst/>
          </a:prstGeom>
          <a:noFill/>
        </p:spPr>
        <p:txBody>
          <a:bodyPr wrap="square" rtlCol="0">
            <a:spAutoFit/>
          </a:bodyPr>
          <a:lstStyle/>
          <a:p>
            <a:r>
              <a:rPr lang="it-IT" dirty="0"/>
              <a:t>Analogamente al punto precedente creiamo un 140/40 fund </a:t>
            </a:r>
            <a:r>
              <a:rPr lang="it-IT" dirty="0" err="1"/>
              <a:t>structure</a:t>
            </a:r>
            <a:r>
              <a:rPr lang="it-IT" dirty="0"/>
              <a:t>, e mostriamo nel grafico sottostante i risultati ottenuti.</a:t>
            </a:r>
          </a:p>
        </p:txBody>
      </p:sp>
    </p:spTree>
    <p:extLst>
      <p:ext uri="{BB962C8B-B14F-4D97-AF65-F5344CB8AC3E}">
        <p14:creationId xmlns:p14="http://schemas.microsoft.com/office/powerpoint/2010/main" val="3475310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olo 1">
            <a:extLst>
              <a:ext uri="{FF2B5EF4-FFF2-40B4-BE49-F238E27FC236}">
                <a16:creationId xmlns:a16="http://schemas.microsoft.com/office/drawing/2014/main" id="{18A4C6C1-CF21-28B4-A598-7F222374695A}"/>
              </a:ext>
            </a:extLst>
          </p:cNvPr>
          <p:cNvSpPr>
            <a:spLocks noGrp="1"/>
          </p:cNvSpPr>
          <p:nvPr>
            <p:ph type="title"/>
          </p:nvPr>
        </p:nvSpPr>
        <p:spPr>
          <a:xfrm>
            <a:off x="877209" y="166073"/>
            <a:ext cx="10905066" cy="977379"/>
          </a:xfrm>
        </p:spPr>
        <p:txBody>
          <a:bodyPr>
            <a:normAutofit/>
          </a:bodyPr>
          <a:lstStyle/>
          <a:p>
            <a:r>
              <a:rPr lang="it-IT" sz="3500" b="1" dirty="0">
                <a:latin typeface="Baskerville Old Face" panose="02020602080505020303" pitchFamily="18" charset="0"/>
              </a:rPr>
              <a:t>NUOVI DATI E FRONTIERA</a:t>
            </a:r>
          </a:p>
        </p:txBody>
      </p:sp>
      <p:sp>
        <p:nvSpPr>
          <p:cNvPr id="7" name="CasellaDiTesto 6">
            <a:extLst>
              <a:ext uri="{FF2B5EF4-FFF2-40B4-BE49-F238E27FC236}">
                <a16:creationId xmlns:a16="http://schemas.microsoft.com/office/drawing/2014/main" id="{B9CE9BBC-7597-337C-7985-FE0440968604}"/>
              </a:ext>
            </a:extLst>
          </p:cNvPr>
          <p:cNvSpPr txBox="1"/>
          <p:nvPr/>
        </p:nvSpPr>
        <p:spPr>
          <a:xfrm>
            <a:off x="932380" y="1388180"/>
            <a:ext cx="3469572" cy="830997"/>
          </a:xfrm>
          <a:prstGeom prst="rect">
            <a:avLst/>
          </a:prstGeom>
          <a:noFill/>
        </p:spPr>
        <p:txBody>
          <a:bodyPr wrap="square" rtlCol="0">
            <a:spAutoFit/>
          </a:bodyPr>
          <a:lstStyle/>
          <a:p>
            <a:pPr algn="just"/>
            <a:r>
              <a:rPr lang="it-IT" sz="1600" dirty="0"/>
              <a:t>In quest’ultima analisi prendiamo una serie temporale più recente che va da 1/2010 a 9/2022.</a:t>
            </a:r>
          </a:p>
        </p:txBody>
      </p:sp>
      <p:sp>
        <p:nvSpPr>
          <p:cNvPr id="8" name="CasellaDiTesto 7">
            <a:extLst>
              <a:ext uri="{FF2B5EF4-FFF2-40B4-BE49-F238E27FC236}">
                <a16:creationId xmlns:a16="http://schemas.microsoft.com/office/drawing/2014/main" id="{00C5058B-1B1A-32AF-120D-961C90848250}"/>
              </a:ext>
            </a:extLst>
          </p:cNvPr>
          <p:cNvSpPr txBox="1"/>
          <p:nvPr/>
        </p:nvSpPr>
        <p:spPr>
          <a:xfrm>
            <a:off x="932380" y="4112806"/>
            <a:ext cx="3469572" cy="830997"/>
          </a:xfrm>
          <a:prstGeom prst="rect">
            <a:avLst/>
          </a:prstGeom>
          <a:noFill/>
        </p:spPr>
        <p:txBody>
          <a:bodyPr wrap="square" rtlCol="0">
            <a:spAutoFit/>
          </a:bodyPr>
          <a:lstStyle/>
          <a:p>
            <a:pPr algn="just"/>
            <a:r>
              <a:rPr lang="it-IT" sz="1600" dirty="0"/>
              <a:t>Qui di fianco mostriamo un plot riportante i risultati ottenuti applicando ai nuovi dati le analisi precedenti</a:t>
            </a:r>
          </a:p>
        </p:txBody>
      </p:sp>
      <p:pic>
        <p:nvPicPr>
          <p:cNvPr id="5" name="Immagine 4">
            <a:extLst>
              <a:ext uri="{FF2B5EF4-FFF2-40B4-BE49-F238E27FC236}">
                <a16:creationId xmlns:a16="http://schemas.microsoft.com/office/drawing/2014/main" id="{AFF086AC-7B55-CFC7-B0A9-9583CAAF6B90}"/>
              </a:ext>
            </a:extLst>
          </p:cNvPr>
          <p:cNvPicPr>
            <a:picLocks noChangeAspect="1"/>
          </p:cNvPicPr>
          <p:nvPr/>
        </p:nvPicPr>
        <p:blipFill rotWithShape="1">
          <a:blip r:embed="rId2"/>
          <a:srcRect t="3390"/>
          <a:stretch/>
        </p:blipFill>
        <p:spPr>
          <a:xfrm>
            <a:off x="1016502" y="2424576"/>
            <a:ext cx="3469572" cy="145523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6" name="Immagine 5">
            <a:extLst>
              <a:ext uri="{FF2B5EF4-FFF2-40B4-BE49-F238E27FC236}">
                <a16:creationId xmlns:a16="http://schemas.microsoft.com/office/drawing/2014/main" id="{70859CED-59E6-C46E-85C1-5524E5635987}"/>
              </a:ext>
            </a:extLst>
          </p:cNvPr>
          <p:cNvPicPr>
            <a:picLocks noChangeAspect="1"/>
          </p:cNvPicPr>
          <p:nvPr/>
        </p:nvPicPr>
        <p:blipFill rotWithShape="1">
          <a:blip r:embed="rId3">
            <a:extLst>
              <a:ext uri="{28A0092B-C50C-407E-A947-70E740481C1C}">
                <a14:useLocalDpi xmlns:a14="http://schemas.microsoft.com/office/drawing/2010/main" val="0"/>
              </a:ext>
            </a:extLst>
          </a:blip>
          <a:srcRect l="5304" r="7014"/>
          <a:stretch/>
        </p:blipFill>
        <p:spPr>
          <a:xfrm>
            <a:off x="4984955" y="1321553"/>
            <a:ext cx="6371186" cy="5182996"/>
          </a:xfrm>
          <a:prstGeom prst="rect">
            <a:avLst/>
          </a:prstGeom>
        </p:spPr>
      </p:pic>
      <p:pic>
        <p:nvPicPr>
          <p:cNvPr id="11" name="Immagine 10">
            <a:extLst>
              <a:ext uri="{FF2B5EF4-FFF2-40B4-BE49-F238E27FC236}">
                <a16:creationId xmlns:a16="http://schemas.microsoft.com/office/drawing/2014/main" id="{32D55AC1-F107-13BA-98BC-B78E10D3210B}"/>
              </a:ext>
            </a:extLst>
          </p:cNvPr>
          <p:cNvPicPr>
            <a:picLocks noChangeAspect="1"/>
          </p:cNvPicPr>
          <p:nvPr/>
        </p:nvPicPr>
        <p:blipFill rotWithShape="1">
          <a:blip r:embed="rId4">
            <a:extLst>
              <a:ext uri="{28A0092B-C50C-407E-A947-70E740481C1C}">
                <a14:useLocalDpi xmlns:a14="http://schemas.microsoft.com/office/drawing/2010/main" val="0"/>
              </a:ext>
            </a:extLst>
          </a:blip>
          <a:srcRect l="27744" t="31657" r="33009" b="43081"/>
          <a:stretch/>
        </p:blipFill>
        <p:spPr>
          <a:xfrm>
            <a:off x="1382391" y="5176796"/>
            <a:ext cx="2766705" cy="133565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cxnSp>
        <p:nvCxnSpPr>
          <p:cNvPr id="15" name="Connettore diritto 14">
            <a:extLst>
              <a:ext uri="{FF2B5EF4-FFF2-40B4-BE49-F238E27FC236}">
                <a16:creationId xmlns:a16="http://schemas.microsoft.com/office/drawing/2014/main" id="{7A288455-1A19-8A89-7BF2-5812C376BEEA}"/>
              </a:ext>
            </a:extLst>
          </p:cNvPr>
          <p:cNvCxnSpPr>
            <a:cxnSpLocks/>
          </p:cNvCxnSpPr>
          <p:nvPr/>
        </p:nvCxnSpPr>
        <p:spPr>
          <a:xfrm flipV="1">
            <a:off x="4212813" y="6116753"/>
            <a:ext cx="1106439" cy="36586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B1027A87-6751-01A2-5B5F-9EC05CB98554}"/>
              </a:ext>
            </a:extLst>
          </p:cNvPr>
          <p:cNvCxnSpPr>
            <a:cxnSpLocks/>
          </p:cNvCxnSpPr>
          <p:nvPr/>
        </p:nvCxnSpPr>
        <p:spPr>
          <a:xfrm>
            <a:off x="4212813" y="5176796"/>
            <a:ext cx="1106439" cy="761856"/>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87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47A149-37D2-E394-D1EE-EC476F27654C}"/>
              </a:ext>
            </a:extLst>
          </p:cNvPr>
          <p:cNvSpPr>
            <a:spLocks noGrp="1"/>
          </p:cNvSpPr>
          <p:nvPr>
            <p:ph type="title"/>
          </p:nvPr>
        </p:nvSpPr>
        <p:spPr/>
        <p:txBody>
          <a:bodyPr>
            <a:normAutofit/>
          </a:bodyPr>
          <a:lstStyle/>
          <a:p>
            <a:r>
              <a:rPr lang="it-IT" sz="4200" dirty="0">
                <a:latin typeface="Baskerville Old Face" panose="02020602080505020303" pitchFamily="18" charset="0"/>
              </a:rPr>
              <a:t>INTRODUZIONE</a:t>
            </a:r>
          </a:p>
        </p:txBody>
      </p:sp>
      <p:sp>
        <p:nvSpPr>
          <p:cNvPr id="3" name="Segnaposto contenuto 2">
            <a:extLst>
              <a:ext uri="{FF2B5EF4-FFF2-40B4-BE49-F238E27FC236}">
                <a16:creationId xmlns:a16="http://schemas.microsoft.com/office/drawing/2014/main" id="{5E83190A-5FE4-6CDE-7DF5-40FFF901B88A}"/>
              </a:ext>
            </a:extLst>
          </p:cNvPr>
          <p:cNvSpPr>
            <a:spLocks noGrp="1"/>
          </p:cNvSpPr>
          <p:nvPr>
            <p:ph idx="1"/>
          </p:nvPr>
        </p:nvSpPr>
        <p:spPr>
          <a:xfrm>
            <a:off x="838200" y="1542771"/>
            <a:ext cx="10515600" cy="4817771"/>
          </a:xfrm>
        </p:spPr>
        <p:txBody>
          <a:bodyPr>
            <a:normAutofit/>
          </a:bodyPr>
          <a:lstStyle/>
          <a:p>
            <a:pPr marL="0" indent="0" algn="just">
              <a:lnSpc>
                <a:spcPct val="107000"/>
              </a:lnSpc>
              <a:spcAft>
                <a:spcPts val="800"/>
              </a:spcAft>
              <a:buNone/>
            </a:pPr>
            <a:r>
              <a:rPr lang="it-IT" sz="1600" dirty="0">
                <a:effectLst/>
                <a:latin typeface="Calibri" panose="020F0502020204030204" pitchFamily="34" charset="0"/>
                <a:ea typeface="Calibri" panose="020F0502020204030204" pitchFamily="34" charset="0"/>
                <a:cs typeface="Times New Roman" panose="02020603050405020304" pitchFamily="18" charset="0"/>
              </a:rPr>
              <a:t>Per svolgere il </a:t>
            </a:r>
            <a:r>
              <a:rPr lang="it-IT" sz="1600" dirty="0" err="1">
                <a:effectLst/>
                <a:latin typeface="Calibri" panose="020F0502020204030204" pitchFamily="34" charset="0"/>
                <a:ea typeface="Calibri" panose="020F0502020204030204" pitchFamily="34" charset="0"/>
                <a:cs typeface="Times New Roman" panose="02020603050405020304" pitchFamily="18" charset="0"/>
              </a:rPr>
              <a:t>problem</a:t>
            </a:r>
            <a:r>
              <a:rPr lang="it-IT" sz="1600" dirty="0">
                <a:effectLst/>
                <a:latin typeface="Calibri" panose="020F0502020204030204" pitchFamily="34" charset="0"/>
                <a:ea typeface="Calibri" panose="020F0502020204030204" pitchFamily="34" charset="0"/>
                <a:cs typeface="Times New Roman" panose="02020603050405020304" pitchFamily="18" charset="0"/>
              </a:rPr>
              <a:t> set 5, abbiamo usato i 25 portafogli ordinati secondo </a:t>
            </a:r>
            <a:r>
              <a:rPr lang="it-IT" sz="1600" i="1" dirty="0">
                <a:effectLst/>
                <a:latin typeface="Calibri" panose="020F0502020204030204" pitchFamily="34" charset="0"/>
                <a:ea typeface="Calibri" panose="020F0502020204030204" pitchFamily="34" charset="0"/>
                <a:cs typeface="Times New Roman" panose="02020603050405020304" pitchFamily="18" charset="0"/>
              </a:rPr>
              <a:t>book-to-market</a:t>
            </a:r>
            <a:r>
              <a:rPr lang="it-IT" sz="1600" dirty="0">
                <a:effectLst/>
                <a:latin typeface="Calibri" panose="020F0502020204030204" pitchFamily="34" charset="0"/>
                <a:ea typeface="Calibri" panose="020F0502020204030204" pitchFamily="34" charset="0"/>
                <a:cs typeface="Times New Roman" panose="02020603050405020304" pitchFamily="18" charset="0"/>
              </a:rPr>
              <a:t> e </a:t>
            </a:r>
            <a:r>
              <a:rPr lang="it-IT" sz="1600" i="1" dirty="0">
                <a:effectLst/>
                <a:latin typeface="Calibri" panose="020F0502020204030204" pitchFamily="34" charset="0"/>
                <a:ea typeface="Calibri" panose="020F0502020204030204" pitchFamily="34" charset="0"/>
                <a:cs typeface="Times New Roman" panose="02020603050405020304" pitchFamily="18" charset="0"/>
              </a:rPr>
              <a:t>size</a:t>
            </a:r>
            <a:r>
              <a:rPr lang="it-IT" sz="1600" dirty="0">
                <a:effectLst/>
                <a:latin typeface="Calibri" panose="020F0502020204030204" pitchFamily="34" charset="0"/>
                <a:ea typeface="Calibri" panose="020F0502020204030204" pitchFamily="34" charset="0"/>
                <a:cs typeface="Times New Roman" panose="02020603050405020304" pitchFamily="18" charset="0"/>
              </a:rPr>
              <a:t> disponibili sulla </a:t>
            </a:r>
            <a:r>
              <a:rPr lang="it-IT" sz="1600" i="1" dirty="0">
                <a:effectLst/>
                <a:latin typeface="Calibri" panose="020F0502020204030204" pitchFamily="34" charset="0"/>
                <a:ea typeface="Calibri" panose="020F0502020204030204" pitchFamily="34" charset="0"/>
                <a:cs typeface="Times New Roman" panose="02020603050405020304" pitchFamily="18" charset="0"/>
              </a:rPr>
              <a:t>Kenneth French data library</a:t>
            </a:r>
            <a:r>
              <a:rPr lang="it-IT" sz="1600" dirty="0">
                <a:effectLst/>
                <a:latin typeface="Calibri" panose="020F0502020204030204" pitchFamily="34" charset="0"/>
                <a:ea typeface="Calibri" panose="020F0502020204030204" pitchFamily="34" charset="0"/>
                <a:cs typeface="Times New Roman" panose="02020603050405020304" pitchFamily="18" charset="0"/>
              </a:rPr>
              <a:t>, prendendo in considerazione i dati organizzati con frequenza mensile.</a:t>
            </a:r>
          </a:p>
          <a:p>
            <a:pPr marL="0" indent="0" algn="just">
              <a:lnSpc>
                <a:spcPct val="107000"/>
              </a:lnSpc>
              <a:spcAft>
                <a:spcPts val="800"/>
              </a:spcAft>
              <a:buNone/>
            </a:pPr>
            <a:r>
              <a:rPr lang="it-IT" sz="1600" dirty="0">
                <a:effectLst/>
                <a:latin typeface="Calibri" panose="020F0502020204030204" pitchFamily="34" charset="0"/>
                <a:ea typeface="Calibri" panose="020F0502020204030204" pitchFamily="34" charset="0"/>
                <a:cs typeface="Times New Roman" panose="02020603050405020304" pitchFamily="18" charset="0"/>
              </a:rPr>
              <a:t>Il lavoro di analisi è stato svolto, per i primi 15 punti, su una finestra temporale che va da 1/2000 a 1/2010</a:t>
            </a:r>
            <a:r>
              <a:rPr lang="it-IT" sz="1600" dirty="0">
                <a:latin typeface="Calibri" panose="020F0502020204030204" pitchFamily="34" charset="0"/>
                <a:ea typeface="Calibri" panose="020F0502020204030204" pitchFamily="34" charset="0"/>
                <a:cs typeface="Times New Roman" panose="02020603050405020304" pitchFamily="18" charset="0"/>
              </a:rPr>
              <a:t>; </a:t>
            </a:r>
            <a:r>
              <a:rPr lang="it-IT" sz="1600" dirty="0">
                <a:effectLst/>
                <a:latin typeface="Calibri" panose="020F0502020204030204" pitchFamily="34" charset="0"/>
                <a:ea typeface="Calibri" panose="020F0502020204030204" pitchFamily="34" charset="0"/>
                <a:cs typeface="Times New Roman" panose="02020603050405020304" pitchFamily="18" charset="0"/>
              </a:rPr>
              <a:t>successivamente, nei restanti 3 punti, ci siamo concentrati su dati più recenti che vanno da 1/2010 all’ultimo mese disponibile, nel nostro caso 9/2022.</a:t>
            </a:r>
          </a:p>
          <a:p>
            <a:pPr marL="0" indent="0">
              <a:lnSpc>
                <a:spcPct val="107000"/>
              </a:lnSpc>
              <a:spcAft>
                <a:spcPts val="800"/>
              </a:spcAft>
              <a:buNone/>
            </a:pPr>
            <a:r>
              <a:rPr lang="it-IT" sz="1600" dirty="0">
                <a:effectLst/>
                <a:latin typeface="Calibri" panose="020F0502020204030204" pitchFamily="34" charset="0"/>
                <a:ea typeface="Calibri" panose="020F0502020204030204" pitchFamily="34" charset="0"/>
                <a:cs typeface="Times New Roman" panose="02020603050405020304" pitchFamily="18" charset="0"/>
              </a:rPr>
              <a:t>Per agevolare il lavoro abbiamo utilizzato un file Matlab chiamato </a:t>
            </a:r>
            <a:r>
              <a:rPr lang="it-IT" sz="1600" i="1" dirty="0" err="1">
                <a:effectLst/>
                <a:latin typeface="Calibri" panose="020F0502020204030204" pitchFamily="34" charset="0"/>
                <a:ea typeface="Calibri" panose="020F0502020204030204" pitchFamily="34" charset="0"/>
                <a:cs typeface="Times New Roman" panose="02020603050405020304" pitchFamily="18" charset="0"/>
              </a:rPr>
              <a:t>BlueChipStockMoments.mat</a:t>
            </a:r>
            <a:r>
              <a:rPr lang="it-IT" sz="1600" i="1" dirty="0">
                <a:effectLst/>
                <a:latin typeface="Calibri" panose="020F0502020204030204" pitchFamily="34" charset="0"/>
                <a:ea typeface="Calibri" panose="020F0502020204030204" pitchFamily="34" charset="0"/>
                <a:cs typeface="Times New Roman" panose="02020603050405020304" pitchFamily="18" charset="0"/>
              </a:rPr>
              <a:t> </a:t>
            </a:r>
            <a:r>
              <a:rPr lang="it-IT" sz="1600" dirty="0">
                <a:effectLst/>
                <a:latin typeface="Calibri" panose="020F0502020204030204" pitchFamily="34" charset="0"/>
                <a:ea typeface="Calibri" panose="020F0502020204030204" pitchFamily="34" charset="0"/>
                <a:cs typeface="Times New Roman" panose="02020603050405020304" pitchFamily="18" charset="0"/>
              </a:rPr>
              <a:t>al cui interno è presente una </a:t>
            </a:r>
            <a:r>
              <a:rPr lang="it-IT" sz="1600" dirty="0">
                <a:latin typeface="Calibri" panose="020F0502020204030204" pitchFamily="34" charset="0"/>
                <a:ea typeface="Calibri" panose="020F0502020204030204" pitchFamily="34" charset="0"/>
                <a:cs typeface="Times New Roman" panose="02020603050405020304" pitchFamily="18" charset="0"/>
              </a:rPr>
              <a:t>serie</a:t>
            </a:r>
            <a:r>
              <a:rPr lang="it-IT" sz="1600" dirty="0">
                <a:effectLst/>
                <a:latin typeface="Calibri" panose="020F0502020204030204" pitchFamily="34" charset="0"/>
                <a:ea typeface="Calibri" panose="020F0502020204030204" pitchFamily="34" charset="0"/>
                <a:cs typeface="Times New Roman" panose="02020603050405020304" pitchFamily="18" charset="0"/>
              </a:rPr>
              <a:t> di dati contenente una lista di asset, la media e la varianza cash e market, e altri dati che in questa sede non abbiamo preso in considerazione.</a:t>
            </a:r>
          </a:p>
          <a:p>
            <a:pPr marL="0" indent="0" algn="just">
              <a:lnSpc>
                <a:spcPct val="107000"/>
              </a:lnSpc>
              <a:spcAft>
                <a:spcPts val="800"/>
              </a:spcAft>
              <a:buNone/>
            </a:pPr>
            <a:r>
              <a:rPr lang="it-IT" sz="1600" dirty="0">
                <a:effectLst/>
                <a:latin typeface="Calibri" panose="020F0502020204030204" pitchFamily="34" charset="0"/>
                <a:ea typeface="Calibri" panose="020F0502020204030204" pitchFamily="34" charset="0"/>
                <a:cs typeface="Times New Roman" panose="02020603050405020304" pitchFamily="18" charset="0"/>
              </a:rPr>
              <a:t>Precisiamo, inoltre, poiché la maggior parte dell’analisi richiede l’uso delle deviazioni standard dei rendimenti degli asset come indicatore del rischio, le varianze della liquidità e del mercato sono convertite in deviazioni standard.</a:t>
            </a:r>
          </a:p>
          <a:p>
            <a:pPr marL="0" indent="0">
              <a:buNone/>
            </a:pPr>
            <a:endParaRPr lang="it-IT" sz="1600" dirty="0"/>
          </a:p>
        </p:txBody>
      </p:sp>
    </p:spTree>
    <p:extLst>
      <p:ext uri="{BB962C8B-B14F-4D97-AF65-F5344CB8AC3E}">
        <p14:creationId xmlns:p14="http://schemas.microsoft.com/office/powerpoint/2010/main" val="3552805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F2C8EC9F-D45B-71E1-5977-F8EFDB7172E1}"/>
              </a:ext>
            </a:extLst>
          </p:cNvPr>
          <p:cNvSpPr>
            <a:spLocks noGrp="1"/>
          </p:cNvSpPr>
          <p:nvPr>
            <p:ph idx="1"/>
          </p:nvPr>
        </p:nvSpPr>
        <p:spPr>
          <a:xfrm>
            <a:off x="889052" y="526628"/>
            <a:ext cx="10413895" cy="5538270"/>
          </a:xfrm>
        </p:spPr>
        <p:txBody>
          <a:bodyPr>
            <a:normAutofit/>
          </a:bodyPr>
          <a:lstStyle/>
          <a:p>
            <a:pPr marL="0" indent="0" algn="just">
              <a:buNone/>
            </a:pPr>
            <a:r>
              <a:rPr lang="it-IT" sz="1600" dirty="0">
                <a:latin typeface="Calibri" panose="020F0502020204030204" pitchFamily="34" charset="0"/>
                <a:ea typeface="Calibri" panose="020F0502020204030204" pitchFamily="34" charset="0"/>
                <a:cs typeface="Times New Roman" panose="02020603050405020304" pitchFamily="18" charset="0"/>
              </a:rPr>
              <a:t>I primi punti </a:t>
            </a:r>
            <a:r>
              <a:rPr lang="it-IT" sz="1600" dirty="0">
                <a:effectLst/>
                <a:latin typeface="Calibri" panose="020F0502020204030204" pitchFamily="34" charset="0"/>
                <a:ea typeface="Calibri" panose="020F0502020204030204" pitchFamily="34" charset="0"/>
                <a:cs typeface="Times New Roman" panose="02020603050405020304" pitchFamily="18" charset="0"/>
              </a:rPr>
              <a:t>del </a:t>
            </a:r>
            <a:r>
              <a:rPr lang="it-IT" sz="1600" dirty="0" err="1">
                <a:effectLst/>
                <a:latin typeface="Calibri" panose="020F0502020204030204" pitchFamily="34" charset="0"/>
                <a:ea typeface="Calibri" panose="020F0502020204030204" pitchFamily="34" charset="0"/>
                <a:cs typeface="Times New Roman" panose="02020603050405020304" pitchFamily="18" charset="0"/>
              </a:rPr>
              <a:t>problem</a:t>
            </a:r>
            <a:r>
              <a:rPr lang="it-IT" sz="1600" dirty="0">
                <a:effectLst/>
                <a:latin typeface="Calibri" panose="020F0502020204030204" pitchFamily="34" charset="0"/>
                <a:ea typeface="Calibri" panose="020F0502020204030204" pitchFamily="34" charset="0"/>
                <a:cs typeface="Times New Roman" panose="02020603050405020304" pitchFamily="18" charset="0"/>
              </a:rPr>
              <a:t> set richiedevano di importare e riorganizzare su Matlab i dati precedentemente scaricati. Di seguito riportiamo le linee di codice che abbiamo utilizzato per eseguire i vari compiti:</a:t>
            </a:r>
          </a:p>
          <a:p>
            <a:pPr marL="0" indent="0" algn="just">
              <a:buNone/>
            </a:pP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it-IT" sz="1600" b="1" dirty="0">
                <a:latin typeface="Calibri" panose="020F0502020204030204" pitchFamily="34" charset="0"/>
                <a:ea typeface="Calibri" panose="020F0502020204030204" pitchFamily="34" charset="0"/>
                <a:cs typeface="Times New Roman" panose="02020603050405020304" pitchFamily="18" charset="0"/>
              </a:rPr>
              <a:t>PUNTO 1</a:t>
            </a:r>
            <a:r>
              <a:rPr lang="it-IT" sz="1600" dirty="0">
                <a:latin typeface="Calibri" panose="020F0502020204030204" pitchFamily="34" charset="0"/>
                <a:ea typeface="Calibri" panose="020F0502020204030204" pitchFamily="34" charset="0"/>
                <a:cs typeface="Times New Roman" panose="02020603050405020304" pitchFamily="18" charset="0"/>
              </a:rPr>
              <a:t>:  Importa i dati in Matlab</a:t>
            </a:r>
          </a:p>
          <a:p>
            <a:pPr marL="0" indent="0" algn="just">
              <a:buNone/>
            </a:pPr>
            <a:endParaRPr lang="it-IT" sz="16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it-IT" sz="16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it-IT" sz="1600" dirty="0">
              <a:latin typeface="Calibri" panose="020F0502020204030204" pitchFamily="34" charset="0"/>
              <a:ea typeface="Calibri" panose="020F0502020204030204" pitchFamily="34" charset="0"/>
              <a:cs typeface="Times New Roman" panose="02020603050405020304" pitchFamily="18" charset="0"/>
            </a:endParaRPr>
          </a:p>
          <a:p>
            <a:pPr algn="just"/>
            <a:r>
              <a:rPr lang="it-IT" sz="1600" b="1" dirty="0">
                <a:latin typeface="Calibri" panose="020F0502020204030204" pitchFamily="34" charset="0"/>
                <a:ea typeface="Calibri" panose="020F0502020204030204" pitchFamily="34" charset="0"/>
                <a:cs typeface="Times New Roman" panose="02020603050405020304" pitchFamily="18" charset="0"/>
              </a:rPr>
              <a:t>PUNTO 2</a:t>
            </a:r>
            <a:r>
              <a:rPr lang="it-IT" sz="1600" dirty="0">
                <a:latin typeface="Calibri" panose="020F0502020204030204" pitchFamily="34" charset="0"/>
                <a:ea typeface="Calibri" panose="020F0502020204030204" pitchFamily="34" charset="0"/>
                <a:cs typeface="Times New Roman" panose="02020603050405020304" pitchFamily="18" charset="0"/>
              </a:rPr>
              <a:t>: Seleziona il campione mensile 1/2000 – 1/2010</a:t>
            </a:r>
          </a:p>
          <a:p>
            <a:pPr algn="just"/>
            <a:endParaRPr lang="it-IT" sz="16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it-IT" sz="1600" dirty="0">
              <a:latin typeface="Calibri" panose="020F0502020204030204" pitchFamily="34" charset="0"/>
              <a:ea typeface="Calibri" panose="020F0502020204030204" pitchFamily="34" charset="0"/>
              <a:cs typeface="Times New Roman" panose="02020603050405020304" pitchFamily="18" charset="0"/>
            </a:endParaRPr>
          </a:p>
          <a:p>
            <a:pPr algn="just"/>
            <a:r>
              <a:rPr lang="it-IT" sz="1600" b="1" dirty="0">
                <a:latin typeface="Calibri" panose="020F0502020204030204" pitchFamily="34" charset="0"/>
                <a:ea typeface="Calibri" panose="020F0502020204030204" pitchFamily="34" charset="0"/>
                <a:cs typeface="Times New Roman" panose="02020603050405020304" pitchFamily="18" charset="0"/>
              </a:rPr>
              <a:t>PUNTO 3</a:t>
            </a:r>
            <a:r>
              <a:rPr lang="it-IT" sz="1600" dirty="0">
                <a:latin typeface="Calibri" panose="020F0502020204030204" pitchFamily="34" charset="0"/>
                <a:ea typeface="Calibri" panose="020F0502020204030204" pitchFamily="34" charset="0"/>
                <a:cs typeface="Times New Roman" panose="02020603050405020304" pitchFamily="18" charset="0"/>
              </a:rPr>
              <a:t>: Stima i rendimenti medi per ogni asset, e la matrice delle varianze-covarianze</a:t>
            </a:r>
            <a:endParaRPr lang="it-IT" sz="1600" dirty="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Immagine 3">
            <a:extLst>
              <a:ext uri="{FF2B5EF4-FFF2-40B4-BE49-F238E27FC236}">
                <a16:creationId xmlns:a16="http://schemas.microsoft.com/office/drawing/2014/main" id="{31EB5D17-A8C7-1B8A-E378-4890EDB6AF61}"/>
              </a:ext>
            </a:extLst>
          </p:cNvPr>
          <p:cNvPicPr>
            <a:picLocks noChangeAspect="1"/>
          </p:cNvPicPr>
          <p:nvPr/>
        </p:nvPicPr>
        <p:blipFill>
          <a:blip r:embed="rId2"/>
          <a:stretch>
            <a:fillRect/>
          </a:stretch>
        </p:blipFill>
        <p:spPr>
          <a:xfrm>
            <a:off x="1182059" y="1935308"/>
            <a:ext cx="4808967" cy="63994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6" name="Immagine 5">
            <a:extLst>
              <a:ext uri="{FF2B5EF4-FFF2-40B4-BE49-F238E27FC236}">
                <a16:creationId xmlns:a16="http://schemas.microsoft.com/office/drawing/2014/main" id="{E8C7B6CF-144F-97D2-12CA-EC05D83E6FC9}"/>
              </a:ext>
            </a:extLst>
          </p:cNvPr>
          <p:cNvPicPr>
            <a:picLocks noChangeAspect="1"/>
          </p:cNvPicPr>
          <p:nvPr/>
        </p:nvPicPr>
        <p:blipFill>
          <a:blip r:embed="rId3"/>
          <a:stretch>
            <a:fillRect/>
          </a:stretch>
        </p:blipFill>
        <p:spPr>
          <a:xfrm>
            <a:off x="1182059" y="3295763"/>
            <a:ext cx="3128957" cy="25756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9" name="Immagine 8">
            <a:extLst>
              <a:ext uri="{FF2B5EF4-FFF2-40B4-BE49-F238E27FC236}">
                <a16:creationId xmlns:a16="http://schemas.microsoft.com/office/drawing/2014/main" id="{7DC0A0BE-BB21-202B-95DC-57C4A201E494}"/>
              </a:ext>
            </a:extLst>
          </p:cNvPr>
          <p:cNvPicPr>
            <a:picLocks noChangeAspect="1"/>
          </p:cNvPicPr>
          <p:nvPr/>
        </p:nvPicPr>
        <p:blipFill>
          <a:blip r:embed="rId4"/>
          <a:stretch>
            <a:fillRect/>
          </a:stretch>
        </p:blipFill>
        <p:spPr>
          <a:xfrm>
            <a:off x="1182059" y="4542616"/>
            <a:ext cx="3991313" cy="128328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10" name="Rettangolo 9">
            <a:extLst>
              <a:ext uri="{FF2B5EF4-FFF2-40B4-BE49-F238E27FC236}">
                <a16:creationId xmlns:a16="http://schemas.microsoft.com/office/drawing/2014/main" id="{AAB93971-D0F6-C776-F429-3371DC157DF5}"/>
              </a:ext>
            </a:extLst>
          </p:cNvPr>
          <p:cNvSpPr/>
          <p:nvPr/>
        </p:nvSpPr>
        <p:spPr>
          <a:xfrm>
            <a:off x="1307067" y="5475112"/>
            <a:ext cx="3573624" cy="253708"/>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pic>
        <p:nvPicPr>
          <p:cNvPr id="13" name="Immagine 12">
            <a:extLst>
              <a:ext uri="{FF2B5EF4-FFF2-40B4-BE49-F238E27FC236}">
                <a16:creationId xmlns:a16="http://schemas.microsoft.com/office/drawing/2014/main" id="{089B2F00-703F-CF85-35BD-96D17C9F60C7}"/>
              </a:ext>
            </a:extLst>
          </p:cNvPr>
          <p:cNvPicPr>
            <a:picLocks noChangeAspect="1"/>
          </p:cNvPicPr>
          <p:nvPr/>
        </p:nvPicPr>
        <p:blipFill>
          <a:blip r:embed="rId5"/>
          <a:stretch>
            <a:fillRect/>
          </a:stretch>
        </p:blipFill>
        <p:spPr>
          <a:xfrm>
            <a:off x="5655200" y="4416979"/>
            <a:ext cx="3475021" cy="1607959"/>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17" name="Parentesi graffa aperta 16">
            <a:extLst>
              <a:ext uri="{FF2B5EF4-FFF2-40B4-BE49-F238E27FC236}">
                <a16:creationId xmlns:a16="http://schemas.microsoft.com/office/drawing/2014/main" id="{DA9AA373-89E2-79C1-5B60-CB271703FE73}"/>
              </a:ext>
            </a:extLst>
          </p:cNvPr>
          <p:cNvSpPr/>
          <p:nvPr/>
        </p:nvSpPr>
        <p:spPr>
          <a:xfrm>
            <a:off x="5138908" y="4372018"/>
            <a:ext cx="359364" cy="1624478"/>
          </a:xfrm>
          <a:prstGeom prst="leftBrace">
            <a:avLst>
              <a:gd name="adj1" fmla="val 8333"/>
              <a:gd name="adj2" fmla="val 75847"/>
            </a:avLst>
          </a:prstGeom>
          <a:ln w="127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it-IT"/>
          </a:p>
        </p:txBody>
      </p:sp>
      <p:cxnSp>
        <p:nvCxnSpPr>
          <p:cNvPr id="22" name="Connettore diritto 21">
            <a:extLst>
              <a:ext uri="{FF2B5EF4-FFF2-40B4-BE49-F238E27FC236}">
                <a16:creationId xmlns:a16="http://schemas.microsoft.com/office/drawing/2014/main" id="{2E362E38-C9DF-DE77-C010-89B483B3A144}"/>
              </a:ext>
            </a:extLst>
          </p:cNvPr>
          <p:cNvCxnSpPr>
            <a:cxnSpLocks/>
          </p:cNvCxnSpPr>
          <p:nvPr/>
        </p:nvCxnSpPr>
        <p:spPr>
          <a:xfrm flipH="1" flipV="1">
            <a:off x="5822657" y="5081206"/>
            <a:ext cx="3307564" cy="956939"/>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AD06E422-78F7-2C7E-7A91-2868CD1245D3}"/>
              </a:ext>
            </a:extLst>
          </p:cNvPr>
          <p:cNvSpPr txBox="1"/>
          <p:nvPr/>
        </p:nvSpPr>
        <p:spPr>
          <a:xfrm>
            <a:off x="9246862" y="4455044"/>
            <a:ext cx="2777161" cy="1600438"/>
          </a:xfrm>
          <a:prstGeom prst="rect">
            <a:avLst/>
          </a:prstGeom>
          <a:noFill/>
        </p:spPr>
        <p:txBody>
          <a:bodyPr wrap="square" rtlCol="0">
            <a:spAutoFit/>
          </a:bodyPr>
          <a:lstStyle/>
          <a:p>
            <a:pPr algn="just"/>
            <a:r>
              <a:rPr lang="it-IT" sz="1400" dirty="0"/>
              <a:t>A titolo esemplificativo mostriamo una parte della matrice </a:t>
            </a:r>
            <a:r>
              <a:rPr lang="it-IT" sz="1400" i="1" dirty="0"/>
              <a:t>varianze covarianze</a:t>
            </a:r>
            <a:r>
              <a:rPr lang="it-IT" sz="1400" dirty="0"/>
              <a:t>, nella quale si nota come questa sia una matrice </a:t>
            </a:r>
            <a:r>
              <a:rPr lang="it-IT" sz="1400" b="1" dirty="0"/>
              <a:t>simmetrica</a:t>
            </a:r>
            <a:r>
              <a:rPr lang="it-IT" sz="1400" dirty="0"/>
              <a:t> rispetto alla diagonale principale e, quest’ultima ripota le </a:t>
            </a:r>
            <a:r>
              <a:rPr lang="it-IT" sz="1400" b="1" dirty="0"/>
              <a:t>varianze</a:t>
            </a:r>
            <a:r>
              <a:rPr lang="it-IT" sz="1400" dirty="0"/>
              <a:t> degli asset.</a:t>
            </a:r>
          </a:p>
        </p:txBody>
      </p:sp>
    </p:spTree>
    <p:extLst>
      <p:ext uri="{BB962C8B-B14F-4D97-AF65-F5344CB8AC3E}">
        <p14:creationId xmlns:p14="http://schemas.microsoft.com/office/powerpoint/2010/main" val="1903006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741A164-3BA9-C2FA-28F8-49B075940C8F}"/>
              </a:ext>
            </a:extLst>
          </p:cNvPr>
          <p:cNvSpPr>
            <a:spLocks noGrp="1"/>
          </p:cNvSpPr>
          <p:nvPr>
            <p:ph type="title"/>
          </p:nvPr>
        </p:nvSpPr>
        <p:spPr>
          <a:xfrm>
            <a:off x="778281" y="330583"/>
            <a:ext cx="10905066" cy="1135737"/>
          </a:xfrm>
        </p:spPr>
        <p:txBody>
          <a:bodyPr>
            <a:normAutofit/>
          </a:bodyPr>
          <a:lstStyle/>
          <a:p>
            <a:r>
              <a:rPr lang="it-IT" sz="3500" b="1" dirty="0">
                <a:latin typeface="Baskerville Old Face" panose="02020602080505020303" pitchFamily="18" charset="0"/>
              </a:rPr>
              <a:t>OBJECT PORTFOLIO E PORTAFOGLIO INIZIALE</a:t>
            </a:r>
          </a:p>
        </p:txBody>
      </p:sp>
      <p:sp>
        <p:nvSpPr>
          <p:cNvPr id="3" name="Segnaposto contenuto 2">
            <a:extLst>
              <a:ext uri="{FF2B5EF4-FFF2-40B4-BE49-F238E27FC236}">
                <a16:creationId xmlns:a16="http://schemas.microsoft.com/office/drawing/2014/main" id="{E18B63BE-F8DF-210F-E5E4-2FAEBB5B82E6}"/>
              </a:ext>
            </a:extLst>
          </p:cNvPr>
          <p:cNvSpPr>
            <a:spLocks noGrp="1"/>
          </p:cNvSpPr>
          <p:nvPr>
            <p:ph idx="1"/>
          </p:nvPr>
        </p:nvSpPr>
        <p:spPr>
          <a:xfrm>
            <a:off x="778281" y="1658532"/>
            <a:ext cx="10441007" cy="662840"/>
          </a:xfrm>
        </p:spPr>
        <p:txBody>
          <a:bodyPr>
            <a:normAutofit/>
          </a:bodyPr>
          <a:lstStyle/>
          <a:p>
            <a:pPr marL="0" indent="0" algn="just">
              <a:buNone/>
            </a:pPr>
            <a:r>
              <a:rPr lang="it-IT" sz="1600" dirty="0">
                <a:effectLst/>
                <a:latin typeface="Calibri" panose="020F0502020204030204" pitchFamily="34" charset="0"/>
                <a:ea typeface="Calibri" panose="020F0502020204030204" pitchFamily="34" charset="0"/>
                <a:cs typeface="Times New Roman" panose="02020603050405020304" pitchFamily="18" charset="0"/>
              </a:rPr>
              <a:t>Per creare un portafoglio </a:t>
            </a:r>
            <a:r>
              <a:rPr lang="it-IT" sz="1600" i="1" dirty="0" err="1">
                <a:effectLst/>
                <a:latin typeface="Calibri" panose="020F0502020204030204" pitchFamily="34" charset="0"/>
                <a:ea typeface="Calibri" panose="020F0502020204030204" pitchFamily="34" charset="0"/>
                <a:cs typeface="Times New Roman" panose="02020603050405020304" pitchFamily="18" charset="0"/>
              </a:rPr>
              <a:t>object</a:t>
            </a:r>
            <a:r>
              <a:rPr lang="it-IT" sz="1600" dirty="0">
                <a:effectLst/>
                <a:latin typeface="Calibri" panose="020F0502020204030204" pitchFamily="34" charset="0"/>
                <a:ea typeface="Calibri" panose="020F0502020204030204" pitchFamily="34" charset="0"/>
                <a:cs typeface="Times New Roman" panose="02020603050405020304" pitchFamily="18" charset="0"/>
              </a:rPr>
              <a:t> in Matlab, abbiamo richiamato il file </a:t>
            </a:r>
            <a:r>
              <a:rPr lang="it-IT" sz="1600" i="1" dirty="0" err="1">
                <a:effectLst/>
                <a:latin typeface="Calibri" panose="020F0502020204030204" pitchFamily="34" charset="0"/>
                <a:ea typeface="Calibri" panose="020F0502020204030204" pitchFamily="34" charset="0"/>
                <a:cs typeface="Times New Roman" panose="02020603050405020304" pitchFamily="18" charset="0"/>
              </a:rPr>
              <a:t>BlueChipStockMoments.mat</a:t>
            </a:r>
            <a:r>
              <a:rPr lang="it-IT" sz="1600" i="1" dirty="0">
                <a:latin typeface="Calibri" panose="020F0502020204030204" pitchFamily="34" charset="0"/>
                <a:ea typeface="Calibri" panose="020F0502020204030204" pitchFamily="34" charset="0"/>
                <a:cs typeface="Times New Roman" panose="02020603050405020304" pitchFamily="18" charset="0"/>
              </a:rPr>
              <a:t> </a:t>
            </a:r>
            <a:r>
              <a:rPr lang="it-IT" sz="1600" dirty="0">
                <a:effectLst/>
                <a:latin typeface="Calibri" panose="020F0502020204030204" pitchFamily="34" charset="0"/>
                <a:ea typeface="Calibri" panose="020F0502020204030204" pitchFamily="34" charset="0"/>
                <a:cs typeface="Times New Roman" panose="02020603050405020304" pitchFamily="18" charset="0"/>
              </a:rPr>
              <a:t>dal quale abbiamo estrapolato i dati che ci servivano.</a:t>
            </a:r>
            <a:endParaRPr lang="it-IT" sz="1600" dirty="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magine 4">
            <a:extLst>
              <a:ext uri="{FF2B5EF4-FFF2-40B4-BE49-F238E27FC236}">
                <a16:creationId xmlns:a16="http://schemas.microsoft.com/office/drawing/2014/main" id="{F85B0BB9-B4BF-E4C6-5350-DE9120DAFD55}"/>
              </a:ext>
            </a:extLst>
          </p:cNvPr>
          <p:cNvPicPr>
            <a:picLocks noChangeAspect="1"/>
          </p:cNvPicPr>
          <p:nvPr/>
        </p:nvPicPr>
        <p:blipFill rotWithShape="1">
          <a:blip r:embed="rId2"/>
          <a:srcRect t="2126"/>
          <a:stretch/>
        </p:blipFill>
        <p:spPr>
          <a:xfrm>
            <a:off x="866577" y="3036054"/>
            <a:ext cx="2388800" cy="96942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10" name="Immagine 9">
            <a:extLst>
              <a:ext uri="{FF2B5EF4-FFF2-40B4-BE49-F238E27FC236}">
                <a16:creationId xmlns:a16="http://schemas.microsoft.com/office/drawing/2014/main" id="{00ACD9CE-3EA7-0EBC-2A7D-CF50827F014F}"/>
              </a:ext>
            </a:extLst>
          </p:cNvPr>
          <p:cNvPicPr>
            <a:picLocks noChangeAspect="1"/>
          </p:cNvPicPr>
          <p:nvPr/>
        </p:nvPicPr>
        <p:blipFill>
          <a:blip r:embed="rId3"/>
          <a:stretch>
            <a:fillRect/>
          </a:stretch>
        </p:blipFill>
        <p:spPr>
          <a:xfrm>
            <a:off x="866577" y="2449661"/>
            <a:ext cx="2161094" cy="34747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EF2D36F9-2175-F6BA-29CB-6D416F7D24C6}"/>
                  </a:ext>
                </a:extLst>
              </p:cNvPr>
              <p:cNvSpPr txBox="1"/>
              <p:nvPr/>
            </p:nvSpPr>
            <p:spPr>
              <a:xfrm>
                <a:off x="3457767" y="2928040"/>
                <a:ext cx="6167535" cy="1431674"/>
              </a:xfrm>
              <a:prstGeom prst="rect">
                <a:avLst/>
              </a:prstGeom>
              <a:noFill/>
            </p:spPr>
            <p:txBody>
              <a:bodyPr wrap="square" rtlCol="0">
                <a:spAutoFit/>
              </a:bodyPr>
              <a:lstStyle/>
              <a:p>
                <a:r>
                  <a:rPr lang="it-IT" sz="1600" dirty="0"/>
                  <a:t>Restituisce il rendimento mensile medio del mercato</a:t>
                </a:r>
              </a:p>
              <a:p>
                <a:r>
                  <a:rPr lang="it-IT" sz="1600" dirty="0"/>
                  <a:t>Restituisce la varianza mensile del mercato</a:t>
                </a:r>
              </a:p>
              <a:p>
                <a:r>
                  <a:rPr lang="it-IT" sz="1600" dirty="0"/>
                  <a:t>Imponiamo il rendimento </a:t>
                </a:r>
                <a:r>
                  <a:rPr lang="it-IT" sz="1600" i="1" dirty="0" err="1"/>
                  <a:t>FreeRisk</a:t>
                </a:r>
                <a:r>
                  <a:rPr lang="it-IT" sz="1600" dirty="0"/>
                  <a:t> all’1% annuo, ossia:  </a:t>
                </a:r>
                <a14:m>
                  <m:oMath xmlns:m="http://schemas.openxmlformats.org/officeDocument/2006/math">
                    <m:f>
                      <m:fPr>
                        <m:ctrlPr>
                          <a:rPr lang="it-IT" sz="1600" i="1" smtClean="0">
                            <a:latin typeface="Cambria Math" panose="02040503050406030204" pitchFamily="18" charset="0"/>
                          </a:rPr>
                        </m:ctrlPr>
                      </m:fPr>
                      <m:num>
                        <m:r>
                          <a:rPr lang="it-IT" sz="1600" b="0" i="1" smtClean="0">
                            <a:latin typeface="Cambria Math" panose="02040503050406030204" pitchFamily="18" charset="0"/>
                          </a:rPr>
                          <m:t>1%</m:t>
                        </m:r>
                      </m:num>
                      <m:den>
                        <m:r>
                          <a:rPr lang="it-IT" sz="1600" b="0" i="1" smtClean="0">
                            <a:latin typeface="Cambria Math" panose="02040503050406030204" pitchFamily="18" charset="0"/>
                          </a:rPr>
                          <m:t>12</m:t>
                        </m:r>
                      </m:den>
                    </m:f>
                  </m:oMath>
                </a14:m>
                <a:r>
                  <a:rPr lang="it-IT" sz="1600" dirty="0"/>
                  <a:t> mensile</a:t>
                </a:r>
              </a:p>
              <a:p>
                <a:r>
                  <a:rPr lang="it-IT" sz="1600" dirty="0"/>
                  <a:t>Restituisce la varianza mensile del titolo </a:t>
                </a:r>
                <a:r>
                  <a:rPr lang="it-IT" sz="1600" i="1" dirty="0"/>
                  <a:t>FreeRisk</a:t>
                </a:r>
              </a:p>
              <a:p>
                <a:endParaRPr lang="it-IT" sz="1600" dirty="0"/>
              </a:p>
            </p:txBody>
          </p:sp>
        </mc:Choice>
        <mc:Fallback xmlns="">
          <p:sp>
            <p:nvSpPr>
              <p:cNvPr id="11" name="CasellaDiTesto 10">
                <a:extLst>
                  <a:ext uri="{FF2B5EF4-FFF2-40B4-BE49-F238E27FC236}">
                    <a16:creationId xmlns:a16="http://schemas.microsoft.com/office/drawing/2014/main" id="{EF2D36F9-2175-F6BA-29CB-6D416F7D24C6}"/>
                  </a:ext>
                </a:extLst>
              </p:cNvPr>
              <p:cNvSpPr txBox="1">
                <a:spLocks noRot="1" noChangeAspect="1" noMove="1" noResize="1" noEditPoints="1" noAdjustHandles="1" noChangeArrowheads="1" noChangeShapeType="1" noTextEdit="1"/>
              </p:cNvSpPr>
              <p:nvPr/>
            </p:nvSpPr>
            <p:spPr>
              <a:xfrm>
                <a:off x="3457767" y="2928040"/>
                <a:ext cx="6167535" cy="1431674"/>
              </a:xfrm>
              <a:prstGeom prst="rect">
                <a:avLst/>
              </a:prstGeom>
              <a:blipFill>
                <a:blip r:embed="rId4"/>
                <a:stretch>
                  <a:fillRect l="-494" t="-1277"/>
                </a:stretch>
              </a:blipFill>
            </p:spPr>
            <p:txBody>
              <a:bodyPr/>
              <a:lstStyle/>
              <a:p>
                <a:r>
                  <a:rPr lang="it-IT">
                    <a:noFill/>
                  </a:rPr>
                  <a:t> </a:t>
                </a:r>
              </a:p>
            </p:txBody>
          </p:sp>
        </mc:Fallback>
      </mc:AlternateContent>
      <p:cxnSp>
        <p:nvCxnSpPr>
          <p:cNvPr id="23" name="Connettore 2 22">
            <a:extLst>
              <a:ext uri="{FF2B5EF4-FFF2-40B4-BE49-F238E27FC236}">
                <a16:creationId xmlns:a16="http://schemas.microsoft.com/office/drawing/2014/main" id="{F3A27359-E1EF-8F95-C065-DC31F3EACCBF}"/>
              </a:ext>
            </a:extLst>
          </p:cNvPr>
          <p:cNvCxnSpPr>
            <a:cxnSpLocks/>
          </p:cNvCxnSpPr>
          <p:nvPr/>
        </p:nvCxnSpPr>
        <p:spPr>
          <a:xfrm flipV="1">
            <a:off x="2733869" y="3073856"/>
            <a:ext cx="723898" cy="798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36BEB929-5740-6B29-EF86-0A2725E3B561}"/>
              </a:ext>
            </a:extLst>
          </p:cNvPr>
          <p:cNvCxnSpPr>
            <a:cxnSpLocks/>
          </p:cNvCxnSpPr>
          <p:nvPr/>
        </p:nvCxnSpPr>
        <p:spPr>
          <a:xfrm flipV="1">
            <a:off x="3175598" y="3331029"/>
            <a:ext cx="282169" cy="279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67D4856A-4226-9BED-F7C8-09E9ECF6B24D}"/>
              </a:ext>
            </a:extLst>
          </p:cNvPr>
          <p:cNvCxnSpPr>
            <a:cxnSpLocks/>
          </p:cNvCxnSpPr>
          <p:nvPr/>
        </p:nvCxnSpPr>
        <p:spPr>
          <a:xfrm>
            <a:off x="2668555" y="3606282"/>
            <a:ext cx="78921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2 30">
            <a:extLst>
              <a:ext uri="{FF2B5EF4-FFF2-40B4-BE49-F238E27FC236}">
                <a16:creationId xmlns:a16="http://schemas.microsoft.com/office/drawing/2014/main" id="{D77BCBF4-163B-5F1B-AA51-5051E59C06AA}"/>
              </a:ext>
            </a:extLst>
          </p:cNvPr>
          <p:cNvCxnSpPr>
            <a:cxnSpLocks/>
          </p:cNvCxnSpPr>
          <p:nvPr/>
        </p:nvCxnSpPr>
        <p:spPr>
          <a:xfrm>
            <a:off x="3063161" y="3853543"/>
            <a:ext cx="394606" cy="641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CasellaDiTesto 35">
            <a:extLst>
              <a:ext uri="{FF2B5EF4-FFF2-40B4-BE49-F238E27FC236}">
                <a16:creationId xmlns:a16="http://schemas.microsoft.com/office/drawing/2014/main" id="{12CD2940-4739-094A-91D7-F0C27443DAA2}"/>
              </a:ext>
            </a:extLst>
          </p:cNvPr>
          <p:cNvSpPr txBox="1"/>
          <p:nvPr/>
        </p:nvSpPr>
        <p:spPr>
          <a:xfrm>
            <a:off x="866577" y="4469363"/>
            <a:ext cx="10352711" cy="584775"/>
          </a:xfrm>
          <a:prstGeom prst="rect">
            <a:avLst/>
          </a:prstGeom>
          <a:noFill/>
        </p:spPr>
        <p:txBody>
          <a:bodyPr wrap="square" rtlCol="0">
            <a:spAutoFit/>
          </a:bodyPr>
          <a:lstStyle/>
          <a:p>
            <a:pPr algn="just"/>
            <a:r>
              <a:rPr lang="it-IT" sz="1600" dirty="0"/>
              <a:t>Una volta fatto ciò, siamo passati alla costruzione effettiva del portafoglio </a:t>
            </a:r>
            <a:r>
              <a:rPr lang="it-IT" sz="1600" i="1" dirty="0" err="1"/>
              <a:t>object</a:t>
            </a:r>
            <a:r>
              <a:rPr lang="it-IT" sz="1600" dirty="0"/>
              <a:t> imponendo mediante la funzione </a:t>
            </a:r>
            <a:r>
              <a:rPr lang="it-IT" sz="1600" i="1" dirty="0"/>
              <a:t>Portfolio</a:t>
            </a:r>
            <a:r>
              <a:rPr lang="it-IT" sz="1600" dirty="0"/>
              <a:t> i valori precedentemente costruiti.</a:t>
            </a:r>
          </a:p>
        </p:txBody>
      </p:sp>
      <p:pic>
        <p:nvPicPr>
          <p:cNvPr id="38" name="Immagine 37">
            <a:extLst>
              <a:ext uri="{FF2B5EF4-FFF2-40B4-BE49-F238E27FC236}">
                <a16:creationId xmlns:a16="http://schemas.microsoft.com/office/drawing/2014/main" id="{3EB2E432-3426-0A69-AB5F-76ACA1BF8DC8}"/>
              </a:ext>
            </a:extLst>
          </p:cNvPr>
          <p:cNvPicPr>
            <a:picLocks noChangeAspect="1"/>
          </p:cNvPicPr>
          <p:nvPr/>
        </p:nvPicPr>
        <p:blipFill>
          <a:blip r:embed="rId5"/>
          <a:stretch>
            <a:fillRect/>
          </a:stretch>
        </p:blipFill>
        <p:spPr>
          <a:xfrm>
            <a:off x="1341468" y="5206458"/>
            <a:ext cx="9509064" cy="334578"/>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39" name="Rettangolo 38">
            <a:extLst>
              <a:ext uri="{FF2B5EF4-FFF2-40B4-BE49-F238E27FC236}">
                <a16:creationId xmlns:a16="http://schemas.microsoft.com/office/drawing/2014/main" id="{D0A2D7FD-9E52-B420-E062-2A231093BDFC}"/>
              </a:ext>
            </a:extLst>
          </p:cNvPr>
          <p:cNvSpPr/>
          <p:nvPr/>
        </p:nvSpPr>
        <p:spPr>
          <a:xfrm>
            <a:off x="6867331" y="5281125"/>
            <a:ext cx="1035698" cy="199572"/>
          </a:xfrm>
          <a:prstGeom prst="rect">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cxnSp>
        <p:nvCxnSpPr>
          <p:cNvPr id="40" name="Connettore 2 39">
            <a:extLst>
              <a:ext uri="{FF2B5EF4-FFF2-40B4-BE49-F238E27FC236}">
                <a16:creationId xmlns:a16="http://schemas.microsoft.com/office/drawing/2014/main" id="{BF69931F-2EAD-DE3B-9571-1831AE22C3B0}"/>
              </a:ext>
            </a:extLst>
          </p:cNvPr>
          <p:cNvCxnSpPr>
            <a:cxnSpLocks/>
          </p:cNvCxnSpPr>
          <p:nvPr/>
        </p:nvCxnSpPr>
        <p:spPr>
          <a:xfrm>
            <a:off x="7256496" y="5541036"/>
            <a:ext cx="0" cy="1897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CasellaDiTesto 42">
            <a:extLst>
              <a:ext uri="{FF2B5EF4-FFF2-40B4-BE49-F238E27FC236}">
                <a16:creationId xmlns:a16="http://schemas.microsoft.com/office/drawing/2014/main" id="{8127F32F-9D35-9C99-1A78-A5F7827E40B8}"/>
              </a:ext>
            </a:extLst>
          </p:cNvPr>
          <p:cNvSpPr txBox="1"/>
          <p:nvPr/>
        </p:nvSpPr>
        <p:spPr>
          <a:xfrm>
            <a:off x="7137919" y="5730078"/>
            <a:ext cx="3200400" cy="584775"/>
          </a:xfrm>
          <a:prstGeom prst="rect">
            <a:avLst/>
          </a:prstGeom>
          <a:noFill/>
        </p:spPr>
        <p:txBody>
          <a:bodyPr wrap="square" rtlCol="0">
            <a:spAutoFit/>
          </a:bodyPr>
          <a:lstStyle/>
          <a:p>
            <a:pPr algn="just"/>
            <a:r>
              <a:rPr lang="it-IT" sz="1600" dirty="0"/>
              <a:t>Media dei rendimenti calcolata con i dati </a:t>
            </a:r>
            <a:r>
              <a:rPr lang="it-IT" sz="1600" i="1" dirty="0">
                <a:effectLst/>
                <a:latin typeface="Calibri" panose="020F0502020204030204" pitchFamily="34" charset="0"/>
                <a:ea typeface="Calibri" panose="020F0502020204030204" pitchFamily="34" charset="0"/>
                <a:cs typeface="Times New Roman" panose="02020603050405020304" pitchFamily="18" charset="0"/>
              </a:rPr>
              <a:t>Kenneth French data library</a:t>
            </a:r>
            <a:endParaRPr lang="it-IT" sz="1600" dirty="0"/>
          </a:p>
        </p:txBody>
      </p:sp>
      <p:pic>
        <p:nvPicPr>
          <p:cNvPr id="45" name="Immagine 44">
            <a:extLst>
              <a:ext uri="{FF2B5EF4-FFF2-40B4-BE49-F238E27FC236}">
                <a16:creationId xmlns:a16="http://schemas.microsoft.com/office/drawing/2014/main" id="{1F7A3B8D-C15D-111B-195B-7C68DA164107}"/>
              </a:ext>
            </a:extLst>
          </p:cNvPr>
          <p:cNvPicPr>
            <a:picLocks noChangeAspect="1"/>
          </p:cNvPicPr>
          <p:nvPr/>
        </p:nvPicPr>
        <p:blipFill>
          <a:blip r:embed="rId6"/>
          <a:stretch>
            <a:fillRect/>
          </a:stretch>
        </p:blipFill>
        <p:spPr>
          <a:xfrm>
            <a:off x="1341409" y="5803537"/>
            <a:ext cx="3200400" cy="29009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46" name="CasellaDiTesto 45">
            <a:extLst>
              <a:ext uri="{FF2B5EF4-FFF2-40B4-BE49-F238E27FC236}">
                <a16:creationId xmlns:a16="http://schemas.microsoft.com/office/drawing/2014/main" id="{A7D94C73-4429-08AC-DAD2-C4CB485C2236}"/>
              </a:ext>
            </a:extLst>
          </p:cNvPr>
          <p:cNvSpPr txBox="1"/>
          <p:nvPr/>
        </p:nvSpPr>
        <p:spPr>
          <a:xfrm>
            <a:off x="1239523" y="6132596"/>
            <a:ext cx="3453777" cy="338554"/>
          </a:xfrm>
          <a:prstGeom prst="rect">
            <a:avLst/>
          </a:prstGeom>
          <a:noFill/>
        </p:spPr>
        <p:txBody>
          <a:bodyPr wrap="square" rtlCol="0">
            <a:spAutoFit/>
          </a:bodyPr>
          <a:lstStyle/>
          <a:p>
            <a:r>
              <a:rPr lang="it-IT" sz="1600" dirty="0"/>
              <a:t>Definisco i pesi del portafoglio uniformi</a:t>
            </a:r>
          </a:p>
        </p:txBody>
      </p:sp>
    </p:spTree>
    <p:extLst>
      <p:ext uri="{BB962C8B-B14F-4D97-AF65-F5344CB8AC3E}">
        <p14:creationId xmlns:p14="http://schemas.microsoft.com/office/powerpoint/2010/main" val="3028552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CasellaDiTesto 10">
            <a:extLst>
              <a:ext uri="{FF2B5EF4-FFF2-40B4-BE49-F238E27FC236}">
                <a16:creationId xmlns:a16="http://schemas.microsoft.com/office/drawing/2014/main" id="{6B9B3065-D6F8-5234-1400-AD48CE7D72B1}"/>
              </a:ext>
            </a:extLst>
          </p:cNvPr>
          <p:cNvSpPr txBox="1"/>
          <p:nvPr/>
        </p:nvSpPr>
        <p:spPr>
          <a:xfrm>
            <a:off x="223935" y="373224"/>
            <a:ext cx="10995354" cy="584775"/>
          </a:xfrm>
          <a:prstGeom prst="rect">
            <a:avLst/>
          </a:prstGeom>
          <a:noFill/>
        </p:spPr>
        <p:txBody>
          <a:bodyPr wrap="square" rtlCol="0">
            <a:spAutoFit/>
          </a:bodyPr>
          <a:lstStyle/>
          <a:p>
            <a:pPr algn="just"/>
            <a:r>
              <a:rPr lang="it-IT" sz="1600" dirty="0"/>
              <a:t>Infine abbiamo richiamato la funzione </a:t>
            </a:r>
            <a:r>
              <a:rPr lang="it-IT" sz="1600" i="1" dirty="0" err="1"/>
              <a:t>estimatePortMoment</a:t>
            </a:r>
            <a:r>
              <a:rPr lang="it-IT" sz="1600" dirty="0"/>
              <a:t> per stimare la media e la deviazione standard dei rendimenti dei portafogli con pesi uguali. Utilizzabile come benchmark </a:t>
            </a:r>
          </a:p>
        </p:txBody>
      </p:sp>
      <p:pic>
        <p:nvPicPr>
          <p:cNvPr id="19" name="Immagine 18">
            <a:extLst>
              <a:ext uri="{FF2B5EF4-FFF2-40B4-BE49-F238E27FC236}">
                <a16:creationId xmlns:a16="http://schemas.microsoft.com/office/drawing/2014/main" id="{B093732E-EB5C-6C48-AE3D-CC564C0B8E7F}"/>
              </a:ext>
            </a:extLst>
          </p:cNvPr>
          <p:cNvPicPr>
            <a:picLocks noChangeAspect="1"/>
          </p:cNvPicPr>
          <p:nvPr/>
        </p:nvPicPr>
        <p:blipFill>
          <a:blip r:embed="rId2"/>
          <a:stretch>
            <a:fillRect/>
          </a:stretch>
        </p:blipFill>
        <p:spPr>
          <a:xfrm>
            <a:off x="3674968" y="1186476"/>
            <a:ext cx="4842063" cy="31402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21" name="Immagine 20">
            <a:extLst>
              <a:ext uri="{FF2B5EF4-FFF2-40B4-BE49-F238E27FC236}">
                <a16:creationId xmlns:a16="http://schemas.microsoft.com/office/drawing/2014/main" id="{0B230329-5868-C39D-9A22-221802504D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3817" y="2131954"/>
            <a:ext cx="6495590" cy="4651416"/>
          </a:xfrm>
          <a:prstGeom prst="rect">
            <a:avLst/>
          </a:prstGeom>
        </p:spPr>
      </p:pic>
      <p:sp>
        <p:nvSpPr>
          <p:cNvPr id="22" name="CasellaDiTesto 21">
            <a:extLst>
              <a:ext uri="{FF2B5EF4-FFF2-40B4-BE49-F238E27FC236}">
                <a16:creationId xmlns:a16="http://schemas.microsoft.com/office/drawing/2014/main" id="{49BA677E-2416-14D1-FE60-CF03456CF174}"/>
              </a:ext>
            </a:extLst>
          </p:cNvPr>
          <p:cNvSpPr txBox="1"/>
          <p:nvPr/>
        </p:nvSpPr>
        <p:spPr>
          <a:xfrm>
            <a:off x="327349" y="1764936"/>
            <a:ext cx="10995354" cy="338554"/>
          </a:xfrm>
          <a:prstGeom prst="rect">
            <a:avLst/>
          </a:prstGeom>
          <a:noFill/>
        </p:spPr>
        <p:txBody>
          <a:bodyPr wrap="square" rtlCol="0">
            <a:spAutoFit/>
          </a:bodyPr>
          <a:lstStyle/>
          <a:p>
            <a:pPr algn="just"/>
            <a:r>
              <a:rPr lang="it-IT" sz="1600" dirty="0"/>
              <a:t>Di seguito un grafico che mostra quanto ottenuto finora.</a:t>
            </a:r>
          </a:p>
        </p:txBody>
      </p:sp>
    </p:spTree>
    <p:extLst>
      <p:ext uri="{BB962C8B-B14F-4D97-AF65-F5344CB8AC3E}">
        <p14:creationId xmlns:p14="http://schemas.microsoft.com/office/powerpoint/2010/main" val="1816192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olo 1">
            <a:extLst>
              <a:ext uri="{FF2B5EF4-FFF2-40B4-BE49-F238E27FC236}">
                <a16:creationId xmlns:a16="http://schemas.microsoft.com/office/drawing/2014/main" id="{602A4860-4812-F82C-05B7-FF34A6E5CE18}"/>
              </a:ext>
            </a:extLst>
          </p:cNvPr>
          <p:cNvSpPr>
            <a:spLocks noGrp="1"/>
          </p:cNvSpPr>
          <p:nvPr>
            <p:ph type="title"/>
          </p:nvPr>
        </p:nvSpPr>
        <p:spPr>
          <a:xfrm>
            <a:off x="643467" y="321734"/>
            <a:ext cx="10905066" cy="1135737"/>
          </a:xfrm>
        </p:spPr>
        <p:txBody>
          <a:bodyPr>
            <a:normAutofit/>
          </a:bodyPr>
          <a:lstStyle/>
          <a:p>
            <a:r>
              <a:rPr lang="it-IT" sz="3500" b="1" dirty="0">
                <a:latin typeface="Baskerville Old Face" panose="02020602080505020303" pitchFamily="18" charset="0"/>
              </a:rPr>
              <a:t>STANDARD PORTFOLIO PROBLEM E FRONTIERA</a:t>
            </a:r>
          </a:p>
        </p:txBody>
      </p:sp>
      <p:sp>
        <p:nvSpPr>
          <p:cNvPr id="5" name="CasellaDiTesto 4">
            <a:extLst>
              <a:ext uri="{FF2B5EF4-FFF2-40B4-BE49-F238E27FC236}">
                <a16:creationId xmlns:a16="http://schemas.microsoft.com/office/drawing/2014/main" id="{ED64539D-E629-EC1F-7F79-88E9376DC2AC}"/>
              </a:ext>
            </a:extLst>
          </p:cNvPr>
          <p:cNvSpPr txBox="1"/>
          <p:nvPr/>
        </p:nvSpPr>
        <p:spPr>
          <a:xfrm>
            <a:off x="643467" y="1321553"/>
            <a:ext cx="10905066" cy="584775"/>
          </a:xfrm>
          <a:prstGeom prst="rect">
            <a:avLst/>
          </a:prstGeom>
          <a:noFill/>
        </p:spPr>
        <p:txBody>
          <a:bodyPr wrap="square" rtlCol="0">
            <a:spAutoFit/>
          </a:bodyPr>
          <a:lstStyle/>
          <a:p>
            <a:r>
              <a:rPr lang="it-IT" sz="1600" dirty="0"/>
              <a:t>Utilizzando la funzione</a:t>
            </a:r>
            <a:r>
              <a:rPr lang="it-IT" sz="1600" i="1" dirty="0"/>
              <a:t> </a:t>
            </a:r>
            <a:r>
              <a:rPr lang="it-IT" sz="1600" i="1" dirty="0" err="1"/>
              <a:t>setDefoultConstraints</a:t>
            </a:r>
            <a:r>
              <a:rPr lang="it-IT" sz="1600" dirty="0"/>
              <a:t>, facciamo in modo che i portafogli siano composti esclusivamente da titoli i cui pesi sono non negativi e la loro somma sia uguale a 1.</a:t>
            </a:r>
          </a:p>
        </p:txBody>
      </p:sp>
      <p:pic>
        <p:nvPicPr>
          <p:cNvPr id="8" name="Immagine 7">
            <a:extLst>
              <a:ext uri="{FF2B5EF4-FFF2-40B4-BE49-F238E27FC236}">
                <a16:creationId xmlns:a16="http://schemas.microsoft.com/office/drawing/2014/main" id="{1D94DD36-F80C-A5DF-D251-3526D1CB58A9}"/>
              </a:ext>
            </a:extLst>
          </p:cNvPr>
          <p:cNvPicPr>
            <a:picLocks noChangeAspect="1"/>
          </p:cNvPicPr>
          <p:nvPr/>
        </p:nvPicPr>
        <p:blipFill>
          <a:blip r:embed="rId2"/>
          <a:stretch>
            <a:fillRect/>
          </a:stretch>
        </p:blipFill>
        <p:spPr>
          <a:xfrm>
            <a:off x="759195" y="2034825"/>
            <a:ext cx="3870116" cy="898579"/>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9" name="Rettangolo 8">
            <a:extLst>
              <a:ext uri="{FF2B5EF4-FFF2-40B4-BE49-F238E27FC236}">
                <a16:creationId xmlns:a16="http://schemas.microsoft.com/office/drawing/2014/main" id="{6BC4912B-CDB0-D9D1-70CE-7AB231D511D9}"/>
              </a:ext>
            </a:extLst>
          </p:cNvPr>
          <p:cNvSpPr/>
          <p:nvPr/>
        </p:nvSpPr>
        <p:spPr>
          <a:xfrm>
            <a:off x="828019" y="2369574"/>
            <a:ext cx="2770586" cy="206478"/>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cxnSp>
        <p:nvCxnSpPr>
          <p:cNvPr id="15" name="Connettore 2 14">
            <a:extLst>
              <a:ext uri="{FF2B5EF4-FFF2-40B4-BE49-F238E27FC236}">
                <a16:creationId xmlns:a16="http://schemas.microsoft.com/office/drawing/2014/main" id="{1D66AD22-E30F-BA00-2E00-E8C7789CDC7B}"/>
              </a:ext>
            </a:extLst>
          </p:cNvPr>
          <p:cNvCxnSpPr>
            <a:cxnSpLocks/>
            <a:endCxn id="24" idx="1"/>
          </p:cNvCxnSpPr>
          <p:nvPr/>
        </p:nvCxnSpPr>
        <p:spPr>
          <a:xfrm flipV="1">
            <a:off x="3598605" y="2142218"/>
            <a:ext cx="1445343" cy="3150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D9134EEE-B120-B15A-1D96-A5730E1519B3}"/>
              </a:ext>
            </a:extLst>
          </p:cNvPr>
          <p:cNvSpPr txBox="1"/>
          <p:nvPr/>
        </p:nvSpPr>
        <p:spPr>
          <a:xfrm>
            <a:off x="5043948" y="1972941"/>
            <a:ext cx="5555226" cy="338554"/>
          </a:xfrm>
          <a:prstGeom prst="rect">
            <a:avLst/>
          </a:prstGeom>
          <a:noFill/>
        </p:spPr>
        <p:txBody>
          <a:bodyPr wrap="square" rtlCol="0">
            <a:spAutoFit/>
          </a:bodyPr>
          <a:lstStyle/>
          <a:p>
            <a:r>
              <a:rPr lang="it-IT" sz="1600" dirty="0"/>
              <a:t>Stima 500 portafogli efficienti che determinano la frontiera</a:t>
            </a:r>
          </a:p>
        </p:txBody>
      </p:sp>
      <p:pic>
        <p:nvPicPr>
          <p:cNvPr id="26" name="Immagine 25">
            <a:extLst>
              <a:ext uri="{FF2B5EF4-FFF2-40B4-BE49-F238E27FC236}">
                <a16:creationId xmlns:a16="http://schemas.microsoft.com/office/drawing/2014/main" id="{0ED52564-CE7A-F5BF-7C8A-28B502EFEB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3971" y="2430335"/>
            <a:ext cx="5898731" cy="4334910"/>
          </a:xfrm>
          <a:prstGeom prst="rect">
            <a:avLst/>
          </a:prstGeom>
        </p:spPr>
      </p:pic>
      <p:sp>
        <p:nvSpPr>
          <p:cNvPr id="28" name="CasellaDiTesto 27">
            <a:extLst>
              <a:ext uri="{FF2B5EF4-FFF2-40B4-BE49-F238E27FC236}">
                <a16:creationId xmlns:a16="http://schemas.microsoft.com/office/drawing/2014/main" id="{5A8CCF68-EA3A-B7C7-8C61-67DBFB52A4D7}"/>
              </a:ext>
            </a:extLst>
          </p:cNvPr>
          <p:cNvSpPr txBox="1"/>
          <p:nvPr/>
        </p:nvSpPr>
        <p:spPr>
          <a:xfrm>
            <a:off x="759195" y="3268153"/>
            <a:ext cx="3870116" cy="1815882"/>
          </a:xfrm>
          <a:prstGeom prst="rect">
            <a:avLst/>
          </a:prstGeom>
          <a:noFill/>
        </p:spPr>
        <p:txBody>
          <a:bodyPr wrap="square" rtlCol="0">
            <a:spAutoFit/>
          </a:bodyPr>
          <a:lstStyle/>
          <a:p>
            <a:pPr algn="just"/>
            <a:r>
              <a:rPr lang="it-IT" sz="1600" dirty="0"/>
              <a:t>La figura a destra mostra come i portafogli si distribuiscono su un piano i cui assi sono il rendimento medio (y) e la volatilità dei rendimenti (x) entrambi annualizzati.</a:t>
            </a:r>
          </a:p>
          <a:p>
            <a:pPr algn="just"/>
            <a:r>
              <a:rPr lang="it-IT" sz="1600" dirty="0"/>
              <a:t>La frontiera, rappresentata in blu, è formata da 500 portafogli efficienti stimati in precedenza.</a:t>
            </a:r>
          </a:p>
        </p:txBody>
      </p:sp>
      <p:sp>
        <p:nvSpPr>
          <p:cNvPr id="30" name="Rectangle 1">
            <a:extLst>
              <a:ext uri="{FF2B5EF4-FFF2-40B4-BE49-F238E27FC236}">
                <a16:creationId xmlns:a16="http://schemas.microsoft.com/office/drawing/2014/main" id="{EE271BFC-8312-D47F-6606-507982FA5E38}"/>
              </a:ext>
            </a:extLst>
          </p:cNvPr>
          <p:cNvSpPr>
            <a:spLocks noChangeArrowheads="1"/>
          </p:cNvSpPr>
          <p:nvPr/>
        </p:nvSpPr>
        <p:spPr bwMode="auto">
          <a:xfrm>
            <a:off x="1475300" y="5539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graphicFrame>
        <p:nvGraphicFramePr>
          <p:cNvPr id="31" name="Tabella 31">
            <a:extLst>
              <a:ext uri="{FF2B5EF4-FFF2-40B4-BE49-F238E27FC236}">
                <a16:creationId xmlns:a16="http://schemas.microsoft.com/office/drawing/2014/main" id="{D9C9A35E-8240-14CC-A84D-6755BD7C65BB}"/>
              </a:ext>
            </a:extLst>
          </p:cNvPr>
          <p:cNvGraphicFramePr>
            <a:graphicFrameLocks noGrp="1"/>
          </p:cNvGraphicFramePr>
          <p:nvPr>
            <p:extLst>
              <p:ext uri="{D42A27DB-BD31-4B8C-83A1-F6EECF244321}">
                <p14:modId xmlns:p14="http://schemas.microsoft.com/office/powerpoint/2010/main" val="1492106035"/>
              </p:ext>
            </p:extLst>
          </p:nvPr>
        </p:nvGraphicFramePr>
        <p:xfrm>
          <a:off x="759195" y="5542324"/>
          <a:ext cx="3870117" cy="1112520"/>
        </p:xfrm>
        <a:graphic>
          <a:graphicData uri="http://schemas.openxmlformats.org/drawingml/2006/table">
            <a:tbl>
              <a:tblPr firstRow="1" bandRow="1">
                <a:tableStyleId>{2D5ABB26-0587-4C30-8999-92F81FD0307C}</a:tableStyleId>
              </a:tblPr>
              <a:tblGrid>
                <a:gridCol w="1290039">
                  <a:extLst>
                    <a:ext uri="{9D8B030D-6E8A-4147-A177-3AD203B41FA5}">
                      <a16:colId xmlns:a16="http://schemas.microsoft.com/office/drawing/2014/main" val="1498108514"/>
                    </a:ext>
                  </a:extLst>
                </a:gridCol>
                <a:gridCol w="1290039">
                  <a:extLst>
                    <a:ext uri="{9D8B030D-6E8A-4147-A177-3AD203B41FA5}">
                      <a16:colId xmlns:a16="http://schemas.microsoft.com/office/drawing/2014/main" val="1045304292"/>
                    </a:ext>
                  </a:extLst>
                </a:gridCol>
                <a:gridCol w="1290039">
                  <a:extLst>
                    <a:ext uri="{9D8B030D-6E8A-4147-A177-3AD203B41FA5}">
                      <a16:colId xmlns:a16="http://schemas.microsoft.com/office/drawing/2014/main" val="3737529701"/>
                    </a:ext>
                  </a:extLst>
                </a:gridCol>
              </a:tblGrid>
              <a:tr h="370840">
                <a:tc>
                  <a:txBody>
                    <a:bodyPr/>
                    <a:lstStyle/>
                    <a:p>
                      <a:pPr algn="ctr"/>
                      <a:endParaRPr lang="it-IT" sz="1400" b="1" dirty="0"/>
                    </a:p>
                  </a:txBody>
                  <a:tcPr/>
                </a:tc>
                <a:tc>
                  <a:txBody>
                    <a:bodyPr/>
                    <a:lstStyle/>
                    <a:p>
                      <a:pPr algn="ctr"/>
                      <a:r>
                        <a:rPr lang="it-IT" sz="1400" b="1" dirty="0"/>
                        <a:t>MIN</a:t>
                      </a:r>
                    </a:p>
                  </a:txBody>
                  <a:tcPr/>
                </a:tc>
                <a:tc>
                  <a:txBody>
                    <a:bodyPr/>
                    <a:lstStyle/>
                    <a:p>
                      <a:pPr algn="ctr"/>
                      <a:r>
                        <a:rPr lang="it-IT" sz="1400" b="1" dirty="0"/>
                        <a:t>MAX</a:t>
                      </a:r>
                    </a:p>
                  </a:txBody>
                  <a:tcPr/>
                </a:tc>
                <a:extLst>
                  <a:ext uri="{0D108BD9-81ED-4DB2-BD59-A6C34878D82A}">
                    <a16:rowId xmlns:a16="http://schemas.microsoft.com/office/drawing/2014/main" val="2670387184"/>
                  </a:ext>
                </a:extLst>
              </a:tr>
              <a:tr h="370840">
                <a:tc>
                  <a:txBody>
                    <a:bodyPr/>
                    <a:lstStyle/>
                    <a:p>
                      <a:pPr algn="ctr"/>
                      <a:r>
                        <a:rPr lang="it-IT" sz="1400" b="1" dirty="0"/>
                        <a:t>RENDIMENTO</a:t>
                      </a:r>
                    </a:p>
                  </a:txBody>
                  <a:tcPr/>
                </a:tc>
                <a:tc>
                  <a:txBody>
                    <a:bodyPr/>
                    <a:lstStyle/>
                    <a:p>
                      <a:pPr algn="ctr"/>
                      <a:r>
                        <a:rPr lang="it-IT" sz="1400" b="1" dirty="0"/>
                        <a:t>3,51%</a:t>
                      </a:r>
                    </a:p>
                  </a:txBody>
                  <a:tcPr/>
                </a:tc>
                <a:tc>
                  <a:txBody>
                    <a:bodyPr/>
                    <a:lstStyle/>
                    <a:p>
                      <a:pPr algn="ctr"/>
                      <a:r>
                        <a:rPr lang="it-IT" sz="1400" b="1" dirty="0"/>
                        <a:t>16,03%</a:t>
                      </a:r>
                    </a:p>
                  </a:txBody>
                  <a:tcPr/>
                </a:tc>
                <a:extLst>
                  <a:ext uri="{0D108BD9-81ED-4DB2-BD59-A6C34878D82A}">
                    <a16:rowId xmlns:a16="http://schemas.microsoft.com/office/drawing/2014/main" val="927367756"/>
                  </a:ext>
                </a:extLst>
              </a:tr>
              <a:tr h="370840">
                <a:tc>
                  <a:txBody>
                    <a:bodyPr/>
                    <a:lstStyle/>
                    <a:p>
                      <a:pPr algn="ctr"/>
                      <a:r>
                        <a:rPr lang="it-IT" sz="1400" b="1" dirty="0"/>
                        <a:t>VOLATILITA’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1" dirty="0"/>
                        <a:t>14,85%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1" dirty="0"/>
                        <a:t>22,79%</a:t>
                      </a:r>
                    </a:p>
                  </a:txBody>
                  <a:tcPr/>
                </a:tc>
                <a:extLst>
                  <a:ext uri="{0D108BD9-81ED-4DB2-BD59-A6C34878D82A}">
                    <a16:rowId xmlns:a16="http://schemas.microsoft.com/office/drawing/2014/main" val="3322014696"/>
                  </a:ext>
                </a:extLst>
              </a:tr>
            </a:tbl>
          </a:graphicData>
        </a:graphic>
      </p:graphicFrame>
      <p:sp>
        <p:nvSpPr>
          <p:cNvPr id="32" name="CasellaDiTesto 31">
            <a:extLst>
              <a:ext uri="{FF2B5EF4-FFF2-40B4-BE49-F238E27FC236}">
                <a16:creationId xmlns:a16="http://schemas.microsoft.com/office/drawing/2014/main" id="{D2CD6DC6-6CF7-D5F0-22A3-361A90E39227}"/>
              </a:ext>
            </a:extLst>
          </p:cNvPr>
          <p:cNvSpPr txBox="1"/>
          <p:nvPr/>
        </p:nvSpPr>
        <p:spPr>
          <a:xfrm>
            <a:off x="828019" y="5201265"/>
            <a:ext cx="3478510" cy="307777"/>
          </a:xfrm>
          <a:prstGeom prst="rect">
            <a:avLst/>
          </a:prstGeom>
          <a:noFill/>
        </p:spPr>
        <p:txBody>
          <a:bodyPr wrap="square" rtlCol="0">
            <a:spAutoFit/>
          </a:bodyPr>
          <a:lstStyle/>
          <a:p>
            <a:r>
              <a:rPr lang="it-IT" sz="1400" b="1" dirty="0"/>
              <a:t>RANGE RISCHI-RENDIMENTO FRONTIERA:</a:t>
            </a:r>
          </a:p>
        </p:txBody>
      </p:sp>
    </p:spTree>
    <p:extLst>
      <p:ext uri="{BB962C8B-B14F-4D97-AF65-F5344CB8AC3E}">
        <p14:creationId xmlns:p14="http://schemas.microsoft.com/office/powerpoint/2010/main" val="1229880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olo 1">
            <a:extLst>
              <a:ext uri="{FF2B5EF4-FFF2-40B4-BE49-F238E27FC236}">
                <a16:creationId xmlns:a16="http://schemas.microsoft.com/office/drawing/2014/main" id="{602A4860-4812-F82C-05B7-FF34A6E5CE18}"/>
              </a:ext>
            </a:extLst>
          </p:cNvPr>
          <p:cNvSpPr>
            <a:spLocks noGrp="1"/>
          </p:cNvSpPr>
          <p:nvPr>
            <p:ph type="title"/>
          </p:nvPr>
        </p:nvSpPr>
        <p:spPr>
          <a:xfrm>
            <a:off x="912408" y="313970"/>
            <a:ext cx="10905066" cy="1135737"/>
          </a:xfrm>
        </p:spPr>
        <p:txBody>
          <a:bodyPr>
            <a:normAutofit/>
          </a:bodyPr>
          <a:lstStyle/>
          <a:p>
            <a:r>
              <a:rPr lang="it-IT" sz="3500" b="1" dirty="0">
                <a:latin typeface="Baskerville Old Face" panose="02020602080505020303" pitchFamily="18" charset="0"/>
              </a:rPr>
              <a:t>LINEA TANGENTE ALLA FRONTIERA</a:t>
            </a:r>
          </a:p>
        </p:txBody>
      </p:sp>
      <p:sp>
        <p:nvSpPr>
          <p:cNvPr id="7" name="CasellaDiTesto 6">
            <a:extLst>
              <a:ext uri="{FF2B5EF4-FFF2-40B4-BE49-F238E27FC236}">
                <a16:creationId xmlns:a16="http://schemas.microsoft.com/office/drawing/2014/main" id="{E4D2DF0C-7284-3133-A270-CC7DC7F2547A}"/>
              </a:ext>
            </a:extLst>
          </p:cNvPr>
          <p:cNvSpPr txBox="1"/>
          <p:nvPr/>
        </p:nvSpPr>
        <p:spPr>
          <a:xfrm>
            <a:off x="1014061" y="1449707"/>
            <a:ext cx="10106038" cy="5539978"/>
          </a:xfrm>
          <a:prstGeom prst="rect">
            <a:avLst/>
          </a:prstGeom>
          <a:noFill/>
        </p:spPr>
        <p:txBody>
          <a:bodyPr wrap="square" rtlCol="0">
            <a:spAutoFit/>
          </a:bodyPr>
          <a:lstStyle/>
          <a:p>
            <a:pPr algn="just"/>
            <a:r>
              <a:rPr lang="it-IT" sz="1600" dirty="0"/>
              <a:t>Applicando il teorema di Tobin, troviamo la retta tangente alla frontiera efficiente.</a:t>
            </a:r>
          </a:p>
          <a:p>
            <a:pPr algn="just"/>
            <a:r>
              <a:rPr lang="it-IT" sz="1600" b="0" i="0" u="none" strike="noStrike" dirty="0">
                <a:effectLst/>
              </a:rPr>
              <a:t>Il teorema di Tobin sui fondi comuni (Tobin 1958) afferma che il problema dell'allocazione del portafoglio è visto come una decisione di allocazione tra un'attività priva di rischio e un portafoglio rischioso. </a:t>
            </a:r>
          </a:p>
          <a:p>
            <a:pPr algn="just"/>
            <a:r>
              <a:rPr lang="it-IT" sz="1600" b="0" i="0" u="none" strike="noStrike" dirty="0">
                <a:effectLst/>
              </a:rPr>
              <a:t>Nel quadro della media-varianza, il contante funge da indicatore per un'attività priva di rischio e un portafoglio sulla frontiera efficiente funge da portafoglio rischioso, in modo tale che qualsiasi allocazione tra il contante e questo portafoglio domini tutti gli altri portafogli sulla frontiera efficiente. </a:t>
            </a:r>
          </a:p>
          <a:p>
            <a:pPr algn="just"/>
            <a:r>
              <a:rPr lang="it-IT" sz="1600" b="0" i="0" u="none" strike="noStrike" dirty="0">
                <a:effectLst/>
              </a:rPr>
              <a:t>Questo portafoglio è chiamato portafoglio di tangenza perché si trova nel punto della</a:t>
            </a:r>
            <a:r>
              <a:rPr lang="it-IT" sz="1600" dirty="0"/>
              <a:t> </a:t>
            </a:r>
            <a:r>
              <a:rPr lang="it-IT" sz="1600" b="0" i="0" u="none" strike="noStrike" dirty="0">
                <a:effectLst/>
              </a:rPr>
              <a:t> frontiera efficiente in cui la linea tangente che ha origine dall'attività senza rischio</a:t>
            </a:r>
            <a:r>
              <a:rPr lang="it-IT" sz="1600" dirty="0"/>
              <a:t> </a:t>
            </a:r>
            <a:r>
              <a:rPr lang="it-IT" sz="1600" b="0" i="0" u="none" strike="noStrike" dirty="0">
                <a:effectLst/>
              </a:rPr>
              <a:t> tocca la frontiera efficiente.</a:t>
            </a:r>
            <a:endParaRPr lang="it-IT" sz="1600" b="0" i="0" dirty="0">
              <a:effectLst/>
            </a:endParaRPr>
          </a:p>
          <a:p>
            <a:pPr algn="just"/>
            <a:r>
              <a:rPr lang="it-IT" sz="1600" b="0" i="0" u="none" strike="noStrike" dirty="0">
                <a:effectLst/>
              </a:rPr>
              <a:t>Dato che il nostro portafoglio </a:t>
            </a:r>
            <a:r>
              <a:rPr lang="it-IT" sz="1600" b="0" i="1" u="none" strike="noStrike" dirty="0">
                <a:effectLst/>
              </a:rPr>
              <a:t>p</a:t>
            </a:r>
            <a:r>
              <a:rPr lang="it-IT" sz="1600" b="0" i="0" u="none" strike="noStrike" dirty="0">
                <a:effectLst/>
              </a:rPr>
              <a:t> ha già il tasso privo di rischio, si può ottenere la retta tangente creando una copia dello stesso con un vincolo di bilancio che consente di allocare tra lo 0% e il 100% in contanti. </a:t>
            </a:r>
          </a:p>
          <a:p>
            <a:pPr algn="just"/>
            <a:endParaRPr lang="it-IT" sz="1600" b="0" i="0" u="none" strike="noStrike" dirty="0">
              <a:effectLst/>
            </a:endParaRPr>
          </a:p>
          <a:p>
            <a:pPr algn="just"/>
            <a:endParaRPr lang="it-IT" sz="1600" dirty="0"/>
          </a:p>
          <a:p>
            <a:pPr algn="just"/>
            <a:endParaRPr lang="it-IT" sz="1600" b="0" i="0" u="none" strike="noStrike" dirty="0">
              <a:effectLst/>
            </a:endParaRPr>
          </a:p>
          <a:p>
            <a:pPr algn="just"/>
            <a:endParaRPr lang="it-IT" sz="1600" dirty="0"/>
          </a:p>
          <a:p>
            <a:pPr algn="just"/>
            <a:endParaRPr lang="it-IT" sz="1600" b="0" i="0" u="none" strike="noStrike" dirty="0">
              <a:effectLst/>
            </a:endParaRPr>
          </a:p>
          <a:p>
            <a:pPr algn="just"/>
            <a:endParaRPr lang="it-IT" sz="1600" dirty="0"/>
          </a:p>
          <a:p>
            <a:pPr algn="just"/>
            <a:endParaRPr lang="it-IT" sz="1600" b="0" i="0" u="none" strike="noStrike" dirty="0">
              <a:effectLst/>
            </a:endParaRPr>
          </a:p>
          <a:p>
            <a:pPr algn="just"/>
            <a:endParaRPr lang="it-IT" sz="1600" dirty="0"/>
          </a:p>
          <a:p>
            <a:pPr algn="just"/>
            <a:endParaRPr lang="it-IT" sz="1600" b="0" i="0" u="none" strike="noStrike" dirty="0">
              <a:effectLst/>
            </a:endParaRPr>
          </a:p>
          <a:p>
            <a:pPr algn="just"/>
            <a:r>
              <a:rPr lang="it-IT" sz="1600" b="0" i="0" u="none" strike="noStrike" dirty="0">
                <a:effectLst/>
              </a:rPr>
              <a:t>Il grafico nella seguente slide mostra la frontiera efficiente con le allocazioni di Tobin che formano la linea tangente alla frontiera stessa.</a:t>
            </a:r>
            <a:endParaRPr lang="it-IT" sz="1600" b="0" i="0" dirty="0">
              <a:effectLst/>
            </a:endParaRPr>
          </a:p>
          <a:p>
            <a:endParaRPr lang="it-IT" dirty="0"/>
          </a:p>
        </p:txBody>
      </p:sp>
      <p:pic>
        <p:nvPicPr>
          <p:cNvPr id="9" name="Immagine 8">
            <a:extLst>
              <a:ext uri="{FF2B5EF4-FFF2-40B4-BE49-F238E27FC236}">
                <a16:creationId xmlns:a16="http://schemas.microsoft.com/office/drawing/2014/main" id="{0BA3C954-BDBA-3463-7EE4-D39190DD7F45}"/>
              </a:ext>
            </a:extLst>
          </p:cNvPr>
          <p:cNvPicPr>
            <a:picLocks noChangeAspect="1"/>
          </p:cNvPicPr>
          <p:nvPr/>
        </p:nvPicPr>
        <p:blipFill>
          <a:blip r:embed="rId2"/>
          <a:stretch>
            <a:fillRect/>
          </a:stretch>
        </p:blipFill>
        <p:spPr>
          <a:xfrm>
            <a:off x="1115713" y="4204753"/>
            <a:ext cx="4510354" cy="793488"/>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11" name="Rettangolo 10">
            <a:extLst>
              <a:ext uri="{FF2B5EF4-FFF2-40B4-BE49-F238E27FC236}">
                <a16:creationId xmlns:a16="http://schemas.microsoft.com/office/drawing/2014/main" id="{4E41658B-D538-98B4-451C-F16DACC48CC9}"/>
              </a:ext>
            </a:extLst>
          </p:cNvPr>
          <p:cNvSpPr/>
          <p:nvPr/>
        </p:nvSpPr>
        <p:spPr>
          <a:xfrm>
            <a:off x="2812026" y="4267200"/>
            <a:ext cx="412955" cy="196645"/>
          </a:xfrm>
          <a:prstGeom prst="rect">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15" name="Rettangolo 14">
            <a:extLst>
              <a:ext uri="{FF2B5EF4-FFF2-40B4-BE49-F238E27FC236}">
                <a16:creationId xmlns:a16="http://schemas.microsoft.com/office/drawing/2014/main" id="{1C352FDD-0455-4A93-C6F3-B9266013018D}"/>
              </a:ext>
            </a:extLst>
          </p:cNvPr>
          <p:cNvSpPr/>
          <p:nvPr/>
        </p:nvSpPr>
        <p:spPr>
          <a:xfrm>
            <a:off x="3824748" y="4493250"/>
            <a:ext cx="412955" cy="196645"/>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19" name="Rettangolo 18">
            <a:extLst>
              <a:ext uri="{FF2B5EF4-FFF2-40B4-BE49-F238E27FC236}">
                <a16:creationId xmlns:a16="http://schemas.microsoft.com/office/drawing/2014/main" id="{F2CE65FD-F725-CF2D-1C23-9E794F43B337}"/>
              </a:ext>
            </a:extLst>
          </p:cNvPr>
          <p:cNvSpPr/>
          <p:nvPr/>
        </p:nvSpPr>
        <p:spPr>
          <a:xfrm>
            <a:off x="1219200" y="4709653"/>
            <a:ext cx="1130710" cy="239428"/>
          </a:xfrm>
          <a:prstGeom prst="rect">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cxnSp>
        <p:nvCxnSpPr>
          <p:cNvPr id="21" name="Connettore 2 20">
            <a:extLst>
              <a:ext uri="{FF2B5EF4-FFF2-40B4-BE49-F238E27FC236}">
                <a16:creationId xmlns:a16="http://schemas.microsoft.com/office/drawing/2014/main" id="{8B060454-109E-D781-5AF7-036712DA3242}"/>
              </a:ext>
            </a:extLst>
          </p:cNvPr>
          <p:cNvCxnSpPr>
            <a:cxnSpLocks/>
            <a:stCxn id="19" idx="2"/>
          </p:cNvCxnSpPr>
          <p:nvPr/>
        </p:nvCxnSpPr>
        <p:spPr>
          <a:xfrm>
            <a:off x="1784555" y="4949081"/>
            <a:ext cx="4916" cy="3800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DDE3FC08-63FD-3945-2E45-31A610D824FF}"/>
              </a:ext>
            </a:extLst>
          </p:cNvPr>
          <p:cNvCxnSpPr>
            <a:cxnSpLocks/>
          </p:cNvCxnSpPr>
          <p:nvPr/>
        </p:nvCxnSpPr>
        <p:spPr>
          <a:xfrm flipV="1">
            <a:off x="3370890" y="4347274"/>
            <a:ext cx="5596131" cy="217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CB1A9D08-8B77-FFD5-8070-5AF57049BF0B}"/>
              </a:ext>
            </a:extLst>
          </p:cNvPr>
          <p:cNvCxnSpPr>
            <a:cxnSpLocks/>
          </p:cNvCxnSpPr>
          <p:nvPr/>
        </p:nvCxnSpPr>
        <p:spPr>
          <a:xfrm>
            <a:off x="4526734" y="4601497"/>
            <a:ext cx="14119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CasellaDiTesto 29">
            <a:extLst>
              <a:ext uri="{FF2B5EF4-FFF2-40B4-BE49-F238E27FC236}">
                <a16:creationId xmlns:a16="http://schemas.microsoft.com/office/drawing/2014/main" id="{56909F6B-9D97-4831-3953-49A1D1E7FD9D}"/>
              </a:ext>
            </a:extLst>
          </p:cNvPr>
          <p:cNvSpPr txBox="1"/>
          <p:nvPr/>
        </p:nvSpPr>
        <p:spPr>
          <a:xfrm>
            <a:off x="5992420" y="4477446"/>
            <a:ext cx="2173270" cy="1077218"/>
          </a:xfrm>
          <a:prstGeom prst="rect">
            <a:avLst/>
          </a:prstGeom>
          <a:noFill/>
        </p:spPr>
        <p:txBody>
          <a:bodyPr wrap="square" rtlCol="0">
            <a:spAutoFit/>
          </a:bodyPr>
          <a:lstStyle/>
          <a:p>
            <a:pPr algn="just"/>
            <a:r>
              <a:rPr lang="it-IT" sz="1600" dirty="0"/>
              <a:t>Stima 500 portafogli che andranno a formare la retta tangente alla frontiera efficiente</a:t>
            </a:r>
          </a:p>
        </p:txBody>
      </p:sp>
      <p:sp>
        <p:nvSpPr>
          <p:cNvPr id="31" name="CasellaDiTesto 30">
            <a:extLst>
              <a:ext uri="{FF2B5EF4-FFF2-40B4-BE49-F238E27FC236}">
                <a16:creationId xmlns:a16="http://schemas.microsoft.com/office/drawing/2014/main" id="{3FDBEAC0-4A55-FC04-387E-6D17BDD23016}"/>
              </a:ext>
            </a:extLst>
          </p:cNvPr>
          <p:cNvSpPr txBox="1"/>
          <p:nvPr/>
        </p:nvSpPr>
        <p:spPr>
          <a:xfrm>
            <a:off x="9037181" y="4171044"/>
            <a:ext cx="2371949" cy="1077218"/>
          </a:xfrm>
          <a:prstGeom prst="rect">
            <a:avLst/>
          </a:prstGeom>
          <a:noFill/>
        </p:spPr>
        <p:txBody>
          <a:bodyPr wrap="square" rtlCol="0">
            <a:spAutoFit/>
          </a:bodyPr>
          <a:lstStyle/>
          <a:p>
            <a:pPr algn="just"/>
            <a:r>
              <a:rPr lang="it-IT" sz="1600" dirty="0"/>
              <a:t>Impostiamo il vincolo di budget con un intervallo da 0 a 1, ossia 0% - 100% in contanti</a:t>
            </a:r>
          </a:p>
        </p:txBody>
      </p:sp>
      <p:sp>
        <p:nvSpPr>
          <p:cNvPr id="32" name="CasellaDiTesto 31">
            <a:extLst>
              <a:ext uri="{FF2B5EF4-FFF2-40B4-BE49-F238E27FC236}">
                <a16:creationId xmlns:a16="http://schemas.microsoft.com/office/drawing/2014/main" id="{03B19C6B-26F3-24A3-DD5B-D43950749B3B}"/>
              </a:ext>
            </a:extLst>
          </p:cNvPr>
          <p:cNvSpPr txBox="1"/>
          <p:nvPr/>
        </p:nvSpPr>
        <p:spPr>
          <a:xfrm>
            <a:off x="1585857" y="5329084"/>
            <a:ext cx="1917383" cy="584775"/>
          </a:xfrm>
          <a:prstGeom prst="rect">
            <a:avLst/>
          </a:prstGeom>
          <a:noFill/>
        </p:spPr>
        <p:txBody>
          <a:bodyPr wrap="square" rtlCol="0">
            <a:spAutoFit/>
          </a:bodyPr>
          <a:lstStyle/>
          <a:p>
            <a:pPr algn="just"/>
            <a:r>
              <a:rPr lang="it-IT" sz="1600" dirty="0"/>
              <a:t>Valori che formano la tangente nel plot</a:t>
            </a:r>
          </a:p>
        </p:txBody>
      </p:sp>
    </p:spTree>
    <p:extLst>
      <p:ext uri="{BB962C8B-B14F-4D97-AF65-F5344CB8AC3E}">
        <p14:creationId xmlns:p14="http://schemas.microsoft.com/office/powerpoint/2010/main" val="635850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Isosceles Triangle 4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Immagine 16">
            <a:extLst>
              <a:ext uri="{FF2B5EF4-FFF2-40B4-BE49-F238E27FC236}">
                <a16:creationId xmlns:a16="http://schemas.microsoft.com/office/drawing/2014/main" id="{55EBC528-0A61-E12C-AF03-8EA66AA31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326" y="434824"/>
            <a:ext cx="10893347" cy="5691774"/>
          </a:xfrm>
          <a:prstGeom prst="rect">
            <a:avLst/>
          </a:prstGeom>
          <a:ln>
            <a:noFill/>
          </a:ln>
        </p:spPr>
      </p:pic>
      <p:sp>
        <p:nvSpPr>
          <p:cNvPr id="48" name="Isosceles Triangle 4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asellaDiTesto 19">
            <a:extLst>
              <a:ext uri="{FF2B5EF4-FFF2-40B4-BE49-F238E27FC236}">
                <a16:creationId xmlns:a16="http://schemas.microsoft.com/office/drawing/2014/main" id="{3D9627FD-F06D-0D89-05F7-62FE2FB14CEC}"/>
              </a:ext>
            </a:extLst>
          </p:cNvPr>
          <p:cNvSpPr txBox="1"/>
          <p:nvPr/>
        </p:nvSpPr>
        <p:spPr>
          <a:xfrm>
            <a:off x="1750390" y="5881367"/>
            <a:ext cx="8691218" cy="646331"/>
          </a:xfrm>
          <a:prstGeom prst="rect">
            <a:avLst/>
          </a:prstGeom>
          <a:noFill/>
        </p:spPr>
        <p:txBody>
          <a:bodyPr wrap="square" rtlCol="0">
            <a:spAutoFit/>
          </a:bodyPr>
          <a:lstStyle/>
          <a:p>
            <a:r>
              <a:rPr lang="it-IT" b="0" i="0" u="none" strike="noStrike" dirty="0">
                <a:effectLst/>
              </a:rPr>
              <a:t>si noti che la tangente non passa per il </a:t>
            </a:r>
            <a:r>
              <a:rPr lang="it-IT" b="0" i="1" u="none" strike="noStrike" dirty="0" err="1">
                <a:effectLst/>
              </a:rPr>
              <a:t>RiskFree</a:t>
            </a:r>
            <a:r>
              <a:rPr lang="it-IT" b="0" i="0" u="none" strike="noStrike" dirty="0">
                <a:effectLst/>
              </a:rPr>
              <a:t> poiché ha un rischio ridotto all’1% nei dati</a:t>
            </a:r>
            <a:endParaRPr lang="it-IT" b="0" i="0" dirty="0">
              <a:effectLst/>
            </a:endParaRPr>
          </a:p>
          <a:p>
            <a:endParaRPr lang="it-IT" dirty="0"/>
          </a:p>
        </p:txBody>
      </p:sp>
    </p:spTree>
    <p:extLst>
      <p:ext uri="{BB962C8B-B14F-4D97-AF65-F5344CB8AC3E}">
        <p14:creationId xmlns:p14="http://schemas.microsoft.com/office/powerpoint/2010/main" val="1402287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18C2F7C7-941F-EDC6-177E-261BC0C9E2B3}"/>
              </a:ext>
            </a:extLst>
          </p:cNvPr>
          <p:cNvSpPr>
            <a:spLocks noGrp="1"/>
          </p:cNvSpPr>
          <p:nvPr>
            <p:ph idx="1"/>
          </p:nvPr>
        </p:nvSpPr>
        <p:spPr>
          <a:xfrm>
            <a:off x="946035" y="1233063"/>
            <a:ext cx="10273253" cy="5350633"/>
          </a:xfrm>
        </p:spPr>
        <p:txBody>
          <a:bodyPr>
            <a:noAutofit/>
          </a:bodyPr>
          <a:lstStyle/>
          <a:p>
            <a:pPr marL="0" indent="0" algn="just">
              <a:spcAft>
                <a:spcPts val="800"/>
              </a:spcAft>
              <a:buNone/>
            </a:pPr>
            <a:r>
              <a:rPr lang="it-IT" sz="1600" dirty="0"/>
              <a:t>Per soddisfare le richieste del punto 8, abbiamo ordinato in modo crescente i 25 portafogli, sia secondo il rendimento, sia secondo il rischio e mediante la funzione </a:t>
            </a:r>
            <a:r>
              <a:rPr lang="it-IT" sz="1600" i="1" dirty="0" err="1"/>
              <a:t>median</a:t>
            </a:r>
            <a:r>
              <a:rPr lang="it-IT" sz="1600" i="1" dirty="0"/>
              <a:t> </a:t>
            </a:r>
            <a:r>
              <a:rPr lang="it-IT" sz="1600" dirty="0"/>
              <a:t>di Matlab, abbiamo trovato i valori mediani.</a:t>
            </a:r>
          </a:p>
          <a:p>
            <a:pPr marL="0" indent="0" algn="just">
              <a:spcAft>
                <a:spcPts val="800"/>
              </a:spcAft>
              <a:buNone/>
            </a:pPr>
            <a:r>
              <a:rPr lang="it-IT" sz="1600" dirty="0"/>
              <a:t>Il valore mediano del rendimento è </a:t>
            </a:r>
            <a:r>
              <a:rPr lang="it-IT" sz="1600" b="1" dirty="0"/>
              <a:t>8,29%</a:t>
            </a:r>
          </a:p>
          <a:p>
            <a:pPr marL="0" indent="0" algn="just">
              <a:spcAft>
                <a:spcPts val="800"/>
              </a:spcAft>
              <a:buNone/>
            </a:pPr>
            <a:r>
              <a:rPr lang="it-IT" sz="1600" dirty="0"/>
              <a:t>Il valore mediano della volatilità è </a:t>
            </a:r>
            <a:r>
              <a:rPr lang="it-IT" sz="1600" b="1" dirty="0"/>
              <a:t>22,24%</a:t>
            </a:r>
          </a:p>
          <a:p>
            <a:pPr marL="0" indent="0" algn="just">
              <a:spcAft>
                <a:spcPts val="800"/>
              </a:spcAft>
              <a:buNone/>
            </a:pPr>
            <a:r>
              <a:rPr lang="it-IT" sz="1600" dirty="0"/>
              <a:t>Con questi valori come target individuiamo i portafogli sulla frontiera che soddisfano queste restrizioni:</a:t>
            </a:r>
          </a:p>
          <a:p>
            <a:pPr marL="342900" indent="-342900" algn="just">
              <a:spcAft>
                <a:spcPts val="800"/>
              </a:spcAft>
              <a:buFont typeface="+mj-lt"/>
              <a:buAutoNum type="arabicPeriod"/>
            </a:pPr>
            <a:r>
              <a:rPr lang="it-IT" sz="1600" dirty="0"/>
              <a:t>Portafoglio con rendimento target pari al valore mediano del range dei rendimenti, ha un rendimento pari all’ 8,29% e una volatilità pari al </a:t>
            </a:r>
            <a:r>
              <a:rPr lang="it-IT" sz="1600" b="1" dirty="0"/>
              <a:t>15,72%</a:t>
            </a:r>
            <a:r>
              <a:rPr lang="it-IT" sz="1600" dirty="0"/>
              <a:t>. I</a:t>
            </a:r>
            <a:r>
              <a:rPr lang="it-IT" sz="1600" i="0" u="none" strike="noStrike" dirty="0">
                <a:effectLst/>
              </a:rPr>
              <a:t> pesi si distribuiscono in: </a:t>
            </a:r>
            <a:endParaRPr lang="it-IT" sz="1600" i="0" dirty="0">
              <a:effectLst/>
            </a:endParaRPr>
          </a:p>
          <a:p>
            <a:pPr lvl="1" algn="just"/>
            <a:r>
              <a:rPr lang="it-IT" sz="1200" i="0" u="none" strike="noStrike" dirty="0">
                <a:effectLst/>
              </a:rPr>
              <a:t> </a:t>
            </a:r>
            <a:r>
              <a:rPr lang="it-IT" sz="1600" i="0" u="none" strike="noStrike" dirty="0">
                <a:effectLst/>
              </a:rPr>
              <a:t>25,34% 	port. 1</a:t>
            </a:r>
            <a:endParaRPr lang="it-IT" sz="1600" i="0" dirty="0">
              <a:effectLst/>
            </a:endParaRPr>
          </a:p>
          <a:p>
            <a:pPr lvl="1" algn="just"/>
            <a:r>
              <a:rPr lang="it-IT" sz="1600" i="0" u="none" strike="noStrike" dirty="0">
                <a:effectLst/>
              </a:rPr>
              <a:t> 6,9%	port. 13</a:t>
            </a:r>
            <a:endParaRPr lang="it-IT" sz="1600" i="0" dirty="0">
              <a:effectLst/>
            </a:endParaRPr>
          </a:p>
          <a:p>
            <a:pPr lvl="1" algn="just"/>
            <a:r>
              <a:rPr lang="it-IT" sz="1600" i="0" u="none" strike="noStrike" dirty="0">
                <a:effectLst/>
              </a:rPr>
              <a:t> 1,11%	port. 21</a:t>
            </a:r>
            <a:endParaRPr lang="it-IT" sz="1600" i="0" dirty="0">
              <a:effectLst/>
            </a:endParaRPr>
          </a:p>
          <a:p>
            <a:pPr lvl="1" algn="just"/>
            <a:r>
              <a:rPr lang="it-IT" sz="1600" i="0" u="none" strike="noStrike" dirty="0">
                <a:effectLst/>
              </a:rPr>
              <a:t> 6,9%	port. 22</a:t>
            </a:r>
            <a:endParaRPr lang="it-IT" sz="1600" i="0" dirty="0">
              <a:effectLst/>
            </a:endParaRPr>
          </a:p>
          <a:p>
            <a:pPr lvl="1" algn="just"/>
            <a:r>
              <a:rPr lang="it-IT" sz="1600" i="0" u="none" strike="noStrike" dirty="0">
                <a:effectLst/>
              </a:rPr>
              <a:t> 59,75% 	port. 23</a:t>
            </a:r>
            <a:endParaRPr lang="it-IT" sz="1600" i="0" dirty="0">
              <a:effectLst/>
            </a:endParaRPr>
          </a:p>
          <a:p>
            <a:pPr marL="342900" indent="-342900" algn="just">
              <a:spcAft>
                <a:spcPts val="800"/>
              </a:spcAft>
              <a:buFont typeface="+mj-lt"/>
              <a:buAutoNum type="arabicPeriod"/>
            </a:pPr>
            <a:r>
              <a:rPr lang="it-IT" sz="1600" dirty="0"/>
              <a:t>Portafoglio con un target di rischio pari al valore mediano del range di volatilità, ha un rendimento pari al </a:t>
            </a:r>
            <a:r>
              <a:rPr lang="it-IT" sz="1600" b="1" dirty="0"/>
              <a:t>15,88%</a:t>
            </a:r>
            <a:r>
              <a:rPr lang="it-IT" sz="1600" dirty="0"/>
              <a:t> e una volatilità pari al 22,24%. I </a:t>
            </a:r>
            <a:r>
              <a:rPr lang="it-IT" sz="1600" b="0" i="0" u="none" strike="noStrike" dirty="0">
                <a:effectLst/>
              </a:rPr>
              <a:t>pesi si distribuiscono in: </a:t>
            </a:r>
            <a:endParaRPr lang="it-IT" sz="1600" b="0" i="0" dirty="0">
              <a:effectLst/>
            </a:endParaRPr>
          </a:p>
          <a:p>
            <a:pPr lvl="1" algn="just"/>
            <a:r>
              <a:rPr lang="it-IT" sz="1200" b="0" i="0" u="none" strike="noStrike" dirty="0">
                <a:effectLst/>
              </a:rPr>
              <a:t> </a:t>
            </a:r>
            <a:r>
              <a:rPr lang="it-IT" sz="1600" dirty="0"/>
              <a:t>7,71</a:t>
            </a:r>
            <a:r>
              <a:rPr lang="it-IT" sz="1600" b="0" i="0" u="none" strike="noStrike" dirty="0">
                <a:effectLst/>
              </a:rPr>
              <a:t>% 	port. 4</a:t>
            </a:r>
            <a:endParaRPr lang="it-IT" sz="1600" b="0" i="0" dirty="0">
              <a:effectLst/>
            </a:endParaRPr>
          </a:p>
          <a:p>
            <a:pPr lvl="1" algn="just"/>
            <a:r>
              <a:rPr lang="it-IT" sz="1600" b="0" i="0" u="none" strike="noStrike" dirty="0">
                <a:effectLst/>
              </a:rPr>
              <a:t> 92,29%	port. 15</a:t>
            </a:r>
            <a:endParaRPr lang="it-IT" sz="1600" b="0" i="0" dirty="0">
              <a:effectLst/>
            </a:endParaRPr>
          </a:p>
          <a:p>
            <a:pPr marL="342900" indent="-342900" algn="just">
              <a:spcAft>
                <a:spcPts val="800"/>
              </a:spcAft>
              <a:buFont typeface="+mj-lt"/>
              <a:buAutoNum type="arabicPeriod"/>
            </a:pPr>
            <a:endParaRPr lang="it-IT" sz="1600" dirty="0"/>
          </a:p>
          <a:p>
            <a:pPr marL="342900" indent="-342900" algn="just">
              <a:spcAft>
                <a:spcPts val="800"/>
              </a:spcAft>
              <a:buAutoNum type="arabicParenR"/>
            </a:pPr>
            <a:endParaRPr lang="it-IT" sz="16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olo 1">
            <a:extLst>
              <a:ext uri="{FF2B5EF4-FFF2-40B4-BE49-F238E27FC236}">
                <a16:creationId xmlns:a16="http://schemas.microsoft.com/office/drawing/2014/main" id="{602A4860-4812-F82C-05B7-FF34A6E5CE18}"/>
              </a:ext>
            </a:extLst>
          </p:cNvPr>
          <p:cNvSpPr>
            <a:spLocks noGrp="1"/>
          </p:cNvSpPr>
          <p:nvPr>
            <p:ph type="title"/>
          </p:nvPr>
        </p:nvSpPr>
        <p:spPr>
          <a:xfrm>
            <a:off x="946033" y="185816"/>
            <a:ext cx="10273252" cy="1135737"/>
          </a:xfrm>
        </p:spPr>
        <p:txBody>
          <a:bodyPr>
            <a:normAutofit/>
          </a:bodyPr>
          <a:lstStyle/>
          <a:p>
            <a:r>
              <a:rPr lang="it-IT" sz="3500" b="1" dirty="0">
                <a:latin typeface="Baskerville Old Face" panose="02020602080505020303" pitchFamily="18" charset="0"/>
              </a:rPr>
              <a:t>RENDIMENTI E VOLATILITA’ MEDIANI</a:t>
            </a:r>
          </a:p>
        </p:txBody>
      </p:sp>
    </p:spTree>
    <p:extLst>
      <p:ext uri="{BB962C8B-B14F-4D97-AF65-F5344CB8AC3E}">
        <p14:creationId xmlns:p14="http://schemas.microsoft.com/office/powerpoint/2010/main" val="285716484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TotalTime>
  <Words>1413</Words>
  <Application>Microsoft Office PowerPoint</Application>
  <PresentationFormat>Widescreen</PresentationFormat>
  <Paragraphs>105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Baskerville Old Face</vt:lpstr>
      <vt:lpstr>Calibri</vt:lpstr>
      <vt:lpstr>Calibri Light</vt:lpstr>
      <vt:lpstr>Cambria Math</vt:lpstr>
      <vt:lpstr>Sans Serif Collection</vt:lpstr>
      <vt:lpstr>Tema di Office</vt:lpstr>
      <vt:lpstr>PowerPoint Presentation</vt:lpstr>
      <vt:lpstr>INTRODUZIONE</vt:lpstr>
      <vt:lpstr>PowerPoint Presentation</vt:lpstr>
      <vt:lpstr>OBJECT PORTFOLIO E PORTAFOGLIO INIZIALE</vt:lpstr>
      <vt:lpstr>PowerPoint Presentation</vt:lpstr>
      <vt:lpstr>STANDARD PORTFOLIO PROBLEM E FRONTIERA</vt:lpstr>
      <vt:lpstr>LINEA TANGENTE ALLA FRONTIERA</vt:lpstr>
      <vt:lpstr>PowerPoint Presentation</vt:lpstr>
      <vt:lpstr>RENDIMENTI E VOLATILITA’ MEDIANI</vt:lpstr>
      <vt:lpstr>COSTI DI TRANSAZIONE</vt:lpstr>
      <vt:lpstr>PowerPoint Presentation</vt:lpstr>
      <vt:lpstr>VINCOLO SUL TURNOVER </vt:lpstr>
      <vt:lpstr>TRACKING ERROR</vt:lpstr>
      <vt:lpstr>PowerPoint Presentation</vt:lpstr>
      <vt:lpstr>PowerPoint Presentation</vt:lpstr>
      <vt:lpstr>SHARPE RATIO MAX SULLA FRONTIERA</vt:lpstr>
      <vt:lpstr>DOLLAR-NEUTRAL INVESTMENT STRATEGY </vt:lpstr>
      <vt:lpstr>140/40 FUND STRUCTURE</vt:lpstr>
      <vt:lpstr>NUOVI DATI E FRONTIERA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Matteo Guerriero</dc:creator>
  <cp:lastModifiedBy>mg4820</cp:lastModifiedBy>
  <cp:revision>44</cp:revision>
  <cp:lastPrinted>2022-11-24T15:21:59Z</cp:lastPrinted>
  <dcterms:created xsi:type="dcterms:W3CDTF">2022-11-14T08:31:04Z</dcterms:created>
  <dcterms:modified xsi:type="dcterms:W3CDTF">2024-11-04T23:17:05Z</dcterms:modified>
</cp:coreProperties>
</file>