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pen Sans SemiBold"/>
      <p:regular r:id="rId21"/>
      <p:bold r:id="rId22"/>
      <p:italic r:id="rId23"/>
      <p:boldItalic r:id="rId24"/>
    </p:embeddedFont>
    <p:embeddedFont>
      <p:font typeface="Open Sans Medium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Medium-bold.fntdata"/><Relationship Id="rId25" Type="http://schemas.openxmlformats.org/officeDocument/2006/relationships/font" Target="fonts/OpenSansMedium-regular.fntdata"/><Relationship Id="rId28" Type="http://schemas.openxmlformats.org/officeDocument/2006/relationships/font" Target="fonts/OpenSansMedium-boldItalic.fntdata"/><Relationship Id="rId27" Type="http://schemas.openxmlformats.org/officeDocument/2006/relationships/font" Target="fonts/Open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b488b27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b488b2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2e2ae2d32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2e2ae2d32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Classified</a:t>
            </a:r>
            <a:r>
              <a:rPr lang="en"/>
              <a:t> subreddits with </a:t>
            </a:r>
            <a:r>
              <a:rPr b="1" lang="en"/>
              <a:t>Multinomial Naive Bayes</a:t>
            </a:r>
            <a:r>
              <a:rPr lang="en"/>
              <a:t> using a </a:t>
            </a:r>
            <a:r>
              <a:rPr b="1" lang="en"/>
              <a:t>80 (train) /20 (test) split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Diagonal</a:t>
            </a:r>
            <a:r>
              <a:rPr lang="en"/>
              <a:t> -&gt; </a:t>
            </a:r>
            <a:r>
              <a:rPr b="1" lang="en"/>
              <a:t>correctly</a:t>
            </a:r>
            <a:r>
              <a:rPr lang="en"/>
              <a:t> classified posts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Off-diagonal -&gt; misclassification (y-axis </a:t>
            </a:r>
            <a:r>
              <a:rPr lang="en"/>
              <a:t>being</a:t>
            </a:r>
            <a:r>
              <a:rPr lang="en"/>
              <a:t> the correct classification)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Highest misclassification for </a:t>
            </a:r>
            <a:r>
              <a:rPr b="1" lang="en"/>
              <a:t>christianity &amp; atheism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NB performed </a:t>
            </a:r>
            <a:r>
              <a:rPr b="1" lang="en"/>
              <a:t>better than Logistic regression</a:t>
            </a:r>
            <a:r>
              <a:rPr lang="en"/>
              <a:t> and </a:t>
            </a:r>
            <a:r>
              <a:rPr b="1" lang="en"/>
              <a:t>Support Vector Matrix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they all had higher misclassifications for Christianity and Atheism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F1-Score highest for buddhism</a:t>
            </a:r>
            <a:r>
              <a:rPr lang="en"/>
              <a:t>, indicating model’s best performance in that class; </a:t>
            </a:r>
            <a:r>
              <a:rPr b="1" lang="en"/>
              <a:t>christianity lowest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">
                <a:solidFill>
                  <a:schemeClr val="dk1"/>
                </a:solidFill>
              </a:rPr>
              <a:t>Overall model accuracy: 0.78</a:t>
            </a:r>
            <a:r>
              <a:rPr lang="en">
                <a:solidFill>
                  <a:schemeClr val="dk1"/>
                </a:solidFill>
              </a:rPr>
              <a:t> (78% of all predictions were correct)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-"/>
            </a:pPr>
            <a:r>
              <a:rPr lang="en">
                <a:solidFill>
                  <a:srgbClr val="FF0000"/>
                </a:solidFill>
              </a:rPr>
              <a:t>Consequence for subreddits: buddhism most different as recognized by supervised ML, christianity vs atheism poorly across all models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f4468d88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f4468d88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 probability:</a:t>
            </a:r>
            <a:r>
              <a:rPr b="1" lang="en">
                <a:solidFill>
                  <a:schemeClr val="dk1"/>
                </a:solidFill>
              </a:rPr>
              <a:t> logarithm probability that the word appears in a post, given that post belongs to that subreddit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-&gt; </a:t>
            </a:r>
            <a:r>
              <a:rPr lang="en">
                <a:solidFill>
                  <a:schemeClr val="dk1"/>
                </a:solidFill>
              </a:rPr>
              <a:t>words</a:t>
            </a:r>
            <a:r>
              <a:rPr lang="en">
                <a:solidFill>
                  <a:schemeClr val="dk1"/>
                </a:solidFill>
              </a:rPr>
              <a:t> that are </a:t>
            </a:r>
            <a:r>
              <a:rPr b="1" lang="en">
                <a:solidFill>
                  <a:schemeClr val="dk1"/>
                </a:solidFill>
              </a:rPr>
              <a:t>most strongly associated</a:t>
            </a:r>
            <a:r>
              <a:rPr lang="en">
                <a:solidFill>
                  <a:schemeClr val="dk1"/>
                </a:solidFill>
              </a:rPr>
              <a:t> with that subreddit / most predictive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-&gt; Atheism and christianity most similar -&gt; </a:t>
            </a:r>
            <a:r>
              <a:rPr lang="en">
                <a:solidFill>
                  <a:schemeClr val="dk1"/>
                </a:solidFill>
              </a:rPr>
              <a:t>worst classification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-"/>
            </a:pPr>
            <a:r>
              <a:rPr lang="en">
                <a:solidFill>
                  <a:srgbClr val="FF0000"/>
                </a:solidFill>
              </a:rPr>
              <a:t>God being in atheism and christianity shows why the model performs poorly here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e974325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e97432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Quant word associations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e974325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e974325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ec063d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ec063d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eecaa7e58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eecaa7e58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-"/>
            </a:pPr>
            <a:r>
              <a:rPr lang="en">
                <a:solidFill>
                  <a:srgbClr val="FF0000"/>
                </a:solidFill>
              </a:rPr>
              <a:t>Religions are rooted in beliefs and are associated with a lot of emotions rather than analytical thinking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f4468d88b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f4468d88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Cosine distance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</a:t>
            </a:r>
            <a:r>
              <a:rPr b="1" lang="en"/>
              <a:t>atheism</a:t>
            </a:r>
            <a:r>
              <a:rPr lang="en"/>
              <a:t> we are more likely to see the word “</a:t>
            </a:r>
            <a:r>
              <a:rPr b="1" lang="en"/>
              <a:t>think</a:t>
            </a:r>
            <a:r>
              <a:rPr lang="en"/>
              <a:t>”, for </a:t>
            </a:r>
            <a:r>
              <a:rPr b="1" lang="en"/>
              <a:t>islam</a:t>
            </a:r>
            <a:r>
              <a:rPr lang="en"/>
              <a:t> more towards “</a:t>
            </a:r>
            <a:r>
              <a:rPr b="1" lang="en"/>
              <a:t>feel</a:t>
            </a:r>
            <a:r>
              <a:rPr lang="en"/>
              <a:t>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Length indicates the </a:t>
            </a:r>
            <a:r>
              <a:rPr lang="en"/>
              <a:t>words are slightly </a:t>
            </a:r>
            <a:r>
              <a:rPr b="1" lang="en">
                <a:solidFill>
                  <a:srgbClr val="FF0000"/>
                </a:solidFill>
              </a:rPr>
              <a:t>more noteworthy in the christianity reddit posts</a:t>
            </a:r>
            <a:r>
              <a:rPr lang="en"/>
              <a:t> than in the other subreddits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Atheism </a:t>
            </a:r>
            <a:r>
              <a:rPr lang="en"/>
              <a:t>and</a:t>
            </a:r>
            <a:r>
              <a:rPr b="1" lang="en"/>
              <a:t> islam </a:t>
            </a:r>
            <a:r>
              <a:rPr lang="en"/>
              <a:t>are the </a:t>
            </a:r>
            <a:r>
              <a:rPr b="1" lang="en"/>
              <a:t>most distant</a:t>
            </a:r>
            <a:r>
              <a:rPr lang="en"/>
              <a:t> ones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eb488b2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eb488b2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Created a </a:t>
            </a:r>
            <a:r>
              <a:rPr b="1" lang="en"/>
              <a:t>predefined</a:t>
            </a:r>
            <a:r>
              <a:rPr b="1" lang="en"/>
              <a:t> dictionary </a:t>
            </a:r>
            <a:r>
              <a:rPr lang="en"/>
              <a:t>with analytical words and emotional words </a:t>
            </a:r>
            <a:r>
              <a:rPr lang="en">
                <a:solidFill>
                  <a:schemeClr val="dk1"/>
                </a:solidFill>
              </a:rPr>
              <a:t>to </a:t>
            </a:r>
            <a:r>
              <a:rPr b="1" lang="en">
                <a:solidFill>
                  <a:schemeClr val="dk1"/>
                </a:solidFill>
              </a:rPr>
              <a:t>apply a scale</a:t>
            </a:r>
            <a:r>
              <a:rPr lang="en">
                <a:solidFill>
                  <a:schemeClr val="dk1"/>
                </a:solidFill>
              </a:rPr>
              <a:t> to text of posts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Analytical: </a:t>
            </a:r>
            <a:r>
              <a:rPr b="1" lang="en"/>
              <a:t>connectors</a:t>
            </a:r>
            <a:r>
              <a:rPr lang="en"/>
              <a:t> (although), words associated with scientific </a:t>
            </a:r>
            <a:r>
              <a:rPr b="1" lang="en"/>
              <a:t>knowledge</a:t>
            </a:r>
            <a:r>
              <a:rPr lang="en"/>
              <a:t> (evidence, proof,...)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Emotional: </a:t>
            </a:r>
            <a:r>
              <a:rPr b="1" lang="en"/>
              <a:t>feelings</a:t>
            </a:r>
            <a:r>
              <a:rPr lang="en"/>
              <a:t> (fear, regret)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</a:t>
            </a:r>
            <a:r>
              <a:rPr lang="en"/>
              <a:t>hose </a:t>
            </a:r>
            <a:r>
              <a:rPr lang="en">
                <a:solidFill>
                  <a:schemeClr val="dk1"/>
                </a:solidFill>
              </a:rPr>
              <a:t>32 words for analytical and</a:t>
            </a:r>
            <a:r>
              <a:rPr lang="en"/>
              <a:t> 37 words for emotional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Example sentences 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Compared the text not the title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Scored</a:t>
            </a:r>
            <a:r>
              <a:rPr lang="en"/>
              <a:t> the posts by </a:t>
            </a:r>
            <a:r>
              <a:rPr b="1" lang="en"/>
              <a:t>counting</a:t>
            </a:r>
            <a:r>
              <a:rPr lang="en"/>
              <a:t> the number of analytical/emotional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Normalized</a:t>
            </a:r>
            <a:r>
              <a:rPr lang="en"/>
              <a:t> by length of 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Multiplied</a:t>
            </a:r>
            <a:r>
              <a:rPr lang="en"/>
              <a:t> by 100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e2ae2d3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2e2ae2d3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Median</a:t>
            </a:r>
            <a:r>
              <a:rPr lang="en"/>
              <a:t> at around 0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Quartiles</a:t>
            </a:r>
            <a:r>
              <a:rPr lang="en"/>
              <a:t> range for the different subreddits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Buddhism</a:t>
            </a:r>
            <a:r>
              <a:rPr lang="en"/>
              <a:t> leans towards being more </a:t>
            </a:r>
            <a:r>
              <a:rPr b="1" lang="en"/>
              <a:t>analytical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Christianity</a:t>
            </a:r>
            <a:r>
              <a:rPr lang="en"/>
              <a:t> more </a:t>
            </a:r>
            <a:r>
              <a:rPr b="1" lang="en"/>
              <a:t>emotional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Contradicts</a:t>
            </a:r>
            <a:r>
              <a:rPr lang="en"/>
              <a:t> our results from the </a:t>
            </a:r>
            <a:r>
              <a:rPr b="1" lang="en"/>
              <a:t>cosine distance</a:t>
            </a:r>
            <a:r>
              <a:rPr lang="en"/>
              <a:t> (visual) analysis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b488b2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b488b2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b="1" sz="19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2e2ae2d32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2e2ae2d32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PMI: Pointwise mutual information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Select window (10, 5 words left, 5 words right)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Probability that </a:t>
            </a:r>
            <a:r>
              <a:rPr b="1" lang="en" sz="1200"/>
              <a:t>words occur together</a:t>
            </a:r>
            <a:r>
              <a:rPr lang="en" sz="1200"/>
              <a:t>/divided by </a:t>
            </a:r>
            <a:r>
              <a:rPr b="1" lang="en" sz="1200"/>
              <a:t>probability</a:t>
            </a:r>
            <a:r>
              <a:rPr lang="en" sz="1200"/>
              <a:t> you expect if words are </a:t>
            </a:r>
            <a:r>
              <a:rPr b="1" lang="en" sz="1200"/>
              <a:t>independent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Higher score </a:t>
            </a:r>
            <a:r>
              <a:rPr lang="en" sz="1200"/>
              <a:t>indicates higher </a:t>
            </a:r>
            <a:r>
              <a:rPr b="1" lang="en" sz="1200"/>
              <a:t>frequency</a:t>
            </a:r>
            <a:r>
              <a:rPr lang="en" sz="1200"/>
              <a:t> of words </a:t>
            </a:r>
            <a:r>
              <a:rPr b="1" lang="en" sz="1200"/>
              <a:t>occurring</a:t>
            </a:r>
            <a:r>
              <a:rPr b="1" lang="en" sz="1200"/>
              <a:t> together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-"/>
            </a:pPr>
            <a:r>
              <a:rPr b="1" lang="en" sz="1200">
                <a:solidFill>
                  <a:srgbClr val="FF0000"/>
                </a:solidFill>
              </a:rPr>
              <a:t>Differences and similarity </a:t>
            </a:r>
            <a:r>
              <a:rPr lang="en" sz="1200">
                <a:solidFill>
                  <a:srgbClr val="FF0000"/>
                </a:solidFill>
              </a:rPr>
              <a:t>(love your neighbors)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-"/>
            </a:pPr>
            <a:r>
              <a:rPr lang="en" sz="1200">
                <a:solidFill>
                  <a:srgbClr val="FF0000"/>
                </a:solidFill>
              </a:rPr>
              <a:t>Colocated, close 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-"/>
            </a:pPr>
            <a:r>
              <a:rPr lang="en" sz="1200">
                <a:solidFill>
                  <a:srgbClr val="FF0000"/>
                </a:solidFill>
              </a:rPr>
              <a:t>Similarity: love &amp; god/Allah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-"/>
            </a:pPr>
            <a:r>
              <a:rPr lang="en" sz="1200">
                <a:solidFill>
                  <a:srgbClr val="FF0000"/>
                </a:solidFill>
              </a:rPr>
              <a:t>Difference. Love with neighbor vs love with people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2e2ae2d32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2e2ae2d32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-"/>
            </a:pPr>
            <a:r>
              <a:rPr lang="en" sz="1200">
                <a:solidFill>
                  <a:srgbClr val="FF0000"/>
                </a:solidFill>
              </a:rPr>
              <a:t>Similarities: death with penalty; death with suffering, pain but also LIFE -&gt; reincarnation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-"/>
            </a:pPr>
            <a:r>
              <a:rPr lang="en" sz="1200">
                <a:solidFill>
                  <a:srgbClr val="FF0000"/>
                </a:solidFill>
              </a:rPr>
              <a:t>Differences: god and lord vs. gestalt therapy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2e2ae2d32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2e2ae2d32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-"/>
            </a:pPr>
            <a:r>
              <a:rPr lang="en" sz="1200">
                <a:solidFill>
                  <a:srgbClr val="FF0000"/>
                </a:solidFill>
              </a:rPr>
              <a:t>Similarities: One god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-"/>
            </a:pPr>
            <a:r>
              <a:rPr lang="en" sz="1200">
                <a:solidFill>
                  <a:srgbClr val="FF0000"/>
                </a:solidFill>
              </a:rPr>
              <a:t>Differences: Jesus &amp; love vs. Quran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371/journal.pone.017658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Open Sans"/>
                <a:ea typeface="Open Sans"/>
                <a:cs typeface="Open Sans"/>
                <a:sym typeface="Open Sans"/>
              </a:rPr>
              <a:t>Different R</a:t>
            </a:r>
            <a:r>
              <a:rPr b="1" lang="en" sz="4500">
                <a:latin typeface="Open Sans"/>
                <a:ea typeface="Open Sans"/>
                <a:cs typeface="Open Sans"/>
                <a:sym typeface="Open Sans"/>
              </a:rPr>
              <a:t>eligions, 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Open Sans"/>
                <a:ea typeface="Open Sans"/>
                <a:cs typeface="Open Sans"/>
                <a:sym typeface="Open Sans"/>
              </a:rPr>
              <a:t>Different Posts?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How do posts in the subreddits r/christianity, r/buddhism, r/islam, and r/atheism differ in language use?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90650" y="4654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Medium"/>
                <a:ea typeface="Open Sans Medium"/>
                <a:cs typeface="Open Sans Medium"/>
                <a:sym typeface="Open Sans Medium"/>
              </a:rPr>
              <a:t>By: Ami, </a:t>
            </a:r>
            <a:r>
              <a:rPr lang="en" sz="1500">
                <a:latin typeface="Open Sans Medium"/>
                <a:ea typeface="Open Sans Medium"/>
                <a:cs typeface="Open Sans Medium"/>
                <a:sym typeface="Open Sans Medium"/>
              </a:rPr>
              <a:t>Gian, </a:t>
            </a:r>
            <a:r>
              <a:rPr lang="en" sz="1500">
                <a:latin typeface="Open Sans Medium"/>
                <a:ea typeface="Open Sans Medium"/>
                <a:cs typeface="Open Sans Medium"/>
                <a:sym typeface="Open Sans Medium"/>
              </a:rPr>
              <a:t>Jenny, Mattéo and Mimi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150" y="-63550"/>
            <a:ext cx="9144000" cy="257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type="ctrTitle"/>
          </p:nvPr>
        </p:nvSpPr>
        <p:spPr>
          <a:xfrm>
            <a:off x="311708" y="121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59595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Part III - Machine Learning Classification of Posts</a:t>
            </a:r>
            <a:endParaRPr sz="5000">
              <a:solidFill>
                <a:srgbClr val="59595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311700" y="4024325"/>
            <a:ext cx="8520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H3: Language use across subreddits is distinct enough to allow accurate classification using supervised Machine Learning </a:t>
            </a:r>
            <a:endParaRPr b="1" sz="19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248250" y="3033075"/>
            <a:ext cx="84951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Theoretical background:</a:t>
            </a:r>
            <a:endParaRPr sz="13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 Medium"/>
              <a:buChar char="●"/>
            </a:pPr>
            <a:r>
              <a:rPr lang="en" sz="13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Patel &amp; Meehan (2021) found that Multinomial Naive Bayes achieved best accuracy rate as compared with other models for fake news detection on Reddit posts</a:t>
            </a:r>
            <a:endParaRPr sz="13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-66450" y="-63550"/>
            <a:ext cx="9210600" cy="93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212175" y="76850"/>
            <a:ext cx="875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latin typeface="Open Sans Medium"/>
                <a:ea typeface="Open Sans Medium"/>
                <a:cs typeface="Open Sans Medium"/>
                <a:sym typeface="Open Sans Medium"/>
              </a:rPr>
              <a:t>Classification of subreddits with Multinomial Naive Bayes</a:t>
            </a:r>
            <a:endParaRPr sz="208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5802180" y="272030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0.78</a:t>
            </a:r>
            <a:endParaRPr sz="1250"/>
          </a:p>
        </p:txBody>
      </p:sp>
      <p:sp>
        <p:nvSpPr>
          <p:cNvPr id="164" name="Google Shape;164;p23"/>
          <p:cNvSpPr/>
          <p:nvPr/>
        </p:nvSpPr>
        <p:spPr>
          <a:xfrm>
            <a:off x="6905862" y="272030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0.75</a:t>
            </a:r>
            <a:endParaRPr sz="1250"/>
          </a:p>
        </p:txBody>
      </p:sp>
      <p:sp>
        <p:nvSpPr>
          <p:cNvPr id="165" name="Google Shape;165;p23"/>
          <p:cNvSpPr/>
          <p:nvPr/>
        </p:nvSpPr>
        <p:spPr>
          <a:xfrm>
            <a:off x="8009544" y="272030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0.76</a:t>
            </a:r>
            <a:endParaRPr sz="1250"/>
          </a:p>
        </p:txBody>
      </p:sp>
      <p:sp>
        <p:nvSpPr>
          <p:cNvPr id="166" name="Google Shape;166;p23"/>
          <p:cNvSpPr/>
          <p:nvPr/>
        </p:nvSpPr>
        <p:spPr>
          <a:xfrm>
            <a:off x="4698500" y="272030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Atheism</a:t>
            </a:r>
            <a:endParaRPr sz="1250"/>
          </a:p>
        </p:txBody>
      </p:sp>
      <p:sp>
        <p:nvSpPr>
          <p:cNvPr id="167" name="Google Shape;167;p23"/>
          <p:cNvSpPr/>
          <p:nvPr/>
        </p:nvSpPr>
        <p:spPr>
          <a:xfrm>
            <a:off x="5802181" y="2161188"/>
            <a:ext cx="1066800" cy="5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Precision</a:t>
            </a:r>
            <a:endParaRPr b="1" sz="1250"/>
          </a:p>
        </p:txBody>
      </p:sp>
      <p:sp>
        <p:nvSpPr>
          <p:cNvPr id="168" name="Google Shape;168;p23"/>
          <p:cNvSpPr/>
          <p:nvPr/>
        </p:nvSpPr>
        <p:spPr>
          <a:xfrm>
            <a:off x="6905863" y="2161188"/>
            <a:ext cx="1066800" cy="5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Recall</a:t>
            </a:r>
            <a:endParaRPr b="1" sz="1250"/>
          </a:p>
        </p:txBody>
      </p:sp>
      <p:sp>
        <p:nvSpPr>
          <p:cNvPr id="169" name="Google Shape;169;p23"/>
          <p:cNvSpPr/>
          <p:nvPr/>
        </p:nvSpPr>
        <p:spPr>
          <a:xfrm>
            <a:off x="8009546" y="2161188"/>
            <a:ext cx="1066800" cy="5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F1-score</a:t>
            </a:r>
            <a:endParaRPr b="1" sz="1250"/>
          </a:p>
        </p:txBody>
      </p:sp>
      <p:sp>
        <p:nvSpPr>
          <p:cNvPr id="170" name="Google Shape;170;p23"/>
          <p:cNvSpPr/>
          <p:nvPr/>
        </p:nvSpPr>
        <p:spPr>
          <a:xfrm>
            <a:off x="4698500" y="2161188"/>
            <a:ext cx="1066800" cy="5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Subreddit</a:t>
            </a:r>
            <a:endParaRPr b="1" sz="1250"/>
          </a:p>
        </p:txBody>
      </p:sp>
      <p:sp>
        <p:nvSpPr>
          <p:cNvPr id="171" name="Google Shape;171;p23"/>
          <p:cNvSpPr/>
          <p:nvPr/>
        </p:nvSpPr>
        <p:spPr>
          <a:xfrm>
            <a:off x="5802189" y="308781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0.84</a:t>
            </a:r>
            <a:endParaRPr sz="1250"/>
          </a:p>
        </p:txBody>
      </p:sp>
      <p:sp>
        <p:nvSpPr>
          <p:cNvPr id="172" name="Google Shape;172;p23"/>
          <p:cNvSpPr/>
          <p:nvPr/>
        </p:nvSpPr>
        <p:spPr>
          <a:xfrm>
            <a:off x="6905870" y="308781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0.89</a:t>
            </a:r>
            <a:endParaRPr sz="1250"/>
          </a:p>
        </p:txBody>
      </p:sp>
      <p:sp>
        <p:nvSpPr>
          <p:cNvPr id="173" name="Google Shape;173;p23"/>
          <p:cNvSpPr/>
          <p:nvPr/>
        </p:nvSpPr>
        <p:spPr>
          <a:xfrm>
            <a:off x="8009552" y="308781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0.86</a:t>
            </a:r>
            <a:endParaRPr sz="1250"/>
          </a:p>
        </p:txBody>
      </p:sp>
      <p:sp>
        <p:nvSpPr>
          <p:cNvPr id="174" name="Google Shape;174;p23"/>
          <p:cNvSpPr/>
          <p:nvPr/>
        </p:nvSpPr>
        <p:spPr>
          <a:xfrm>
            <a:off x="4698508" y="308781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Buddhism</a:t>
            </a:r>
            <a:endParaRPr sz="1250"/>
          </a:p>
        </p:txBody>
      </p:sp>
      <p:sp>
        <p:nvSpPr>
          <p:cNvPr id="175" name="Google Shape;175;p23"/>
          <p:cNvSpPr/>
          <p:nvPr/>
        </p:nvSpPr>
        <p:spPr>
          <a:xfrm>
            <a:off x="5802180" y="345532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0.70</a:t>
            </a:r>
            <a:endParaRPr sz="1250"/>
          </a:p>
        </p:txBody>
      </p:sp>
      <p:sp>
        <p:nvSpPr>
          <p:cNvPr id="176" name="Google Shape;176;p23"/>
          <p:cNvSpPr/>
          <p:nvPr/>
        </p:nvSpPr>
        <p:spPr>
          <a:xfrm>
            <a:off x="6905862" y="345532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0.71</a:t>
            </a:r>
            <a:endParaRPr sz="1250"/>
          </a:p>
        </p:txBody>
      </p:sp>
      <p:sp>
        <p:nvSpPr>
          <p:cNvPr id="177" name="Google Shape;177;p23"/>
          <p:cNvSpPr/>
          <p:nvPr/>
        </p:nvSpPr>
        <p:spPr>
          <a:xfrm>
            <a:off x="8009544" y="345532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0.71</a:t>
            </a:r>
            <a:endParaRPr sz="1250"/>
          </a:p>
        </p:txBody>
      </p:sp>
      <p:sp>
        <p:nvSpPr>
          <p:cNvPr id="178" name="Google Shape;178;p23"/>
          <p:cNvSpPr/>
          <p:nvPr/>
        </p:nvSpPr>
        <p:spPr>
          <a:xfrm>
            <a:off x="4698500" y="345532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Christianity</a:t>
            </a:r>
            <a:endParaRPr sz="1250"/>
          </a:p>
        </p:txBody>
      </p:sp>
      <p:sp>
        <p:nvSpPr>
          <p:cNvPr id="179" name="Google Shape;179;p23"/>
          <p:cNvSpPr/>
          <p:nvPr/>
        </p:nvSpPr>
        <p:spPr>
          <a:xfrm>
            <a:off x="5802189" y="382283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0.82</a:t>
            </a:r>
            <a:endParaRPr sz="1250"/>
          </a:p>
        </p:txBody>
      </p:sp>
      <p:sp>
        <p:nvSpPr>
          <p:cNvPr id="180" name="Google Shape;180;p23"/>
          <p:cNvSpPr/>
          <p:nvPr/>
        </p:nvSpPr>
        <p:spPr>
          <a:xfrm>
            <a:off x="6905870" y="382283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0.80</a:t>
            </a:r>
            <a:endParaRPr sz="1250"/>
          </a:p>
        </p:txBody>
      </p:sp>
      <p:sp>
        <p:nvSpPr>
          <p:cNvPr id="181" name="Google Shape;181;p23"/>
          <p:cNvSpPr/>
          <p:nvPr/>
        </p:nvSpPr>
        <p:spPr>
          <a:xfrm>
            <a:off x="8009552" y="382283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0.80</a:t>
            </a:r>
            <a:endParaRPr sz="1250"/>
          </a:p>
        </p:txBody>
      </p:sp>
      <p:sp>
        <p:nvSpPr>
          <p:cNvPr id="182" name="Google Shape;182;p23"/>
          <p:cNvSpPr/>
          <p:nvPr/>
        </p:nvSpPr>
        <p:spPr>
          <a:xfrm>
            <a:off x="4698508" y="3822838"/>
            <a:ext cx="1066800" cy="31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Islam</a:t>
            </a:r>
            <a:endParaRPr sz="1250"/>
          </a:p>
        </p:txBody>
      </p:sp>
      <p:sp>
        <p:nvSpPr>
          <p:cNvPr id="183" name="Google Shape;183;p23"/>
          <p:cNvSpPr txBox="1"/>
          <p:nvPr/>
        </p:nvSpPr>
        <p:spPr>
          <a:xfrm>
            <a:off x="4644850" y="1683263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MNB Classification Report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4644850" y="4096588"/>
            <a:ext cx="2683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2"/>
                </a:solidFill>
              </a:rPr>
              <a:t>Overall model accuracy: 0.78</a:t>
            </a:r>
            <a:endParaRPr b="1" sz="1250">
              <a:solidFill>
                <a:schemeClr val="dk2"/>
              </a:solidFill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325"/>
            <a:ext cx="4340050" cy="341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-66450" y="-63550"/>
            <a:ext cx="9210600" cy="93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212175" y="76850"/>
            <a:ext cx="875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latin typeface="Open Sans Medium"/>
                <a:ea typeface="Open Sans Medium"/>
                <a:cs typeface="Open Sans Medium"/>
                <a:sym typeface="Open Sans Medium"/>
              </a:rPr>
              <a:t>Top ten words for each class sorted by log probability</a:t>
            </a:r>
            <a:endParaRPr sz="208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2065022" y="16489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god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3732896" y="16489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buddhism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5400771" y="16489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god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7068634" y="16489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allah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397150" y="16489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2065023" y="1140325"/>
            <a:ext cx="1611900" cy="4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Atheism</a:t>
            </a:r>
            <a:endParaRPr b="1"/>
          </a:p>
        </p:txBody>
      </p:sp>
      <p:sp>
        <p:nvSpPr>
          <p:cNvPr id="198" name="Google Shape;198;p24"/>
          <p:cNvSpPr/>
          <p:nvPr/>
        </p:nvSpPr>
        <p:spPr>
          <a:xfrm>
            <a:off x="3732898" y="1140325"/>
            <a:ext cx="1611900" cy="4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Buddhism</a:t>
            </a:r>
            <a:endParaRPr b="1"/>
          </a:p>
        </p:txBody>
      </p:sp>
      <p:sp>
        <p:nvSpPr>
          <p:cNvPr id="199" name="Google Shape;199;p24"/>
          <p:cNvSpPr/>
          <p:nvPr/>
        </p:nvSpPr>
        <p:spPr>
          <a:xfrm>
            <a:off x="5400773" y="1140325"/>
            <a:ext cx="1611900" cy="4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Christianity</a:t>
            </a:r>
            <a:endParaRPr b="1"/>
          </a:p>
        </p:txBody>
      </p:sp>
      <p:sp>
        <p:nvSpPr>
          <p:cNvPr id="200" name="Google Shape;200;p24"/>
          <p:cNvSpPr/>
          <p:nvPr/>
        </p:nvSpPr>
        <p:spPr>
          <a:xfrm>
            <a:off x="7068637" y="1140325"/>
            <a:ext cx="1611900" cy="4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Islam</a:t>
            </a:r>
            <a:endParaRPr b="1"/>
          </a:p>
        </p:txBody>
      </p:sp>
      <p:sp>
        <p:nvSpPr>
          <p:cNvPr id="201" name="Google Shape;201;p24"/>
          <p:cNvSpPr/>
          <p:nvPr/>
        </p:nvSpPr>
        <p:spPr>
          <a:xfrm>
            <a:off x="397150" y="1140325"/>
            <a:ext cx="1611900" cy="4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202" name="Google Shape;202;p24"/>
          <p:cNvSpPr/>
          <p:nvPr/>
        </p:nvSpPr>
        <p:spPr>
          <a:xfrm>
            <a:off x="2065035" y="19832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religious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3732909" y="19832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buddha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5400783" y="19832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jesus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7068647" y="19832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islam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397163" y="19832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2065022" y="23175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religion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732896" y="23175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buddhist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5400771" y="23175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7068634" y="23175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quran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397150" y="23175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2065035" y="26518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3732909" y="26518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5400783" y="26518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068647" y="26518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muslim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397163" y="26518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2065022" y="29861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3732896" y="29861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5400771" y="29861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7068634" y="29861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397150" y="29861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2065035" y="33204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3732909" y="33204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5400783" y="33204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7068647" y="33204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</a:t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397163" y="33204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2065022" y="36547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</a:t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3732896" y="36547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5400771" y="36547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bible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7068634" y="36547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397150" y="36547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2065035" y="39890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atheist</a:t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3732909" y="39890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meditation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5400783" y="39890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7068647" y="39890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haram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397163" y="39890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2065022" y="43233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church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3732896" y="43233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5400771" y="43233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068634" y="43233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</a:t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397150" y="43233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2065035" y="46576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3732909" y="46576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5400783" y="46576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7068647" y="46576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397163" y="4657621"/>
            <a:ext cx="1611900" cy="2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409825" y="1207250"/>
            <a:ext cx="2303700" cy="6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design</a:t>
            </a:r>
            <a:endParaRPr b="1"/>
          </a:p>
        </p:txBody>
      </p:sp>
      <p:sp>
        <p:nvSpPr>
          <p:cNvPr id="252" name="Google Shape;252;p25"/>
          <p:cNvSpPr/>
          <p:nvPr/>
        </p:nvSpPr>
        <p:spPr>
          <a:xfrm>
            <a:off x="2798175" y="1207255"/>
            <a:ext cx="6034200" cy="6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Lack of quantification of differences between subreddits possible for word associations 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409825" y="2521450"/>
            <a:ext cx="2303700" cy="83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254" name="Google Shape;254;p25"/>
          <p:cNvSpPr/>
          <p:nvPr/>
        </p:nvSpPr>
        <p:spPr>
          <a:xfrm>
            <a:off x="2798175" y="2521456"/>
            <a:ext cx="6034200" cy="83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Omission of posts that are not in English and problems with spelling mistakes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text processing (e.g., </a:t>
            </a:r>
            <a:r>
              <a:rPr lang="en"/>
              <a:t>lemmatisation</a:t>
            </a:r>
            <a:r>
              <a:rPr lang="en"/>
              <a:t>, stemming)</a:t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409825" y="3386450"/>
            <a:ext cx="2303700" cy="125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Operationalisation</a:t>
            </a:r>
            <a:endParaRPr b="1"/>
          </a:p>
        </p:txBody>
      </p:sp>
      <p:sp>
        <p:nvSpPr>
          <p:cNvPr id="256" name="Google Shape;256;p25"/>
          <p:cNvSpPr/>
          <p:nvPr/>
        </p:nvSpPr>
        <p:spPr>
          <a:xfrm>
            <a:off x="2798175" y="3386459"/>
            <a:ext cx="6034200" cy="125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Creation of lexicon with limited 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Operationalisation of rational vs. emotional through “feel” and “think”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We infer a connection between words through PMI </a:t>
            </a:r>
            <a:r>
              <a:rPr lang="en">
                <a:solidFill>
                  <a:schemeClr val="dk1"/>
                </a:solidFill>
              </a:rPr>
              <a:t>without </a:t>
            </a:r>
            <a:r>
              <a:rPr lang="en"/>
              <a:t>considering context </a:t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409825" y="1864350"/>
            <a:ext cx="2303700" cy="6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selection</a:t>
            </a:r>
            <a:endParaRPr b="1"/>
          </a:p>
        </p:txBody>
      </p:sp>
      <p:sp>
        <p:nvSpPr>
          <p:cNvPr id="258" name="Google Shape;258;p25"/>
          <p:cNvSpPr/>
          <p:nvPr/>
        </p:nvSpPr>
        <p:spPr>
          <a:xfrm>
            <a:off x="2798175" y="1864355"/>
            <a:ext cx="6034200" cy="6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external validity of Reddit data usage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-66450" y="-63550"/>
            <a:ext cx="9210600" cy="93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314800" y="76850"/>
            <a:ext cx="864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080">
                <a:latin typeface="Open Sans Medium"/>
                <a:ea typeface="Open Sans Medium"/>
                <a:cs typeface="Open Sans Medium"/>
                <a:sym typeface="Open Sans Medium"/>
              </a:rPr>
              <a:t>Limited text processing and quantification constitute areas of improvement</a:t>
            </a:r>
            <a:endParaRPr sz="2080">
              <a:highlight>
                <a:srgbClr val="FFFF00"/>
              </a:highlight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/>
          <p:nvPr/>
        </p:nvSpPr>
        <p:spPr>
          <a:xfrm>
            <a:off x="409825" y="3946050"/>
            <a:ext cx="8420100" cy="7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Seasonality analysis using posts throughout whole year (re holidays)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Incorporating comments for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09825" y="3357800"/>
            <a:ext cx="714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Potential for further research</a:t>
            </a:r>
            <a:endParaRPr sz="25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409825" y="1085776"/>
            <a:ext cx="6656400" cy="4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H1: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Posts in r/atheism use more analytical language, while religion subreddits are associated with more emotional language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7134125" y="1085775"/>
            <a:ext cx="1695900" cy="4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Limited support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409825" y="1733802"/>
            <a:ext cx="6656400" cy="4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H2: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Collocations surrounding the words “love”, “death” and “god” within subreddits vary across subreddits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7134125" y="1733801"/>
            <a:ext cx="1695900" cy="4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Supported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409825" y="2381827"/>
            <a:ext cx="6656400" cy="4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H3: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Language use across subreddits is distinct enough to allow accurate classification using supervised Machine Learning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7134125" y="2381826"/>
            <a:ext cx="1695900" cy="4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AA84F"/>
                </a:solidFill>
              </a:rPr>
              <a:t>Supported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-66450" y="-63550"/>
            <a:ext cx="9210600" cy="93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314800" y="76850"/>
            <a:ext cx="864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latin typeface="Open Sans Medium"/>
                <a:ea typeface="Open Sans Medium"/>
                <a:cs typeface="Open Sans Medium"/>
                <a:sym typeface="Open Sans Medium"/>
              </a:rPr>
              <a:t>We have gathered partial support for our hypotheses, however, there is potential for future research</a:t>
            </a:r>
            <a:endParaRPr sz="1979">
              <a:solidFill>
                <a:srgbClr val="FFFF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Patel, A. and Meehan, K. (2021). Fake News Detection on Reddit Utilising CountVectorizer and Term Frequency-Inverse Document Frequency with Logistic Regression, MultinominalNB and Support Vector Machine. 32nd Irish Signals and Systems Conference (ISSC), Athlone, Ireland, 2021, pp. 1-6, doi: 10.1109/ISSC52156.2021.9467842  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202020"/>
                </a:solidFill>
              </a:rPr>
              <a:t>Pennycook, G. &amp; Ross, R.M. &amp; Koehler, D.J. &amp; Fugelsang, J. A. (2017). Correction: Atheists and Agnostics Are More Reflective than Religious Believers: Four Empirical Studies and a Meta-Analysis. PLOS ONE 12(4): e0176586.</a:t>
            </a:r>
            <a:r>
              <a:rPr lang="en" sz="1200" u="sng">
                <a:solidFill>
                  <a:srgbClr val="3E057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https://doi.org/10.1371/journal.pone.0176586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Schmidt, T., Kaindl, F., &amp; Wolff, C. (2020). Distant reading of religious online communities: A case study for three religious forums on reddit.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0" name="Google Shape;280;p27"/>
          <p:cNvSpPr/>
          <p:nvPr/>
        </p:nvSpPr>
        <p:spPr>
          <a:xfrm>
            <a:off x="150" y="-63550"/>
            <a:ext cx="9144000" cy="93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>
            <p:ph idx="4294967295" type="subTitle"/>
          </p:nvPr>
        </p:nvSpPr>
        <p:spPr>
          <a:xfrm>
            <a:off x="311700" y="222150"/>
            <a:ext cx="86499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080">
                <a:latin typeface="Open Sans SemiBold"/>
                <a:ea typeface="Open Sans SemiBold"/>
                <a:cs typeface="Open Sans SemiBold"/>
                <a:sym typeface="Open Sans SemiBold"/>
              </a:rPr>
              <a:t>Bibliography</a:t>
            </a:r>
            <a:endParaRPr sz="208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50" y="-63550"/>
            <a:ext cx="9144000" cy="257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311850" y="397450"/>
            <a:ext cx="8520600" cy="18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59595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Part I: Analytical vs. Emotional Language</a:t>
            </a:r>
            <a:endParaRPr sz="4700">
              <a:solidFill>
                <a:srgbClr val="59595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0900" y="4175450"/>
            <a:ext cx="87222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79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H1: Posts in r/atheism use more analytical </a:t>
            </a:r>
            <a:r>
              <a:rPr b="1" lang="en" sz="1979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language, while religion subreddits are associated with more emotional language</a:t>
            </a:r>
            <a:endParaRPr b="1" sz="1979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11050" y="3104450"/>
            <a:ext cx="87222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Theoretical background:</a:t>
            </a:r>
            <a:endParaRPr sz="1200" strike="sng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➔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Pennycook et al. (2017) find a negative correlation between religious belief and performance on analytical thinking measures in their meta analysis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0" y="-63550"/>
            <a:ext cx="9144000" cy="93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45150" y="130600"/>
            <a:ext cx="90540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Open Sans SemiBold"/>
                <a:ea typeface="Open Sans SemiBold"/>
                <a:cs typeface="Open Sans SemiBold"/>
                <a:sym typeface="Open Sans SemiBold"/>
              </a:rPr>
              <a:t>Posts in the  r/atheism subreddit are closest to “think”, whereas posts in the r/islam subreddit are closest to “feel”</a:t>
            </a:r>
            <a:endParaRPr sz="155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501003" y="2579605"/>
            <a:ext cx="11412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Christianity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503892" y="2284162"/>
            <a:ext cx="4539300" cy="270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Angles between vectors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501003" y="2877297"/>
            <a:ext cx="11412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Islam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500925" y="3174959"/>
            <a:ext cx="11412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Atheism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75" y="983250"/>
            <a:ext cx="4083661" cy="40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5668931" y="3472641"/>
            <a:ext cx="11010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Buddhism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805621" y="3472652"/>
            <a:ext cx="11010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Christianity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942312" y="3472665"/>
            <a:ext cx="11010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Islam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669007" y="2579605"/>
            <a:ext cx="11010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1.2°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669007" y="2877297"/>
            <a:ext cx="11010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7.9°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668932" y="3174959"/>
            <a:ext cx="11010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12.7°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805656" y="2877297"/>
            <a:ext cx="11010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6.7°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805581" y="3174959"/>
            <a:ext cx="11010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14°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942292" y="3174959"/>
            <a:ext cx="1101000" cy="27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20.6°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150" y="-63550"/>
            <a:ext cx="9144000" cy="93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94675" y="94475"/>
            <a:ext cx="89790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84"/>
              <a:buNone/>
            </a:pPr>
            <a:r>
              <a:rPr lang="en" sz="1600">
                <a:latin typeface="Open Sans SemiBold"/>
                <a:ea typeface="Open Sans SemiBold"/>
                <a:cs typeface="Open Sans SemiBold"/>
                <a:sym typeface="Open Sans SemiBold"/>
              </a:rPr>
              <a:t>Applying a pre-defined lexicon for scoring “analytical” and “emotional” sentiments across subreddits (1/2)</a:t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86750" y="1748575"/>
            <a:ext cx="3960600" cy="48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explain, rational, although, despite, knowledge, evidence, proof, reason,...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86500" y="1512325"/>
            <a:ext cx="3960600" cy="21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Analytical words</a:t>
            </a:r>
            <a:endParaRPr b="1" sz="1250"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59700" y="1748585"/>
            <a:ext cx="3960600" cy="48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sad, love, fear, regret, guilty, hate, emotional, angry, terrible, concern,... 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759450" y="1512313"/>
            <a:ext cx="3960600" cy="21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Emotional</a:t>
            </a:r>
            <a:r>
              <a:rPr b="1" lang="en" sz="1250"/>
              <a:t> words</a:t>
            </a:r>
            <a:endParaRPr b="1" sz="1250">
              <a:solidFill>
                <a:srgbClr val="000000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86895" y="3144200"/>
            <a:ext cx="8232900" cy="394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“1. Who wrote the Quran? (Provide evidence for the Quran) 2. Why do you think islam is the truth?”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86375" y="2907950"/>
            <a:ext cx="8232900" cy="21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Sentence with high analytical score</a:t>
            </a:r>
            <a:endParaRPr b="1" sz="1250">
              <a:solidFill>
                <a:srgbClr val="000000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87167" y="3862825"/>
            <a:ext cx="8232900" cy="696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“</a:t>
            </a:r>
            <a:r>
              <a:rPr lang="en" sz="1250">
                <a:solidFill>
                  <a:schemeClr val="dk1"/>
                </a:solidFill>
              </a:rPr>
              <a:t>I could be in the worst of the worst situations and I read maghrib then POOF its all gone, people who genuinely follow the </a:t>
            </a:r>
            <a:r>
              <a:rPr lang="en" sz="1250">
                <a:solidFill>
                  <a:schemeClr val="dk1"/>
                </a:solidFill>
              </a:rPr>
              <a:t>religion</a:t>
            </a:r>
            <a:r>
              <a:rPr lang="en" sz="1250">
                <a:solidFill>
                  <a:schemeClr val="dk1"/>
                </a:solidFill>
              </a:rPr>
              <a:t> are the best people.” 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86647" y="3626575"/>
            <a:ext cx="8232900" cy="21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Sentence with high emotional score</a:t>
            </a:r>
            <a:endParaRPr b="1" sz="1250"/>
          </a:p>
        </p:txBody>
      </p:sp>
      <p:sp>
        <p:nvSpPr>
          <p:cNvPr id="100" name="Google Shape;100;p16"/>
          <p:cNvSpPr/>
          <p:nvPr/>
        </p:nvSpPr>
        <p:spPr>
          <a:xfrm>
            <a:off x="486500" y="1210150"/>
            <a:ext cx="8233800" cy="216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lt1"/>
                </a:solidFill>
              </a:rPr>
              <a:t>Lexicon creation</a:t>
            </a:r>
            <a:endParaRPr b="1" sz="1250"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86375" y="2603475"/>
            <a:ext cx="8233800" cy="216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lt1"/>
                </a:solidFill>
              </a:rPr>
              <a:t>Example sentences</a:t>
            </a:r>
            <a:endParaRPr b="1" sz="12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50" y="-63550"/>
            <a:ext cx="9144000" cy="93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94675" y="94475"/>
            <a:ext cx="89790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84"/>
              <a:buNone/>
            </a:pPr>
            <a:r>
              <a:rPr lang="en" sz="1600">
                <a:latin typeface="Open Sans SemiBold"/>
                <a:ea typeface="Open Sans SemiBold"/>
                <a:cs typeface="Open Sans SemiBold"/>
                <a:sym typeface="Open Sans SemiBold"/>
              </a:rPr>
              <a:t>Applying a pre-defined lexicon for scoring “analytical” and “emotional” sentiments across subreddits </a:t>
            </a:r>
            <a:r>
              <a:rPr lang="en" sz="1600">
                <a:latin typeface="Open Sans SemiBold"/>
                <a:ea typeface="Open Sans SemiBold"/>
                <a:cs typeface="Open Sans SemiBold"/>
                <a:sym typeface="Open Sans SemiBold"/>
              </a:rPr>
              <a:t> (2/2)</a:t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850" y="869450"/>
            <a:ext cx="6302400" cy="409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150" y="-63550"/>
            <a:ext cx="9144000" cy="257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type="ctrTitle"/>
          </p:nvPr>
        </p:nvSpPr>
        <p:spPr>
          <a:xfrm>
            <a:off x="0" y="19970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59595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Part II: </a:t>
            </a:r>
            <a:endParaRPr sz="4900">
              <a:solidFill>
                <a:srgbClr val="59595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59595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Word Associations</a:t>
            </a:r>
            <a:endParaRPr sz="4900">
              <a:solidFill>
                <a:srgbClr val="59595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11850" y="4088650"/>
            <a:ext cx="85206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H2: Collocations surrounding the words “love”, “death” and “god” within subreddits vary across subreddits</a:t>
            </a:r>
            <a:endParaRPr b="1" sz="19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12300" y="3083650"/>
            <a:ext cx="82026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Theoretical background: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Schmidt et al. (2020) find that different subreddits talk differently about key religious concepts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-66450" y="-63550"/>
            <a:ext cx="9210600" cy="87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20350" y="153050"/>
            <a:ext cx="84324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latin typeface="Open Sans SemiBold"/>
                <a:ea typeface="Open Sans SemiBold"/>
                <a:cs typeface="Open Sans SemiBold"/>
                <a:sym typeface="Open Sans SemiBold"/>
              </a:rPr>
              <a:t>“Love”</a:t>
            </a:r>
            <a:r>
              <a:rPr lang="en" sz="1979">
                <a:latin typeface="Open Sans SemiBold"/>
                <a:ea typeface="Open Sans SemiBold"/>
                <a:cs typeface="Open Sans SemiBold"/>
                <a:sym typeface="Open Sans SemiBold"/>
              </a:rPr>
              <a:t> - Word Association using Pointwise Mutual Information (PMI)</a:t>
            </a:r>
            <a:endParaRPr sz="1979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495550" y="1264550"/>
            <a:ext cx="1659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38" y="815614"/>
            <a:ext cx="4041510" cy="35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838" y="803637"/>
            <a:ext cx="4005825" cy="348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36850" y="4372475"/>
            <a:ext cx="3745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Very strong PMI between “love” &amp; “god”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“Love” in association with “neighbor”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Biblical references (“john”)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776625" y="4372475"/>
            <a:ext cx="3745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Strong PMI between “love” &amp; “Allah”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“</a:t>
            </a: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Love” in association with “people”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-66450" y="-63550"/>
            <a:ext cx="9210600" cy="87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320350" y="153050"/>
            <a:ext cx="84324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latin typeface="Open Sans SemiBold"/>
                <a:ea typeface="Open Sans SemiBold"/>
                <a:cs typeface="Open Sans SemiBold"/>
                <a:sym typeface="Open Sans SemiBold"/>
              </a:rPr>
              <a:t>“Death”</a:t>
            </a:r>
            <a:r>
              <a:rPr lang="en" sz="1979">
                <a:latin typeface="Open Sans SemiBold"/>
                <a:ea typeface="Open Sans SemiBold"/>
                <a:cs typeface="Open Sans SemiBold"/>
                <a:sym typeface="Open Sans SemiBold"/>
              </a:rPr>
              <a:t> - Word Association </a:t>
            </a:r>
            <a:r>
              <a:rPr lang="en" sz="1979">
                <a:latin typeface="Open Sans SemiBold"/>
                <a:ea typeface="Open Sans SemiBold"/>
                <a:cs typeface="Open Sans SemiBold"/>
                <a:sym typeface="Open Sans SemiBold"/>
              </a:rPr>
              <a:t>using PMI</a:t>
            </a:r>
            <a:endParaRPr sz="1979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495550" y="1112150"/>
            <a:ext cx="1659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800" y="801450"/>
            <a:ext cx="3995763" cy="353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37" y="852288"/>
            <a:ext cx="4063365" cy="348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542425" y="4303525"/>
            <a:ext cx="39342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Strong PMI with “penalty” 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Strong </a:t>
            </a: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PMI</a:t>
            </a: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 with “god” and “lord” 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4605800" y="4333825"/>
            <a:ext cx="39342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Strong </a:t>
            </a: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PMI</a:t>
            </a: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 with “suffering”, “pain”, and “life”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Association with “life” could reflect </a:t>
            </a: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reincarnation</a:t>
            </a: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-66450" y="-63550"/>
            <a:ext cx="9210600" cy="87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320350" y="153050"/>
            <a:ext cx="84324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latin typeface="Open Sans SemiBold"/>
                <a:ea typeface="Open Sans SemiBold"/>
                <a:cs typeface="Open Sans SemiBold"/>
                <a:sym typeface="Open Sans SemiBold"/>
              </a:rPr>
              <a:t>“God”</a:t>
            </a:r>
            <a:r>
              <a:rPr lang="en" sz="1979">
                <a:latin typeface="Open Sans SemiBold"/>
                <a:ea typeface="Open Sans SemiBold"/>
                <a:cs typeface="Open Sans SemiBold"/>
                <a:sym typeface="Open Sans SemiBold"/>
              </a:rPr>
              <a:t> - Word Association using </a:t>
            </a:r>
            <a:r>
              <a:rPr lang="en" sz="1979">
                <a:latin typeface="Open Sans SemiBold"/>
                <a:ea typeface="Open Sans SemiBold"/>
                <a:cs typeface="Open Sans SemiBold"/>
                <a:sym typeface="Open Sans SemiBold"/>
              </a:rPr>
              <a:t>PMI</a:t>
            </a:r>
            <a:endParaRPr sz="1979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00" y="819988"/>
            <a:ext cx="3897176" cy="34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75" y="819988"/>
            <a:ext cx="3940624" cy="350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611863" y="4220075"/>
            <a:ext cx="3745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“One” god corresponds to Christian narratives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Strong PMI with “Jesus” and commonly associated with “love”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4700425" y="4220075"/>
            <a:ext cx="3745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“One” god corresponds to Islam narratives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Char char="●"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Association with </a:t>
            </a: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religious</a:t>
            </a: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 text “Quran”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