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71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714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85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877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543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17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874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610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465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026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086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510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52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300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839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01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112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D1D0-2427-49A3-88D3-3A69E52C8566}" type="datetimeFigureOut">
              <a:rPr lang="it-IT" smtClean="0"/>
              <a:t>22/10/2022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52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2EA1E-CD32-E16D-9C3E-A0E639BF1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18934"/>
            <a:ext cx="8791575" cy="2387600"/>
          </a:xfrm>
        </p:spPr>
        <p:txBody>
          <a:bodyPr/>
          <a:lstStyle/>
          <a:p>
            <a:pPr algn="ctr"/>
            <a:r>
              <a:rPr lang="it-IT" dirty="0" err="1">
                <a:solidFill>
                  <a:srgbClr val="002060"/>
                </a:solidFill>
              </a:rPr>
              <a:t>Myacquarium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8A9BE-1AB4-E553-DB57-6EFD997D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39156"/>
            <a:ext cx="8791575" cy="165576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Matteo morando – 20029404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Andrea </a:t>
            </a:r>
            <a:r>
              <a:rPr lang="it-IT" dirty="0" err="1">
                <a:solidFill>
                  <a:schemeClr val="tx1"/>
                </a:solidFill>
              </a:rPr>
              <a:t>fornasiero</a:t>
            </a:r>
            <a:r>
              <a:rPr lang="it-IT" dirty="0">
                <a:solidFill>
                  <a:schemeClr val="tx1"/>
                </a:solidFill>
              </a:rPr>
              <a:t> - 20031994</a:t>
            </a:r>
          </a:p>
        </p:txBody>
      </p:sp>
    </p:spTree>
    <p:extLst>
      <p:ext uri="{BB962C8B-B14F-4D97-AF65-F5344CB8AC3E}">
        <p14:creationId xmlns:p14="http://schemas.microsoft.com/office/powerpoint/2010/main" val="692917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6DD2-C8B8-D948-6203-C308916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86" y="1685317"/>
            <a:ext cx="9905998" cy="1478570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80025-F054-40FC-F69C-B323ABB3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85" y="3316286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Matteo Morando – 20029404</a:t>
            </a:r>
          </a:p>
          <a:p>
            <a:pPr marL="0" indent="0" algn="ctr">
              <a:buNone/>
            </a:pPr>
            <a:r>
              <a:rPr lang="it-IT" dirty="0"/>
              <a:t>Andrea Fornasiero - 20031994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95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89" y="328135"/>
            <a:ext cx="8385646" cy="1124342"/>
          </a:xfrm>
        </p:spPr>
        <p:txBody>
          <a:bodyPr/>
          <a:lstStyle/>
          <a:p>
            <a:pPr marL="451485">
              <a:lnSpc>
                <a:spcPts val="3715"/>
              </a:lnSpc>
            </a:pPr>
            <a:r>
              <a:rPr lang="it-IT" dirty="0">
                <a:solidFill>
                  <a:srgbClr val="002060"/>
                </a:solidFill>
              </a:rPr>
              <a:t>S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ervizio</a:t>
            </a:r>
            <a:r>
              <a:rPr lang="it-IT" sz="3600" b="1" kern="0" spc="-19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di</a:t>
            </a:r>
            <a:r>
              <a:rPr lang="it-IT" sz="3600" b="1" kern="0" spc="8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gestione</a:t>
            </a:r>
            <a:r>
              <a:rPr lang="it-IT" sz="3600" b="1" kern="0" spc="-4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degli</a:t>
            </a:r>
            <a:r>
              <a:rPr lang="it-IT" sz="3600" b="1" kern="0" spc="2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acquari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92" y="1335087"/>
            <a:ext cx="9967312" cy="5021783"/>
          </a:xfrm>
        </p:spPr>
        <p:txBody>
          <a:bodyPr>
            <a:normAutofit fontScale="55000" lnSpcReduction="2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Obbiettivo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it-IT" sz="32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it-IT" sz="3200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32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32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monitoraggio</a:t>
            </a:r>
            <a:r>
              <a:rPr lang="it-IT" sz="32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32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controllo</a:t>
            </a:r>
            <a:r>
              <a:rPr lang="it-IT" sz="3200" spc="-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pesci</a:t>
            </a:r>
            <a:r>
              <a:rPr lang="it-IT" sz="32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it-IT" sz="32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</a:t>
            </a:r>
            <a:r>
              <a:rPr lang="it-IT" sz="3200" spc="-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costituiti</a:t>
            </a:r>
            <a:r>
              <a:rPr lang="it-IT" sz="3200" spc="-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it-IT" sz="32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dispositivi: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Sensori:</a:t>
            </a:r>
            <a:r>
              <a:rPr lang="it-IT" sz="3200" spc="2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digitali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Attuatori: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digitali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Utilizzabile</a:t>
            </a:r>
            <a:r>
              <a:rPr lang="it-IT" sz="3200" b="1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it-IT" sz="32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ambito: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Domestico: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piccolo</a:t>
            </a:r>
            <a:r>
              <a:rPr lang="it-IT" sz="3200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acquario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personale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Professionale:</a:t>
            </a:r>
            <a:r>
              <a:rPr lang="it-IT" sz="3200" spc="-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acquario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grandi</a:t>
            </a:r>
            <a:r>
              <a:rPr lang="it-IT" sz="3200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dimensioni</a:t>
            </a:r>
            <a:r>
              <a:rPr lang="it-IT" sz="3200" spc="-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3200" spc="-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diverse</a:t>
            </a:r>
            <a:r>
              <a:rPr lang="it-IT" sz="3200" spc="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tipologie</a:t>
            </a:r>
            <a:r>
              <a:rPr lang="it-IT" sz="32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pesci</a:t>
            </a:r>
          </a:p>
          <a:p>
            <a:pPr marL="0" lv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Requisiti</a:t>
            </a:r>
            <a:r>
              <a:rPr lang="it-IT" sz="3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generali</a:t>
            </a:r>
            <a:r>
              <a:rPr lang="it-IT" sz="32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Configurabile</a:t>
            </a:r>
            <a:r>
              <a:rPr lang="it-IT" sz="3200" spc="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integrando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qualunque</a:t>
            </a:r>
            <a:r>
              <a:rPr lang="it-IT" sz="3200" spc="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</a:t>
            </a:r>
            <a:r>
              <a:rPr lang="it-IT" sz="32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dispositivo</a:t>
            </a:r>
            <a:r>
              <a:rPr lang="it-IT" sz="3200" spc="1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necessario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Funzionante</a:t>
            </a:r>
            <a:r>
              <a:rPr lang="it-IT" sz="3200" spc="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</a:t>
            </a:r>
            <a:r>
              <a:rPr lang="it-IT" sz="3200" spc="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completa</a:t>
            </a:r>
            <a:r>
              <a:rPr lang="it-IT" sz="3200" spc="-9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autonomia</a:t>
            </a:r>
            <a:r>
              <a:rPr lang="it-IT" sz="3200" spc="-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(con</a:t>
            </a:r>
            <a:r>
              <a:rPr lang="it-IT" sz="3200" spc="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messaggi</a:t>
            </a:r>
            <a:r>
              <a:rPr lang="it-IT" sz="3200" spc="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allerta</a:t>
            </a:r>
            <a:r>
              <a:rPr lang="it-IT" sz="3200" spc="-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</a:t>
            </a:r>
            <a:r>
              <a:rPr lang="it-IT" sz="3200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l'insorgere</a:t>
            </a:r>
            <a:r>
              <a:rPr lang="it-IT" sz="3200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eventuali</a:t>
            </a:r>
            <a:r>
              <a:rPr lang="it-IT" sz="3200" spc="-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problemi)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Avente</a:t>
            </a:r>
            <a:r>
              <a:rPr lang="it-IT" sz="3200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funzionalità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2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monitoraggio</a:t>
            </a:r>
            <a:r>
              <a:rPr lang="it-IT" sz="3200" spc="2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3200" spc="1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controllo</a:t>
            </a:r>
            <a:r>
              <a:rPr lang="it-IT" sz="3200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fruibili</a:t>
            </a:r>
            <a:r>
              <a:rPr lang="it-IT" sz="3200" spc="3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via</a:t>
            </a:r>
            <a:r>
              <a:rPr lang="it-IT" sz="32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browser</a:t>
            </a:r>
            <a:r>
              <a:rPr lang="it-IT" sz="3200" spc="1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3200" spc="-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interfaccia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reattiva</a:t>
            </a:r>
            <a:r>
              <a:rPr lang="it-IT" sz="3200" spc="-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agli</a:t>
            </a:r>
            <a:r>
              <a:rPr lang="it-IT" sz="3200" spc="-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eventi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Provvisto</a:t>
            </a:r>
            <a:r>
              <a:rPr lang="it-IT" sz="3200" spc="-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accesso</a:t>
            </a:r>
            <a:r>
              <a:rPr lang="it-IT" sz="3200" spc="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controllato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</a:t>
            </a:r>
            <a:r>
              <a:rPr lang="it-IT" sz="3200" spc="1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qualunque</a:t>
            </a:r>
            <a:r>
              <a:rPr lang="it-IT" sz="3200" spc="1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punto</a:t>
            </a:r>
            <a:r>
              <a:rPr lang="it-IT" sz="3200" spc="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della</a:t>
            </a:r>
            <a:r>
              <a:rPr lang="it-IT" sz="3200" spc="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rete</a:t>
            </a:r>
            <a:r>
              <a:rPr lang="it-IT" sz="3200" spc="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via</a:t>
            </a:r>
            <a:r>
              <a:rPr lang="it-IT" sz="3200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autenticazione</a:t>
            </a:r>
            <a:r>
              <a:rPr lang="it-IT" sz="3200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OAuth2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Incrementale</a:t>
            </a:r>
            <a:r>
              <a:rPr lang="it-IT" sz="32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3200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scalabile</a:t>
            </a:r>
            <a:r>
              <a:rPr lang="it-IT" sz="3200" spc="-1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(possibilità</a:t>
            </a:r>
            <a:r>
              <a:rPr lang="it-IT" sz="32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aggiungere</a:t>
            </a:r>
            <a:r>
              <a:rPr lang="it-IT" sz="3200" spc="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facilmente</a:t>
            </a:r>
            <a:r>
              <a:rPr lang="it-IT" sz="3200" spc="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nuove</a:t>
            </a:r>
            <a:r>
              <a:rPr lang="it-IT" sz="3200" spc="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funzionalità</a:t>
            </a:r>
            <a:r>
              <a:rPr lang="it-IT" sz="3200" spc="2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su</a:t>
            </a:r>
            <a:r>
              <a:rPr lang="it-IT" sz="3200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richiesta)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6860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65" y="309600"/>
            <a:ext cx="5766014" cy="1124342"/>
          </a:xfrm>
        </p:spPr>
        <p:txBody>
          <a:bodyPr/>
          <a:lstStyle/>
          <a:p>
            <a:pPr marL="470535">
              <a:lnSpc>
                <a:spcPts val="3645"/>
              </a:lnSpc>
            </a:pP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Informazioni</a:t>
            </a:r>
            <a:r>
              <a:rPr lang="it-IT" sz="3600" b="1" kern="0" spc="-6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758" y="1328909"/>
            <a:ext cx="7661189" cy="4194561"/>
          </a:xfrm>
        </p:spPr>
        <p:txBody>
          <a:bodyPr>
            <a:normAutofit fontScale="92500" lnSpcReduction="1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sistema prevede una gestione in completa autonomia di 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impostati dall'utente.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L'utente</a:t>
            </a:r>
            <a:r>
              <a:rPr lang="it-IT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può</a:t>
            </a:r>
            <a:r>
              <a:rPr lang="it-IT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creare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gli acquari</a:t>
            </a:r>
            <a:r>
              <a:rPr lang="it-IT" sz="24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selezionando</a:t>
            </a:r>
            <a:r>
              <a:rPr lang="it-IT" sz="24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it-IT" sz="24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</a:t>
            </a:r>
            <a:r>
              <a:rPr lang="it-IT" sz="24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it-I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sua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disposizione</a:t>
            </a:r>
            <a:r>
              <a:rPr lang="it-IT" sz="24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2400" spc="-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it-IT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tipologie di pesci al suo interno. Alla creazione viene attivata la soluzione di gestione ottimale per il tipo di acquario. L'utente può creare o modificare le regole di gestione per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renderle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suo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gradimento.</a:t>
            </a: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la grande criticità del sistema dovuta a esseri viventi, l'utente viene avvisato in caso di guasti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errori</a:t>
            </a:r>
            <a:r>
              <a:rPr lang="it-IT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</a:t>
            </a:r>
            <a:r>
              <a:rPr lang="it-IT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sistema,</a:t>
            </a:r>
            <a:r>
              <a:rPr lang="it-IT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garantendogli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possibilità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agire</a:t>
            </a:r>
            <a:r>
              <a:rPr lang="it-IT" sz="24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nel</a:t>
            </a:r>
            <a:r>
              <a:rPr lang="it-IT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minor</a:t>
            </a:r>
            <a:r>
              <a:rPr lang="it-IT" sz="2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tempo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possibile.</a:t>
            </a:r>
          </a:p>
        </p:txBody>
      </p:sp>
    </p:spTree>
    <p:extLst>
      <p:ext uri="{BB962C8B-B14F-4D97-AF65-F5344CB8AC3E}">
        <p14:creationId xmlns:p14="http://schemas.microsoft.com/office/powerpoint/2010/main" val="1352647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646" y="309600"/>
            <a:ext cx="5766014" cy="1124342"/>
          </a:xfrm>
        </p:spPr>
        <p:txBody>
          <a:bodyPr/>
          <a:lstStyle/>
          <a:p>
            <a:pPr marL="470535">
              <a:lnSpc>
                <a:spcPts val="3645"/>
              </a:lnSpc>
            </a:pP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CRITERI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758" y="1328909"/>
            <a:ext cx="7933037" cy="4898896"/>
          </a:xfrm>
        </p:spPr>
        <p:txBody>
          <a:bodyPr>
            <a:normAutofit fontScale="85000" lnSpcReduction="1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Più</a:t>
            </a:r>
            <a:r>
              <a:rPr lang="it-IT" sz="24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livelli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astrazione</a:t>
            </a:r>
            <a:r>
              <a:rPr lang="it-IT" sz="24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it-IT" sz="24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risolvere</a:t>
            </a:r>
            <a:r>
              <a:rPr lang="it-IT" sz="24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l’integrazione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componenti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differenti</a:t>
            </a:r>
            <a:r>
              <a:rPr lang="it-IT" sz="2400" spc="2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</a:t>
            </a:r>
            <a:r>
              <a:rPr lang="it-IT" sz="24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eterogenei:</a:t>
            </a: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Componente</a:t>
            </a:r>
            <a:r>
              <a:rPr lang="it-IT" sz="2400" b="1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Fisico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it-IT" sz="24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attuatori/sensori</a:t>
            </a:r>
            <a:r>
              <a:rPr lang="it-IT" sz="2400" spc="-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hardware</a:t>
            </a:r>
            <a:r>
              <a:rPr lang="it-IT" sz="2400" spc="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2400" spc="2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</a:t>
            </a:r>
            <a:r>
              <a:rPr lang="it-IT" sz="2400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caratteristiche definite</a:t>
            </a:r>
            <a:r>
              <a:rPr lang="it-IT" sz="2400" spc="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dal</a:t>
            </a:r>
            <a:r>
              <a:rPr lang="it-IT" sz="2400" spc="6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venditore.</a:t>
            </a: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Componente</a:t>
            </a:r>
            <a:r>
              <a:rPr lang="it-IT" sz="2400" b="1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Logico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 attuatori/sensori che comunicano via rete con segnali di tipo</a:t>
            </a:r>
            <a:r>
              <a:rPr lang="it-IT" sz="2400" spc="-3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standardizzato</a:t>
            </a:r>
            <a:r>
              <a:rPr lang="it-IT" sz="24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2400" spc="-1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 messaggi</a:t>
            </a:r>
            <a:r>
              <a:rPr lang="it-IT" sz="2400" spc="3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2400" spc="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</a:t>
            </a:r>
            <a:r>
              <a:rPr lang="it-IT" sz="24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standardizzato.</a:t>
            </a: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Device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it-IT" sz="2400" spc="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elementi</a:t>
            </a:r>
            <a:r>
              <a:rPr lang="it-IT" sz="2400" spc="-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complessi</a:t>
            </a:r>
            <a:r>
              <a:rPr lang="it-IT" sz="2400" spc="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costituiti</a:t>
            </a:r>
            <a:r>
              <a:rPr lang="it-IT" sz="2400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</a:t>
            </a:r>
            <a:r>
              <a:rPr lang="it-IT" sz="2400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gruppi</a:t>
            </a:r>
            <a:r>
              <a:rPr lang="it-IT" sz="2400" spc="2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2400" spc="1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</a:t>
            </a:r>
            <a:r>
              <a:rPr lang="it-IT" sz="2400" spc="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24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</a:t>
            </a:r>
            <a:r>
              <a:rPr lang="it-IT" sz="2400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gestiti</a:t>
            </a:r>
            <a:r>
              <a:rPr lang="it-IT" sz="2400" spc="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</a:t>
            </a:r>
            <a:r>
              <a:rPr lang="it-IT" sz="2400" spc="-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modo</a:t>
            </a:r>
            <a:r>
              <a:rPr lang="it-IT" sz="2400" spc="1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coordinato.</a:t>
            </a: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Controllo/Monitoraggio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 sistemi a regole che possono attuare strategie di controllo in</a:t>
            </a:r>
            <a:r>
              <a:rPr lang="it-IT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dipendenza</a:t>
            </a:r>
            <a:r>
              <a:rPr lang="it-IT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dagli</a:t>
            </a:r>
            <a:r>
              <a:rPr lang="it-IT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eventi</a:t>
            </a:r>
            <a:r>
              <a:rPr lang="it-IT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dal</a:t>
            </a:r>
            <a:r>
              <a:rPr lang="it-IT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tempo,</a:t>
            </a:r>
            <a:r>
              <a:rPr lang="it-IT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visualizzare</a:t>
            </a:r>
            <a:r>
              <a:rPr lang="it-IT" spc="-1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</a:t>
            </a:r>
            <a:r>
              <a:rPr lang="it-IT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stato</a:t>
            </a:r>
            <a:r>
              <a:rPr lang="it-IT" spc="-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del</a:t>
            </a:r>
            <a:r>
              <a:rPr lang="it-IT" spc="6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sistema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aggregando</a:t>
            </a:r>
            <a:r>
              <a:rPr lang="it-IT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</a:t>
            </a:r>
            <a:r>
              <a:rPr lang="it-IT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dati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dei</a:t>
            </a:r>
            <a:r>
              <a:rPr lang="it-IT" spc="-3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</a:t>
            </a:r>
            <a:r>
              <a:rPr lang="it-IT" spc="2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degli</a:t>
            </a:r>
            <a:r>
              <a:rPr lang="it-IT" spc="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attuatori.</a:t>
            </a: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46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5CBB112-FBE3-F902-B301-0D03451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70" y="133350"/>
            <a:ext cx="9772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7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17FC5-4013-5AF4-823C-A6C38ADB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673" y="243353"/>
            <a:ext cx="2973387" cy="994382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MQTT </a:t>
            </a:r>
            <a:r>
              <a:rPr lang="it-IT" dirty="0" err="1">
                <a:solidFill>
                  <a:srgbClr val="002060"/>
                </a:solidFill>
              </a:rPr>
              <a:t>Topics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618AF9-CC44-6B5F-2F51-ADF18D3AC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22" y="1304324"/>
            <a:ext cx="10085290" cy="402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004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99BB5-DCD8-4781-9A90-1AF91679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47" y="457200"/>
            <a:ext cx="9905999" cy="59435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/>
              <a:t>WebApp</a:t>
            </a:r>
            <a:r>
              <a:rPr lang="it-IT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dotato</a:t>
            </a:r>
            <a:r>
              <a:rPr lang="it-IT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interfaccia</a:t>
            </a:r>
            <a:r>
              <a:rPr lang="it-IT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grafica</a:t>
            </a:r>
            <a:r>
              <a:rPr lang="it-IT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che: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Consente</a:t>
            </a:r>
            <a:r>
              <a:rPr lang="it-IT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creare o modificare</a:t>
            </a:r>
            <a:r>
              <a:rPr lang="it-IT" sz="1800" spc="1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it-IT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acquario</a:t>
            </a:r>
            <a:r>
              <a:rPr lang="it-IT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scegliendo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Tipologie di pesci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 di acquario</a:t>
            </a:r>
            <a:r>
              <a:rPr lang="it-IT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(acqua</a:t>
            </a:r>
            <a:r>
              <a:rPr lang="it-IT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dolce</a:t>
            </a:r>
            <a:r>
              <a:rPr lang="it-IT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it-IT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marino)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Consente di modificare le regole di gestione dell’acquario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</a:t>
            </a:r>
            <a:r>
              <a:rPr lang="it-IT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</a:t>
            </a:r>
            <a:r>
              <a:rPr lang="it-IT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stato</a:t>
            </a:r>
            <a:r>
              <a:rPr lang="it-IT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dei</a:t>
            </a:r>
            <a:r>
              <a:rPr lang="it-IT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sensori</a:t>
            </a:r>
            <a:r>
              <a:rPr lang="it-IT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disponibili dell'acquario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</a:t>
            </a:r>
            <a:r>
              <a:rPr lang="it-IT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soluzione di gestione</a:t>
            </a:r>
            <a:r>
              <a:rPr lang="it-IT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dell'acquario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Offre</a:t>
            </a:r>
            <a:r>
              <a:rPr lang="it-IT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it-IT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visione</a:t>
            </a:r>
            <a:r>
              <a:rPr lang="it-IT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 grafici di dati</a:t>
            </a:r>
            <a:r>
              <a:rPr lang="it-IT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storici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Offre la visione degli avvisi di guasti o errori dei dispositivi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Monitoraggio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 che riceve e persiste i valori inviati dai dispositivi per il monitoraggio dei dati storici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it-IT" sz="1800" b="1" dirty="0">
                <a:latin typeface="Calibri" panose="020F0502020204030204" pitchFamily="34" charset="0"/>
                <a:ea typeface="Calibri" panose="020F0502020204030204" pitchFamily="34" charset="0"/>
              </a:rPr>
              <a:t>Agente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it-IT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regole</a:t>
            </a:r>
            <a:r>
              <a:rPr lang="it-IT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 comunica con i dispositivi per impostare lo stato corretto secondo i valori ricevuti </a:t>
            </a:r>
          </a:p>
          <a:p>
            <a:pPr marL="0" lvl="0" indent="0">
              <a:lnSpc>
                <a:spcPct val="100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369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DB6CF4-3555-4078-3CD1-5A7038B7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7" y="635857"/>
            <a:ext cx="9560269" cy="55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5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2D730DB-C40A-1D02-1DAF-79E98845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8" y="189695"/>
            <a:ext cx="9970919" cy="64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7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</TotalTime>
  <Words>442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Tw Cen MT</vt:lpstr>
      <vt:lpstr>Circuito</vt:lpstr>
      <vt:lpstr>Myacquarium</vt:lpstr>
      <vt:lpstr>Servizio di gestione degli acquari</vt:lpstr>
      <vt:lpstr>Informazioni generali</vt:lpstr>
      <vt:lpstr>CRITERI PROGETTUALI</vt:lpstr>
      <vt:lpstr>Presentazione standard di PowerPoint</vt:lpstr>
      <vt:lpstr>MQTT Topics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Myacquarium</dc:title>
  <dc:creator>Matteo Morando</dc:creator>
  <cp:lastModifiedBy>Matteo Morando</cp:lastModifiedBy>
  <cp:revision>3</cp:revision>
  <dcterms:created xsi:type="dcterms:W3CDTF">2022-10-22T00:39:02Z</dcterms:created>
  <dcterms:modified xsi:type="dcterms:W3CDTF">2022-10-22T01:14:32Z</dcterms:modified>
</cp:coreProperties>
</file>