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61" r:id="rId4"/>
    <p:sldId id="262" r:id="rId5"/>
    <p:sldId id="263" r:id="rId6"/>
    <p:sldId id="264" r:id="rId7"/>
    <p:sldId id="265" r:id="rId8"/>
    <p:sldId id="267" r:id="rId9"/>
    <p:sldId id="260" r:id="rId10"/>
    <p:sldId id="268" r:id="rId11"/>
    <p:sldId id="266" r:id="rId12"/>
    <p:sldId id="258" r:id="rId13"/>
    <p:sldId id="259"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50" d="100"/>
          <a:sy n="150" d="100"/>
        </p:scale>
        <p:origin x="108"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07333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16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371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62480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601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8313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4341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0110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17866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11071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71354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F32F8AE-CF9D-4C18-B6CB-F4D0053ECEA9}" type="datetimeFigureOut">
              <a:rPr lang="it-IT" smtClean="0"/>
              <a:t>21/03/2022</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5298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F32F8AE-CF9D-4C18-B6CB-F4D0053ECEA9}" type="datetimeFigureOut">
              <a:rPr lang="it-IT" smtClean="0"/>
              <a:t>21/03/2022</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60353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2F8AE-CF9D-4C18-B6CB-F4D0053ECEA9}" type="datetimeFigureOut">
              <a:rPr lang="it-IT" smtClean="0"/>
              <a:t>21/03/2022</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4267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49559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2112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32F8AE-CF9D-4C18-B6CB-F4D0053ECEA9}" type="datetimeFigureOut">
              <a:rPr lang="it-IT" smtClean="0"/>
              <a:t>21/03/2022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6D0927-F8DC-40CE-ABE0-B83BB4C018D4}" type="slidenum">
              <a:rPr lang="it-IT" smtClean="0"/>
              <a:t>‹N›</a:t>
            </a:fld>
            <a:endParaRPr lang="it-IT"/>
          </a:p>
        </p:txBody>
      </p:sp>
    </p:spTree>
    <p:extLst>
      <p:ext uri="{BB962C8B-B14F-4D97-AF65-F5344CB8AC3E}">
        <p14:creationId xmlns:p14="http://schemas.microsoft.com/office/powerpoint/2010/main" val="30156134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D2B84-B124-4666-A55B-187FB1F49C76}"/>
              </a:ext>
            </a:extLst>
          </p:cNvPr>
          <p:cNvSpPr>
            <a:spLocks noGrp="1"/>
          </p:cNvSpPr>
          <p:nvPr>
            <p:ph type="ctrTitle"/>
          </p:nvPr>
        </p:nvSpPr>
        <p:spPr>
          <a:xfrm>
            <a:off x="546053" y="-606287"/>
            <a:ext cx="13239521" cy="1750156"/>
          </a:xfrm>
        </p:spPr>
        <p:txBody>
          <a:bodyPr anchor="b">
            <a:normAutofit/>
          </a:bodyPr>
          <a:lstStyle/>
          <a:p>
            <a:r>
              <a:rPr lang="it-IT" sz="2800" dirty="0">
                <a:solidFill>
                  <a:schemeClr val="tx2"/>
                </a:solidFill>
              </a:rPr>
              <a:t>Progettazione E Implementazione Di Sistemi Software In Rete</a:t>
            </a:r>
          </a:p>
        </p:txBody>
      </p:sp>
      <p:sp>
        <p:nvSpPr>
          <p:cNvPr id="3" name="Sottotitolo 2">
            <a:extLst>
              <a:ext uri="{FF2B5EF4-FFF2-40B4-BE49-F238E27FC236}">
                <a16:creationId xmlns:a16="http://schemas.microsoft.com/office/drawing/2014/main" id="{5B17E05A-C807-47D4-8E9B-10FDA652DF89}"/>
              </a:ext>
            </a:extLst>
          </p:cNvPr>
          <p:cNvSpPr>
            <a:spLocks noGrp="1"/>
          </p:cNvSpPr>
          <p:nvPr>
            <p:ph type="subTitle" idx="1"/>
          </p:nvPr>
        </p:nvSpPr>
        <p:spPr>
          <a:xfrm>
            <a:off x="1266361" y="5403991"/>
            <a:ext cx="5449982" cy="682079"/>
          </a:xfrm>
        </p:spPr>
        <p:txBody>
          <a:bodyPr>
            <a:normAutofit/>
          </a:bodyPr>
          <a:lstStyle/>
          <a:p>
            <a:r>
              <a:rPr lang="it-IT" sz="1400" dirty="0">
                <a:solidFill>
                  <a:schemeClr val="tx2"/>
                </a:solidFill>
                <a:latin typeface="Amasis MT Pro Medium" panose="020B0604020202020204" pitchFamily="18" charset="0"/>
                <a:cs typeface="Aparajita" panose="020B0502040204020203" pitchFamily="18" charset="0"/>
              </a:rPr>
              <a:t>Anno Accademico 2020-2021</a:t>
            </a:r>
          </a:p>
        </p:txBody>
      </p:sp>
      <p:sp>
        <p:nvSpPr>
          <p:cNvPr id="4" name="CasellaDiTesto 3">
            <a:extLst>
              <a:ext uri="{FF2B5EF4-FFF2-40B4-BE49-F238E27FC236}">
                <a16:creationId xmlns:a16="http://schemas.microsoft.com/office/drawing/2014/main" id="{A8173EE8-DCA3-4F7D-B877-CC200FF0823C}"/>
              </a:ext>
            </a:extLst>
          </p:cNvPr>
          <p:cNvSpPr txBox="1"/>
          <p:nvPr/>
        </p:nvSpPr>
        <p:spPr>
          <a:xfrm>
            <a:off x="3065474" y="1585493"/>
            <a:ext cx="5236126" cy="369332"/>
          </a:xfrm>
          <a:prstGeom prst="rect">
            <a:avLst/>
          </a:prstGeom>
          <a:noFill/>
        </p:spPr>
        <p:txBody>
          <a:bodyPr wrap="square" rtlCol="0">
            <a:spAutoFit/>
          </a:bodyPr>
          <a:lstStyle/>
          <a:p>
            <a:pPr algn="ctr"/>
            <a:r>
              <a:rPr lang="it-IT" dirty="0">
                <a:latin typeface="Biome Light" panose="020B0502040204020203" pitchFamily="34" charset="0"/>
                <a:cs typeface="Biome Light" panose="020B0502040204020203" pitchFamily="34" charset="0"/>
              </a:rPr>
              <a:t>Presentazione Applicazione</a:t>
            </a:r>
          </a:p>
        </p:txBody>
      </p:sp>
      <p:pic>
        <p:nvPicPr>
          <p:cNvPr id="39" name="Immagine 38" descr="Immagine che contiene serbatoio, acquario&#10;&#10;Descrizione generata automaticamente">
            <a:extLst>
              <a:ext uri="{FF2B5EF4-FFF2-40B4-BE49-F238E27FC236}">
                <a16:creationId xmlns:a16="http://schemas.microsoft.com/office/drawing/2014/main" id="{4DAD6443-E74C-4D6D-A708-CAE8BC6C7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287" y="4284734"/>
            <a:ext cx="2143125" cy="1969119"/>
          </a:xfrm>
          <a:prstGeom prst="rect">
            <a:avLst/>
          </a:prstGeom>
        </p:spPr>
      </p:pic>
      <p:sp>
        <p:nvSpPr>
          <p:cNvPr id="52" name="Rettangolo 51">
            <a:extLst>
              <a:ext uri="{FF2B5EF4-FFF2-40B4-BE49-F238E27FC236}">
                <a16:creationId xmlns:a16="http://schemas.microsoft.com/office/drawing/2014/main" id="{2F175BA3-B50B-4B77-9B56-AAB76429CBC8}"/>
              </a:ext>
            </a:extLst>
          </p:cNvPr>
          <p:cNvSpPr/>
          <p:nvPr/>
        </p:nvSpPr>
        <p:spPr>
          <a:xfrm>
            <a:off x="2759787" y="2327757"/>
            <a:ext cx="5847500" cy="584775"/>
          </a:xfrm>
          <a:prstGeom prst="rect">
            <a:avLst/>
          </a:prstGeom>
          <a:noFill/>
        </p:spPr>
        <p:txBody>
          <a:bodyPr wrap="square" lIns="91440" tIns="45720" rIns="91440" bIns="45720">
            <a:spAutoFit/>
          </a:bodyPr>
          <a:lstStyle/>
          <a:p>
            <a:pPr algn="ctr"/>
            <a:r>
              <a:rPr lang="it-IT"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MY ACQUARIUM</a:t>
            </a:r>
          </a:p>
        </p:txBody>
      </p:sp>
      <p:sp>
        <p:nvSpPr>
          <p:cNvPr id="53" name="CasellaDiTesto 52">
            <a:extLst>
              <a:ext uri="{FF2B5EF4-FFF2-40B4-BE49-F238E27FC236}">
                <a16:creationId xmlns:a16="http://schemas.microsoft.com/office/drawing/2014/main" id="{BC6A5ED6-E597-4BA5-A9C2-E2550700FF60}"/>
              </a:ext>
            </a:extLst>
          </p:cNvPr>
          <p:cNvSpPr txBox="1"/>
          <p:nvPr/>
        </p:nvSpPr>
        <p:spPr>
          <a:xfrm>
            <a:off x="11890159" y="6488668"/>
            <a:ext cx="603682" cy="369332"/>
          </a:xfrm>
          <a:prstGeom prst="rect">
            <a:avLst/>
          </a:prstGeom>
          <a:noFill/>
        </p:spPr>
        <p:txBody>
          <a:bodyPr wrap="square" rtlCol="0">
            <a:spAutoFit/>
          </a:bodyPr>
          <a:lstStyle/>
          <a:p>
            <a:r>
              <a:rPr lang="it-IT" dirty="0"/>
              <a:t>1</a:t>
            </a:r>
          </a:p>
        </p:txBody>
      </p:sp>
      <p:sp>
        <p:nvSpPr>
          <p:cNvPr id="54" name="CasellaDiTesto 53">
            <a:extLst>
              <a:ext uri="{FF2B5EF4-FFF2-40B4-BE49-F238E27FC236}">
                <a16:creationId xmlns:a16="http://schemas.microsoft.com/office/drawing/2014/main" id="{6E489D50-56FB-412C-8672-1B259F839A8A}"/>
              </a:ext>
            </a:extLst>
          </p:cNvPr>
          <p:cNvSpPr txBox="1"/>
          <p:nvPr/>
        </p:nvSpPr>
        <p:spPr>
          <a:xfrm>
            <a:off x="1266361" y="6020620"/>
            <a:ext cx="4607510" cy="338554"/>
          </a:xfrm>
          <a:prstGeom prst="rect">
            <a:avLst/>
          </a:prstGeom>
          <a:noFill/>
        </p:spPr>
        <p:txBody>
          <a:bodyPr wrap="square" rtlCol="0">
            <a:spAutoFit/>
          </a:bodyPr>
          <a:lstStyle/>
          <a:p>
            <a:r>
              <a:rPr lang="it-IT" sz="1600" dirty="0">
                <a:latin typeface="Aparajita" panose="02020603050405020304" pitchFamily="18" charset="0"/>
                <a:cs typeface="Aparajita" panose="02020603050405020304" pitchFamily="18" charset="0"/>
              </a:rPr>
              <a:t>Morando Matteo 20029404 – Fornasiero Andrea 20031994</a:t>
            </a:r>
          </a:p>
        </p:txBody>
      </p:sp>
      <p:pic>
        <p:nvPicPr>
          <p:cNvPr id="56" name="Immagine 55">
            <a:extLst>
              <a:ext uri="{FF2B5EF4-FFF2-40B4-BE49-F238E27FC236}">
                <a16:creationId xmlns:a16="http://schemas.microsoft.com/office/drawing/2014/main" id="{F453EF74-24BD-4F90-8882-9CADB7DD0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550" y="3457121"/>
            <a:ext cx="1543974" cy="1560323"/>
          </a:xfrm>
          <a:prstGeom prst="rect">
            <a:avLst/>
          </a:prstGeom>
        </p:spPr>
      </p:pic>
      <p:pic>
        <p:nvPicPr>
          <p:cNvPr id="6" name="Immagine 5" descr="Immagine che contiene pesce, malacopteri, colorato&#10;&#10;Descrizione generata automaticamente">
            <a:extLst>
              <a:ext uri="{FF2B5EF4-FFF2-40B4-BE49-F238E27FC236}">
                <a16:creationId xmlns:a16="http://schemas.microsoft.com/office/drawing/2014/main" id="{2D85F194-E4AC-436C-98F3-373167C05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213" y="1656951"/>
            <a:ext cx="1184170" cy="1184170"/>
          </a:xfrm>
          <a:prstGeom prst="rect">
            <a:avLst/>
          </a:prstGeom>
        </p:spPr>
      </p:pic>
      <p:pic>
        <p:nvPicPr>
          <p:cNvPr id="8" name="Immagine 7" descr="Immagine che contiene pesce, pterois radiata&#10;&#10;Descrizione generata automaticamente">
            <a:extLst>
              <a:ext uri="{FF2B5EF4-FFF2-40B4-BE49-F238E27FC236}">
                <a16:creationId xmlns:a16="http://schemas.microsoft.com/office/drawing/2014/main" id="{93F53FE7-D987-465A-8D39-985F670F1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18703" y="1762774"/>
            <a:ext cx="1941084" cy="1358759"/>
          </a:xfrm>
          <a:prstGeom prst="rect">
            <a:avLst/>
          </a:prstGeom>
        </p:spPr>
      </p:pic>
    </p:spTree>
    <p:extLst>
      <p:ext uri="{BB962C8B-B14F-4D97-AF65-F5344CB8AC3E}">
        <p14:creationId xmlns:p14="http://schemas.microsoft.com/office/powerpoint/2010/main" val="21881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42" presetClass="entr" presetSubtype="0" fill="hold" nodeType="withEffect">
                                  <p:stCondLst>
                                    <p:cond delay="100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1000"/>
                                        <p:tgtEl>
                                          <p:spTgt spid="56"/>
                                        </p:tgtEl>
                                      </p:cBhvr>
                                    </p:animEffect>
                                    <p:anim calcmode="lin" valueType="num">
                                      <p:cBhvr>
                                        <p:cTn id="11" dur="1000" fill="hold"/>
                                        <p:tgtEl>
                                          <p:spTgt spid="56"/>
                                        </p:tgtEl>
                                        <p:attrNameLst>
                                          <p:attrName>ppt_x</p:attrName>
                                        </p:attrNameLst>
                                      </p:cBhvr>
                                      <p:tavLst>
                                        <p:tav tm="0">
                                          <p:val>
                                            <p:strVal val="#ppt_x"/>
                                          </p:val>
                                        </p:tav>
                                        <p:tav tm="100000">
                                          <p:val>
                                            <p:strVal val="#ppt_x"/>
                                          </p:val>
                                        </p:tav>
                                      </p:tavLst>
                                    </p:anim>
                                    <p:anim calcmode="lin" valueType="num">
                                      <p:cBhvr>
                                        <p:cTn id="12" dur="1000" fill="hold"/>
                                        <p:tgtEl>
                                          <p:spTgt spid="56"/>
                                        </p:tgtEl>
                                        <p:attrNameLst>
                                          <p:attrName>ppt_y</p:attrName>
                                        </p:attrNameLst>
                                      </p:cBhvr>
                                      <p:tavLst>
                                        <p:tav tm="0">
                                          <p:val>
                                            <p:strVal val="#ppt_y+.1"/>
                                          </p:val>
                                        </p:tav>
                                        <p:tav tm="100000">
                                          <p:val>
                                            <p:strVal val="#ppt_y"/>
                                          </p:val>
                                        </p:tav>
                                      </p:tavLst>
                                    </p:anim>
                                  </p:childTnLst>
                                </p:cTn>
                              </p:par>
                            </p:childTnLst>
                          </p:cTn>
                        </p:par>
                        <p:par>
                          <p:cTn id="13" fill="hold">
                            <p:stCondLst>
                              <p:cond delay="2000"/>
                            </p:stCondLst>
                            <p:childTnLst>
                              <p:par>
                                <p:cTn id="14" presetID="22" presetClass="entr" presetSubtype="4"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par>
                          <p:cTn id="17" fill="hold">
                            <p:stCondLst>
                              <p:cond delay="2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B76A2D6-5CAC-4F49-9901-608C28DFC1E4}"/>
              </a:ext>
            </a:extLst>
          </p:cNvPr>
          <p:cNvSpPr txBox="1"/>
          <p:nvPr/>
        </p:nvSpPr>
        <p:spPr>
          <a:xfrm>
            <a:off x="1488489" y="941033"/>
            <a:ext cx="9215021" cy="2062103"/>
          </a:xfrm>
          <a:prstGeom prst="rect">
            <a:avLst/>
          </a:prstGeom>
          <a:noFill/>
        </p:spPr>
        <p:txBody>
          <a:bodyPr wrap="square" rtlCol="0">
            <a:spAutoFit/>
          </a:bodyPr>
          <a:lstStyle/>
          <a:p>
            <a:r>
              <a:rPr lang="it-IT" sz="1600" dirty="0"/>
              <a:t>Il codice è stato scritto in Java e per la realizzazione abbiamo usato i seguenti programmi:</a:t>
            </a:r>
          </a:p>
          <a:p>
            <a:endParaRPr lang="it-IT" sz="1600" dirty="0"/>
          </a:p>
          <a:p>
            <a:r>
              <a:rPr lang="it-IT" sz="1600" dirty="0"/>
              <a:t>- Spring Tools: suite di lavoro (ambiente di lavoro integrato derivato da Eclipse)</a:t>
            </a:r>
          </a:p>
          <a:p>
            <a:r>
              <a:rPr lang="it-IT" sz="1600" dirty="0"/>
              <a:t>- </a:t>
            </a:r>
            <a:r>
              <a:rPr lang="it-IT" sz="1600" dirty="0" err="1"/>
              <a:t>KeyCloak</a:t>
            </a:r>
            <a:r>
              <a:rPr lang="it-IT" sz="1600" dirty="0"/>
              <a:t>: per la sicurezza</a:t>
            </a:r>
          </a:p>
          <a:p>
            <a:r>
              <a:rPr lang="it-IT" sz="1600" dirty="0"/>
              <a:t>- Bootstrap: per la parte di front end </a:t>
            </a:r>
          </a:p>
          <a:p>
            <a:r>
              <a:rPr lang="it-IT" sz="1600" dirty="0"/>
              <a:t>- </a:t>
            </a:r>
            <a:r>
              <a:rPr lang="it-IT" sz="1600" dirty="0" err="1"/>
              <a:t>Thymelife</a:t>
            </a:r>
            <a:r>
              <a:rPr lang="it-IT" sz="1600" dirty="0"/>
              <a:t>: per il template engine</a:t>
            </a:r>
          </a:p>
          <a:p>
            <a:r>
              <a:rPr lang="it-IT" sz="1600" dirty="0"/>
              <a:t>- MySQL DB: insieme di informazioni di dati</a:t>
            </a:r>
          </a:p>
          <a:p>
            <a:r>
              <a:rPr lang="it-IT" sz="1600" dirty="0"/>
              <a:t>- Apache Kafka (da terminare)</a:t>
            </a:r>
          </a:p>
        </p:txBody>
      </p:sp>
      <p:sp>
        <p:nvSpPr>
          <p:cNvPr id="5" name="CasellaDiTesto 4">
            <a:extLst>
              <a:ext uri="{FF2B5EF4-FFF2-40B4-BE49-F238E27FC236}">
                <a16:creationId xmlns:a16="http://schemas.microsoft.com/office/drawing/2014/main" id="{D6ACB471-1379-42F8-82C2-5AA9D440E8AC}"/>
              </a:ext>
            </a:extLst>
          </p:cNvPr>
          <p:cNvSpPr txBox="1"/>
          <p:nvPr/>
        </p:nvSpPr>
        <p:spPr>
          <a:xfrm>
            <a:off x="11748117" y="6454066"/>
            <a:ext cx="443883" cy="369332"/>
          </a:xfrm>
          <a:prstGeom prst="rect">
            <a:avLst/>
          </a:prstGeom>
          <a:noFill/>
        </p:spPr>
        <p:txBody>
          <a:bodyPr wrap="square" rtlCol="0">
            <a:spAutoFit/>
          </a:bodyPr>
          <a:lstStyle/>
          <a:p>
            <a:r>
              <a:rPr lang="it-IT" dirty="0"/>
              <a:t>10</a:t>
            </a:r>
          </a:p>
        </p:txBody>
      </p:sp>
      <p:pic>
        <p:nvPicPr>
          <p:cNvPr id="9" name="Immagine 8" descr="Immagine che contiene testo&#10;&#10;Descrizione generata automaticamente">
            <a:extLst>
              <a:ext uri="{FF2B5EF4-FFF2-40B4-BE49-F238E27FC236}">
                <a16:creationId xmlns:a16="http://schemas.microsoft.com/office/drawing/2014/main" id="{EB7192B0-C5DE-4EDF-BAB9-2E575D3FD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362" y="3902817"/>
            <a:ext cx="2950346" cy="2129781"/>
          </a:xfrm>
          <a:prstGeom prst="rect">
            <a:avLst/>
          </a:prstGeom>
        </p:spPr>
      </p:pic>
    </p:spTree>
    <p:extLst>
      <p:ext uri="{BB962C8B-B14F-4D97-AF65-F5344CB8AC3E}">
        <p14:creationId xmlns:p14="http://schemas.microsoft.com/office/powerpoint/2010/main" val="29708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51D1F7-5B33-42EB-B5CF-89ACE3C6B864}"/>
              </a:ext>
            </a:extLst>
          </p:cNvPr>
          <p:cNvSpPr>
            <a:spLocks noGrp="1"/>
          </p:cNvSpPr>
          <p:nvPr>
            <p:ph type="title"/>
          </p:nvPr>
        </p:nvSpPr>
        <p:spPr>
          <a:xfrm>
            <a:off x="2601798" y="1147699"/>
            <a:ext cx="7230357" cy="1911677"/>
          </a:xfrm>
        </p:spPr>
        <p:txBody>
          <a:bodyPr>
            <a:noAutofit/>
          </a:bodyPr>
          <a:lstStyle/>
          <a:p>
            <a:r>
              <a:rPr lang="it-IT" sz="1600" dirty="0">
                <a:solidFill>
                  <a:schemeClr val="tx1"/>
                </a:solidFill>
              </a:rPr>
              <a:t>Spring Tools è stata la nostra «suite» di lavoro per la realizzazione e la scrittura del programma.</a:t>
            </a:r>
            <a:br>
              <a:rPr lang="it-IT" sz="1600" dirty="0">
                <a:solidFill>
                  <a:schemeClr val="tx1"/>
                </a:solidFill>
              </a:rPr>
            </a:br>
            <a:r>
              <a:rPr lang="it-IT" sz="1600" dirty="0">
                <a:solidFill>
                  <a:schemeClr val="tx1"/>
                </a:solidFill>
              </a:rPr>
              <a:t>Spring Tools è un ambiente di lavoro integrato derivato da Eclipse, il quale permette uno sviluppo più veloce di applicativi basati su Spring, fornisce supporto al linguaggio Java, al framework Spring ed all’eventuale ambiente di sviluppo.</a:t>
            </a:r>
          </a:p>
        </p:txBody>
      </p:sp>
      <p:sp>
        <p:nvSpPr>
          <p:cNvPr id="4" name="CasellaDiTesto 3">
            <a:extLst>
              <a:ext uri="{FF2B5EF4-FFF2-40B4-BE49-F238E27FC236}">
                <a16:creationId xmlns:a16="http://schemas.microsoft.com/office/drawing/2014/main" id="{8E003AF6-B20D-46B3-A9A8-ABC56EF4BCE7}"/>
              </a:ext>
            </a:extLst>
          </p:cNvPr>
          <p:cNvSpPr txBox="1"/>
          <p:nvPr/>
        </p:nvSpPr>
        <p:spPr>
          <a:xfrm>
            <a:off x="11821212" y="6457361"/>
            <a:ext cx="568751" cy="369332"/>
          </a:xfrm>
          <a:prstGeom prst="rect">
            <a:avLst/>
          </a:prstGeom>
          <a:noFill/>
        </p:spPr>
        <p:txBody>
          <a:bodyPr wrap="square" rtlCol="0">
            <a:spAutoFit/>
          </a:bodyPr>
          <a:lstStyle/>
          <a:p>
            <a:r>
              <a:rPr lang="it-IT" dirty="0"/>
              <a:t>11</a:t>
            </a:r>
          </a:p>
        </p:txBody>
      </p:sp>
      <p:pic>
        <p:nvPicPr>
          <p:cNvPr id="8" name="Immagine 7" descr="Immagine che contiene testo, clipart&#10;&#10;Descrizione generata automaticamente">
            <a:extLst>
              <a:ext uri="{FF2B5EF4-FFF2-40B4-BE49-F238E27FC236}">
                <a16:creationId xmlns:a16="http://schemas.microsoft.com/office/drawing/2014/main" id="{60C8E43B-E31A-4F99-9416-DA8C115798C0}"/>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r="13047"/>
          <a:stretch/>
        </p:blipFill>
        <p:spPr>
          <a:xfrm>
            <a:off x="2119706" y="433574"/>
            <a:ext cx="2227376" cy="358375"/>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9078B71C-1082-417E-8C36-322719D2E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394" y="3415126"/>
            <a:ext cx="4835949" cy="3136440"/>
          </a:xfrm>
          <a:prstGeom prst="rect">
            <a:avLst/>
          </a:prstGeom>
        </p:spPr>
      </p:pic>
      <p:sp>
        <p:nvSpPr>
          <p:cNvPr id="11" name="CasellaDiTesto 10">
            <a:extLst>
              <a:ext uri="{FF2B5EF4-FFF2-40B4-BE49-F238E27FC236}">
                <a16:creationId xmlns:a16="http://schemas.microsoft.com/office/drawing/2014/main" id="{07056C88-E9D6-48E1-A875-47CEC0506007}"/>
              </a:ext>
            </a:extLst>
          </p:cNvPr>
          <p:cNvSpPr txBox="1"/>
          <p:nvPr/>
        </p:nvSpPr>
        <p:spPr>
          <a:xfrm>
            <a:off x="8229600" y="4741682"/>
            <a:ext cx="1300899" cy="769441"/>
          </a:xfrm>
          <a:prstGeom prst="rect">
            <a:avLst/>
          </a:prstGeom>
          <a:noFill/>
        </p:spPr>
        <p:txBody>
          <a:bodyPr wrap="square" rtlCol="0">
            <a:spAutoFit/>
          </a:bodyPr>
          <a:lstStyle/>
          <a:p>
            <a:r>
              <a:rPr lang="it-IT" sz="1100" dirty="0"/>
              <a:t>Piccolo esempio sul funzionamento di Spring Tools</a:t>
            </a:r>
          </a:p>
        </p:txBody>
      </p:sp>
    </p:spTree>
    <p:extLst>
      <p:ext uri="{BB962C8B-B14F-4D97-AF65-F5344CB8AC3E}">
        <p14:creationId xmlns:p14="http://schemas.microsoft.com/office/powerpoint/2010/main" val="412476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30009F0A-A42B-4023-BC11-480F6C4D3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09" y="0"/>
            <a:ext cx="1905148" cy="1699591"/>
          </a:xfrm>
          <a:prstGeom prst="rect">
            <a:avLst/>
          </a:prstGeom>
        </p:spPr>
      </p:pic>
      <p:sp>
        <p:nvSpPr>
          <p:cNvPr id="6" name="CasellaDiTesto 5">
            <a:extLst>
              <a:ext uri="{FF2B5EF4-FFF2-40B4-BE49-F238E27FC236}">
                <a16:creationId xmlns:a16="http://schemas.microsoft.com/office/drawing/2014/main" id="{B8926664-B99E-4DC2-9FD7-FE938CBFDB9F}"/>
              </a:ext>
            </a:extLst>
          </p:cNvPr>
          <p:cNvSpPr txBox="1"/>
          <p:nvPr/>
        </p:nvSpPr>
        <p:spPr>
          <a:xfrm>
            <a:off x="3400839" y="1699591"/>
            <a:ext cx="7026965" cy="1815882"/>
          </a:xfrm>
          <a:prstGeom prst="rect">
            <a:avLst/>
          </a:prstGeom>
          <a:noFill/>
        </p:spPr>
        <p:txBody>
          <a:bodyPr wrap="square" rtlCol="0">
            <a:spAutoFit/>
          </a:bodyPr>
          <a:lstStyle/>
          <a:p>
            <a:r>
              <a:rPr lang="it-IT" sz="1600" dirty="0"/>
              <a:t>KeyCloak è un prodotto software che abilita il Single Sign-On.</a:t>
            </a:r>
          </a:p>
          <a:p>
            <a:r>
              <a:rPr lang="it-IT" sz="1600" dirty="0"/>
              <a:t>Questo software è scritto in Java supportando i protocolli di federazione delle identità per impostazione predefinita.</a:t>
            </a:r>
          </a:p>
          <a:p>
            <a:r>
              <a:rPr lang="it-IT" sz="1600" dirty="0"/>
              <a:t>Lo scopo dello strumento è quello di facilitare la protezione di applicazione e servizi con poca e nessuna crittografia; ad esempio un IdP consente a un’applicazione di delegare la propria autenticazione.  </a:t>
            </a:r>
          </a:p>
        </p:txBody>
      </p:sp>
      <p:pic>
        <p:nvPicPr>
          <p:cNvPr id="8" name="Immagine 7">
            <a:extLst>
              <a:ext uri="{FF2B5EF4-FFF2-40B4-BE49-F238E27FC236}">
                <a16:creationId xmlns:a16="http://schemas.microsoft.com/office/drawing/2014/main" id="{9F6D5AD7-B8F0-4894-8166-E4399690E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727" y="3960017"/>
            <a:ext cx="4817839" cy="2510094"/>
          </a:xfrm>
          <a:prstGeom prst="rect">
            <a:avLst/>
          </a:prstGeom>
        </p:spPr>
      </p:pic>
      <p:sp>
        <p:nvSpPr>
          <p:cNvPr id="9" name="CasellaDiTesto 8">
            <a:extLst>
              <a:ext uri="{FF2B5EF4-FFF2-40B4-BE49-F238E27FC236}">
                <a16:creationId xmlns:a16="http://schemas.microsoft.com/office/drawing/2014/main" id="{C2B34215-F0C7-4871-BEA5-409DDD92FFCC}"/>
              </a:ext>
            </a:extLst>
          </p:cNvPr>
          <p:cNvSpPr txBox="1"/>
          <p:nvPr/>
        </p:nvSpPr>
        <p:spPr>
          <a:xfrm>
            <a:off x="7881731" y="4773688"/>
            <a:ext cx="1620078" cy="769441"/>
          </a:xfrm>
          <a:prstGeom prst="rect">
            <a:avLst/>
          </a:prstGeom>
          <a:noFill/>
        </p:spPr>
        <p:txBody>
          <a:bodyPr wrap="square" rtlCol="0">
            <a:spAutoFit/>
          </a:bodyPr>
          <a:lstStyle/>
          <a:p>
            <a:r>
              <a:rPr lang="it-IT" sz="1100" dirty="0"/>
              <a:t>Per poter accedere è necessario avere un Username e una Password.</a:t>
            </a:r>
          </a:p>
        </p:txBody>
      </p:sp>
      <p:sp>
        <p:nvSpPr>
          <p:cNvPr id="10" name="CasellaDiTesto 9">
            <a:extLst>
              <a:ext uri="{FF2B5EF4-FFF2-40B4-BE49-F238E27FC236}">
                <a16:creationId xmlns:a16="http://schemas.microsoft.com/office/drawing/2014/main" id="{1CE1C900-5425-4178-9B64-6EF6DA242DFF}"/>
              </a:ext>
            </a:extLst>
          </p:cNvPr>
          <p:cNvSpPr txBox="1"/>
          <p:nvPr/>
        </p:nvSpPr>
        <p:spPr>
          <a:xfrm>
            <a:off x="11689237" y="6470111"/>
            <a:ext cx="560741" cy="369332"/>
          </a:xfrm>
          <a:prstGeom prst="rect">
            <a:avLst/>
          </a:prstGeom>
          <a:noFill/>
        </p:spPr>
        <p:txBody>
          <a:bodyPr wrap="square" rtlCol="0">
            <a:spAutoFit/>
          </a:bodyPr>
          <a:lstStyle/>
          <a:p>
            <a:r>
              <a:rPr lang="it-IT" dirty="0"/>
              <a:t>11</a:t>
            </a:r>
          </a:p>
        </p:txBody>
      </p:sp>
    </p:spTree>
    <p:extLst>
      <p:ext uri="{BB962C8B-B14F-4D97-AF65-F5344CB8AC3E}">
        <p14:creationId xmlns:p14="http://schemas.microsoft.com/office/powerpoint/2010/main" val="249278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3281D96-D7F7-474D-B0A5-03E230F6E0F8}"/>
              </a:ext>
            </a:extLst>
          </p:cNvPr>
          <p:cNvSpPr txBox="1"/>
          <p:nvPr/>
        </p:nvSpPr>
        <p:spPr>
          <a:xfrm>
            <a:off x="11745798" y="6488668"/>
            <a:ext cx="446202" cy="369332"/>
          </a:xfrm>
          <a:prstGeom prst="rect">
            <a:avLst/>
          </a:prstGeom>
          <a:noFill/>
        </p:spPr>
        <p:txBody>
          <a:bodyPr wrap="square" rtlCol="0">
            <a:spAutoFit/>
          </a:bodyPr>
          <a:lstStyle/>
          <a:p>
            <a:r>
              <a:rPr lang="it-IT" dirty="0"/>
              <a:t>12</a:t>
            </a:r>
          </a:p>
        </p:txBody>
      </p:sp>
      <p:pic>
        <p:nvPicPr>
          <p:cNvPr id="6" name="Immagine 5">
            <a:extLst>
              <a:ext uri="{FF2B5EF4-FFF2-40B4-BE49-F238E27FC236}">
                <a16:creationId xmlns:a16="http://schemas.microsoft.com/office/drawing/2014/main" id="{530F7B9C-923C-4734-8136-776CCECB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809" y="864125"/>
            <a:ext cx="2087218" cy="1662646"/>
          </a:xfrm>
          <a:prstGeom prst="rect">
            <a:avLst/>
          </a:prstGeom>
        </p:spPr>
      </p:pic>
      <p:pic>
        <p:nvPicPr>
          <p:cNvPr id="8" name="Immagine 7">
            <a:extLst>
              <a:ext uri="{FF2B5EF4-FFF2-40B4-BE49-F238E27FC236}">
                <a16:creationId xmlns:a16="http://schemas.microsoft.com/office/drawing/2014/main" id="{5F9357AA-0318-4E43-A979-201FCCC69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144" y="4045226"/>
            <a:ext cx="2039229" cy="1789043"/>
          </a:xfrm>
          <a:prstGeom prst="rect">
            <a:avLst/>
          </a:prstGeom>
        </p:spPr>
      </p:pic>
      <p:sp>
        <p:nvSpPr>
          <p:cNvPr id="9" name="CasellaDiTesto 8">
            <a:extLst>
              <a:ext uri="{FF2B5EF4-FFF2-40B4-BE49-F238E27FC236}">
                <a16:creationId xmlns:a16="http://schemas.microsoft.com/office/drawing/2014/main" id="{6113C84C-FBDB-41CB-82B8-26567B969BC3}"/>
              </a:ext>
            </a:extLst>
          </p:cNvPr>
          <p:cNvSpPr txBox="1"/>
          <p:nvPr/>
        </p:nvSpPr>
        <p:spPr>
          <a:xfrm>
            <a:off x="2920754" y="4077251"/>
            <a:ext cx="5646198" cy="1569660"/>
          </a:xfrm>
          <a:prstGeom prst="rect">
            <a:avLst/>
          </a:prstGeom>
          <a:noFill/>
        </p:spPr>
        <p:txBody>
          <a:bodyPr wrap="square" rtlCol="0">
            <a:spAutoFit/>
          </a:bodyPr>
          <a:lstStyle/>
          <a:p>
            <a:r>
              <a:rPr lang="it-IT" sz="1600" dirty="0"/>
              <a:t>Thymeleaf è un motore di template, una libreria scritta in Java.</a:t>
            </a:r>
          </a:p>
          <a:p>
            <a:r>
              <a:rPr lang="it-IT" sz="1600" dirty="0"/>
              <a:t>Consente di definire un modello di pagina HTML o XHTML e di seguito riempirlo con i dati per generare la pagina finale. Pertanto realizza una parte Model-</a:t>
            </a:r>
            <a:r>
              <a:rPr lang="it-IT" sz="1600" dirty="0" err="1"/>
              <a:t>View</a:t>
            </a:r>
            <a:r>
              <a:rPr lang="it-IT" sz="1600" dirty="0"/>
              <a:t> di un modello Model-</a:t>
            </a:r>
            <a:r>
              <a:rPr lang="it-IT" sz="1600" dirty="0" err="1"/>
              <a:t>View</a:t>
            </a:r>
            <a:r>
              <a:rPr lang="it-IT" sz="1600" dirty="0"/>
              <a:t>-Controller. </a:t>
            </a:r>
          </a:p>
        </p:txBody>
      </p:sp>
      <p:sp>
        <p:nvSpPr>
          <p:cNvPr id="10" name="CasellaDiTesto 9">
            <a:extLst>
              <a:ext uri="{FF2B5EF4-FFF2-40B4-BE49-F238E27FC236}">
                <a16:creationId xmlns:a16="http://schemas.microsoft.com/office/drawing/2014/main" id="{BEACE21B-24A7-4638-AF45-C9EE2337000C}"/>
              </a:ext>
            </a:extLst>
          </p:cNvPr>
          <p:cNvSpPr txBox="1"/>
          <p:nvPr/>
        </p:nvSpPr>
        <p:spPr>
          <a:xfrm>
            <a:off x="5588680" y="888862"/>
            <a:ext cx="4521200" cy="1569660"/>
          </a:xfrm>
          <a:prstGeom prst="rect">
            <a:avLst/>
          </a:prstGeom>
          <a:noFill/>
        </p:spPr>
        <p:txBody>
          <a:bodyPr wrap="square" rtlCol="0">
            <a:spAutoFit/>
          </a:bodyPr>
          <a:lstStyle/>
          <a:p>
            <a:r>
              <a:rPr lang="it-IT" sz="1600" dirty="0"/>
              <a:t>Bootstrap è un framework di sviluppo web gratuito e open source. E’ progettato per facilitare il processo di sviluppo web di siti web responsive e mobile-first fornendo una raccolta di sintassi per i modelli di progettazione.</a:t>
            </a:r>
          </a:p>
        </p:txBody>
      </p:sp>
    </p:spTree>
    <p:extLst>
      <p:ext uri="{BB962C8B-B14F-4D97-AF65-F5344CB8AC3E}">
        <p14:creationId xmlns:p14="http://schemas.microsoft.com/office/powerpoint/2010/main" val="376917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stanza&#10;&#10;Descrizione generata automaticamente">
            <a:extLst>
              <a:ext uri="{FF2B5EF4-FFF2-40B4-BE49-F238E27FC236}">
                <a16:creationId xmlns:a16="http://schemas.microsoft.com/office/drawing/2014/main" id="{AAD2C843-011A-4298-8F05-0137CB3F0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389" y="781234"/>
            <a:ext cx="1212541" cy="1212541"/>
          </a:xfrm>
          <a:prstGeom prst="rect">
            <a:avLst/>
          </a:prstGeom>
        </p:spPr>
      </p:pic>
      <p:pic>
        <p:nvPicPr>
          <p:cNvPr id="7" name="Immagine 6">
            <a:extLst>
              <a:ext uri="{FF2B5EF4-FFF2-40B4-BE49-F238E27FC236}">
                <a16:creationId xmlns:a16="http://schemas.microsoft.com/office/drawing/2014/main" id="{EBA533D7-14A6-4F62-BB1D-6C94C4EC6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150" y="4467225"/>
            <a:ext cx="2057400" cy="1543050"/>
          </a:xfrm>
          <a:prstGeom prst="rect">
            <a:avLst/>
          </a:prstGeom>
        </p:spPr>
      </p:pic>
      <p:sp>
        <p:nvSpPr>
          <p:cNvPr id="8" name="CasellaDiTesto 7">
            <a:extLst>
              <a:ext uri="{FF2B5EF4-FFF2-40B4-BE49-F238E27FC236}">
                <a16:creationId xmlns:a16="http://schemas.microsoft.com/office/drawing/2014/main" id="{033097E4-F03D-4366-883C-509C9C5D3D54}"/>
              </a:ext>
            </a:extLst>
          </p:cNvPr>
          <p:cNvSpPr txBox="1"/>
          <p:nvPr/>
        </p:nvSpPr>
        <p:spPr>
          <a:xfrm>
            <a:off x="11715751" y="6488668"/>
            <a:ext cx="571500" cy="369332"/>
          </a:xfrm>
          <a:prstGeom prst="rect">
            <a:avLst/>
          </a:prstGeom>
          <a:noFill/>
        </p:spPr>
        <p:txBody>
          <a:bodyPr wrap="square" rtlCol="0">
            <a:spAutoFit/>
          </a:bodyPr>
          <a:lstStyle/>
          <a:p>
            <a:r>
              <a:rPr lang="it-IT" dirty="0"/>
              <a:t>13</a:t>
            </a:r>
          </a:p>
        </p:txBody>
      </p:sp>
      <p:sp>
        <p:nvSpPr>
          <p:cNvPr id="10" name="CasellaDiTesto 9">
            <a:extLst>
              <a:ext uri="{FF2B5EF4-FFF2-40B4-BE49-F238E27FC236}">
                <a16:creationId xmlns:a16="http://schemas.microsoft.com/office/drawing/2014/main" id="{08BA01C3-88FD-4823-A0A0-FCBA0E2026E2}"/>
              </a:ext>
            </a:extLst>
          </p:cNvPr>
          <p:cNvSpPr txBox="1"/>
          <p:nvPr/>
        </p:nvSpPr>
        <p:spPr>
          <a:xfrm>
            <a:off x="3478816" y="2277456"/>
            <a:ext cx="4916247" cy="3046988"/>
          </a:xfrm>
          <a:prstGeom prst="rect">
            <a:avLst/>
          </a:prstGeom>
          <a:noFill/>
        </p:spPr>
        <p:txBody>
          <a:bodyPr wrap="square" rtlCol="0">
            <a:spAutoFit/>
          </a:bodyPr>
          <a:lstStyle/>
          <a:p>
            <a:r>
              <a:rPr lang="it-IT" sz="1600" dirty="0"/>
              <a:t>MySQL è un sistema open source di gestione di database relazionali SQL sviluppato e supportato da Oracle.</a:t>
            </a:r>
          </a:p>
          <a:p>
            <a:r>
              <a:rPr lang="it-IT" sz="1600" dirty="0"/>
              <a:t>Un Database è un insieme di informazioni o dati in un sistema informatico. I dati all'interno dei tipi più comuni di database attualmente in funzione vengono generalmente presentati in righe e colonne contenute in una serie di tabelle per garantire l'efficienza di elaborazione e query dei dati. Tali dati possono poi essere facilmente visualizzati, gestiti, modificati, aggiornati, controllati e organizzati.</a:t>
            </a:r>
          </a:p>
        </p:txBody>
      </p:sp>
      <p:sp>
        <p:nvSpPr>
          <p:cNvPr id="11" name="CasellaDiTesto 10">
            <a:extLst>
              <a:ext uri="{FF2B5EF4-FFF2-40B4-BE49-F238E27FC236}">
                <a16:creationId xmlns:a16="http://schemas.microsoft.com/office/drawing/2014/main" id="{4A5288E9-D0E9-4D44-B1D8-6EA5C2D1DD24}"/>
              </a:ext>
            </a:extLst>
          </p:cNvPr>
          <p:cNvSpPr txBox="1"/>
          <p:nvPr/>
        </p:nvSpPr>
        <p:spPr>
          <a:xfrm>
            <a:off x="3835153" y="630315"/>
            <a:ext cx="3497802" cy="369332"/>
          </a:xfrm>
          <a:prstGeom prst="rect">
            <a:avLst/>
          </a:prstGeom>
          <a:noFill/>
        </p:spPr>
        <p:txBody>
          <a:bodyPr wrap="square" rtlCol="0">
            <a:spAutoFit/>
          </a:bodyPr>
          <a:lstStyle/>
          <a:p>
            <a:pPr algn="ctr"/>
            <a:r>
              <a:rPr lang="it-IT" dirty="0"/>
              <a:t>MySQL DB</a:t>
            </a:r>
          </a:p>
        </p:txBody>
      </p:sp>
    </p:spTree>
    <p:extLst>
      <p:ext uri="{BB962C8B-B14F-4D97-AF65-F5344CB8AC3E}">
        <p14:creationId xmlns:p14="http://schemas.microsoft.com/office/powerpoint/2010/main" val="372594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00BE485-F0FA-4B43-8CCD-FE979B66873D}"/>
              </a:ext>
            </a:extLst>
          </p:cNvPr>
          <p:cNvSpPr txBox="1"/>
          <p:nvPr/>
        </p:nvSpPr>
        <p:spPr>
          <a:xfrm>
            <a:off x="2085049" y="1127475"/>
            <a:ext cx="6498455" cy="4626908"/>
          </a:xfrm>
          <a:prstGeom prst="rect">
            <a:avLst/>
          </a:prstGeom>
          <a:noFill/>
        </p:spPr>
        <p:txBody>
          <a:bodyPr wrap="square" rtlCol="0">
            <a:spAutoFit/>
          </a:bodyPr>
          <a:lstStyle/>
          <a:p>
            <a:r>
              <a:rPr lang="it-IT" sz="1600" dirty="0"/>
              <a:t>La nostra applicazione si intitola My </a:t>
            </a:r>
            <a:r>
              <a:rPr lang="it-IT" sz="1600" dirty="0" err="1"/>
              <a:t>Acquarium</a:t>
            </a:r>
            <a:r>
              <a:rPr lang="it-IT" sz="1600" dirty="0"/>
              <a:t>: serve per gestire e controllare tramite app tutti i dispositivi che sono necessari alla realizzazione di un acquario sia di tipo tropicale (dolce) che di tipo marino.</a:t>
            </a:r>
          </a:p>
          <a:p>
            <a:r>
              <a:rPr lang="it-IT" sz="1600" dirty="0"/>
              <a:t>Per la realizzazione abbiamo bisogno di diversi dispositivi che si dividono in Attuatori e Sensori.</a:t>
            </a:r>
          </a:p>
          <a:p>
            <a:endParaRPr lang="it-IT" sz="1600" dirty="0"/>
          </a:p>
          <a:p>
            <a:r>
              <a:rPr lang="it-IT" sz="1600" dirty="0"/>
              <a:t>Attuatori: sono dispositivi che in un sistema di automazione trasformano una decisione automatica di comando, elaborata da una scheda elettronica di controllo, in un’azione fisica sul processo oggetto della regolazione. Esempio di attuatori: Pompa, Distribuzione di cibo(mangiatoia), Impianto di CO</a:t>
            </a:r>
            <a:r>
              <a:rPr lang="it-IT" sz="1600" baseline="-25000" dirty="0"/>
              <a:t>2.</a:t>
            </a:r>
          </a:p>
          <a:p>
            <a:endParaRPr lang="it-IT" sz="1600" dirty="0"/>
          </a:p>
          <a:p>
            <a:r>
              <a:rPr lang="it-IT" sz="1600" dirty="0"/>
              <a:t>Sensori: sono dispositivi in grado di rilevare una grandezza interagendo con essa; l’energia ricevuta dal sensore modifica lo stato della grandezza variando una delle sue proprietà.</a:t>
            </a:r>
          </a:p>
          <a:p>
            <a:r>
              <a:rPr lang="it-IT" sz="1600" dirty="0"/>
              <a:t>Esempio di sensori: Tester Digitali.</a:t>
            </a:r>
          </a:p>
          <a:p>
            <a:endParaRPr lang="it-IT" sz="1600" baseline="-25000" dirty="0"/>
          </a:p>
          <a:p>
            <a:endParaRPr lang="it-IT" baseline="-25000" dirty="0"/>
          </a:p>
        </p:txBody>
      </p:sp>
      <p:sp>
        <p:nvSpPr>
          <p:cNvPr id="35" name="CasellaDiTesto 34">
            <a:extLst>
              <a:ext uri="{FF2B5EF4-FFF2-40B4-BE49-F238E27FC236}">
                <a16:creationId xmlns:a16="http://schemas.microsoft.com/office/drawing/2014/main" id="{A7A41519-34F4-490E-8047-EE99E0C6AD67}"/>
              </a:ext>
            </a:extLst>
          </p:cNvPr>
          <p:cNvSpPr txBox="1"/>
          <p:nvPr/>
        </p:nvSpPr>
        <p:spPr>
          <a:xfrm>
            <a:off x="11825056" y="6471821"/>
            <a:ext cx="461639" cy="369332"/>
          </a:xfrm>
          <a:prstGeom prst="rect">
            <a:avLst/>
          </a:prstGeom>
          <a:noFill/>
        </p:spPr>
        <p:txBody>
          <a:bodyPr wrap="square" rtlCol="0">
            <a:spAutoFit/>
          </a:bodyPr>
          <a:lstStyle/>
          <a:p>
            <a:r>
              <a:rPr lang="it-IT" dirty="0"/>
              <a:t>2</a:t>
            </a:r>
          </a:p>
        </p:txBody>
      </p:sp>
      <p:pic>
        <p:nvPicPr>
          <p:cNvPr id="96" name="Immagine 95" descr="Immagine che contiene testo, elettronico, diverso, schermo&#10;&#10;Descrizione generata automaticamente">
            <a:extLst>
              <a:ext uri="{FF2B5EF4-FFF2-40B4-BE49-F238E27FC236}">
                <a16:creationId xmlns:a16="http://schemas.microsoft.com/office/drawing/2014/main" id="{38CA3D43-0E86-48AC-BBBD-560F23536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196" y="1554205"/>
            <a:ext cx="2510673" cy="2889482"/>
          </a:xfrm>
          <a:prstGeom prst="rect">
            <a:avLst/>
          </a:prstGeom>
        </p:spPr>
      </p:pic>
      <p:pic>
        <p:nvPicPr>
          <p:cNvPr id="104" name="Immagine 103">
            <a:extLst>
              <a:ext uri="{FF2B5EF4-FFF2-40B4-BE49-F238E27FC236}">
                <a16:creationId xmlns:a16="http://schemas.microsoft.com/office/drawing/2014/main" id="{15A07139-EB2F-4379-BD65-2D671F27FCAA}"/>
              </a:ext>
            </a:extLst>
          </p:cNvPr>
          <p:cNvPicPr>
            <a:picLocks noChangeAspect="1"/>
          </p:cNvPicPr>
          <p:nvPr/>
        </p:nvPicPr>
        <p:blipFill rotWithShape="1">
          <a:blip r:embed="rId3">
            <a:extLst>
              <a:ext uri="{28A0092B-C50C-407E-A947-70E740481C1C}">
                <a14:useLocalDpi xmlns:a14="http://schemas.microsoft.com/office/drawing/2010/main" val="0"/>
              </a:ext>
            </a:extLst>
          </a:blip>
          <a:srcRect l="1000" t="2796" r="33805" b="34971"/>
          <a:stretch/>
        </p:blipFill>
        <p:spPr>
          <a:xfrm>
            <a:off x="9629231" y="2626986"/>
            <a:ext cx="641338" cy="619987"/>
          </a:xfrm>
          <a:prstGeom prst="rect">
            <a:avLst/>
          </a:prstGeom>
        </p:spPr>
      </p:pic>
      <p:sp>
        <p:nvSpPr>
          <p:cNvPr id="106" name="Rettangolo 105">
            <a:extLst>
              <a:ext uri="{FF2B5EF4-FFF2-40B4-BE49-F238E27FC236}">
                <a16:creationId xmlns:a16="http://schemas.microsoft.com/office/drawing/2014/main" id="{E0CF50DA-E85A-4B77-91AE-97B363EDC683}"/>
              </a:ext>
            </a:extLst>
          </p:cNvPr>
          <p:cNvSpPr/>
          <p:nvPr/>
        </p:nvSpPr>
        <p:spPr>
          <a:xfrm>
            <a:off x="9536691" y="2752314"/>
            <a:ext cx="826418" cy="369332"/>
          </a:xfrm>
          <a:prstGeom prst="rect">
            <a:avLst/>
          </a:prstGeom>
          <a:noFill/>
        </p:spPr>
        <p:txBody>
          <a:bodyPr wrap="square" lIns="91440" tIns="45720" rIns="91440" bIns="45720">
            <a:spAutoFit/>
          </a:bodyPr>
          <a:lstStyle/>
          <a:p>
            <a:pPr algn="ctr"/>
            <a:r>
              <a:rPr lang="it-IT" sz="900" b="1" cap="none" spc="0" dirty="0">
                <a:ln w="9525">
                  <a:solidFill>
                    <a:schemeClr val="bg1"/>
                  </a:solidFill>
                  <a:prstDash val="solid"/>
                </a:ln>
                <a:effectLst>
                  <a:outerShdw blurRad="12700" dist="38100" dir="2700000" algn="tl" rotWithShape="0">
                    <a:schemeClr val="bg1">
                      <a:lumMod val="50000"/>
                    </a:schemeClr>
                  </a:outerShdw>
                </a:effectLst>
              </a:rPr>
              <a:t>My</a:t>
            </a:r>
            <a:r>
              <a:rPr lang="it-IT" sz="9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it-IT" sz="900" b="1" cap="none" spc="0" dirty="0">
                <a:ln w="9525">
                  <a:solidFill>
                    <a:schemeClr val="bg1"/>
                  </a:solidFill>
                  <a:prstDash val="solid"/>
                </a:ln>
                <a:effectLst>
                  <a:outerShdw blurRad="12700" dist="38100" dir="2700000" algn="tl" rotWithShape="0">
                    <a:schemeClr val="bg1">
                      <a:lumMod val="50000"/>
                    </a:schemeClr>
                  </a:outerShdw>
                </a:effectLst>
              </a:rPr>
              <a:t>Acquarium</a:t>
            </a:r>
          </a:p>
        </p:txBody>
      </p:sp>
    </p:spTree>
    <p:extLst>
      <p:ext uri="{BB962C8B-B14F-4D97-AF65-F5344CB8AC3E}">
        <p14:creationId xmlns:p14="http://schemas.microsoft.com/office/powerpoint/2010/main" val="406260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anim calcmode="lin" valueType="num">
                                      <p:cBhvr>
                                        <p:cTn id="8" dur="2000" fill="hold"/>
                                        <p:tgtEl>
                                          <p:spTgt spid="96"/>
                                        </p:tgtEl>
                                        <p:attrNameLst>
                                          <p:attrName>style.rotation</p:attrName>
                                        </p:attrNameLst>
                                      </p:cBhvr>
                                      <p:tavLst>
                                        <p:tav tm="0">
                                          <p:val>
                                            <p:fltVal val="720"/>
                                          </p:val>
                                        </p:tav>
                                        <p:tav tm="100000">
                                          <p:val>
                                            <p:fltVal val="0"/>
                                          </p:val>
                                        </p:tav>
                                      </p:tavLst>
                                    </p:anim>
                                    <p:anim calcmode="lin" valueType="num">
                                      <p:cBhvr>
                                        <p:cTn id="9" dur="2000" fill="hold"/>
                                        <p:tgtEl>
                                          <p:spTgt spid="96"/>
                                        </p:tgtEl>
                                        <p:attrNameLst>
                                          <p:attrName>ppt_h</p:attrName>
                                        </p:attrNameLst>
                                      </p:cBhvr>
                                      <p:tavLst>
                                        <p:tav tm="0">
                                          <p:val>
                                            <p:fltVal val="0"/>
                                          </p:val>
                                        </p:tav>
                                        <p:tav tm="100000">
                                          <p:val>
                                            <p:strVal val="#ppt_h"/>
                                          </p:val>
                                        </p:tav>
                                      </p:tavLst>
                                    </p:anim>
                                    <p:anim calcmode="lin" valueType="num">
                                      <p:cBhvr>
                                        <p:cTn id="10" dur="2000" fill="hold"/>
                                        <p:tgtEl>
                                          <p:spTgt spid="96"/>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2" presetClass="entr" presetSubtype="4" fill="hold" nodeType="afterEffect">
                                  <p:stCondLst>
                                    <p:cond delay="0"/>
                                  </p:stCondLst>
                                  <p:childTnLst>
                                    <p:set>
                                      <p:cBhvr>
                                        <p:cTn id="13" dur="1" fill="hold">
                                          <p:stCondLst>
                                            <p:cond delay="0"/>
                                          </p:stCondLst>
                                        </p:cTn>
                                        <p:tgtEl>
                                          <p:spTgt spid="104"/>
                                        </p:tgtEl>
                                        <p:attrNameLst>
                                          <p:attrName>style.visibility</p:attrName>
                                        </p:attrNameLst>
                                      </p:cBhvr>
                                      <p:to>
                                        <p:strVal val="visible"/>
                                      </p:to>
                                    </p:set>
                                    <p:anim calcmode="lin" valueType="num">
                                      <p:cBhvr additive="base">
                                        <p:cTn id="14" dur="500" fill="hold"/>
                                        <p:tgtEl>
                                          <p:spTgt spid="104"/>
                                        </p:tgtEl>
                                        <p:attrNameLst>
                                          <p:attrName>ppt_x</p:attrName>
                                        </p:attrNameLst>
                                      </p:cBhvr>
                                      <p:tavLst>
                                        <p:tav tm="0">
                                          <p:val>
                                            <p:strVal val="#ppt_x"/>
                                          </p:val>
                                        </p:tav>
                                        <p:tav tm="100000">
                                          <p:val>
                                            <p:strVal val="#ppt_x"/>
                                          </p:val>
                                        </p:tav>
                                      </p:tavLst>
                                    </p:anim>
                                    <p:anim calcmode="lin" valueType="num">
                                      <p:cBhvr additive="base">
                                        <p:cTn id="15" dur="500" fill="hold"/>
                                        <p:tgtEl>
                                          <p:spTgt spid="104"/>
                                        </p:tgtEl>
                                        <p:attrNameLst>
                                          <p:attrName>ppt_y</p:attrName>
                                        </p:attrNameLst>
                                      </p:cBhvr>
                                      <p:tavLst>
                                        <p:tav tm="0">
                                          <p:val>
                                            <p:strVal val="1+#ppt_h/2"/>
                                          </p:val>
                                        </p:tav>
                                        <p:tav tm="100000">
                                          <p:val>
                                            <p:strVal val="#ppt_y"/>
                                          </p:val>
                                        </p:tav>
                                      </p:tavLst>
                                    </p:anim>
                                  </p:childTnLst>
                                </p:cTn>
                              </p:par>
                            </p:childTnLst>
                          </p:cTn>
                        </p:par>
                        <p:par>
                          <p:cTn id="16" fill="hold">
                            <p:stCondLst>
                              <p:cond delay="2500"/>
                            </p:stCondLst>
                            <p:childTnLst>
                              <p:par>
                                <p:cTn id="17" presetID="16" presetClass="entr" presetSubtype="21" fill="hold" grpId="0" nodeType="after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barn(inVertical)">
                                      <p:cBhvr>
                                        <p:cTn id="1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C551112-05DE-48E7-AA09-3535EF654B04}"/>
              </a:ext>
            </a:extLst>
          </p:cNvPr>
          <p:cNvSpPr txBox="1"/>
          <p:nvPr/>
        </p:nvSpPr>
        <p:spPr>
          <a:xfrm>
            <a:off x="3981253" y="235671"/>
            <a:ext cx="4229494" cy="523220"/>
          </a:xfrm>
          <a:prstGeom prst="rect">
            <a:avLst/>
          </a:prstGeom>
          <a:noFill/>
        </p:spPr>
        <p:txBody>
          <a:bodyPr wrap="square" rtlCol="0">
            <a:spAutoFit/>
          </a:bodyPr>
          <a:lstStyle/>
          <a:p>
            <a:pPr algn="ctr"/>
            <a:r>
              <a:rPr lang="it-IT" sz="2800" dirty="0"/>
              <a:t>Dispositivi: Attuatori</a:t>
            </a:r>
          </a:p>
        </p:txBody>
      </p:sp>
      <p:sp>
        <p:nvSpPr>
          <p:cNvPr id="6" name="CasellaDiTesto 5">
            <a:extLst>
              <a:ext uri="{FF2B5EF4-FFF2-40B4-BE49-F238E27FC236}">
                <a16:creationId xmlns:a16="http://schemas.microsoft.com/office/drawing/2014/main" id="{1084A750-BCA3-4615-9421-77EF1DD17F01}"/>
              </a:ext>
            </a:extLst>
          </p:cNvPr>
          <p:cNvSpPr txBox="1"/>
          <p:nvPr/>
        </p:nvSpPr>
        <p:spPr>
          <a:xfrm>
            <a:off x="3403076" y="2064471"/>
            <a:ext cx="8644380" cy="2308324"/>
          </a:xfrm>
          <a:prstGeom prst="rect">
            <a:avLst/>
          </a:prstGeom>
          <a:noFill/>
        </p:spPr>
        <p:txBody>
          <a:bodyPr wrap="square" rtlCol="0">
            <a:spAutoFit/>
          </a:bodyPr>
          <a:lstStyle/>
          <a:p>
            <a:r>
              <a:rPr lang="it-IT" dirty="0"/>
              <a:t>- Distribuzione di cibo (mangiatoia)</a:t>
            </a:r>
          </a:p>
          <a:p>
            <a:r>
              <a:rPr lang="it-IT" dirty="0"/>
              <a:t>- Pompa, Pompa Dosometrica, Aeratore </a:t>
            </a:r>
          </a:p>
          <a:p>
            <a:r>
              <a:rPr lang="it-IT" dirty="0"/>
              <a:t>- Filtraggio (tutti gli eventuali filtri per tropicale e marino)</a:t>
            </a:r>
          </a:p>
          <a:p>
            <a:r>
              <a:rPr lang="it-IT" dirty="0"/>
              <a:t>- Impianto di CO</a:t>
            </a:r>
            <a:r>
              <a:rPr lang="it-IT" baseline="-25000" dirty="0"/>
              <a:t>2</a:t>
            </a:r>
          </a:p>
          <a:p>
            <a:r>
              <a:rPr lang="it-IT" dirty="0"/>
              <a:t>- Reattori (usati solo in acquari marini)</a:t>
            </a:r>
          </a:p>
          <a:p>
            <a:r>
              <a:rPr lang="it-IT" dirty="0"/>
              <a:t>- Illuminazione</a:t>
            </a:r>
          </a:p>
          <a:p>
            <a:r>
              <a:rPr lang="it-IT" dirty="0"/>
              <a:t>- Prese, Ciabatte, Timer</a:t>
            </a:r>
          </a:p>
          <a:p>
            <a:r>
              <a:rPr lang="it-IT" dirty="0"/>
              <a:t>- Riscaldatori, Ventole di raffreddamento </a:t>
            </a:r>
          </a:p>
        </p:txBody>
      </p:sp>
      <p:sp>
        <p:nvSpPr>
          <p:cNvPr id="7" name="CasellaDiTesto 6">
            <a:extLst>
              <a:ext uri="{FF2B5EF4-FFF2-40B4-BE49-F238E27FC236}">
                <a16:creationId xmlns:a16="http://schemas.microsoft.com/office/drawing/2014/main" id="{F127D765-E3CE-421D-B2EB-7AE001B8EFB0}"/>
              </a:ext>
            </a:extLst>
          </p:cNvPr>
          <p:cNvSpPr txBox="1"/>
          <p:nvPr/>
        </p:nvSpPr>
        <p:spPr>
          <a:xfrm>
            <a:off x="11854206" y="6429080"/>
            <a:ext cx="254524" cy="369332"/>
          </a:xfrm>
          <a:prstGeom prst="rect">
            <a:avLst/>
          </a:prstGeom>
          <a:noFill/>
        </p:spPr>
        <p:txBody>
          <a:bodyPr wrap="square" rtlCol="0">
            <a:spAutoFit/>
          </a:bodyPr>
          <a:lstStyle/>
          <a:p>
            <a:r>
              <a:rPr lang="it-IT" dirty="0"/>
              <a:t>3</a:t>
            </a:r>
          </a:p>
        </p:txBody>
      </p:sp>
    </p:spTree>
    <p:extLst>
      <p:ext uri="{BB962C8B-B14F-4D97-AF65-F5344CB8AC3E}">
        <p14:creationId xmlns:p14="http://schemas.microsoft.com/office/powerpoint/2010/main" val="344399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F58E006-C3FF-4A44-A02A-D01ACDD8EF7F}"/>
              </a:ext>
            </a:extLst>
          </p:cNvPr>
          <p:cNvSpPr txBox="1"/>
          <p:nvPr/>
        </p:nvSpPr>
        <p:spPr>
          <a:xfrm>
            <a:off x="3308808" y="480767"/>
            <a:ext cx="6033155" cy="523220"/>
          </a:xfrm>
          <a:prstGeom prst="rect">
            <a:avLst/>
          </a:prstGeom>
          <a:noFill/>
        </p:spPr>
        <p:txBody>
          <a:bodyPr wrap="square" rtlCol="0">
            <a:spAutoFit/>
          </a:bodyPr>
          <a:lstStyle/>
          <a:p>
            <a:pPr algn="ctr"/>
            <a:r>
              <a:rPr lang="it-IT" sz="2800" dirty="0"/>
              <a:t>Dispositivi: Sensori</a:t>
            </a:r>
          </a:p>
        </p:txBody>
      </p:sp>
      <p:sp>
        <p:nvSpPr>
          <p:cNvPr id="6" name="CasellaDiTesto 5">
            <a:extLst>
              <a:ext uri="{FF2B5EF4-FFF2-40B4-BE49-F238E27FC236}">
                <a16:creationId xmlns:a16="http://schemas.microsoft.com/office/drawing/2014/main" id="{AA44233F-908B-4DC2-8A7A-516D4F353C6D}"/>
              </a:ext>
            </a:extLst>
          </p:cNvPr>
          <p:cNvSpPr txBox="1"/>
          <p:nvPr/>
        </p:nvSpPr>
        <p:spPr>
          <a:xfrm>
            <a:off x="11811785" y="6488668"/>
            <a:ext cx="358219" cy="369332"/>
          </a:xfrm>
          <a:prstGeom prst="rect">
            <a:avLst/>
          </a:prstGeom>
          <a:noFill/>
        </p:spPr>
        <p:txBody>
          <a:bodyPr wrap="square" rtlCol="0">
            <a:spAutoFit/>
          </a:bodyPr>
          <a:lstStyle/>
          <a:p>
            <a:r>
              <a:rPr lang="it-IT" dirty="0"/>
              <a:t>4</a:t>
            </a:r>
          </a:p>
        </p:txBody>
      </p:sp>
      <p:sp>
        <p:nvSpPr>
          <p:cNvPr id="7" name="CasellaDiTesto 6">
            <a:extLst>
              <a:ext uri="{FF2B5EF4-FFF2-40B4-BE49-F238E27FC236}">
                <a16:creationId xmlns:a16="http://schemas.microsoft.com/office/drawing/2014/main" id="{B294470B-1FB7-4933-AAE5-130D43D157E7}"/>
              </a:ext>
            </a:extLst>
          </p:cNvPr>
          <p:cNvSpPr txBox="1"/>
          <p:nvPr/>
        </p:nvSpPr>
        <p:spPr>
          <a:xfrm>
            <a:off x="3195686" y="2130458"/>
            <a:ext cx="4147794" cy="369332"/>
          </a:xfrm>
          <a:prstGeom prst="rect">
            <a:avLst/>
          </a:prstGeom>
          <a:noFill/>
        </p:spPr>
        <p:txBody>
          <a:bodyPr wrap="square" rtlCol="0">
            <a:spAutoFit/>
          </a:bodyPr>
          <a:lstStyle/>
          <a:p>
            <a:r>
              <a:rPr lang="it-IT" dirty="0"/>
              <a:t> </a:t>
            </a:r>
          </a:p>
        </p:txBody>
      </p:sp>
      <p:sp>
        <p:nvSpPr>
          <p:cNvPr id="8" name="CasellaDiTesto 7">
            <a:extLst>
              <a:ext uri="{FF2B5EF4-FFF2-40B4-BE49-F238E27FC236}">
                <a16:creationId xmlns:a16="http://schemas.microsoft.com/office/drawing/2014/main" id="{62298B4A-2529-4ACB-9E0D-379A1F01BE9A}"/>
              </a:ext>
            </a:extLst>
          </p:cNvPr>
          <p:cNvSpPr txBox="1"/>
          <p:nvPr/>
        </p:nvSpPr>
        <p:spPr>
          <a:xfrm>
            <a:off x="3308808" y="2176624"/>
            <a:ext cx="6466788" cy="646331"/>
          </a:xfrm>
          <a:prstGeom prst="rect">
            <a:avLst/>
          </a:prstGeom>
          <a:noFill/>
        </p:spPr>
        <p:txBody>
          <a:bodyPr wrap="square" rtlCol="0">
            <a:spAutoFit/>
          </a:bodyPr>
          <a:lstStyle/>
          <a:p>
            <a:r>
              <a:rPr lang="it-IT" dirty="0"/>
              <a:t>- Tester Digitali</a:t>
            </a:r>
          </a:p>
          <a:p>
            <a:r>
              <a:rPr lang="it-IT" dirty="0"/>
              <a:t>- Termometro</a:t>
            </a:r>
          </a:p>
        </p:txBody>
      </p:sp>
    </p:spTree>
    <p:extLst>
      <p:ext uri="{BB962C8B-B14F-4D97-AF65-F5344CB8AC3E}">
        <p14:creationId xmlns:p14="http://schemas.microsoft.com/office/powerpoint/2010/main" val="16671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A598E035-003D-45AC-976D-85B0EF76AFFF}"/>
              </a:ext>
            </a:extLst>
          </p:cNvPr>
          <p:cNvSpPr txBox="1"/>
          <p:nvPr/>
        </p:nvSpPr>
        <p:spPr>
          <a:xfrm>
            <a:off x="2484783" y="198783"/>
            <a:ext cx="8408504" cy="461665"/>
          </a:xfrm>
          <a:prstGeom prst="rect">
            <a:avLst/>
          </a:prstGeom>
          <a:noFill/>
        </p:spPr>
        <p:txBody>
          <a:bodyPr wrap="square" rtlCol="0">
            <a:spAutoFit/>
          </a:bodyPr>
          <a:lstStyle/>
          <a:p>
            <a:pPr algn="ctr"/>
            <a:r>
              <a:rPr lang="it-IT" sz="2400" dirty="0"/>
              <a:t>Creazione Acquario Personale </a:t>
            </a:r>
          </a:p>
        </p:txBody>
      </p:sp>
      <p:sp>
        <p:nvSpPr>
          <p:cNvPr id="7" name="CasellaDiTesto 6">
            <a:extLst>
              <a:ext uri="{FF2B5EF4-FFF2-40B4-BE49-F238E27FC236}">
                <a16:creationId xmlns:a16="http://schemas.microsoft.com/office/drawing/2014/main" id="{1CBB3D31-FEA6-4F17-8F5E-5343E1708CCD}"/>
              </a:ext>
            </a:extLst>
          </p:cNvPr>
          <p:cNvSpPr txBox="1"/>
          <p:nvPr/>
        </p:nvSpPr>
        <p:spPr>
          <a:xfrm>
            <a:off x="2560504" y="1098967"/>
            <a:ext cx="8847302" cy="1331134"/>
          </a:xfrm>
          <a:prstGeom prst="rect">
            <a:avLst/>
          </a:prstGeom>
          <a:noFill/>
        </p:spPr>
        <p:txBody>
          <a:bodyPr wrap="square" rtlCol="0">
            <a:spAutoFit/>
          </a:bodyPr>
          <a:lstStyle/>
          <a:p>
            <a:r>
              <a:rPr lang="it-IT" sz="1400" dirty="0"/>
              <a:t>Creazione Acquario:</a:t>
            </a:r>
          </a:p>
          <a:p>
            <a:endParaRPr lang="it-IT" sz="800" dirty="0"/>
          </a:p>
          <a:p>
            <a:r>
              <a:rPr lang="it-IT" sz="1400" dirty="0"/>
              <a:t>- Nome</a:t>
            </a:r>
          </a:p>
          <a:p>
            <a:r>
              <a:rPr lang="it-IT" sz="1400" dirty="0"/>
              <a:t>- Acqua dolce senza riscaldatore / Acqua dolce con riscaldatore / Marino</a:t>
            </a:r>
          </a:p>
          <a:p>
            <a:r>
              <a:rPr lang="it-IT" sz="1400" dirty="0"/>
              <a:t>- Scelta dispositivi</a:t>
            </a:r>
          </a:p>
          <a:p>
            <a:r>
              <a:rPr lang="it-IT" sz="1400" dirty="0"/>
              <a:t>- Scelta fondale / decorazioni / piante (solo tropicale dolce) / anemoni / coralli (solo marino) / pesci</a:t>
            </a:r>
          </a:p>
        </p:txBody>
      </p:sp>
      <p:sp>
        <p:nvSpPr>
          <p:cNvPr id="10" name="CasellaDiTesto 9">
            <a:extLst>
              <a:ext uri="{FF2B5EF4-FFF2-40B4-BE49-F238E27FC236}">
                <a16:creationId xmlns:a16="http://schemas.microsoft.com/office/drawing/2014/main" id="{DDCAE37F-343D-4558-B228-A257F8912A2E}"/>
              </a:ext>
            </a:extLst>
          </p:cNvPr>
          <p:cNvSpPr txBox="1"/>
          <p:nvPr/>
        </p:nvSpPr>
        <p:spPr>
          <a:xfrm>
            <a:off x="11797748" y="6460435"/>
            <a:ext cx="646043" cy="369332"/>
          </a:xfrm>
          <a:prstGeom prst="rect">
            <a:avLst/>
          </a:prstGeom>
          <a:noFill/>
        </p:spPr>
        <p:txBody>
          <a:bodyPr wrap="square" rtlCol="0">
            <a:spAutoFit/>
          </a:bodyPr>
          <a:lstStyle/>
          <a:p>
            <a:r>
              <a:rPr lang="it-IT" dirty="0"/>
              <a:t>5</a:t>
            </a:r>
          </a:p>
        </p:txBody>
      </p:sp>
      <p:sp>
        <p:nvSpPr>
          <p:cNvPr id="11" name="CasellaDiTesto 10">
            <a:extLst>
              <a:ext uri="{FF2B5EF4-FFF2-40B4-BE49-F238E27FC236}">
                <a16:creationId xmlns:a16="http://schemas.microsoft.com/office/drawing/2014/main" id="{38338B6D-820D-4E1F-8B6E-CC376BB4FA33}"/>
              </a:ext>
            </a:extLst>
          </p:cNvPr>
          <p:cNvSpPr txBox="1"/>
          <p:nvPr/>
        </p:nvSpPr>
        <p:spPr>
          <a:xfrm>
            <a:off x="2560504" y="2736502"/>
            <a:ext cx="7324627" cy="1292662"/>
          </a:xfrm>
          <a:prstGeom prst="rect">
            <a:avLst/>
          </a:prstGeom>
          <a:noFill/>
        </p:spPr>
        <p:txBody>
          <a:bodyPr wrap="square" rtlCol="0">
            <a:spAutoFit/>
          </a:bodyPr>
          <a:lstStyle/>
          <a:p>
            <a:r>
              <a:rPr lang="it-IT" sz="1400" dirty="0"/>
              <a:t>Aggiornamento Acquario:</a:t>
            </a:r>
          </a:p>
          <a:p>
            <a:endParaRPr lang="it-IT" sz="800" dirty="0"/>
          </a:p>
          <a:p>
            <a:r>
              <a:rPr lang="it-IT" sz="1400" dirty="0"/>
              <a:t>- Modifica nome</a:t>
            </a:r>
          </a:p>
          <a:p>
            <a:r>
              <a:rPr lang="it-IT" sz="1400" dirty="0"/>
              <a:t>- Modifica dispositivi (aggiunta o rimozione dispositivi necessari)</a:t>
            </a:r>
          </a:p>
          <a:p>
            <a:r>
              <a:rPr lang="it-IT" sz="1400" dirty="0"/>
              <a:t>- Modifica decorazioni</a:t>
            </a:r>
          </a:p>
          <a:p>
            <a:r>
              <a:rPr lang="it-IT" sz="1400" dirty="0"/>
              <a:t>- Modifica flora e fauna (aggiunta o rimozione pesci, piante, anemoni, coralli) </a:t>
            </a:r>
          </a:p>
        </p:txBody>
      </p:sp>
      <p:sp>
        <p:nvSpPr>
          <p:cNvPr id="12" name="CasellaDiTesto 11">
            <a:extLst>
              <a:ext uri="{FF2B5EF4-FFF2-40B4-BE49-F238E27FC236}">
                <a16:creationId xmlns:a16="http://schemas.microsoft.com/office/drawing/2014/main" id="{514115B8-7D08-45E8-B014-615ADEEB3582}"/>
              </a:ext>
            </a:extLst>
          </p:cNvPr>
          <p:cNvSpPr txBox="1"/>
          <p:nvPr/>
        </p:nvSpPr>
        <p:spPr>
          <a:xfrm>
            <a:off x="2630077" y="4374036"/>
            <a:ext cx="8431500" cy="861774"/>
          </a:xfrm>
          <a:prstGeom prst="rect">
            <a:avLst/>
          </a:prstGeom>
          <a:noFill/>
        </p:spPr>
        <p:txBody>
          <a:bodyPr wrap="square" rtlCol="0">
            <a:spAutoFit/>
          </a:bodyPr>
          <a:lstStyle/>
          <a:p>
            <a:r>
              <a:rPr lang="it-IT" sz="1400" dirty="0"/>
              <a:t>Dispositivi:</a:t>
            </a:r>
          </a:p>
          <a:p>
            <a:endParaRPr lang="it-IT" sz="800" dirty="0"/>
          </a:p>
          <a:p>
            <a:r>
              <a:rPr lang="it-IT" sz="1400" dirty="0"/>
              <a:t>- Necessari: ossigenazione acqua, illuminazione, distribuzione cibo, sistema di riscaldamento</a:t>
            </a:r>
          </a:p>
          <a:p>
            <a:r>
              <a:rPr lang="it-IT" sz="1400" dirty="0"/>
              <a:t>- Facoltativi: regolatori di livello, tester digitali, filtraggio, impianto CO</a:t>
            </a:r>
            <a:r>
              <a:rPr lang="it-IT" sz="1400" baseline="-25000" dirty="0"/>
              <a:t>2</a:t>
            </a:r>
            <a:r>
              <a:rPr lang="it-IT" sz="1400" dirty="0"/>
              <a:t>, reattori</a:t>
            </a:r>
          </a:p>
        </p:txBody>
      </p:sp>
    </p:spTree>
    <p:extLst>
      <p:ext uri="{BB962C8B-B14F-4D97-AF65-F5344CB8AC3E}">
        <p14:creationId xmlns:p14="http://schemas.microsoft.com/office/powerpoint/2010/main" val="2847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39CF1-A009-4283-AA45-B74602F210B3}"/>
              </a:ext>
            </a:extLst>
          </p:cNvPr>
          <p:cNvSpPr>
            <a:spLocks noGrp="1"/>
          </p:cNvSpPr>
          <p:nvPr>
            <p:ph type="title"/>
          </p:nvPr>
        </p:nvSpPr>
        <p:spPr/>
        <p:txBody>
          <a:bodyPr>
            <a:normAutofit/>
          </a:bodyPr>
          <a:lstStyle/>
          <a:p>
            <a:pPr algn="ctr"/>
            <a:r>
              <a:rPr lang="it-IT" sz="2400" dirty="0">
                <a:solidFill>
                  <a:schemeClr val="tx1"/>
                </a:solidFill>
              </a:rPr>
              <a:t>Controllo Acquario Personale </a:t>
            </a:r>
          </a:p>
        </p:txBody>
      </p:sp>
      <p:sp>
        <p:nvSpPr>
          <p:cNvPr id="6" name="CasellaDiTesto 5">
            <a:extLst>
              <a:ext uri="{FF2B5EF4-FFF2-40B4-BE49-F238E27FC236}">
                <a16:creationId xmlns:a16="http://schemas.microsoft.com/office/drawing/2014/main" id="{67814BBE-72E1-474E-9E9B-FE1E7B4AECD5}"/>
              </a:ext>
            </a:extLst>
          </p:cNvPr>
          <p:cNvSpPr txBox="1"/>
          <p:nvPr/>
        </p:nvSpPr>
        <p:spPr>
          <a:xfrm>
            <a:off x="2592925" y="1412923"/>
            <a:ext cx="7711126" cy="3385542"/>
          </a:xfrm>
          <a:prstGeom prst="rect">
            <a:avLst/>
          </a:prstGeom>
          <a:noFill/>
        </p:spPr>
        <p:txBody>
          <a:bodyPr wrap="square" rtlCol="0">
            <a:spAutoFit/>
          </a:bodyPr>
          <a:lstStyle/>
          <a:p>
            <a:r>
              <a:rPr lang="it-IT" sz="1400" dirty="0"/>
              <a:t>Controllo Necessario:</a:t>
            </a:r>
          </a:p>
          <a:p>
            <a:endParaRPr lang="it-IT" sz="800" dirty="0"/>
          </a:p>
          <a:p>
            <a:r>
              <a:rPr lang="it-IT" sz="1400" dirty="0"/>
              <a:t>Ossigenazione acqua: </a:t>
            </a:r>
          </a:p>
          <a:p>
            <a:r>
              <a:rPr lang="it-IT" sz="1400" dirty="0"/>
              <a:t>- Pompa, aeratore (sempre acceso)</a:t>
            </a:r>
          </a:p>
          <a:p>
            <a:r>
              <a:rPr lang="it-IT" sz="1400" dirty="0"/>
              <a:t>- Avviso cambio acqua e filtro (spugna) ogni mese</a:t>
            </a:r>
          </a:p>
          <a:p>
            <a:r>
              <a:rPr lang="it-IT" sz="1400" dirty="0"/>
              <a:t>- Avviso errore intasamento pompa</a:t>
            </a:r>
          </a:p>
          <a:p>
            <a:pPr marL="285750" indent="-285750">
              <a:buFontTx/>
              <a:buChar char="-"/>
            </a:pPr>
            <a:endParaRPr lang="it-IT" sz="1400" dirty="0"/>
          </a:p>
          <a:p>
            <a:r>
              <a:rPr lang="it-IT" sz="1400" dirty="0"/>
              <a:t>Illuminazione:</a:t>
            </a:r>
          </a:p>
          <a:p>
            <a:r>
              <a:rPr lang="it-IT" sz="1400" dirty="0"/>
              <a:t>- Luce diurna dalle 7 alle 21</a:t>
            </a:r>
          </a:p>
          <a:p>
            <a:r>
              <a:rPr lang="it-IT" sz="1400" dirty="0"/>
              <a:t>- Luce notturna dalle 21 alle 24</a:t>
            </a:r>
          </a:p>
          <a:p>
            <a:r>
              <a:rPr lang="it-IT" sz="1400" dirty="0"/>
              <a:t>- Luce spenta dalle 24 alle 7</a:t>
            </a:r>
          </a:p>
          <a:p>
            <a:endParaRPr lang="it-IT" sz="1400" dirty="0"/>
          </a:p>
          <a:p>
            <a:r>
              <a:rPr lang="it-IT" sz="1400" dirty="0"/>
              <a:t>Distributore di cibo:</a:t>
            </a:r>
          </a:p>
          <a:p>
            <a:r>
              <a:rPr lang="it-IT" sz="1400" dirty="0"/>
              <a:t>- Alimentazione regolare 1 volta al dì</a:t>
            </a:r>
          </a:p>
          <a:p>
            <a:endParaRPr lang="it-IT" dirty="0"/>
          </a:p>
        </p:txBody>
      </p:sp>
      <p:sp>
        <p:nvSpPr>
          <p:cNvPr id="7" name="CasellaDiTesto 6">
            <a:extLst>
              <a:ext uri="{FF2B5EF4-FFF2-40B4-BE49-F238E27FC236}">
                <a16:creationId xmlns:a16="http://schemas.microsoft.com/office/drawing/2014/main" id="{D3ABEC01-3132-4874-93BE-96F66395D265}"/>
              </a:ext>
            </a:extLst>
          </p:cNvPr>
          <p:cNvSpPr txBox="1"/>
          <p:nvPr/>
        </p:nvSpPr>
        <p:spPr>
          <a:xfrm>
            <a:off x="2498657" y="4780709"/>
            <a:ext cx="6126869" cy="1723549"/>
          </a:xfrm>
          <a:prstGeom prst="rect">
            <a:avLst/>
          </a:prstGeom>
          <a:noFill/>
        </p:spPr>
        <p:txBody>
          <a:bodyPr wrap="square" rtlCol="0">
            <a:spAutoFit/>
          </a:bodyPr>
          <a:lstStyle/>
          <a:p>
            <a:r>
              <a:rPr lang="it-IT" sz="1400" dirty="0"/>
              <a:t>Controllo facoltativo:</a:t>
            </a:r>
          </a:p>
          <a:p>
            <a:endParaRPr lang="it-IT" sz="800" dirty="0"/>
          </a:p>
          <a:p>
            <a:r>
              <a:rPr lang="it-IT" sz="1400" dirty="0"/>
              <a:t>- Sistema di raffreddamento e riscaldamento</a:t>
            </a:r>
          </a:p>
          <a:p>
            <a:r>
              <a:rPr lang="it-IT" sz="1400" dirty="0"/>
              <a:t>- Regolatori di livello</a:t>
            </a:r>
          </a:p>
          <a:p>
            <a:r>
              <a:rPr lang="it-IT" sz="1400" dirty="0"/>
              <a:t>- Tester digitali</a:t>
            </a:r>
          </a:p>
          <a:p>
            <a:r>
              <a:rPr lang="it-IT" sz="1400" dirty="0"/>
              <a:t>- Filtraggio</a:t>
            </a:r>
          </a:p>
          <a:p>
            <a:r>
              <a:rPr lang="it-IT" sz="1400" dirty="0"/>
              <a:t>- Reattori</a:t>
            </a:r>
          </a:p>
          <a:p>
            <a:r>
              <a:rPr lang="it-IT" sz="1400" dirty="0"/>
              <a:t>- Impianto di CO</a:t>
            </a:r>
            <a:r>
              <a:rPr lang="it-IT" sz="1400" baseline="-25000" dirty="0"/>
              <a:t>2</a:t>
            </a:r>
          </a:p>
        </p:txBody>
      </p:sp>
      <p:sp>
        <p:nvSpPr>
          <p:cNvPr id="8" name="CasellaDiTesto 7">
            <a:extLst>
              <a:ext uri="{FF2B5EF4-FFF2-40B4-BE49-F238E27FC236}">
                <a16:creationId xmlns:a16="http://schemas.microsoft.com/office/drawing/2014/main" id="{DB7FF41F-1400-435A-9033-7CCF2F2F1F09}"/>
              </a:ext>
            </a:extLst>
          </p:cNvPr>
          <p:cNvSpPr txBox="1"/>
          <p:nvPr/>
        </p:nvSpPr>
        <p:spPr>
          <a:xfrm>
            <a:off x="11890342" y="6488668"/>
            <a:ext cx="405353" cy="369332"/>
          </a:xfrm>
          <a:prstGeom prst="rect">
            <a:avLst/>
          </a:prstGeom>
          <a:noFill/>
        </p:spPr>
        <p:txBody>
          <a:bodyPr wrap="square" rtlCol="0">
            <a:spAutoFit/>
          </a:bodyPr>
          <a:lstStyle/>
          <a:p>
            <a:r>
              <a:rPr lang="it-IT" dirty="0"/>
              <a:t>6</a:t>
            </a:r>
          </a:p>
        </p:txBody>
      </p:sp>
    </p:spTree>
    <p:extLst>
      <p:ext uri="{BB962C8B-B14F-4D97-AF65-F5344CB8AC3E}">
        <p14:creationId xmlns:p14="http://schemas.microsoft.com/office/powerpoint/2010/main" val="35049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77FD52-C27D-45B8-8290-CB1F76CB2EBD}"/>
              </a:ext>
            </a:extLst>
          </p:cNvPr>
          <p:cNvSpPr>
            <a:spLocks noGrp="1"/>
          </p:cNvSpPr>
          <p:nvPr>
            <p:ph type="title"/>
          </p:nvPr>
        </p:nvSpPr>
        <p:spPr>
          <a:xfrm>
            <a:off x="2149865" y="397866"/>
            <a:ext cx="8911687" cy="1280890"/>
          </a:xfrm>
        </p:spPr>
        <p:txBody>
          <a:bodyPr>
            <a:normAutofit/>
          </a:bodyPr>
          <a:lstStyle/>
          <a:p>
            <a:pPr algn="ctr"/>
            <a:r>
              <a:rPr lang="it-IT" sz="2400" dirty="0">
                <a:solidFill>
                  <a:schemeClr val="tx1"/>
                </a:solidFill>
              </a:rPr>
              <a:t>Monitoraggio Acquario Personale</a:t>
            </a:r>
          </a:p>
        </p:txBody>
      </p:sp>
      <p:sp>
        <p:nvSpPr>
          <p:cNvPr id="4" name="CasellaDiTesto 3">
            <a:extLst>
              <a:ext uri="{FF2B5EF4-FFF2-40B4-BE49-F238E27FC236}">
                <a16:creationId xmlns:a16="http://schemas.microsoft.com/office/drawing/2014/main" id="{DC6519FC-DD70-4B2E-84AE-D3B2EB1DCD85}"/>
              </a:ext>
            </a:extLst>
          </p:cNvPr>
          <p:cNvSpPr txBox="1"/>
          <p:nvPr/>
        </p:nvSpPr>
        <p:spPr>
          <a:xfrm>
            <a:off x="3327662" y="2271860"/>
            <a:ext cx="6466788" cy="2277547"/>
          </a:xfrm>
          <a:prstGeom prst="rect">
            <a:avLst/>
          </a:prstGeom>
          <a:noFill/>
        </p:spPr>
        <p:txBody>
          <a:bodyPr wrap="square" rtlCol="0">
            <a:spAutoFit/>
          </a:bodyPr>
          <a:lstStyle/>
          <a:p>
            <a:r>
              <a:rPr lang="it-IT" sz="1400" dirty="0"/>
              <a:t>Necessario:</a:t>
            </a:r>
          </a:p>
          <a:p>
            <a:endParaRPr lang="it-IT" sz="800" dirty="0"/>
          </a:p>
          <a:p>
            <a:r>
              <a:rPr lang="it-IT" sz="1400" dirty="0"/>
              <a:t>- Pompa (accensione pompa)</a:t>
            </a:r>
          </a:p>
          <a:p>
            <a:r>
              <a:rPr lang="it-IT" sz="1400" dirty="0"/>
              <a:t>- Luci (accensione e spegnimento luci)</a:t>
            </a:r>
          </a:p>
          <a:p>
            <a:r>
              <a:rPr lang="it-IT" sz="1400" dirty="0"/>
              <a:t>- Cibo (livello di cibo solo se si usa il distributore di cibo)</a:t>
            </a:r>
          </a:p>
          <a:p>
            <a:endParaRPr lang="it-IT" sz="1400" dirty="0"/>
          </a:p>
          <a:p>
            <a:r>
              <a:rPr lang="it-IT" sz="1400" dirty="0"/>
              <a:t>Facoltativo:</a:t>
            </a:r>
          </a:p>
          <a:p>
            <a:endParaRPr lang="it-IT" sz="800" dirty="0"/>
          </a:p>
          <a:p>
            <a:r>
              <a:rPr lang="it-IT" sz="1400" dirty="0"/>
              <a:t>- Temperatura (monitoraggio temperatura)</a:t>
            </a:r>
          </a:p>
          <a:p>
            <a:r>
              <a:rPr lang="it-IT" sz="1400" dirty="0"/>
              <a:t>- Livello acqua (monitoraggio livello attuale dell’acqua)</a:t>
            </a:r>
          </a:p>
          <a:p>
            <a:r>
              <a:rPr lang="it-IT" sz="1400" dirty="0"/>
              <a:t>- Test (monitoraggio valori dell’acqua e batteri presenti in vasca)</a:t>
            </a:r>
          </a:p>
        </p:txBody>
      </p:sp>
      <p:sp>
        <p:nvSpPr>
          <p:cNvPr id="5" name="CasellaDiTesto 4">
            <a:extLst>
              <a:ext uri="{FF2B5EF4-FFF2-40B4-BE49-F238E27FC236}">
                <a16:creationId xmlns:a16="http://schemas.microsoft.com/office/drawing/2014/main" id="{BA45FB7C-98A4-499E-8F2F-F4A5782CBD56}"/>
              </a:ext>
            </a:extLst>
          </p:cNvPr>
          <p:cNvSpPr txBox="1"/>
          <p:nvPr/>
        </p:nvSpPr>
        <p:spPr>
          <a:xfrm>
            <a:off x="11871488" y="6488668"/>
            <a:ext cx="320512" cy="369332"/>
          </a:xfrm>
          <a:prstGeom prst="rect">
            <a:avLst/>
          </a:prstGeom>
          <a:noFill/>
        </p:spPr>
        <p:txBody>
          <a:bodyPr wrap="square" rtlCol="0">
            <a:spAutoFit/>
          </a:bodyPr>
          <a:lstStyle/>
          <a:p>
            <a:r>
              <a:rPr lang="it-IT" dirty="0"/>
              <a:t>7</a:t>
            </a:r>
          </a:p>
        </p:txBody>
      </p:sp>
    </p:spTree>
    <p:extLst>
      <p:ext uri="{BB962C8B-B14F-4D97-AF65-F5344CB8AC3E}">
        <p14:creationId xmlns:p14="http://schemas.microsoft.com/office/powerpoint/2010/main" val="27946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7DE5F7-1FBB-449C-9818-DF138E3C612A}"/>
              </a:ext>
            </a:extLst>
          </p:cNvPr>
          <p:cNvPicPr>
            <a:picLocks noChangeAspect="1"/>
          </p:cNvPicPr>
          <p:nvPr/>
        </p:nvPicPr>
        <p:blipFill rotWithShape="1">
          <a:blip r:embed="rId2">
            <a:extLst>
              <a:ext uri="{28A0092B-C50C-407E-A947-70E740481C1C}">
                <a14:useLocalDpi xmlns:a14="http://schemas.microsoft.com/office/drawing/2010/main" val="0"/>
              </a:ext>
            </a:extLst>
          </a:blip>
          <a:srcRect l="-37" t="37248" r="-1" b="17159"/>
          <a:stretch/>
        </p:blipFill>
        <p:spPr>
          <a:xfrm>
            <a:off x="636447" y="884798"/>
            <a:ext cx="11105964" cy="5735049"/>
          </a:xfrm>
          <a:prstGeom prst="rect">
            <a:avLst/>
          </a:prstGeom>
        </p:spPr>
      </p:pic>
      <p:sp>
        <p:nvSpPr>
          <p:cNvPr id="6" name="CasellaDiTesto 5">
            <a:extLst>
              <a:ext uri="{FF2B5EF4-FFF2-40B4-BE49-F238E27FC236}">
                <a16:creationId xmlns:a16="http://schemas.microsoft.com/office/drawing/2014/main" id="{D9B0D5AB-5585-477E-BFF4-B367EE2683EA}"/>
              </a:ext>
            </a:extLst>
          </p:cNvPr>
          <p:cNvSpPr txBox="1"/>
          <p:nvPr/>
        </p:nvSpPr>
        <p:spPr>
          <a:xfrm>
            <a:off x="2087217" y="318052"/>
            <a:ext cx="8488018" cy="461665"/>
          </a:xfrm>
          <a:prstGeom prst="rect">
            <a:avLst/>
          </a:prstGeom>
          <a:noFill/>
        </p:spPr>
        <p:txBody>
          <a:bodyPr wrap="square" rtlCol="0">
            <a:spAutoFit/>
          </a:bodyPr>
          <a:lstStyle/>
          <a:p>
            <a:pPr algn="ctr"/>
            <a:r>
              <a:rPr lang="it-IT" sz="2400" dirty="0"/>
              <a:t>Monitoraggio / Previsione / Amministrazione Acquario</a:t>
            </a:r>
          </a:p>
        </p:txBody>
      </p:sp>
      <p:sp>
        <p:nvSpPr>
          <p:cNvPr id="7" name="CasellaDiTesto 6">
            <a:extLst>
              <a:ext uri="{FF2B5EF4-FFF2-40B4-BE49-F238E27FC236}">
                <a16:creationId xmlns:a16="http://schemas.microsoft.com/office/drawing/2014/main" id="{71E63987-AFD9-4173-B6BA-9B4B6A99357D}"/>
              </a:ext>
            </a:extLst>
          </p:cNvPr>
          <p:cNvSpPr txBox="1"/>
          <p:nvPr/>
        </p:nvSpPr>
        <p:spPr>
          <a:xfrm>
            <a:off x="11840066" y="6516948"/>
            <a:ext cx="512190" cy="369332"/>
          </a:xfrm>
          <a:prstGeom prst="rect">
            <a:avLst/>
          </a:prstGeom>
          <a:noFill/>
        </p:spPr>
        <p:txBody>
          <a:bodyPr wrap="square" rtlCol="0">
            <a:spAutoFit/>
          </a:bodyPr>
          <a:lstStyle/>
          <a:p>
            <a:r>
              <a:rPr lang="it-IT" dirty="0"/>
              <a:t>8</a:t>
            </a:r>
          </a:p>
        </p:txBody>
      </p:sp>
    </p:spTree>
    <p:extLst>
      <p:ext uri="{BB962C8B-B14F-4D97-AF65-F5344CB8AC3E}">
        <p14:creationId xmlns:p14="http://schemas.microsoft.com/office/powerpoint/2010/main" val="78108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3A572B8-4BE5-4700-BC6B-DDA239FC4C5A}"/>
              </a:ext>
            </a:extLst>
          </p:cNvPr>
          <p:cNvSpPr txBox="1"/>
          <p:nvPr/>
        </p:nvSpPr>
        <p:spPr>
          <a:xfrm>
            <a:off x="11899311" y="6488668"/>
            <a:ext cx="452487" cy="369332"/>
          </a:xfrm>
          <a:prstGeom prst="rect">
            <a:avLst/>
          </a:prstGeom>
          <a:noFill/>
        </p:spPr>
        <p:txBody>
          <a:bodyPr wrap="square" rtlCol="0">
            <a:spAutoFit/>
          </a:bodyPr>
          <a:lstStyle/>
          <a:p>
            <a:r>
              <a:rPr lang="it-IT" dirty="0"/>
              <a:t>9</a:t>
            </a:r>
          </a:p>
        </p:txBody>
      </p:sp>
      <p:sp>
        <p:nvSpPr>
          <p:cNvPr id="5" name="CasellaDiTesto 4">
            <a:extLst>
              <a:ext uri="{FF2B5EF4-FFF2-40B4-BE49-F238E27FC236}">
                <a16:creationId xmlns:a16="http://schemas.microsoft.com/office/drawing/2014/main" id="{1B07B7F7-0BDE-4B8C-AA1C-425EADD1EDF2}"/>
              </a:ext>
            </a:extLst>
          </p:cNvPr>
          <p:cNvSpPr txBox="1"/>
          <p:nvPr/>
        </p:nvSpPr>
        <p:spPr>
          <a:xfrm>
            <a:off x="1458012" y="361372"/>
            <a:ext cx="9275976" cy="461665"/>
          </a:xfrm>
          <a:prstGeom prst="rect">
            <a:avLst/>
          </a:prstGeom>
          <a:noFill/>
        </p:spPr>
        <p:txBody>
          <a:bodyPr wrap="square" rtlCol="0">
            <a:spAutoFit/>
          </a:bodyPr>
          <a:lstStyle/>
          <a:p>
            <a:pPr algn="ctr"/>
            <a:r>
              <a:rPr lang="it-IT" sz="2400" dirty="0"/>
              <a:t>Collegamento tra i vari microservizi</a:t>
            </a:r>
          </a:p>
        </p:txBody>
      </p:sp>
      <p:pic>
        <p:nvPicPr>
          <p:cNvPr id="7" name="Immagine 6">
            <a:extLst>
              <a:ext uri="{FF2B5EF4-FFF2-40B4-BE49-F238E27FC236}">
                <a16:creationId xmlns:a16="http://schemas.microsoft.com/office/drawing/2014/main" id="{713D420E-456B-4444-B965-C853023B2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92" y="1012054"/>
            <a:ext cx="11608019" cy="5344358"/>
          </a:xfrm>
          <a:prstGeom prst="rect">
            <a:avLst/>
          </a:prstGeom>
        </p:spPr>
      </p:pic>
    </p:spTree>
    <p:extLst>
      <p:ext uri="{BB962C8B-B14F-4D97-AF65-F5344CB8AC3E}">
        <p14:creationId xmlns:p14="http://schemas.microsoft.com/office/powerpoint/2010/main" val="3456739721"/>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320</TotalTime>
  <Words>905</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Amasis MT Pro Medium</vt:lpstr>
      <vt:lpstr>Aparajita</vt:lpstr>
      <vt:lpstr>Arial</vt:lpstr>
      <vt:lpstr>Biome Light</vt:lpstr>
      <vt:lpstr>Century Gothic</vt:lpstr>
      <vt:lpstr>Wingdings 3</vt:lpstr>
      <vt:lpstr>Filo</vt:lpstr>
      <vt:lpstr>Progettazione E Implementazione Di Sistemi Software In Rete</vt:lpstr>
      <vt:lpstr>Presentazione standard di PowerPoint</vt:lpstr>
      <vt:lpstr>Presentazione standard di PowerPoint</vt:lpstr>
      <vt:lpstr>Presentazione standard di PowerPoint</vt:lpstr>
      <vt:lpstr>Presentazione standard di PowerPoint</vt:lpstr>
      <vt:lpstr>Controllo Acquario Personale </vt:lpstr>
      <vt:lpstr>Monitoraggio Acquario Personale</vt:lpstr>
      <vt:lpstr>Presentazione standard di PowerPoint</vt:lpstr>
      <vt:lpstr>Presentazione standard di PowerPoint</vt:lpstr>
      <vt:lpstr>Presentazione standard di PowerPoint</vt:lpstr>
      <vt:lpstr>Spring Tools è stata la nostra «suite» di lavoro per la realizzazione e la scrittura del programma. Spring Tools è un ambiente di lavoro integrato derivato da Eclipse, il quale permette uno sviluppo più veloce di applicativi basati su Spring, fornisce supporto al linguaggio Java, al framework Spring ed all’eventuale ambiente di sviluppo.</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Progettazione E Implementazione Di Sistemi Software In Rete</dc:title>
  <dc:creator>Andrea Fornasiero</dc:creator>
  <cp:lastModifiedBy>Matteo Morando</cp:lastModifiedBy>
  <cp:revision>8</cp:revision>
  <dcterms:created xsi:type="dcterms:W3CDTF">2022-03-15T07:51:46Z</dcterms:created>
  <dcterms:modified xsi:type="dcterms:W3CDTF">2022-03-21T15:42:04Z</dcterms:modified>
</cp:coreProperties>
</file>