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88" r:id="rId4"/>
    <p:sldId id="289" r:id="rId5"/>
    <p:sldId id="258" r:id="rId6"/>
    <p:sldId id="277" r:id="rId7"/>
    <p:sldId id="315" r:id="rId8"/>
    <p:sldId id="276" r:id="rId9"/>
    <p:sldId id="290" r:id="rId10"/>
    <p:sldId id="291" r:id="rId11"/>
    <p:sldId id="293" r:id="rId12"/>
    <p:sldId id="292" r:id="rId13"/>
    <p:sldId id="295" r:id="rId14"/>
    <p:sldId id="318" r:id="rId15"/>
    <p:sldId id="319" r:id="rId16"/>
    <p:sldId id="297" r:id="rId17"/>
    <p:sldId id="298" r:id="rId18"/>
    <p:sldId id="299" r:id="rId19"/>
    <p:sldId id="300" r:id="rId20"/>
    <p:sldId id="281" r:id="rId21"/>
    <p:sldId id="284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28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94"/>
  </p:normalViewPr>
  <p:slideViewPr>
    <p:cSldViewPr snapToGrid="0">
      <p:cViewPr varScale="1">
        <p:scale>
          <a:sx n="121" d="100"/>
          <a:sy n="121" d="100"/>
        </p:scale>
        <p:origin x="206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2C02F-46E9-4319-AE92-CFF24FDD2824}" type="datetimeFigureOut">
              <a:rPr lang="en-GB" smtClean="0"/>
              <a:t>01/02/2021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87BD1-250A-4D3C-93F8-CE8E4620A598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016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80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8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87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34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665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70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01/02/2021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62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01/02/2021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73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01/02/2021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891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64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96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A9714-E498-4BB1-946F-9B4AA3A4C648}" type="datetimeFigureOut">
              <a:rPr lang="en-GB" smtClean="0"/>
              <a:t>01/02/2021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01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bases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Gamified Marketing Application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64A699-7467-104E-8142-03EA9B6CB0C6}"/>
              </a:ext>
            </a:extLst>
          </p:cNvPr>
          <p:cNvSpPr txBox="1"/>
          <p:nvPr/>
        </p:nvSpPr>
        <p:spPr>
          <a:xfrm>
            <a:off x="1729330" y="6356195"/>
            <a:ext cx="5685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Matteo </a:t>
            </a:r>
            <a:r>
              <a:rPr lang="it-IT" sz="1600" dirty="0" err="1"/>
              <a:t>Makovec</a:t>
            </a:r>
            <a:r>
              <a:rPr lang="it-IT" sz="1600" dirty="0"/>
              <a:t>    -    </a:t>
            </a:r>
            <a:r>
              <a:rPr lang="it-IT" sz="1600" dirty="0" err="1"/>
              <a:t>Person</a:t>
            </a:r>
            <a:r>
              <a:rPr lang="it-IT" sz="1600" dirty="0"/>
              <a:t> code: 10782774,  </a:t>
            </a:r>
            <a:r>
              <a:rPr lang="it-IT" sz="1600" dirty="0" err="1"/>
              <a:t>Student</a:t>
            </a:r>
            <a:r>
              <a:rPr lang="it-IT" sz="1600" dirty="0"/>
              <a:t> ID: 969220</a:t>
            </a:r>
          </a:p>
        </p:txBody>
      </p:sp>
    </p:spTree>
    <p:extLst>
      <p:ext uri="{BB962C8B-B14F-4D97-AF65-F5344CB8AC3E}">
        <p14:creationId xmlns:p14="http://schemas.microsoft.com/office/powerpoint/2010/main" val="120527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57" y="0"/>
            <a:ext cx="7886700" cy="1325563"/>
          </a:xfrm>
        </p:spPr>
        <p:txBody>
          <a:bodyPr/>
          <a:lstStyle/>
          <a:p>
            <a:r>
              <a:rPr lang="en-GB" dirty="0"/>
              <a:t>DDL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Question(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int PRIMARY KEY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auto_increment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question varchar(200)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q_type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varchar(11) CHECK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q_type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 ('Statistical', 'Marketing'))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REFERENCES Questionnaire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ID_questionnaire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ON DELETE CASCADE ON UPDATE CASCADE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Answer(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ID_answer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int PRIMARY KEY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auto_increment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answer varchar(250)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question_idx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REFERENCES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Usertable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(ID) ON DELETE CASCADE ON UPDATE CASCADE,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question_idx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REFERENCES Question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ON DELETE CASCADE ON UPDATE CASCADE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E78C702-5989-BF40-AE4C-F43A805C93D3}"/>
              </a:ext>
            </a:extLst>
          </p:cNvPr>
          <p:cNvSpPr txBox="1"/>
          <p:nvPr/>
        </p:nvSpPr>
        <p:spPr>
          <a:xfrm>
            <a:off x="921834" y="17841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0573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57" y="0"/>
            <a:ext cx="7886700" cy="1325563"/>
          </a:xfrm>
        </p:spPr>
        <p:txBody>
          <a:bodyPr/>
          <a:lstStyle/>
          <a:p>
            <a:r>
              <a:rPr lang="en-GB" dirty="0"/>
              <a:t>DDL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BadWord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word varchar(25) PRIMARY KEY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Leaderboard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ID_leaderboard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int PRIMARY KEY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auto_increment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points int,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REFERENCES Questionnaire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ID_questionnaire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ON DELETE CASCADE,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REFERENCES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Usertable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(ID) ON DELETE CASCADE ON UPDATE CASCADE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E78C702-5989-BF40-AE4C-F43A805C93D3}"/>
              </a:ext>
            </a:extLst>
          </p:cNvPr>
          <p:cNvSpPr txBox="1"/>
          <p:nvPr/>
        </p:nvSpPr>
        <p:spPr>
          <a:xfrm>
            <a:off x="921834" y="17841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5671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57" y="0"/>
            <a:ext cx="7886700" cy="1325563"/>
          </a:xfrm>
        </p:spPr>
        <p:txBody>
          <a:bodyPr/>
          <a:lstStyle/>
          <a:p>
            <a:r>
              <a:rPr lang="en-GB" dirty="0"/>
              <a:t>TRIGGERS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After a questionnaire is created, the statistical questions are added to the questionnaire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DELIMITER $$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TRIGGER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CopyStatisticalQuestion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AFTER INSERT ON `Questionnaire`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FOR EACH ROW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INSERT INTO Question (question,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q_type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VALUES ('Age', 'Statistical',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new.ID_questionnaire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INSERT INTO Question (question,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q_type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VALUES ('Sex', 'Statistical',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new.ID_questionnaire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INSERT INTO Question (question,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q_type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VALUES ('Expertise level', 'Statistical',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new.ID_questionnaire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END$$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E78C702-5989-BF40-AE4C-F43A805C93D3}"/>
              </a:ext>
            </a:extLst>
          </p:cNvPr>
          <p:cNvSpPr txBox="1"/>
          <p:nvPr/>
        </p:nvSpPr>
        <p:spPr>
          <a:xfrm>
            <a:off x="921834" y="17841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797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57" y="0"/>
            <a:ext cx="7886700" cy="1325563"/>
          </a:xfrm>
        </p:spPr>
        <p:txBody>
          <a:bodyPr/>
          <a:lstStyle/>
          <a:p>
            <a:r>
              <a:rPr lang="en-GB" dirty="0"/>
              <a:t>TRIGGERS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066302"/>
            <a:ext cx="9144000" cy="5791698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After an answer is added, the points for the user are updated</a:t>
            </a:r>
          </a:p>
          <a:p>
            <a:pPr marL="0" indent="0">
              <a:spcBef>
                <a:spcPts val="0"/>
              </a:spcBef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DELIMITER $$</a:t>
            </a:r>
          </a:p>
          <a:p>
            <a:pPr marL="0" indent="0">
              <a:spcBef>
                <a:spcPts val="0"/>
              </a:spcBef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TRIGGER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UpdateLeaderboard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AFTER INSERT ON `Answer`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FOR EACH ROW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IF EXISTS (SELECT * FROM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Leaderboard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new.user_idx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(SELECT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FROM Question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new.question_idx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)) THEN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IF ((SELECT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q_type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FROM Question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new.question_idx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= "Statistical")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IF ((SELECT answer FROM Answer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ID_answer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new.ID_answer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&lt;&gt; "")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UPDATE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Leaderboard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SET points = points + 2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new.user_idx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(SELECT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FROM Question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new.question_idx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END 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END 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((SELECT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q_type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FROM Question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new.question_idx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= "Marketing")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IF ((SELECT answer FROM Answer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ID_answer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new.ID_answer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&lt;&gt; "")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UPDATE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Leaderboard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SET points = points + 1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new.user_idx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(SELECT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FROM Question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new.question_idx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END 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END 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IF ((SELECT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q_type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FROM Question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new.question_idx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= "Statistical")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IF ((SELECT answer FROM Answer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ID_answer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new.ID_answer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&lt;&gt; "")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INSERT INTO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Leaderboard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points) VALUES 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new.user_idx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(SELECT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FROM Question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new.question_idx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), 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END 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END 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((SELECT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q_type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FROM Question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new.question_idx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= "Marketing")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IF ((SELECT answer FROM Answer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ID_answer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new.ID_answer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&lt;&gt; "")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INSERT INTO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Leaderboard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points) VALUES 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new.user_idx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(SELECT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FROM Question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new.question_idx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), 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END 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END 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END 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END$$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E78C702-5989-BF40-AE4C-F43A805C93D3}"/>
              </a:ext>
            </a:extLst>
          </p:cNvPr>
          <p:cNvSpPr txBox="1"/>
          <p:nvPr/>
        </p:nvSpPr>
        <p:spPr>
          <a:xfrm>
            <a:off x="921834" y="17841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8143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2951"/>
            <a:ext cx="7886700" cy="1325563"/>
          </a:xfrm>
        </p:spPr>
        <p:txBody>
          <a:bodyPr/>
          <a:lstStyle/>
          <a:p>
            <a:r>
              <a:rPr lang="en-GB" dirty="0"/>
              <a:t>Relationship “submit”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50" y="1308410"/>
            <a:ext cx="3886200" cy="5345151"/>
          </a:xfrm>
        </p:spPr>
        <p:txBody>
          <a:bodyPr>
            <a:normAutofit/>
          </a:bodyPr>
          <a:lstStyle/>
          <a:p>
            <a:r>
              <a:rPr lang="en-GB" sz="2400" dirty="0" err="1"/>
              <a:t>Usertable</a:t>
            </a:r>
            <a:r>
              <a:rPr lang="en-GB" sz="2400" dirty="0"/>
              <a:t>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</a:t>
            </a:r>
            <a:r>
              <a:rPr lang="en-GB" sz="2400" dirty="0" err="1"/>
              <a:t>Leaderboard</a:t>
            </a:r>
            <a:r>
              <a:rPr lang="en-GB" sz="2400" dirty="0"/>
              <a:t> </a:t>
            </a:r>
            <a:br>
              <a:rPr lang="en-GB" sz="2400" dirty="0"/>
            </a:br>
            <a:r>
              <a:rPr lang="en-GB" sz="1800" dirty="0"/>
              <a:t>- @</a:t>
            </a:r>
            <a:r>
              <a:rPr lang="en-GB" sz="1800" dirty="0" err="1"/>
              <a:t>OneToMany</a:t>
            </a:r>
            <a:br>
              <a:rPr lang="en-GB" sz="1800" dirty="0"/>
            </a:br>
            <a:r>
              <a:rPr lang="en-GB" sz="1800" dirty="0"/>
              <a:t>- Unidirectional relationship</a:t>
            </a:r>
            <a:br>
              <a:rPr lang="en-GB" sz="1800" dirty="0"/>
            </a:br>
            <a:r>
              <a:rPr lang="en-GB" sz="1800" dirty="0"/>
              <a:t>- </a:t>
            </a:r>
            <a:r>
              <a:rPr lang="en-GB" sz="1800" dirty="0" err="1"/>
              <a:t>fetchType.EAGER</a:t>
            </a:r>
            <a:r>
              <a:rPr lang="en-GB" sz="1800" dirty="0"/>
              <a:t>, since in the home page the application should display the product name and image</a:t>
            </a:r>
            <a:br>
              <a:rPr lang="en-GB" sz="1800" dirty="0"/>
            </a:br>
            <a:r>
              <a:rPr lang="en-GB" sz="1800" dirty="0"/>
              <a:t>- cascade: </a:t>
            </a:r>
            <a:br>
              <a:rPr lang="en-GB" sz="1800" dirty="0"/>
            </a:br>
            <a:r>
              <a:rPr lang="en-GB" sz="1800" dirty="0"/>
              <a:t>- orphan removal: </a:t>
            </a:r>
          </a:p>
          <a:p>
            <a:r>
              <a:rPr lang="en-GB" sz="2400" dirty="0" err="1"/>
              <a:t>Leaderboard</a:t>
            </a:r>
            <a:r>
              <a:rPr lang="en-GB" sz="2400" dirty="0"/>
              <a:t>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</a:t>
            </a:r>
            <a:r>
              <a:rPr lang="en-GB" sz="2400" dirty="0" err="1"/>
              <a:t>Usertable</a:t>
            </a:r>
            <a:r>
              <a:rPr lang="en-GB" sz="2400" dirty="0"/>
              <a:t> </a:t>
            </a:r>
            <a:br>
              <a:rPr lang="en-GB" sz="2400" dirty="0"/>
            </a:br>
            <a:r>
              <a:rPr lang="en-GB" sz="1800" dirty="0"/>
              <a:t>-</a:t>
            </a:r>
            <a:r>
              <a:rPr lang="en-GB" sz="2400" dirty="0"/>
              <a:t> </a:t>
            </a:r>
            <a:r>
              <a:rPr lang="en-GB" sz="1800" dirty="0"/>
              <a:t>@</a:t>
            </a:r>
            <a:r>
              <a:rPr lang="en-GB" sz="1800" dirty="0" err="1"/>
              <a:t>OneToOne</a:t>
            </a:r>
            <a:br>
              <a:rPr lang="en-GB" sz="1800" dirty="0"/>
            </a:br>
            <a:r>
              <a:rPr lang="en-GB" sz="1800" dirty="0"/>
              <a:t>- Unidirectional relationship</a:t>
            </a:r>
            <a:br>
              <a:rPr lang="en-GB" sz="1800" dirty="0"/>
            </a:br>
            <a:r>
              <a:rPr lang="en-GB" sz="1800" dirty="0"/>
              <a:t>- </a:t>
            </a:r>
            <a:r>
              <a:rPr lang="en-GB" sz="1800" dirty="0" err="1"/>
              <a:t>fetchType.EAGER</a:t>
            </a:r>
            <a:r>
              <a:rPr lang="en-GB" sz="1800" dirty="0"/>
              <a:t>, since in the home page the application should display the product name and image</a:t>
            </a:r>
            <a:br>
              <a:rPr lang="en-GB" sz="1800" dirty="0"/>
            </a:br>
            <a:r>
              <a:rPr lang="en-GB" sz="1800" dirty="0"/>
              <a:t>- cascade: </a:t>
            </a:r>
            <a:br>
              <a:rPr lang="en-GB" sz="1800" dirty="0"/>
            </a:br>
            <a:r>
              <a:rPr lang="en-GB" sz="1800" dirty="0"/>
              <a:t>- orphan removal: </a:t>
            </a:r>
          </a:p>
          <a:p>
            <a:endParaRPr lang="en-GB" sz="1800" dirty="0"/>
          </a:p>
        </p:txBody>
      </p:sp>
      <p:sp>
        <p:nvSpPr>
          <p:cNvPr id="6" name="Rectangle 5"/>
          <p:cNvSpPr/>
          <p:nvPr/>
        </p:nvSpPr>
        <p:spPr>
          <a:xfrm>
            <a:off x="3003082" y="1979892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Leaderboard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39020" y="1979892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Usertable</a:t>
            </a:r>
            <a:endParaRPr lang="en-GB" dirty="0"/>
          </a:p>
        </p:txBody>
      </p:sp>
      <p:sp>
        <p:nvSpPr>
          <p:cNvPr id="8" name="Diamond 7"/>
          <p:cNvSpPr/>
          <p:nvPr/>
        </p:nvSpPr>
        <p:spPr>
          <a:xfrm rot="5400000">
            <a:off x="2239472" y="2007090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74289" y="2215711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807939" y="2215712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36741" y="226524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2694" y="226114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66854" y="164095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submit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03082" y="35364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Leaderboard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239020" y="35364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Usertable</a:t>
            </a:r>
            <a:endParaRPr lang="en-GB" dirty="0"/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807938" y="37723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18635" y="3429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FAB68C02-2F49-DC44-B9A9-014DB449C2ED}"/>
              </a:ext>
            </a:extLst>
          </p:cNvPr>
          <p:cNvSpPr/>
          <p:nvPr/>
        </p:nvSpPr>
        <p:spPr>
          <a:xfrm>
            <a:off x="3003082" y="5211538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Leaderboard</a:t>
            </a:r>
            <a:endParaRPr lang="en-GB" dirty="0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E5C40EC6-023A-7D4C-9119-74F38279DEE8}"/>
              </a:ext>
            </a:extLst>
          </p:cNvPr>
          <p:cNvSpPr/>
          <p:nvPr/>
        </p:nvSpPr>
        <p:spPr>
          <a:xfrm>
            <a:off x="239020" y="5211538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Usertable</a:t>
            </a:r>
            <a:endParaRPr lang="en-GB" dirty="0"/>
          </a:p>
        </p:txBody>
      </p: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8D4DA308-EA4A-2541-9FA9-3134C5FE32E0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1807938" y="5447357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9">
            <a:extLst>
              <a:ext uri="{FF2B5EF4-FFF2-40B4-BE49-F238E27FC236}">
                <a16:creationId xmlns:a16="http://schemas.microsoft.com/office/drawing/2014/main" id="{99DD1684-6AEF-D54C-9BA8-1DE45323D616}"/>
              </a:ext>
            </a:extLst>
          </p:cNvPr>
          <p:cNvSpPr txBox="1"/>
          <p:nvPr/>
        </p:nvSpPr>
        <p:spPr>
          <a:xfrm>
            <a:off x="1792694" y="50931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71102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2951"/>
            <a:ext cx="7886700" cy="1325563"/>
          </a:xfrm>
        </p:spPr>
        <p:txBody>
          <a:bodyPr/>
          <a:lstStyle/>
          <a:p>
            <a:r>
              <a:rPr lang="en-GB" dirty="0"/>
              <a:t>Relationship “submitted”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50" y="1308410"/>
            <a:ext cx="3886200" cy="5345151"/>
          </a:xfrm>
        </p:spPr>
        <p:txBody>
          <a:bodyPr>
            <a:normAutofit/>
          </a:bodyPr>
          <a:lstStyle/>
          <a:p>
            <a:r>
              <a:rPr lang="en-GB" sz="2400" dirty="0" err="1"/>
              <a:t>Leaderboard</a:t>
            </a:r>
            <a:r>
              <a:rPr lang="en-GB" sz="2400" dirty="0"/>
              <a:t>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Questionnaire </a:t>
            </a:r>
            <a:br>
              <a:rPr lang="en-GB" sz="2400" dirty="0"/>
            </a:br>
            <a:r>
              <a:rPr lang="en-GB" sz="1800" dirty="0"/>
              <a:t>- @</a:t>
            </a:r>
            <a:r>
              <a:rPr lang="en-GB" sz="1800" dirty="0" err="1"/>
              <a:t>OneToOne</a:t>
            </a:r>
            <a:br>
              <a:rPr lang="en-GB" sz="1800" dirty="0"/>
            </a:br>
            <a:r>
              <a:rPr lang="en-GB" sz="1800" dirty="0"/>
              <a:t>- Unidirectional relationship</a:t>
            </a:r>
            <a:br>
              <a:rPr lang="en-GB" sz="1800" dirty="0"/>
            </a:br>
            <a:r>
              <a:rPr lang="en-GB" sz="1800" dirty="0"/>
              <a:t>- </a:t>
            </a:r>
            <a:r>
              <a:rPr lang="en-GB" sz="1800" dirty="0" err="1"/>
              <a:t>fetchType.EAGER</a:t>
            </a:r>
            <a:r>
              <a:rPr lang="en-GB" sz="1800" dirty="0"/>
              <a:t>, since in the home page the application should display the product name and image</a:t>
            </a:r>
            <a:br>
              <a:rPr lang="en-GB" sz="1800" dirty="0"/>
            </a:br>
            <a:r>
              <a:rPr lang="en-GB" sz="1800" dirty="0"/>
              <a:t>- cascade: </a:t>
            </a:r>
            <a:br>
              <a:rPr lang="en-GB" sz="1800" dirty="0"/>
            </a:br>
            <a:r>
              <a:rPr lang="en-GB" sz="1800" dirty="0"/>
              <a:t>- orphan removal: </a:t>
            </a:r>
          </a:p>
          <a:p>
            <a:r>
              <a:rPr lang="en-GB" sz="2400" dirty="0"/>
              <a:t>Questionnaire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</a:t>
            </a:r>
            <a:r>
              <a:rPr lang="en-GB" sz="2400" dirty="0" err="1"/>
              <a:t>Leaderboard</a:t>
            </a:r>
            <a:r>
              <a:rPr lang="en-GB" sz="2400" dirty="0"/>
              <a:t> </a:t>
            </a:r>
            <a:br>
              <a:rPr lang="en-GB" sz="2400" dirty="0"/>
            </a:br>
            <a:r>
              <a:rPr lang="en-GB" sz="1800" dirty="0"/>
              <a:t>-</a:t>
            </a:r>
            <a:r>
              <a:rPr lang="en-GB" sz="2400" dirty="0"/>
              <a:t> </a:t>
            </a:r>
            <a:r>
              <a:rPr lang="en-GB" sz="1800" dirty="0"/>
              <a:t>@</a:t>
            </a:r>
            <a:r>
              <a:rPr lang="en-GB" sz="1800" dirty="0" err="1"/>
              <a:t>OneToOne</a:t>
            </a:r>
            <a:br>
              <a:rPr lang="en-GB" sz="1800" dirty="0"/>
            </a:br>
            <a:r>
              <a:rPr lang="en-GB" sz="1800" dirty="0"/>
              <a:t>- Unidirectional relationship</a:t>
            </a:r>
            <a:br>
              <a:rPr lang="en-GB" sz="1800" dirty="0"/>
            </a:br>
            <a:r>
              <a:rPr lang="en-GB" sz="1800" dirty="0"/>
              <a:t>- </a:t>
            </a:r>
            <a:r>
              <a:rPr lang="en-GB" sz="1800" dirty="0" err="1"/>
              <a:t>fetchType.EAGER</a:t>
            </a:r>
            <a:r>
              <a:rPr lang="en-GB" sz="1800" dirty="0"/>
              <a:t>, since in the home page the application should display the product name and image</a:t>
            </a:r>
            <a:br>
              <a:rPr lang="en-GB" sz="1800" dirty="0"/>
            </a:br>
            <a:r>
              <a:rPr lang="en-GB" sz="1800" dirty="0"/>
              <a:t>- cascade: </a:t>
            </a:r>
            <a:br>
              <a:rPr lang="en-GB" sz="1800" dirty="0"/>
            </a:br>
            <a:r>
              <a:rPr lang="en-GB" sz="1800" dirty="0"/>
              <a:t>- orphan removal: </a:t>
            </a:r>
          </a:p>
          <a:p>
            <a:endParaRPr lang="en-GB" sz="1800" dirty="0"/>
          </a:p>
        </p:txBody>
      </p:sp>
      <p:sp>
        <p:nvSpPr>
          <p:cNvPr id="6" name="Rectangle 5"/>
          <p:cNvSpPr/>
          <p:nvPr/>
        </p:nvSpPr>
        <p:spPr>
          <a:xfrm>
            <a:off x="3003082" y="1979892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39020" y="1979892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Leaderboard</a:t>
            </a:r>
            <a:endParaRPr lang="en-GB" dirty="0"/>
          </a:p>
        </p:txBody>
      </p:sp>
      <p:sp>
        <p:nvSpPr>
          <p:cNvPr id="8" name="Diamond 7"/>
          <p:cNvSpPr/>
          <p:nvPr/>
        </p:nvSpPr>
        <p:spPr>
          <a:xfrm rot="5400000">
            <a:off x="2239472" y="2007090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74289" y="2215711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807939" y="2215712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36741" y="226524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2694" y="226114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66854" y="164095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submit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03082" y="35364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9020" y="35364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Leaderboard</a:t>
            </a:r>
            <a:endParaRPr lang="en-GB" dirty="0"/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807938" y="37723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18635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FAB68C02-2F49-DC44-B9A9-014DB449C2ED}"/>
              </a:ext>
            </a:extLst>
          </p:cNvPr>
          <p:cNvSpPr/>
          <p:nvPr/>
        </p:nvSpPr>
        <p:spPr>
          <a:xfrm>
            <a:off x="3003082" y="5211538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E5C40EC6-023A-7D4C-9119-74F38279DEE8}"/>
              </a:ext>
            </a:extLst>
          </p:cNvPr>
          <p:cNvSpPr/>
          <p:nvPr/>
        </p:nvSpPr>
        <p:spPr>
          <a:xfrm>
            <a:off x="239020" y="5211538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Leaderboard</a:t>
            </a:r>
            <a:endParaRPr lang="en-GB" dirty="0"/>
          </a:p>
        </p:txBody>
      </p: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8D4DA308-EA4A-2541-9FA9-3134C5FE32E0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1807938" y="5447357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9">
            <a:extLst>
              <a:ext uri="{FF2B5EF4-FFF2-40B4-BE49-F238E27FC236}">
                <a16:creationId xmlns:a16="http://schemas.microsoft.com/office/drawing/2014/main" id="{99DD1684-6AEF-D54C-9BA8-1DE45323D616}"/>
              </a:ext>
            </a:extLst>
          </p:cNvPr>
          <p:cNvSpPr txBox="1"/>
          <p:nvPr/>
        </p:nvSpPr>
        <p:spPr>
          <a:xfrm>
            <a:off x="1792694" y="50931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57849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“report”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Questionnaire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Product </a:t>
            </a:r>
            <a:br>
              <a:rPr lang="en-GB" dirty="0"/>
            </a:br>
            <a:r>
              <a:rPr lang="en-GB" dirty="0"/>
              <a:t>- </a:t>
            </a:r>
            <a:r>
              <a:rPr lang="en-GB" sz="1800" dirty="0"/>
              <a:t>@</a:t>
            </a:r>
            <a:r>
              <a:rPr lang="en-GB" sz="1800" dirty="0" err="1"/>
              <a:t>OneToOne</a:t>
            </a:r>
            <a:br>
              <a:rPr lang="en-GB" sz="1800" dirty="0"/>
            </a:br>
            <a:r>
              <a:rPr lang="en-GB" dirty="0"/>
              <a:t>-</a:t>
            </a:r>
            <a:r>
              <a:rPr lang="en-GB" sz="1800" dirty="0"/>
              <a:t> Unidirectional relationship</a:t>
            </a:r>
            <a:br>
              <a:rPr lang="en-GB" sz="1800" dirty="0"/>
            </a:br>
            <a:r>
              <a:rPr lang="en-GB" dirty="0"/>
              <a:t>-</a:t>
            </a:r>
            <a:r>
              <a:rPr lang="en-GB" sz="1800" dirty="0"/>
              <a:t> </a:t>
            </a:r>
            <a:r>
              <a:rPr lang="en-GB" sz="1800" dirty="0" err="1"/>
              <a:t>fetchType.EAGER</a:t>
            </a:r>
            <a:r>
              <a:rPr lang="en-GB" sz="1800" dirty="0"/>
              <a:t>, since in the home page the application should display the product name and image</a:t>
            </a:r>
            <a:br>
              <a:rPr lang="en-GB" sz="1800" dirty="0"/>
            </a:br>
            <a:r>
              <a:rPr lang="en-GB" dirty="0"/>
              <a:t>-</a:t>
            </a:r>
            <a:r>
              <a:rPr lang="en-GB" sz="1800" dirty="0"/>
              <a:t> cascade: </a:t>
            </a:r>
            <a:br>
              <a:rPr lang="en-GB" sz="1800" dirty="0"/>
            </a:br>
            <a:r>
              <a:rPr lang="en-GB" dirty="0"/>
              <a:t>-</a:t>
            </a:r>
            <a:r>
              <a:rPr lang="en-GB" sz="1800" dirty="0"/>
              <a:t> orphan removal</a:t>
            </a:r>
          </a:p>
        </p:txBody>
      </p:sp>
      <p:sp>
        <p:nvSpPr>
          <p:cNvPr id="6" name="Rectangle 5"/>
          <p:cNvSpPr/>
          <p:nvPr/>
        </p:nvSpPr>
        <p:spPr>
          <a:xfrm>
            <a:off x="3003082" y="2683384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sp>
        <p:nvSpPr>
          <p:cNvPr id="7" name="Rectangle 6"/>
          <p:cNvSpPr/>
          <p:nvPr/>
        </p:nvSpPr>
        <p:spPr>
          <a:xfrm>
            <a:off x="239020" y="2683384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39472" y="2710582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74289" y="2919203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807939" y="2919204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36741" y="296873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2694" y="2964638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15412" y="2349954"/>
            <a:ext cx="77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report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03082" y="4566584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9020" y="4566584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807938" y="4802403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18635" y="44590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39190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2951"/>
            <a:ext cx="7886700" cy="1325563"/>
          </a:xfrm>
        </p:spPr>
        <p:txBody>
          <a:bodyPr/>
          <a:lstStyle/>
          <a:p>
            <a:r>
              <a:rPr lang="en-GB" dirty="0"/>
              <a:t>Relationship “replying”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50" y="1308410"/>
            <a:ext cx="3886200" cy="5345151"/>
          </a:xfrm>
        </p:spPr>
        <p:txBody>
          <a:bodyPr>
            <a:normAutofit/>
          </a:bodyPr>
          <a:lstStyle/>
          <a:p>
            <a:r>
              <a:rPr lang="en-GB" sz="2400" dirty="0" err="1"/>
              <a:t>Usertable</a:t>
            </a:r>
            <a:r>
              <a:rPr lang="en-GB" sz="2400" dirty="0"/>
              <a:t>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Answer </a:t>
            </a:r>
            <a:br>
              <a:rPr lang="en-GB" sz="2400" dirty="0"/>
            </a:br>
            <a:r>
              <a:rPr lang="en-GB" sz="1800" dirty="0"/>
              <a:t>- @</a:t>
            </a:r>
            <a:r>
              <a:rPr lang="en-GB" sz="1800" dirty="0" err="1"/>
              <a:t>OneToOne</a:t>
            </a:r>
            <a:br>
              <a:rPr lang="en-GB" sz="1800" dirty="0"/>
            </a:br>
            <a:r>
              <a:rPr lang="en-GB" sz="1800" dirty="0"/>
              <a:t>- Unidirectional relationship</a:t>
            </a:r>
            <a:br>
              <a:rPr lang="en-GB" sz="1800" dirty="0"/>
            </a:br>
            <a:r>
              <a:rPr lang="en-GB" sz="1800" dirty="0"/>
              <a:t>- </a:t>
            </a:r>
            <a:r>
              <a:rPr lang="en-GB" sz="1800" dirty="0" err="1"/>
              <a:t>fetchType.EAGER</a:t>
            </a:r>
            <a:r>
              <a:rPr lang="en-GB" sz="1800" dirty="0"/>
              <a:t>, since in the home page the application should display the product name and image</a:t>
            </a:r>
            <a:br>
              <a:rPr lang="en-GB" sz="1800" dirty="0"/>
            </a:br>
            <a:r>
              <a:rPr lang="en-GB" sz="1800" dirty="0"/>
              <a:t>- cascade: </a:t>
            </a:r>
            <a:br>
              <a:rPr lang="en-GB" sz="1800" dirty="0"/>
            </a:br>
            <a:r>
              <a:rPr lang="en-GB" sz="1800" dirty="0"/>
              <a:t>- orphan removal: </a:t>
            </a:r>
          </a:p>
          <a:p>
            <a:r>
              <a:rPr lang="en-GB" sz="2400" dirty="0"/>
              <a:t>Answer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</a:t>
            </a:r>
            <a:r>
              <a:rPr lang="en-GB" sz="2400" dirty="0" err="1"/>
              <a:t>Usertable</a:t>
            </a:r>
            <a:r>
              <a:rPr lang="en-GB" sz="2400" dirty="0"/>
              <a:t> </a:t>
            </a:r>
            <a:br>
              <a:rPr lang="en-GB" sz="2400" dirty="0"/>
            </a:br>
            <a:r>
              <a:rPr lang="en-GB" sz="1800" dirty="0"/>
              <a:t>-</a:t>
            </a:r>
            <a:r>
              <a:rPr lang="en-GB" sz="2400" dirty="0"/>
              <a:t> </a:t>
            </a:r>
            <a:r>
              <a:rPr lang="en-GB" sz="1800" dirty="0"/>
              <a:t>@</a:t>
            </a:r>
            <a:r>
              <a:rPr lang="en-GB" sz="1800" dirty="0" err="1"/>
              <a:t>OneToOne</a:t>
            </a:r>
            <a:br>
              <a:rPr lang="en-GB" sz="1800" dirty="0"/>
            </a:br>
            <a:r>
              <a:rPr lang="en-GB" sz="1800" dirty="0"/>
              <a:t>- Unidirectional relationship</a:t>
            </a:r>
            <a:br>
              <a:rPr lang="en-GB" sz="1800" dirty="0"/>
            </a:br>
            <a:r>
              <a:rPr lang="en-GB" sz="1800" dirty="0"/>
              <a:t>- </a:t>
            </a:r>
            <a:r>
              <a:rPr lang="en-GB" sz="1800" dirty="0" err="1"/>
              <a:t>fetchType.EAGER</a:t>
            </a:r>
            <a:r>
              <a:rPr lang="en-GB" sz="1800" dirty="0"/>
              <a:t>, since in the home page the application should display the product name and image</a:t>
            </a:r>
            <a:br>
              <a:rPr lang="en-GB" sz="1800" dirty="0"/>
            </a:br>
            <a:r>
              <a:rPr lang="en-GB" sz="1800" dirty="0"/>
              <a:t>- cascade: </a:t>
            </a:r>
            <a:br>
              <a:rPr lang="en-GB" sz="1800" dirty="0"/>
            </a:br>
            <a:r>
              <a:rPr lang="en-GB" sz="1800" dirty="0"/>
              <a:t>- orphan removal: </a:t>
            </a:r>
          </a:p>
          <a:p>
            <a:endParaRPr lang="en-GB" sz="1800" dirty="0"/>
          </a:p>
        </p:txBody>
      </p:sp>
      <p:sp>
        <p:nvSpPr>
          <p:cNvPr id="6" name="Rectangle 5"/>
          <p:cNvSpPr/>
          <p:nvPr/>
        </p:nvSpPr>
        <p:spPr>
          <a:xfrm>
            <a:off x="3003082" y="1979892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39020" y="1979892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Usertable</a:t>
            </a:r>
            <a:endParaRPr lang="en-GB" dirty="0"/>
          </a:p>
        </p:txBody>
      </p:sp>
      <p:sp>
        <p:nvSpPr>
          <p:cNvPr id="8" name="Diamond 7"/>
          <p:cNvSpPr/>
          <p:nvPr/>
        </p:nvSpPr>
        <p:spPr>
          <a:xfrm rot="5400000">
            <a:off x="2239472" y="2007090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74289" y="2215711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807939" y="2215712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36741" y="226524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2694" y="226114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66854" y="1640959"/>
            <a:ext cx="9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replying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03082" y="35364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9020" y="35364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Usertable</a:t>
            </a:r>
            <a:endParaRPr lang="en-GB" dirty="0"/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807938" y="37723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18635" y="3429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FAB68C02-2F49-DC44-B9A9-014DB449C2ED}"/>
              </a:ext>
            </a:extLst>
          </p:cNvPr>
          <p:cNvSpPr/>
          <p:nvPr/>
        </p:nvSpPr>
        <p:spPr>
          <a:xfrm>
            <a:off x="3003082" y="5211538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E5C40EC6-023A-7D4C-9119-74F38279DEE8}"/>
              </a:ext>
            </a:extLst>
          </p:cNvPr>
          <p:cNvSpPr/>
          <p:nvPr/>
        </p:nvSpPr>
        <p:spPr>
          <a:xfrm>
            <a:off x="239020" y="5211538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Usertable</a:t>
            </a:r>
            <a:endParaRPr lang="en-GB" dirty="0"/>
          </a:p>
        </p:txBody>
      </p: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8D4DA308-EA4A-2541-9FA9-3134C5FE32E0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1807938" y="5447357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9">
            <a:extLst>
              <a:ext uri="{FF2B5EF4-FFF2-40B4-BE49-F238E27FC236}">
                <a16:creationId xmlns:a16="http://schemas.microsoft.com/office/drawing/2014/main" id="{99DD1684-6AEF-D54C-9BA8-1DE45323D616}"/>
              </a:ext>
            </a:extLst>
          </p:cNvPr>
          <p:cNvSpPr txBox="1"/>
          <p:nvPr/>
        </p:nvSpPr>
        <p:spPr>
          <a:xfrm>
            <a:off x="1792694" y="50931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26407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2951"/>
            <a:ext cx="7886700" cy="1325563"/>
          </a:xfrm>
        </p:spPr>
        <p:txBody>
          <a:bodyPr/>
          <a:lstStyle/>
          <a:p>
            <a:r>
              <a:rPr lang="en-GB" dirty="0"/>
              <a:t>Relationship “reply to”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50" y="1308410"/>
            <a:ext cx="3886200" cy="5345151"/>
          </a:xfrm>
        </p:spPr>
        <p:txBody>
          <a:bodyPr>
            <a:normAutofit/>
          </a:bodyPr>
          <a:lstStyle/>
          <a:p>
            <a:r>
              <a:rPr lang="en-GB" sz="2400" dirty="0"/>
              <a:t>Answer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Question </a:t>
            </a:r>
            <a:br>
              <a:rPr lang="en-GB" sz="2400" dirty="0"/>
            </a:br>
            <a:r>
              <a:rPr lang="en-GB" sz="1800" dirty="0"/>
              <a:t>- @</a:t>
            </a:r>
            <a:r>
              <a:rPr lang="en-GB" sz="1800" dirty="0" err="1"/>
              <a:t>OneToOne</a:t>
            </a:r>
            <a:br>
              <a:rPr lang="en-GB" sz="1800" dirty="0"/>
            </a:br>
            <a:r>
              <a:rPr lang="en-GB" sz="1800" dirty="0"/>
              <a:t>- Unidirectional relationship</a:t>
            </a:r>
            <a:br>
              <a:rPr lang="en-GB" sz="1800" dirty="0"/>
            </a:br>
            <a:r>
              <a:rPr lang="en-GB" sz="1800" dirty="0"/>
              <a:t>- </a:t>
            </a:r>
            <a:r>
              <a:rPr lang="en-GB" sz="1800" dirty="0" err="1"/>
              <a:t>fetchType.EAGER</a:t>
            </a:r>
            <a:r>
              <a:rPr lang="en-GB" sz="1800" dirty="0"/>
              <a:t>, since in the home page the application should display the product name and image</a:t>
            </a:r>
            <a:br>
              <a:rPr lang="en-GB" sz="1800" dirty="0"/>
            </a:br>
            <a:r>
              <a:rPr lang="en-GB" sz="1800" dirty="0"/>
              <a:t>- cascade: </a:t>
            </a:r>
            <a:br>
              <a:rPr lang="en-GB" sz="1800" dirty="0"/>
            </a:br>
            <a:r>
              <a:rPr lang="en-GB" sz="1800" dirty="0"/>
              <a:t>- orphan removal: </a:t>
            </a:r>
          </a:p>
          <a:p>
            <a:r>
              <a:rPr lang="en-GB" sz="2400" dirty="0"/>
              <a:t>Question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Answer </a:t>
            </a:r>
            <a:br>
              <a:rPr lang="en-GB" sz="2400" dirty="0"/>
            </a:br>
            <a:r>
              <a:rPr lang="en-GB" sz="1800" dirty="0"/>
              <a:t>-</a:t>
            </a:r>
            <a:r>
              <a:rPr lang="en-GB" sz="2400" dirty="0"/>
              <a:t> </a:t>
            </a:r>
            <a:r>
              <a:rPr lang="en-GB" sz="1800" dirty="0"/>
              <a:t>@</a:t>
            </a:r>
            <a:r>
              <a:rPr lang="en-GB" sz="1800" dirty="0" err="1"/>
              <a:t>OneToOne</a:t>
            </a:r>
            <a:br>
              <a:rPr lang="en-GB" sz="1800" dirty="0"/>
            </a:br>
            <a:r>
              <a:rPr lang="en-GB" sz="1800" dirty="0"/>
              <a:t>- Unidirectional relationship</a:t>
            </a:r>
            <a:br>
              <a:rPr lang="en-GB" sz="1800" dirty="0"/>
            </a:br>
            <a:r>
              <a:rPr lang="en-GB" sz="1800" dirty="0"/>
              <a:t>- </a:t>
            </a:r>
            <a:r>
              <a:rPr lang="en-GB" sz="1800" dirty="0" err="1"/>
              <a:t>fetchType.EAGER</a:t>
            </a:r>
            <a:r>
              <a:rPr lang="en-GB" sz="1800" dirty="0"/>
              <a:t>, since in the home page the application should display the product name and image</a:t>
            </a:r>
            <a:br>
              <a:rPr lang="en-GB" sz="1800" dirty="0"/>
            </a:br>
            <a:r>
              <a:rPr lang="en-GB" sz="1800" dirty="0"/>
              <a:t>- cascade: </a:t>
            </a:r>
            <a:br>
              <a:rPr lang="en-GB" sz="1800" dirty="0"/>
            </a:br>
            <a:r>
              <a:rPr lang="en-GB" sz="1800" dirty="0"/>
              <a:t>- orphan removal: </a:t>
            </a:r>
          </a:p>
          <a:p>
            <a:endParaRPr lang="en-GB" sz="1800" dirty="0"/>
          </a:p>
        </p:txBody>
      </p:sp>
      <p:sp>
        <p:nvSpPr>
          <p:cNvPr id="6" name="Rectangle 5"/>
          <p:cNvSpPr/>
          <p:nvPr/>
        </p:nvSpPr>
        <p:spPr>
          <a:xfrm>
            <a:off x="3003082" y="1979892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39020" y="1979892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39472" y="2007090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74289" y="2215711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807939" y="2215712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36741" y="226524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2694" y="226114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3116" y="1646858"/>
            <a:ext cx="90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reply to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03082" y="35364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9020" y="35364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807938" y="37723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18635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FAB68C02-2F49-DC44-B9A9-014DB449C2ED}"/>
              </a:ext>
            </a:extLst>
          </p:cNvPr>
          <p:cNvSpPr/>
          <p:nvPr/>
        </p:nvSpPr>
        <p:spPr>
          <a:xfrm>
            <a:off x="3003082" y="5211538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E5C40EC6-023A-7D4C-9119-74F38279DEE8}"/>
              </a:ext>
            </a:extLst>
          </p:cNvPr>
          <p:cNvSpPr/>
          <p:nvPr/>
        </p:nvSpPr>
        <p:spPr>
          <a:xfrm>
            <a:off x="239020" y="5211538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8D4DA308-EA4A-2541-9FA9-3134C5FE32E0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1807938" y="5447357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9">
            <a:extLst>
              <a:ext uri="{FF2B5EF4-FFF2-40B4-BE49-F238E27FC236}">
                <a16:creationId xmlns:a16="http://schemas.microsoft.com/office/drawing/2014/main" id="{99DD1684-6AEF-D54C-9BA8-1DE45323D616}"/>
              </a:ext>
            </a:extLst>
          </p:cNvPr>
          <p:cNvSpPr txBox="1"/>
          <p:nvPr/>
        </p:nvSpPr>
        <p:spPr>
          <a:xfrm>
            <a:off x="1792694" y="50931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857512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2951"/>
            <a:ext cx="7886700" cy="1325563"/>
          </a:xfrm>
        </p:spPr>
        <p:txBody>
          <a:bodyPr/>
          <a:lstStyle/>
          <a:p>
            <a:r>
              <a:rPr lang="en-GB" dirty="0"/>
              <a:t>Relationship “consisting of”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50" y="1308410"/>
            <a:ext cx="3886200" cy="5345151"/>
          </a:xfrm>
        </p:spPr>
        <p:txBody>
          <a:bodyPr>
            <a:normAutofit/>
          </a:bodyPr>
          <a:lstStyle/>
          <a:p>
            <a:r>
              <a:rPr lang="en-GB" sz="2400" dirty="0"/>
              <a:t>Questionnaire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Question </a:t>
            </a:r>
            <a:br>
              <a:rPr lang="en-GB" sz="2400" dirty="0"/>
            </a:br>
            <a:r>
              <a:rPr lang="en-GB" sz="1800" dirty="0"/>
              <a:t>- @</a:t>
            </a:r>
            <a:r>
              <a:rPr lang="en-GB" sz="1800" dirty="0" err="1"/>
              <a:t>OneToOne</a:t>
            </a:r>
            <a:br>
              <a:rPr lang="en-GB" sz="1800" dirty="0"/>
            </a:br>
            <a:r>
              <a:rPr lang="en-GB" sz="1800" dirty="0"/>
              <a:t>- Unidirectional relationship</a:t>
            </a:r>
            <a:br>
              <a:rPr lang="en-GB" sz="1800" dirty="0"/>
            </a:br>
            <a:r>
              <a:rPr lang="en-GB" sz="1800" dirty="0"/>
              <a:t>- </a:t>
            </a:r>
            <a:r>
              <a:rPr lang="en-GB" sz="1800" dirty="0" err="1"/>
              <a:t>fetchType.EAGER</a:t>
            </a:r>
            <a:r>
              <a:rPr lang="en-GB" sz="1800" dirty="0"/>
              <a:t>, since in the home page the application should display the product name and image</a:t>
            </a:r>
            <a:br>
              <a:rPr lang="en-GB" sz="1800" dirty="0"/>
            </a:br>
            <a:r>
              <a:rPr lang="en-GB" sz="1800" dirty="0"/>
              <a:t>- cascade: </a:t>
            </a:r>
            <a:br>
              <a:rPr lang="en-GB" sz="1800" dirty="0"/>
            </a:br>
            <a:r>
              <a:rPr lang="en-GB" sz="1800" dirty="0"/>
              <a:t>- orphan removal: </a:t>
            </a:r>
          </a:p>
          <a:p>
            <a:r>
              <a:rPr lang="en-GB" sz="2400" dirty="0"/>
              <a:t>Question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Questionnaire </a:t>
            </a:r>
            <a:br>
              <a:rPr lang="en-GB" sz="2400" dirty="0"/>
            </a:br>
            <a:r>
              <a:rPr lang="en-GB" sz="1800" dirty="0"/>
              <a:t>-</a:t>
            </a:r>
            <a:r>
              <a:rPr lang="en-GB" sz="2400" dirty="0"/>
              <a:t> </a:t>
            </a:r>
            <a:r>
              <a:rPr lang="en-GB" sz="1800" dirty="0"/>
              <a:t>@</a:t>
            </a:r>
            <a:r>
              <a:rPr lang="en-GB" sz="1800" dirty="0" err="1"/>
              <a:t>OneToOne</a:t>
            </a:r>
            <a:br>
              <a:rPr lang="en-GB" sz="1800" dirty="0"/>
            </a:br>
            <a:r>
              <a:rPr lang="en-GB" sz="1800" dirty="0"/>
              <a:t>- Unidirectional relationship</a:t>
            </a:r>
            <a:br>
              <a:rPr lang="en-GB" sz="1800" dirty="0"/>
            </a:br>
            <a:r>
              <a:rPr lang="en-GB" sz="1800" dirty="0"/>
              <a:t>- </a:t>
            </a:r>
            <a:r>
              <a:rPr lang="en-GB" sz="1800" dirty="0" err="1"/>
              <a:t>fetchType.EAGER</a:t>
            </a:r>
            <a:r>
              <a:rPr lang="en-GB" sz="1800" dirty="0"/>
              <a:t>, since in the home page the application should display the product name and image</a:t>
            </a:r>
            <a:br>
              <a:rPr lang="en-GB" sz="1800" dirty="0"/>
            </a:br>
            <a:r>
              <a:rPr lang="en-GB" sz="1800" dirty="0"/>
              <a:t>- cascade: </a:t>
            </a:r>
            <a:br>
              <a:rPr lang="en-GB" sz="1800" dirty="0"/>
            </a:br>
            <a:r>
              <a:rPr lang="en-GB" sz="1800" dirty="0"/>
              <a:t>- orphan removal: </a:t>
            </a:r>
          </a:p>
          <a:p>
            <a:endParaRPr lang="en-GB" sz="1800" dirty="0"/>
          </a:p>
        </p:txBody>
      </p:sp>
      <p:sp>
        <p:nvSpPr>
          <p:cNvPr id="6" name="Rectangle 5"/>
          <p:cNvSpPr/>
          <p:nvPr/>
        </p:nvSpPr>
        <p:spPr>
          <a:xfrm>
            <a:off x="3003082" y="1979892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39020" y="1979892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39472" y="2007090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74289" y="2215711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807939" y="2215712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36741" y="226524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2694" y="226114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56797" y="1623922"/>
            <a:ext cx="135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consisting of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03082" y="35364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9020" y="35364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807938" y="37723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18635" y="3429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FAB68C02-2F49-DC44-B9A9-014DB449C2ED}"/>
              </a:ext>
            </a:extLst>
          </p:cNvPr>
          <p:cNvSpPr/>
          <p:nvPr/>
        </p:nvSpPr>
        <p:spPr>
          <a:xfrm>
            <a:off x="3003082" y="5211538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E5C40EC6-023A-7D4C-9119-74F38279DEE8}"/>
              </a:ext>
            </a:extLst>
          </p:cNvPr>
          <p:cNvSpPr/>
          <p:nvPr/>
        </p:nvSpPr>
        <p:spPr>
          <a:xfrm>
            <a:off x="239020" y="5211538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8D4DA308-EA4A-2541-9FA9-3134C5FE32E0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1807938" y="5447357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9">
            <a:extLst>
              <a:ext uri="{FF2B5EF4-FFF2-40B4-BE49-F238E27FC236}">
                <a16:creationId xmlns:a16="http://schemas.microsoft.com/office/drawing/2014/main" id="{99DD1684-6AEF-D54C-9BA8-1DE45323D616}"/>
              </a:ext>
            </a:extLst>
          </p:cNvPr>
          <p:cNvSpPr txBox="1"/>
          <p:nvPr/>
        </p:nvSpPr>
        <p:spPr>
          <a:xfrm>
            <a:off x="1792694" y="50931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0519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dirty="0"/>
              <a:t>An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deals</a:t>
            </a:r>
            <a:r>
              <a:rPr lang="it-IT" dirty="0"/>
              <a:t> with </a:t>
            </a:r>
            <a:r>
              <a:rPr lang="it-IT" dirty="0" err="1"/>
              <a:t>gamified</a:t>
            </a:r>
            <a:r>
              <a:rPr lang="it-IT" dirty="0"/>
              <a:t> consumer data </a:t>
            </a:r>
            <a:r>
              <a:rPr lang="it-IT" dirty="0" err="1"/>
              <a:t>collection</a:t>
            </a:r>
            <a:r>
              <a:rPr lang="it-IT" dirty="0"/>
              <a:t>. A </a:t>
            </a:r>
            <a:r>
              <a:rPr lang="it-IT" dirty="0" err="1"/>
              <a:t>user</a:t>
            </a:r>
            <a:r>
              <a:rPr lang="it-IT" dirty="0"/>
              <a:t> </a:t>
            </a:r>
            <a:r>
              <a:rPr lang="it-IT" dirty="0" err="1"/>
              <a:t>registers</a:t>
            </a:r>
            <a:r>
              <a:rPr lang="it-IT" dirty="0"/>
              <a:t> with a username, a password and an email. A </a:t>
            </a:r>
            <a:r>
              <a:rPr lang="it-IT" dirty="0" err="1"/>
              <a:t>registered</a:t>
            </a:r>
            <a:r>
              <a:rPr lang="it-IT" dirty="0"/>
              <a:t> </a:t>
            </a:r>
            <a:r>
              <a:rPr lang="it-IT" dirty="0" err="1"/>
              <a:t>user</a:t>
            </a:r>
            <a:r>
              <a:rPr lang="it-IT" dirty="0"/>
              <a:t> </a:t>
            </a:r>
            <a:r>
              <a:rPr lang="it-IT" dirty="0" err="1"/>
              <a:t>logs</a:t>
            </a:r>
            <a:r>
              <a:rPr lang="it-IT" dirty="0"/>
              <a:t> in and </a:t>
            </a:r>
            <a:r>
              <a:rPr lang="it-IT" dirty="0" err="1"/>
              <a:t>accesses</a:t>
            </a:r>
            <a:r>
              <a:rPr lang="it-IT" dirty="0"/>
              <a:t> a HOME PAGE </a:t>
            </a:r>
            <a:r>
              <a:rPr lang="it-IT" dirty="0" err="1"/>
              <a:t>where</a:t>
            </a:r>
            <a:r>
              <a:rPr lang="it-IT" dirty="0"/>
              <a:t> a “</a:t>
            </a:r>
            <a:r>
              <a:rPr lang="it-IT" dirty="0" err="1"/>
              <a:t>Questionnaire</a:t>
            </a:r>
            <a:r>
              <a:rPr lang="it-IT" dirty="0"/>
              <a:t> of the </a:t>
            </a:r>
            <a:r>
              <a:rPr lang="it-IT" dirty="0" err="1"/>
              <a:t>day</a:t>
            </a:r>
            <a:r>
              <a:rPr lang="it-IT" dirty="0"/>
              <a:t>”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published</a:t>
            </a:r>
            <a:r>
              <a:rPr lang="it-IT" dirty="0"/>
              <a:t>. </a:t>
            </a:r>
          </a:p>
          <a:p>
            <a:r>
              <a:rPr lang="it-IT" dirty="0"/>
              <a:t>The HOME PAGE </a:t>
            </a:r>
            <a:r>
              <a:rPr lang="it-IT" dirty="0" err="1"/>
              <a:t>displays</a:t>
            </a:r>
            <a:r>
              <a:rPr lang="it-IT" dirty="0"/>
              <a:t> the </a:t>
            </a:r>
            <a:r>
              <a:rPr lang="it-IT" dirty="0" err="1"/>
              <a:t>name</a:t>
            </a:r>
            <a:r>
              <a:rPr lang="it-IT" dirty="0"/>
              <a:t> and the image of the “</a:t>
            </a:r>
            <a:r>
              <a:rPr lang="it-IT" dirty="0" err="1"/>
              <a:t>product</a:t>
            </a:r>
            <a:r>
              <a:rPr lang="it-IT" dirty="0"/>
              <a:t> of the </a:t>
            </a:r>
            <a:r>
              <a:rPr lang="it-IT" dirty="0" err="1"/>
              <a:t>day</a:t>
            </a:r>
            <a:r>
              <a:rPr lang="it-IT" dirty="0"/>
              <a:t>” and the </a:t>
            </a:r>
            <a:r>
              <a:rPr lang="it-IT" dirty="0" err="1"/>
              <a:t>product</a:t>
            </a:r>
            <a:r>
              <a:rPr lang="it-IT" dirty="0"/>
              <a:t> </a:t>
            </a:r>
            <a:r>
              <a:rPr lang="it-IT" dirty="0" err="1"/>
              <a:t>reviews</a:t>
            </a:r>
            <a:r>
              <a:rPr lang="it-IT" dirty="0"/>
              <a:t> by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users</a:t>
            </a:r>
            <a:r>
              <a:rPr lang="it-IT" dirty="0"/>
              <a:t>. The HOME PAGE </a:t>
            </a:r>
            <a:r>
              <a:rPr lang="it-IT" dirty="0" err="1"/>
              <a:t>comprises</a:t>
            </a:r>
            <a:r>
              <a:rPr lang="it-IT" dirty="0"/>
              <a:t> a link to </a:t>
            </a:r>
            <a:r>
              <a:rPr lang="it-IT" dirty="0" err="1"/>
              <a:t>access</a:t>
            </a:r>
            <a:r>
              <a:rPr lang="it-IT" dirty="0"/>
              <a:t> a QUESTIONNAIRE PAGE with a </a:t>
            </a:r>
            <a:r>
              <a:rPr lang="it-IT" dirty="0" err="1"/>
              <a:t>questionnaire</a:t>
            </a:r>
            <a:r>
              <a:rPr lang="it-IT" dirty="0"/>
              <a:t> </a:t>
            </a:r>
            <a:r>
              <a:rPr lang="it-IT" dirty="0" err="1"/>
              <a:t>divided</a:t>
            </a:r>
            <a:r>
              <a:rPr lang="it-IT" dirty="0"/>
              <a:t> in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sections</a:t>
            </a:r>
            <a:r>
              <a:rPr lang="it-IT" dirty="0"/>
              <a:t>: a </a:t>
            </a:r>
            <a:r>
              <a:rPr lang="it-IT" dirty="0" err="1"/>
              <a:t>section</a:t>
            </a:r>
            <a:r>
              <a:rPr lang="it-IT" dirty="0"/>
              <a:t> with a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marketing </a:t>
            </a:r>
            <a:r>
              <a:rPr lang="it-IT" dirty="0" err="1"/>
              <a:t>questions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product</a:t>
            </a:r>
            <a:r>
              <a:rPr lang="it-IT" dirty="0"/>
              <a:t> of the </a:t>
            </a:r>
            <a:r>
              <a:rPr lang="it-IT" dirty="0" err="1"/>
              <a:t>day</a:t>
            </a:r>
            <a:r>
              <a:rPr lang="it-IT" dirty="0"/>
              <a:t> (e.g., Q1: “Do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know</a:t>
            </a:r>
            <a:r>
              <a:rPr lang="it-IT" dirty="0"/>
              <a:t> the </a:t>
            </a:r>
            <a:r>
              <a:rPr lang="it-IT" dirty="0" err="1"/>
              <a:t>product</a:t>
            </a:r>
            <a:r>
              <a:rPr lang="it-IT" dirty="0"/>
              <a:t>?” Q2: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purchased</a:t>
            </a:r>
            <a:r>
              <a:rPr lang="it-IT" dirty="0"/>
              <a:t> the </a:t>
            </a:r>
            <a:r>
              <a:rPr lang="it-IT" dirty="0" err="1"/>
              <a:t>product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?” and Q3 “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recommend</a:t>
            </a:r>
            <a:r>
              <a:rPr lang="it-IT" dirty="0"/>
              <a:t> the </a:t>
            </a:r>
            <a:r>
              <a:rPr lang="it-IT" dirty="0" err="1"/>
              <a:t>product</a:t>
            </a:r>
            <a:r>
              <a:rPr lang="it-IT" dirty="0"/>
              <a:t> to a friend?”) and a </a:t>
            </a:r>
            <a:r>
              <a:rPr lang="it-IT" dirty="0" err="1"/>
              <a:t>section</a:t>
            </a:r>
            <a:r>
              <a:rPr lang="it-IT" dirty="0"/>
              <a:t> with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inputs</a:t>
            </a:r>
            <a:r>
              <a:rPr lang="it-IT" dirty="0"/>
              <a:t> for </a:t>
            </a:r>
            <a:r>
              <a:rPr lang="it-IT" dirty="0" err="1"/>
              <a:t>collecting</a:t>
            </a:r>
            <a:r>
              <a:rPr lang="it-IT" dirty="0"/>
              <a:t> </a:t>
            </a:r>
            <a:r>
              <a:rPr lang="it-IT" dirty="0" err="1"/>
              <a:t>statistical</a:t>
            </a:r>
            <a:r>
              <a:rPr lang="it-IT" dirty="0"/>
              <a:t> data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user</a:t>
            </a:r>
            <a:r>
              <a:rPr lang="it-IT" dirty="0"/>
              <a:t>: </a:t>
            </a:r>
            <a:r>
              <a:rPr lang="it-IT" dirty="0" err="1"/>
              <a:t>age</a:t>
            </a:r>
            <a:r>
              <a:rPr lang="it-IT" dirty="0"/>
              <a:t>, sex, expertise </a:t>
            </a:r>
            <a:r>
              <a:rPr lang="it-IT" dirty="0" err="1"/>
              <a:t>level</a:t>
            </a:r>
            <a:r>
              <a:rPr lang="it-IT" dirty="0"/>
              <a:t> (</a:t>
            </a:r>
            <a:r>
              <a:rPr lang="it-IT" dirty="0" err="1"/>
              <a:t>low</a:t>
            </a:r>
            <a:r>
              <a:rPr lang="it-IT" dirty="0"/>
              <a:t>, medium high). The </a:t>
            </a:r>
            <a:r>
              <a:rPr lang="it-IT" dirty="0" err="1"/>
              <a:t>user</a:t>
            </a:r>
            <a:r>
              <a:rPr lang="it-IT" dirty="0"/>
              <a:t> </a:t>
            </a:r>
            <a:r>
              <a:rPr lang="it-IT" dirty="0" err="1"/>
              <a:t>fills</a:t>
            </a:r>
            <a:r>
              <a:rPr lang="it-IT" dirty="0"/>
              <a:t> in the marketing </a:t>
            </a:r>
            <a:r>
              <a:rPr lang="it-IT" dirty="0" err="1"/>
              <a:t>section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accesses</a:t>
            </a:r>
            <a:r>
              <a:rPr lang="it-IT" dirty="0"/>
              <a:t> (with a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button</a:t>
            </a:r>
            <a:r>
              <a:rPr lang="it-IT" dirty="0"/>
              <a:t>) the </a:t>
            </a:r>
            <a:r>
              <a:rPr lang="it-IT" dirty="0" err="1"/>
              <a:t>statistical</a:t>
            </a:r>
            <a:r>
              <a:rPr lang="it-IT" dirty="0"/>
              <a:t> </a:t>
            </a:r>
            <a:r>
              <a:rPr lang="it-IT" dirty="0" err="1"/>
              <a:t>section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she</a:t>
            </a:r>
            <a:r>
              <a:rPr lang="it-IT" dirty="0"/>
              <a:t> can complete the </a:t>
            </a:r>
            <a:r>
              <a:rPr lang="it-IT" dirty="0" err="1"/>
              <a:t>questionnaire</a:t>
            </a:r>
            <a:r>
              <a:rPr lang="it-IT" dirty="0"/>
              <a:t> and </a:t>
            </a:r>
            <a:r>
              <a:rPr lang="it-IT" dirty="0" err="1"/>
              <a:t>submit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(with a </a:t>
            </a:r>
            <a:r>
              <a:rPr lang="it-IT" dirty="0" err="1"/>
              <a:t>submit</a:t>
            </a:r>
            <a:r>
              <a:rPr lang="it-IT" dirty="0"/>
              <a:t> </a:t>
            </a:r>
            <a:r>
              <a:rPr lang="it-IT" dirty="0" err="1"/>
              <a:t>button</a:t>
            </a:r>
            <a:r>
              <a:rPr lang="it-IT" dirty="0"/>
              <a:t>), </a:t>
            </a:r>
            <a:r>
              <a:rPr lang="it-IT" dirty="0" err="1"/>
              <a:t>cancel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(with a </a:t>
            </a:r>
            <a:r>
              <a:rPr lang="it-IT" dirty="0" err="1"/>
              <a:t>cancel</a:t>
            </a:r>
            <a:r>
              <a:rPr lang="it-IT" dirty="0"/>
              <a:t> </a:t>
            </a:r>
            <a:r>
              <a:rPr lang="it-IT" dirty="0" err="1"/>
              <a:t>button</a:t>
            </a:r>
            <a:r>
              <a:rPr lang="it-IT" dirty="0"/>
              <a:t>), or go back to the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section</a:t>
            </a:r>
            <a:r>
              <a:rPr lang="it-IT" dirty="0"/>
              <a:t> and </a:t>
            </a:r>
            <a:r>
              <a:rPr lang="it-IT" dirty="0" err="1"/>
              <a:t>change</a:t>
            </a:r>
            <a:r>
              <a:rPr lang="it-IT" dirty="0"/>
              <a:t> the </a:t>
            </a:r>
            <a:r>
              <a:rPr lang="it-IT" dirty="0" err="1"/>
              <a:t>answers</a:t>
            </a:r>
            <a:r>
              <a:rPr lang="it-IT" dirty="0"/>
              <a:t> (with a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button</a:t>
            </a:r>
            <a:r>
              <a:rPr lang="it-IT" dirty="0"/>
              <a:t>).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inputs</a:t>
            </a:r>
            <a:r>
              <a:rPr lang="it-IT" dirty="0"/>
              <a:t> of the marketing </a:t>
            </a:r>
            <a:r>
              <a:rPr lang="it-IT" dirty="0" err="1"/>
              <a:t>section</a:t>
            </a:r>
            <a:r>
              <a:rPr lang="it-IT" dirty="0"/>
              <a:t> are </a:t>
            </a:r>
            <a:r>
              <a:rPr lang="it-IT" dirty="0" err="1"/>
              <a:t>mandatory</a:t>
            </a:r>
            <a:r>
              <a:rPr lang="it-IT" dirty="0"/>
              <a:t>.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inputs</a:t>
            </a:r>
            <a:r>
              <a:rPr lang="it-IT" dirty="0"/>
              <a:t> of the </a:t>
            </a:r>
            <a:r>
              <a:rPr lang="it-IT" dirty="0" err="1"/>
              <a:t>statistical</a:t>
            </a:r>
            <a:r>
              <a:rPr lang="it-IT" dirty="0"/>
              <a:t> </a:t>
            </a:r>
            <a:r>
              <a:rPr lang="it-IT" dirty="0" err="1"/>
              <a:t>section</a:t>
            </a:r>
            <a:r>
              <a:rPr lang="it-IT" dirty="0"/>
              <a:t> are optional. </a:t>
            </a:r>
          </a:p>
          <a:p>
            <a:r>
              <a:rPr lang="it-IT" dirty="0" err="1"/>
              <a:t>After</a:t>
            </a:r>
            <a:r>
              <a:rPr lang="it-IT" dirty="0"/>
              <a:t> </a:t>
            </a:r>
            <a:r>
              <a:rPr lang="it-IT" dirty="0" err="1"/>
              <a:t>successfully</a:t>
            </a:r>
            <a:r>
              <a:rPr lang="it-IT" dirty="0"/>
              <a:t> </a:t>
            </a:r>
            <a:r>
              <a:rPr lang="it-IT" dirty="0" err="1"/>
              <a:t>submitting</a:t>
            </a:r>
            <a:r>
              <a:rPr lang="it-IT" dirty="0"/>
              <a:t> the </a:t>
            </a:r>
            <a:r>
              <a:rPr lang="it-IT" dirty="0" err="1"/>
              <a:t>questionnaire</a:t>
            </a:r>
            <a:r>
              <a:rPr lang="it-IT" dirty="0"/>
              <a:t>, the </a:t>
            </a:r>
            <a:r>
              <a:rPr lang="it-IT" dirty="0" err="1"/>
              <a:t>user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routed</a:t>
            </a:r>
            <a:r>
              <a:rPr lang="it-IT" dirty="0"/>
              <a:t> to a page with a </a:t>
            </a:r>
            <a:r>
              <a:rPr lang="it-IT" dirty="0" err="1"/>
              <a:t>thanks</a:t>
            </a:r>
            <a:r>
              <a:rPr lang="it-IT" dirty="0"/>
              <a:t> and </a:t>
            </a:r>
            <a:r>
              <a:rPr lang="it-IT" dirty="0" err="1"/>
              <a:t>greetings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50179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057" y="81815"/>
            <a:ext cx="7886700" cy="1325563"/>
          </a:xfrm>
        </p:spPr>
        <p:txBody>
          <a:bodyPr/>
          <a:lstStyle/>
          <a:p>
            <a:r>
              <a:rPr lang="en-GB" dirty="0"/>
              <a:t>Entity User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sz="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endParaRPr lang="it-I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sz="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Usertable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", schema = "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gamified_marketing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sz="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User.checkCredentials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"SELECT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FROM User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</a:p>
          <a:p>
            <a:pPr marL="0" indent="0">
              <a:buNone/>
            </a:pP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     WHERE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r.username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:username and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r.passwd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:password")</a:t>
            </a:r>
          </a:p>
          <a:p>
            <a:pPr marL="0" indent="0">
              <a:buNone/>
            </a:pP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User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long </a:t>
            </a:r>
            <a:r>
              <a:rPr lang="it-IT" sz="9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1L;</a:t>
            </a:r>
          </a:p>
          <a:p>
            <a:pPr marL="0" indent="0">
              <a:buNone/>
            </a:pPr>
            <a:b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endParaRPr lang="it-I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sz="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="ID")</a:t>
            </a:r>
          </a:p>
          <a:p>
            <a:pPr marL="0" indent="0">
              <a:buNone/>
            </a:pPr>
            <a:r>
              <a:rPr lang="it-IT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sz="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strategy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sz="9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pPr marL="0" indent="0">
              <a:buNone/>
            </a:pP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username;</a:t>
            </a:r>
          </a:p>
          <a:p>
            <a:pPr marL="0" indent="0">
              <a:buNone/>
            </a:pP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email;</a:t>
            </a:r>
          </a:p>
          <a:p>
            <a:pPr marL="0" indent="0">
              <a:buNone/>
            </a:pP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last_login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user_type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sz="9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sz="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OneToMany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sz="9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user_idx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{ </a:t>
            </a:r>
            <a:r>
              <a:rPr lang="it-IT" sz="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sz="9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PERSIST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						</a:t>
            </a:r>
            <a:r>
              <a:rPr lang="it-IT" sz="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sz="9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sz="9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REFRESH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r>
              <a:rPr lang="it-IT" sz="900" dirty="0"/>
              <a:t> 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orphanRemoval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List&lt;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answers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spcBef>
                <a:spcPts val="0"/>
              </a:spcBef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76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method of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982" y="1624903"/>
            <a:ext cx="4106902" cy="4946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User() {}</a:t>
            </a: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User(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username,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password,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email) {</a:t>
            </a: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this.username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username;</a:t>
            </a: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this.passwd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password;</a:t>
            </a: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this.email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email;</a:t>
            </a: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user_type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getter and setter methods...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0CCDE5-2DD3-6D40-9F1C-C304CA03C85B}"/>
              </a:ext>
            </a:extLst>
          </p:cNvPr>
          <p:cNvSpPr txBox="1">
            <a:spLocks/>
          </p:cNvSpPr>
          <p:nvPr/>
        </p:nvSpPr>
        <p:spPr>
          <a:xfrm>
            <a:off x="4735552" y="1624903"/>
            <a:ext cx="4106902" cy="494688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public List&lt;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getAnswers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this.answers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addAnswer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getAnswers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answer.setUser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removeAnswer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getAnswers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67DDB9C1-ACB2-AF4E-B1F7-0D60331CD351}"/>
              </a:ext>
            </a:extLst>
          </p:cNvPr>
          <p:cNvCxnSpPr>
            <a:cxnSpLocks/>
          </p:cNvCxnSpPr>
          <p:nvPr/>
        </p:nvCxnSpPr>
        <p:spPr>
          <a:xfrm>
            <a:off x="4408448" y="1553737"/>
            <a:ext cx="7436" cy="493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911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GB" dirty="0"/>
              <a:t>Entity Questionnaire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047588"/>
            <a:ext cx="9144000" cy="581041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", schema = 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gamified_marketing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NamedQueries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Questionnaire.findDailyQuestionnaire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"SELECT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				WHERE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q.q_date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:date"), 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Questionnaire.findQuestionnaireDP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"SELECT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			              WHERE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q.q_date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:date AND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q.product_idx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: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Questionnaire.findAllQuestionnaires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"SELECT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indent="0">
              <a:buNone/>
            </a:pPr>
            <a:b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long 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1L;</a:t>
            </a:r>
          </a:p>
          <a:p>
            <a:pPr marL="0" indent="0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@Id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ID_questionnaire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strategy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ID_questionnaire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q_date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OneToOne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EAGER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product_idx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Product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product_idx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OneToMany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{ 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PERSIST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orphanRemoval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List&lt;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</p:txBody>
      </p:sp>
    </p:spTree>
    <p:extLst>
      <p:ext uri="{BB962C8B-B14F-4D97-AF65-F5344CB8AC3E}">
        <p14:creationId xmlns:p14="http://schemas.microsoft.com/office/powerpoint/2010/main" val="62889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method of Questionnaire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982" y="1624903"/>
            <a:ext cx="4106902" cy="4946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date, Product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q_date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date;</a:t>
            </a: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product_idx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getter and setter methods...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0CCDE5-2DD3-6D40-9F1C-C304CA03C85B}"/>
              </a:ext>
            </a:extLst>
          </p:cNvPr>
          <p:cNvSpPr txBox="1">
            <a:spLocks/>
          </p:cNvSpPr>
          <p:nvPr/>
        </p:nvSpPr>
        <p:spPr>
          <a:xfrm>
            <a:off x="4735552" y="1624903"/>
            <a:ext cx="4341524" cy="4946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List&lt;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getQuestions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this.questions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questions.add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question.setQuestionnaire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removeQuestion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getQuestions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67DDB9C1-ACB2-AF4E-B1F7-0D60331CD351}"/>
              </a:ext>
            </a:extLst>
          </p:cNvPr>
          <p:cNvCxnSpPr>
            <a:cxnSpLocks/>
          </p:cNvCxnSpPr>
          <p:nvPr/>
        </p:nvCxnSpPr>
        <p:spPr>
          <a:xfrm>
            <a:off x="4408448" y="1553737"/>
            <a:ext cx="7436" cy="493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87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Question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", schema = 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gamified_marketing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Question.findQuestions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="SELECT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q.questionnaire_idx.ID_questionnaire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:ID AND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q.q_type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: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long 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1L;</a:t>
            </a:r>
          </a:p>
          <a:p>
            <a:pPr marL="0" indent="0">
              <a:buNone/>
            </a:pPr>
            <a:b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strategy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q_type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OneToMany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question_idx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PERSIST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it-IT" dirty="0"/>
              <a:t>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orphanRemoval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List&lt;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buNone/>
            </a:pPr>
            <a:endParaRPr lang="it-IT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ManyToOne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044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method of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982" y="1624903"/>
            <a:ext cx="4106902" cy="4946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</a:p>
          <a:p>
            <a:pPr marL="0" indent="0">
              <a:buNone/>
            </a:pPr>
            <a:endParaRPr lang="it-IT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this.question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this.questionnaire_idx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	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q_type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"Marketing";</a:t>
            </a: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getter and setter methods...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0CCDE5-2DD3-6D40-9F1C-C304CA03C85B}"/>
              </a:ext>
            </a:extLst>
          </p:cNvPr>
          <p:cNvSpPr txBox="1">
            <a:spLocks/>
          </p:cNvSpPr>
          <p:nvPr/>
        </p:nvSpPr>
        <p:spPr>
          <a:xfrm>
            <a:off x="4567818" y="1553737"/>
            <a:ext cx="4472100" cy="4946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List&lt;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getAnswer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this.answers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b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it-IT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getAnswer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answer.setQuestion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b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it-IT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removeAnswer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getAnswer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67DDB9C1-ACB2-AF4E-B1F7-0D60331CD351}"/>
              </a:ext>
            </a:extLst>
          </p:cNvPr>
          <p:cNvCxnSpPr>
            <a:cxnSpLocks/>
          </p:cNvCxnSpPr>
          <p:nvPr/>
        </p:nvCxnSpPr>
        <p:spPr>
          <a:xfrm>
            <a:off x="4408448" y="1553737"/>
            <a:ext cx="7436" cy="493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040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Product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"Product", schema = 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gamified_marketing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Product.getProduct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"SELECT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FROM Product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					WHERE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p.p_name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: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b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Product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long 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1L;</a:t>
            </a:r>
          </a:p>
          <a:p>
            <a:pPr marL="0" indent="0">
              <a:buNone/>
            </a:pPr>
            <a:b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ID_product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strategy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ID_product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@Basic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i="1" err="1">
                <a:latin typeface="Courier New" panose="02070309020205020404" pitchFamily="49" charset="0"/>
                <a:cs typeface="Courier New" panose="02070309020205020404" pitchFamily="49" charset="0"/>
              </a:rPr>
              <a:t>FetchType</a:t>
            </a:r>
            <a:r>
              <a:rPr lang="it-IT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b="1" i="1">
                <a:latin typeface="Courier New" panose="02070309020205020404" pitchFamily="49" charset="0"/>
                <a:cs typeface="Courier New" panose="02070309020205020404" pitchFamily="49" charset="0"/>
              </a:rPr>
              <a:t>EAGER</a:t>
            </a:r>
            <a:r>
              <a:rPr lang="it-IT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@Lob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byte[] image;</a:t>
            </a:r>
          </a:p>
          <a:p>
            <a:pPr marL="0" indent="0">
              <a:spcBef>
                <a:spcPts val="0"/>
              </a:spcBef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08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method of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981" y="1766152"/>
            <a:ext cx="5326101" cy="4946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Product() {}</a:t>
            </a:r>
          </a:p>
          <a:p>
            <a:pPr marL="0" indent="0">
              <a:buNone/>
            </a:pP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Product(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p_name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Product(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byte[]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p_name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image =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getter and setter methods...</a:t>
            </a:r>
          </a:p>
        </p:txBody>
      </p:sp>
    </p:spTree>
    <p:extLst>
      <p:ext uri="{BB962C8B-B14F-4D97-AF65-F5344CB8AC3E}">
        <p14:creationId xmlns:p14="http://schemas.microsoft.com/office/powerpoint/2010/main" val="864955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03" y="0"/>
            <a:ext cx="7886700" cy="1325563"/>
          </a:xfrm>
        </p:spPr>
        <p:txBody>
          <a:bodyPr/>
          <a:lstStyle/>
          <a:p>
            <a:r>
              <a:rPr lang="en-GB" dirty="0"/>
              <a:t>Entity </a:t>
            </a:r>
            <a:r>
              <a:rPr lang="en-GB" dirty="0" err="1"/>
              <a:t>Leaderboard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099628"/>
            <a:ext cx="9144000" cy="575837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it-IT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endParaRPr lang="it-I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Leaderboard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", schema = "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gamified_marketing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NamedQueries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it-IT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Leaderboard.findLeaderboard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None/>
            </a:pP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"SELECT l FROM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Leaderboard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l  WHERE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l.questionnaire_ID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: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		AND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l.points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&lt;&gt; 0 ORDER BY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l.points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DESC"),</a:t>
            </a:r>
          </a:p>
          <a:p>
            <a:pPr marL="0" indent="0">
              <a:buNone/>
            </a:pPr>
            <a:r>
              <a:rPr lang="it-IT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Leaderboard.findCancel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"SELECT l FROM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Leaderboard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l  </a:t>
            </a:r>
          </a:p>
          <a:p>
            <a:pPr marL="0" indent="0">
              <a:buNone/>
            </a:pP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		WHERE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l.questionnaire_ID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: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l.points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0"),</a:t>
            </a:r>
          </a:p>
          <a:p>
            <a:pPr marL="0" indent="0">
              <a:buNone/>
            </a:pP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indent="0">
              <a:buNone/>
            </a:pP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Leaderboard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long </a:t>
            </a:r>
            <a:r>
              <a:rPr lang="it-IT" sz="3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1L;</a:t>
            </a:r>
          </a:p>
          <a:p>
            <a:pPr marL="0" indent="0">
              <a:buNone/>
            </a:pPr>
            <a:endParaRPr lang="it-IT" sz="3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@Id</a:t>
            </a:r>
            <a:endParaRPr lang="it-I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ID_leaderboard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strategy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sz="3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ID_leaderboard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it-IT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OneToOne</a:t>
            </a:r>
            <a:endParaRPr lang="it-I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User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sz="3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OneToOne</a:t>
            </a:r>
            <a:endParaRPr lang="it-I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76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method of </a:t>
            </a:r>
            <a:r>
              <a:rPr lang="en-GB" dirty="0" err="1"/>
              <a:t>Leaderboard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982" y="1624903"/>
            <a:ext cx="4106902" cy="4946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Leaderboard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</a:p>
          <a:p>
            <a:pPr marL="0" indent="0">
              <a:buNone/>
            </a:pPr>
            <a:endParaRPr lang="it-IT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Leaderboard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(User 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getter and setter methods...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0CCDE5-2DD3-6D40-9F1C-C304CA03C85B}"/>
              </a:ext>
            </a:extLst>
          </p:cNvPr>
          <p:cNvSpPr txBox="1">
            <a:spLocks/>
          </p:cNvSpPr>
          <p:nvPr/>
        </p:nvSpPr>
        <p:spPr>
          <a:xfrm>
            <a:off x="4735552" y="1624903"/>
            <a:ext cx="4106902" cy="4946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67DDB9C1-ACB2-AF4E-B1F7-0D60331CD351}"/>
              </a:ext>
            </a:extLst>
          </p:cNvPr>
          <p:cNvCxnSpPr>
            <a:cxnSpLocks/>
          </p:cNvCxnSpPr>
          <p:nvPr/>
        </p:nvCxnSpPr>
        <p:spPr>
          <a:xfrm>
            <a:off x="4408448" y="1553737"/>
            <a:ext cx="7436" cy="493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096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The database </a:t>
            </a:r>
            <a:r>
              <a:rPr lang="it-IT" dirty="0" err="1"/>
              <a:t>contains</a:t>
            </a:r>
            <a:r>
              <a:rPr lang="it-IT" dirty="0"/>
              <a:t> a </a:t>
            </a:r>
            <a:r>
              <a:rPr lang="it-IT" dirty="0" err="1"/>
              <a:t>table</a:t>
            </a:r>
            <a:r>
              <a:rPr lang="it-IT" dirty="0"/>
              <a:t> of offensive </a:t>
            </a:r>
            <a:r>
              <a:rPr lang="it-IT" dirty="0" err="1"/>
              <a:t>words</a:t>
            </a:r>
            <a:r>
              <a:rPr lang="it-IT" dirty="0"/>
              <a:t>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response</a:t>
            </a:r>
            <a:r>
              <a:rPr lang="it-IT" dirty="0"/>
              <a:t> of the </a:t>
            </a:r>
            <a:r>
              <a:rPr lang="it-IT" dirty="0" err="1"/>
              <a:t>user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a word </a:t>
            </a:r>
            <a:r>
              <a:rPr lang="it-IT" dirty="0" err="1"/>
              <a:t>listed</a:t>
            </a:r>
            <a:r>
              <a:rPr lang="it-IT" dirty="0"/>
              <a:t> in the </a:t>
            </a:r>
            <a:r>
              <a:rPr lang="it-IT" dirty="0" err="1"/>
              <a:t>table</a:t>
            </a:r>
            <a:r>
              <a:rPr lang="it-IT" dirty="0"/>
              <a:t>, the </a:t>
            </a:r>
            <a:r>
              <a:rPr lang="it-IT" dirty="0" err="1"/>
              <a:t>transaction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rolled</a:t>
            </a:r>
            <a:r>
              <a:rPr lang="it-IT" dirty="0"/>
              <a:t> back, no data are </a:t>
            </a:r>
            <a:r>
              <a:rPr lang="it-IT" dirty="0" err="1"/>
              <a:t>recorded</a:t>
            </a:r>
            <a:r>
              <a:rPr lang="it-IT" dirty="0"/>
              <a:t> in the database, and the </a:t>
            </a:r>
            <a:r>
              <a:rPr lang="it-IT" dirty="0" err="1"/>
              <a:t>user’s</a:t>
            </a:r>
            <a:r>
              <a:rPr lang="it-IT" dirty="0"/>
              <a:t> account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blocked</a:t>
            </a:r>
            <a:r>
              <a:rPr lang="it-IT" dirty="0"/>
              <a:t> so </a:t>
            </a:r>
            <a:r>
              <a:rPr lang="it-IT" dirty="0" err="1"/>
              <a:t>that</a:t>
            </a:r>
            <a:r>
              <a:rPr lang="it-IT" dirty="0"/>
              <a:t> no </a:t>
            </a:r>
            <a:r>
              <a:rPr lang="it-IT" dirty="0" err="1"/>
              <a:t>questionnaires</a:t>
            </a:r>
            <a:r>
              <a:rPr lang="it-IT" dirty="0"/>
              <a:t> can be </a:t>
            </a:r>
            <a:r>
              <a:rPr lang="it-IT" dirty="0" err="1"/>
              <a:t>filled</a:t>
            </a:r>
            <a:r>
              <a:rPr lang="it-IT" dirty="0"/>
              <a:t> in by </a:t>
            </a:r>
            <a:r>
              <a:rPr lang="it-IT" dirty="0" err="1"/>
              <a:t>such</a:t>
            </a:r>
            <a:r>
              <a:rPr lang="it-IT" dirty="0"/>
              <a:t> account in the future. </a:t>
            </a:r>
          </a:p>
          <a:p>
            <a:r>
              <a:rPr lang="it-IT" dirty="0" err="1"/>
              <a:t>When</a:t>
            </a:r>
            <a:r>
              <a:rPr lang="it-IT" dirty="0"/>
              <a:t> the </a:t>
            </a:r>
            <a:r>
              <a:rPr lang="it-IT" dirty="0" err="1"/>
              <a:t>user</a:t>
            </a:r>
            <a:r>
              <a:rPr lang="it-IT" dirty="0"/>
              <a:t> </a:t>
            </a:r>
            <a:r>
              <a:rPr lang="it-IT" dirty="0" err="1"/>
              <a:t>submits</a:t>
            </a:r>
            <a:r>
              <a:rPr lang="it-IT" dirty="0"/>
              <a:t> the </a:t>
            </a:r>
            <a:r>
              <a:rPr lang="it-IT" dirty="0" err="1"/>
              <a:t>questionnaire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 or more trigger compute the </a:t>
            </a:r>
            <a:r>
              <a:rPr lang="it-IT" dirty="0" err="1"/>
              <a:t>gamification</a:t>
            </a:r>
            <a:r>
              <a:rPr lang="it-IT" dirty="0"/>
              <a:t> </a:t>
            </a:r>
            <a:r>
              <a:rPr lang="it-IT" dirty="0" err="1"/>
              <a:t>points</a:t>
            </a:r>
            <a:r>
              <a:rPr lang="it-IT" dirty="0"/>
              <a:t> to </a:t>
            </a:r>
            <a:r>
              <a:rPr lang="it-IT" dirty="0" err="1"/>
              <a:t>assign</a:t>
            </a:r>
            <a:r>
              <a:rPr lang="it-IT" dirty="0"/>
              <a:t> to the </a:t>
            </a:r>
            <a:r>
              <a:rPr lang="it-IT" dirty="0" err="1"/>
              <a:t>user</a:t>
            </a:r>
            <a:r>
              <a:rPr lang="it-IT" dirty="0"/>
              <a:t> for the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questionnaire</a:t>
            </a:r>
            <a:r>
              <a:rPr lang="it-IT" dirty="0"/>
              <a:t>, </a:t>
            </a:r>
            <a:r>
              <a:rPr lang="it-IT" dirty="0" err="1"/>
              <a:t>according</a:t>
            </a:r>
            <a:r>
              <a:rPr lang="it-IT" dirty="0"/>
              <a:t> to the </a:t>
            </a:r>
            <a:r>
              <a:rPr lang="it-IT" dirty="0" err="1"/>
              <a:t>following</a:t>
            </a:r>
            <a:r>
              <a:rPr lang="it-IT" dirty="0"/>
              <a:t> </a:t>
            </a:r>
            <a:r>
              <a:rPr lang="it-IT" dirty="0" err="1"/>
              <a:t>rule</a:t>
            </a:r>
            <a:r>
              <a:rPr lang="it-IT" dirty="0"/>
              <a:t>:  </a:t>
            </a:r>
            <a:br>
              <a:rPr lang="it-IT" dirty="0"/>
            </a:br>
            <a:r>
              <a:rPr lang="it-IT" dirty="0"/>
              <a:t>- </a:t>
            </a: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assigned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answered</a:t>
            </a:r>
            <a:r>
              <a:rPr lang="it-IT" dirty="0"/>
              <a:t> </a:t>
            </a:r>
            <a:r>
              <a:rPr lang="it-IT" dirty="0" err="1"/>
              <a:t>question</a:t>
            </a:r>
            <a:r>
              <a:rPr lang="it-IT" dirty="0"/>
              <a:t> of </a:t>
            </a:r>
            <a:r>
              <a:rPr lang="it-IT" dirty="0" err="1"/>
              <a:t>section</a:t>
            </a:r>
            <a:r>
              <a:rPr lang="it-IT" dirty="0"/>
              <a:t> 1 (</a:t>
            </a:r>
            <a:r>
              <a:rPr lang="it-IT" dirty="0" err="1"/>
              <a:t>remember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questions</a:t>
            </a:r>
            <a:r>
              <a:rPr lang="it-IT" dirty="0"/>
              <a:t> can </a:t>
            </a:r>
            <a:r>
              <a:rPr lang="it-IT" dirty="0" err="1"/>
              <a:t>vary</a:t>
            </a:r>
            <a:r>
              <a:rPr lang="it-IT" dirty="0"/>
              <a:t> in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questionnaires</a:t>
            </a:r>
            <a:r>
              <a:rPr lang="it-IT" dirty="0"/>
              <a:t>). </a:t>
            </a:r>
            <a:br>
              <a:rPr lang="it-IT" dirty="0"/>
            </a:br>
            <a:r>
              <a:rPr lang="it-IT" dirty="0"/>
              <a:t>-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points</a:t>
            </a:r>
            <a:r>
              <a:rPr lang="it-IT" dirty="0"/>
              <a:t> are </a:t>
            </a:r>
            <a:r>
              <a:rPr lang="it-IT" dirty="0" err="1"/>
              <a:t>assigned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answered</a:t>
            </a:r>
            <a:r>
              <a:rPr lang="it-IT" dirty="0"/>
              <a:t> optional </a:t>
            </a:r>
            <a:r>
              <a:rPr lang="it-IT" dirty="0" err="1"/>
              <a:t>question</a:t>
            </a:r>
            <a:r>
              <a:rPr lang="it-IT" dirty="0"/>
              <a:t> of </a:t>
            </a:r>
            <a:r>
              <a:rPr lang="it-IT" dirty="0" err="1"/>
              <a:t>section</a:t>
            </a:r>
            <a:r>
              <a:rPr lang="it-IT" dirty="0"/>
              <a:t> 2. </a:t>
            </a:r>
          </a:p>
          <a:p>
            <a:r>
              <a:rPr lang="it-IT" dirty="0" err="1"/>
              <a:t>When</a:t>
            </a:r>
            <a:r>
              <a:rPr lang="it-IT" dirty="0"/>
              <a:t> the </a:t>
            </a:r>
            <a:r>
              <a:rPr lang="it-IT" dirty="0" err="1"/>
              <a:t>user</a:t>
            </a:r>
            <a:r>
              <a:rPr lang="it-IT" dirty="0"/>
              <a:t> </a:t>
            </a:r>
            <a:r>
              <a:rPr lang="it-IT" dirty="0" err="1"/>
              <a:t>cancels</a:t>
            </a:r>
            <a:r>
              <a:rPr lang="it-IT" dirty="0"/>
              <a:t> the </a:t>
            </a:r>
            <a:r>
              <a:rPr lang="it-IT" dirty="0" err="1"/>
              <a:t>questionnaire</a:t>
            </a:r>
            <a:r>
              <a:rPr lang="it-IT" dirty="0"/>
              <a:t>, no </a:t>
            </a:r>
            <a:r>
              <a:rPr lang="it-IT" dirty="0" err="1"/>
              <a:t>responses</a:t>
            </a:r>
            <a:r>
              <a:rPr lang="it-IT" dirty="0"/>
              <a:t> are </a:t>
            </a:r>
            <a:r>
              <a:rPr lang="it-IT" dirty="0" err="1"/>
              <a:t>stored</a:t>
            </a:r>
            <a:r>
              <a:rPr lang="it-IT" dirty="0"/>
              <a:t> in the database. </a:t>
            </a:r>
            <a:r>
              <a:rPr lang="it-IT" dirty="0" err="1"/>
              <a:t>However</a:t>
            </a:r>
            <a:r>
              <a:rPr lang="it-IT" dirty="0"/>
              <a:t>, the database </a:t>
            </a:r>
            <a:r>
              <a:rPr lang="it-IT" dirty="0" err="1"/>
              <a:t>retains</a:t>
            </a:r>
            <a:r>
              <a:rPr lang="it-IT" dirty="0"/>
              <a:t> the information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user</a:t>
            </a:r>
            <a:r>
              <a:rPr lang="it-IT" dirty="0"/>
              <a:t> X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logged</a:t>
            </a:r>
            <a:r>
              <a:rPr lang="it-IT" dirty="0"/>
              <a:t> in </a:t>
            </a:r>
            <a:r>
              <a:rPr lang="it-IT" dirty="0" err="1"/>
              <a:t>at</a:t>
            </a:r>
            <a:r>
              <a:rPr lang="it-IT" dirty="0"/>
              <a:t> a </a:t>
            </a:r>
            <a:r>
              <a:rPr lang="it-IT" dirty="0" err="1"/>
              <a:t>given</a:t>
            </a:r>
            <a:r>
              <a:rPr lang="it-IT" dirty="0"/>
              <a:t> date and time. </a:t>
            </a:r>
          </a:p>
          <a:p>
            <a:r>
              <a:rPr lang="it-IT" dirty="0"/>
              <a:t>The </a:t>
            </a:r>
            <a:r>
              <a:rPr lang="it-IT" dirty="0" err="1"/>
              <a:t>user</a:t>
            </a:r>
            <a:r>
              <a:rPr lang="it-IT" dirty="0"/>
              <a:t> can </a:t>
            </a:r>
            <a:r>
              <a:rPr lang="it-IT" dirty="0" err="1"/>
              <a:t>access</a:t>
            </a:r>
            <a:r>
              <a:rPr lang="it-IT" dirty="0"/>
              <a:t> a LEADERBOARD page, </a:t>
            </a:r>
            <a:r>
              <a:rPr lang="it-IT" dirty="0" err="1"/>
              <a:t>which</a:t>
            </a:r>
            <a:r>
              <a:rPr lang="it-IT" dirty="0"/>
              <a:t> shows a list of the usernames and </a:t>
            </a:r>
            <a:r>
              <a:rPr lang="it-IT" dirty="0" err="1"/>
              <a:t>points</a:t>
            </a:r>
            <a:r>
              <a:rPr lang="it-IT" dirty="0"/>
              <a:t> of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users</a:t>
            </a:r>
            <a:r>
              <a:rPr lang="it-IT" dirty="0"/>
              <a:t>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filled</a:t>
            </a:r>
            <a:r>
              <a:rPr lang="it-IT" dirty="0"/>
              <a:t> in the </a:t>
            </a:r>
            <a:r>
              <a:rPr lang="it-IT" dirty="0" err="1"/>
              <a:t>questionnaire</a:t>
            </a:r>
            <a:r>
              <a:rPr lang="it-IT" dirty="0"/>
              <a:t> of the </a:t>
            </a:r>
            <a:r>
              <a:rPr lang="it-IT" dirty="0" err="1"/>
              <a:t>day</a:t>
            </a:r>
            <a:r>
              <a:rPr lang="it-IT" dirty="0"/>
              <a:t>, </a:t>
            </a:r>
            <a:r>
              <a:rPr lang="it-IT" dirty="0" err="1"/>
              <a:t>ordered</a:t>
            </a:r>
            <a:r>
              <a:rPr lang="it-IT" dirty="0"/>
              <a:t> by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points</a:t>
            </a:r>
            <a:r>
              <a:rPr lang="it-IT" dirty="0"/>
              <a:t> (</a:t>
            </a:r>
            <a:r>
              <a:rPr lang="it-IT" dirty="0" err="1"/>
              <a:t>descending</a:t>
            </a:r>
            <a:r>
              <a:rPr lang="it-IT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67091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Answer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", schema = 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gamified_marketing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Answer.getAnswers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="SELECT a FROM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a WHERE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a.user_idx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: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AND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a.question_idx.questionnaire_idx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: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long 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1L;</a:t>
            </a:r>
          </a:p>
          <a:p>
            <a:pPr marL="0" indent="0">
              <a:buNone/>
            </a:pPr>
            <a:b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ID_answer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strategy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ID_answer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ManyToOne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User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ManyToOne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question_idx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question_idx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80195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method of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982" y="1624903"/>
            <a:ext cx="4106902" cy="4946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</a:p>
          <a:p>
            <a:pPr marL="0" indent="0">
              <a:buNone/>
            </a:pPr>
            <a:endParaRPr lang="it-IT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User 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this.answ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this.user_idx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this.question_idx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getter and setter methods...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0CCDE5-2DD3-6D40-9F1C-C304CA03C85B}"/>
              </a:ext>
            </a:extLst>
          </p:cNvPr>
          <p:cNvSpPr txBox="1">
            <a:spLocks/>
          </p:cNvSpPr>
          <p:nvPr/>
        </p:nvSpPr>
        <p:spPr>
          <a:xfrm>
            <a:off x="4735552" y="1624903"/>
            <a:ext cx="4106902" cy="4946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67DDB9C1-ACB2-AF4E-B1F7-0D60331CD351}"/>
              </a:ext>
            </a:extLst>
          </p:cNvPr>
          <p:cNvCxnSpPr>
            <a:cxnSpLocks/>
          </p:cNvCxnSpPr>
          <p:nvPr/>
        </p:nvCxnSpPr>
        <p:spPr>
          <a:xfrm>
            <a:off x="4408448" y="1553737"/>
            <a:ext cx="7436" cy="493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590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</a:t>
            </a:r>
            <a:r>
              <a:rPr lang="en-GB" dirty="0" err="1"/>
              <a:t>BadWord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902516"/>
            <a:ext cx="9144000" cy="5342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BadWord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schema = "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gamified_marketing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BadWord.getAllWords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"SELECT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BadWord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BadWord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long </a:t>
            </a:r>
            <a:r>
              <a:rPr lang="it-IT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1L;</a:t>
            </a:r>
          </a:p>
          <a:p>
            <a:pPr marL="0" indent="0">
              <a:buNone/>
            </a:pPr>
            <a:endParaRPr lang="it-IT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	@Id</a:t>
            </a: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word;</a:t>
            </a:r>
          </a:p>
        </p:txBody>
      </p:sp>
    </p:spTree>
    <p:extLst>
      <p:ext uri="{BB962C8B-B14F-4D97-AF65-F5344CB8AC3E}">
        <p14:creationId xmlns:p14="http://schemas.microsoft.com/office/powerpoint/2010/main" val="1441619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method of </a:t>
            </a:r>
            <a:r>
              <a:rPr lang="en-GB" dirty="0" err="1"/>
              <a:t>BadWord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981" y="1624903"/>
            <a:ext cx="6649379" cy="4946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BadWord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</a:p>
          <a:p>
            <a:pPr marL="0" indent="0">
              <a:buNone/>
            </a:pP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getWord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this.word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setWord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word) {</a:t>
            </a: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this.word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word;</a:t>
            </a: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24146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en-GB" dirty="0"/>
              <a:t>Business Components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9451" y="1253330"/>
            <a:ext cx="4418597" cy="5429967"/>
          </a:xfrm>
        </p:spPr>
        <p:txBody>
          <a:bodyPr>
            <a:normAutofit/>
          </a:bodyPr>
          <a:lstStyle/>
          <a:p>
            <a:pPr lvl="1"/>
            <a:r>
              <a:rPr lang="en-GB" sz="2200" dirty="0"/>
              <a:t>@Stateful </a:t>
            </a:r>
            <a:r>
              <a:rPr lang="en-GB" sz="2200" dirty="0" err="1"/>
              <a:t>AnswerService</a:t>
            </a:r>
            <a:endParaRPr lang="en-GB" sz="2200" dirty="0"/>
          </a:p>
          <a:p>
            <a:pPr lvl="2"/>
            <a:r>
              <a:rPr lang="it-IT" sz="1400" dirty="0" err="1"/>
              <a:t>reportAnswers</a:t>
            </a:r>
            <a:r>
              <a:rPr lang="it-IT" sz="1400" dirty="0"/>
              <a:t>(User </a:t>
            </a:r>
            <a:r>
              <a:rPr lang="it-IT" sz="1400" dirty="0" err="1"/>
              <a:t>user_idx</a:t>
            </a:r>
            <a:r>
              <a:rPr lang="it-IT" sz="1400" dirty="0"/>
              <a:t>)</a:t>
            </a:r>
            <a:endParaRPr lang="en-GB" sz="1400" dirty="0"/>
          </a:p>
          <a:p>
            <a:pPr lvl="2"/>
            <a:r>
              <a:rPr lang="it-IT" sz="1400" dirty="0" err="1"/>
              <a:t>setQuestions</a:t>
            </a:r>
            <a:r>
              <a:rPr lang="it-IT" sz="1400" dirty="0"/>
              <a:t>(List&lt;</a:t>
            </a:r>
            <a:r>
              <a:rPr lang="it-IT" sz="1400" dirty="0" err="1"/>
              <a:t>Question</a:t>
            </a:r>
            <a:r>
              <a:rPr lang="it-IT" sz="1400" dirty="0"/>
              <a:t>&gt; </a:t>
            </a:r>
            <a:r>
              <a:rPr lang="it-IT" sz="1400" dirty="0" err="1"/>
              <a:t>qs</a:t>
            </a:r>
            <a:r>
              <a:rPr lang="it-IT" sz="1400" dirty="0"/>
              <a:t>)</a:t>
            </a:r>
          </a:p>
          <a:p>
            <a:pPr lvl="2"/>
            <a:r>
              <a:rPr lang="it-IT" sz="1400" dirty="0" err="1"/>
              <a:t>addAnswers</a:t>
            </a:r>
            <a:r>
              <a:rPr lang="it-IT" sz="1400" dirty="0"/>
              <a:t>(</a:t>
            </a:r>
            <a:r>
              <a:rPr lang="it-IT" sz="1400" dirty="0" err="1"/>
              <a:t>String</a:t>
            </a:r>
            <a:r>
              <a:rPr lang="it-IT" sz="1400" dirty="0"/>
              <a:t>[] </a:t>
            </a:r>
            <a:r>
              <a:rPr lang="it-IT" sz="1400" dirty="0" err="1"/>
              <a:t>answs</a:t>
            </a:r>
            <a:r>
              <a:rPr lang="it-IT" sz="1400" dirty="0"/>
              <a:t>, User </a:t>
            </a:r>
            <a:r>
              <a:rPr lang="it-IT" sz="1400" dirty="0" err="1"/>
              <a:t>user</a:t>
            </a:r>
            <a:r>
              <a:rPr lang="it-IT" sz="1400" dirty="0"/>
              <a:t>)</a:t>
            </a:r>
          </a:p>
          <a:p>
            <a:pPr marL="914400" lvl="2" indent="0">
              <a:buNone/>
            </a:pPr>
            <a:endParaRPr lang="en-GB" dirty="0"/>
          </a:p>
          <a:p>
            <a:pPr lvl="1"/>
            <a:r>
              <a:rPr lang="en-GB" sz="2200" dirty="0"/>
              <a:t>@Stateless </a:t>
            </a:r>
            <a:r>
              <a:rPr lang="en-GB" sz="2200" dirty="0" err="1"/>
              <a:t>LeaderboardService</a:t>
            </a:r>
            <a:endParaRPr lang="en-GB" sz="2200" dirty="0"/>
          </a:p>
          <a:p>
            <a:pPr lvl="2"/>
            <a:r>
              <a:rPr lang="it-IT" sz="1500" dirty="0" err="1"/>
              <a:t>getLeaderboards</a:t>
            </a:r>
            <a:r>
              <a:rPr lang="it-IT" sz="1500" dirty="0"/>
              <a:t>(</a:t>
            </a:r>
            <a:r>
              <a:rPr lang="it-IT" sz="1500" dirty="0" err="1"/>
              <a:t>int</a:t>
            </a:r>
            <a:r>
              <a:rPr lang="it-IT" sz="1500" dirty="0"/>
              <a:t> </a:t>
            </a:r>
            <a:r>
              <a:rPr lang="it-IT" sz="1500" dirty="0" err="1"/>
              <a:t>questionnaireID</a:t>
            </a:r>
            <a:r>
              <a:rPr lang="it-IT" sz="1500" dirty="0"/>
              <a:t>)</a:t>
            </a:r>
          </a:p>
          <a:p>
            <a:pPr lvl="2"/>
            <a:r>
              <a:rPr lang="it-IT" sz="1500" dirty="0" err="1"/>
              <a:t>getUsers</a:t>
            </a:r>
            <a:r>
              <a:rPr lang="it-IT" sz="1500" dirty="0"/>
              <a:t>(</a:t>
            </a:r>
            <a:r>
              <a:rPr lang="it-IT" sz="1500" dirty="0" err="1"/>
              <a:t>int</a:t>
            </a:r>
            <a:r>
              <a:rPr lang="it-IT" sz="1500" dirty="0"/>
              <a:t> </a:t>
            </a:r>
            <a:r>
              <a:rPr lang="it-IT" sz="1500" dirty="0" err="1"/>
              <a:t>questionnaireID</a:t>
            </a:r>
            <a:r>
              <a:rPr lang="it-IT" sz="1500" dirty="0"/>
              <a:t>)</a:t>
            </a:r>
          </a:p>
          <a:p>
            <a:pPr lvl="2"/>
            <a:r>
              <a:rPr lang="it-IT" sz="1500" dirty="0" err="1"/>
              <a:t>getUsersCancelled</a:t>
            </a:r>
            <a:r>
              <a:rPr lang="it-IT" sz="1500" dirty="0"/>
              <a:t>(</a:t>
            </a:r>
            <a:r>
              <a:rPr lang="it-IT" sz="1500" dirty="0" err="1"/>
              <a:t>int</a:t>
            </a:r>
            <a:r>
              <a:rPr lang="it-IT" sz="1500" dirty="0"/>
              <a:t> </a:t>
            </a:r>
            <a:r>
              <a:rPr lang="it-IT" sz="1500" dirty="0" err="1"/>
              <a:t>questionnaireID</a:t>
            </a:r>
            <a:r>
              <a:rPr lang="it-IT" sz="1500" dirty="0"/>
              <a:t>)</a:t>
            </a:r>
          </a:p>
          <a:p>
            <a:pPr lvl="2"/>
            <a:r>
              <a:rPr lang="it-IT" sz="1500" dirty="0" err="1"/>
              <a:t>userCancels</a:t>
            </a:r>
            <a:r>
              <a:rPr lang="it-IT" sz="1500" dirty="0"/>
              <a:t>(User </a:t>
            </a:r>
            <a:r>
              <a:rPr lang="it-IT" sz="1500" dirty="0" err="1"/>
              <a:t>user</a:t>
            </a:r>
            <a:r>
              <a:rPr lang="it-IT" sz="1500" dirty="0"/>
              <a:t>, </a:t>
            </a:r>
            <a:r>
              <a:rPr lang="it-IT" sz="1500" dirty="0" err="1"/>
              <a:t>int</a:t>
            </a:r>
            <a:r>
              <a:rPr lang="it-IT" sz="1500" dirty="0"/>
              <a:t> </a:t>
            </a:r>
            <a:r>
              <a:rPr lang="it-IT" sz="1500" dirty="0" err="1"/>
              <a:t>questionnaire</a:t>
            </a:r>
            <a:r>
              <a:rPr lang="it-IT" sz="1500" dirty="0"/>
              <a:t>)</a:t>
            </a:r>
            <a:br>
              <a:rPr lang="en-GB" dirty="0"/>
            </a:br>
            <a:endParaRPr lang="en-GB" dirty="0"/>
          </a:p>
          <a:p>
            <a:pPr lvl="1"/>
            <a:r>
              <a:rPr lang="en-GB" sz="2200" dirty="0"/>
              <a:t>@Stateless </a:t>
            </a:r>
            <a:r>
              <a:rPr lang="en-GB" sz="2200" dirty="0" err="1"/>
              <a:t>ProductService</a:t>
            </a:r>
            <a:endParaRPr lang="en-GB" sz="2200" dirty="0"/>
          </a:p>
          <a:p>
            <a:pPr lvl="2"/>
            <a:r>
              <a:rPr lang="it-IT" sz="1400" dirty="0" err="1"/>
              <a:t>getProduct</a:t>
            </a:r>
            <a:r>
              <a:rPr lang="it-IT" sz="1400" dirty="0"/>
              <a:t>(</a:t>
            </a:r>
            <a:r>
              <a:rPr lang="it-IT" sz="1400" dirty="0" err="1"/>
              <a:t>String</a:t>
            </a:r>
            <a:r>
              <a:rPr lang="it-IT" sz="1400" dirty="0"/>
              <a:t> </a:t>
            </a:r>
            <a:r>
              <a:rPr lang="it-IT" sz="1400" dirty="0" err="1"/>
              <a:t>name</a:t>
            </a:r>
            <a:r>
              <a:rPr lang="it-IT" sz="1400" dirty="0"/>
              <a:t>)</a:t>
            </a:r>
          </a:p>
          <a:p>
            <a:pPr lvl="2"/>
            <a:r>
              <a:rPr lang="it-IT" sz="1400" dirty="0" err="1"/>
              <a:t>createProduct</a:t>
            </a:r>
            <a:r>
              <a:rPr lang="it-IT" sz="1400" dirty="0"/>
              <a:t>(</a:t>
            </a:r>
            <a:r>
              <a:rPr lang="it-IT" sz="1400" dirty="0" err="1"/>
              <a:t>String</a:t>
            </a:r>
            <a:r>
              <a:rPr lang="it-IT" sz="1400" dirty="0"/>
              <a:t> </a:t>
            </a:r>
            <a:r>
              <a:rPr lang="it-IT" sz="1400" dirty="0" err="1"/>
              <a:t>name</a:t>
            </a:r>
            <a:r>
              <a:rPr lang="it-IT" sz="1400" dirty="0"/>
              <a:t>, byte[] image)</a:t>
            </a:r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463216EF-2A40-BC49-8C45-6D17938F8160}"/>
              </a:ext>
            </a:extLst>
          </p:cNvPr>
          <p:cNvSpPr txBox="1">
            <a:spLocks/>
          </p:cNvSpPr>
          <p:nvPr/>
        </p:nvSpPr>
        <p:spPr>
          <a:xfrm>
            <a:off x="4350368" y="1325563"/>
            <a:ext cx="4418597" cy="5429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/>
              <a:t>@Stateful </a:t>
            </a:r>
            <a:r>
              <a:rPr lang="en-GB" dirty="0" err="1"/>
              <a:t>QuestionnaireService</a:t>
            </a:r>
            <a:endParaRPr lang="en-GB" dirty="0"/>
          </a:p>
          <a:p>
            <a:pPr lvl="2"/>
            <a:r>
              <a:rPr lang="it-IT" sz="1400" dirty="0" err="1"/>
              <a:t>findDailyQuestionnaire</a:t>
            </a:r>
            <a:r>
              <a:rPr lang="it-IT" sz="1400" dirty="0"/>
              <a:t>(</a:t>
            </a:r>
            <a:r>
              <a:rPr lang="it-IT" sz="1400" dirty="0" err="1"/>
              <a:t>String</a:t>
            </a:r>
            <a:r>
              <a:rPr lang="it-IT" sz="1400" dirty="0"/>
              <a:t> date)</a:t>
            </a:r>
          </a:p>
          <a:p>
            <a:pPr lvl="2"/>
            <a:r>
              <a:rPr lang="it-IT" sz="1400" dirty="0" err="1"/>
              <a:t>createQuestionnaire</a:t>
            </a:r>
            <a:r>
              <a:rPr lang="it-IT" sz="1400" dirty="0"/>
              <a:t>(</a:t>
            </a:r>
            <a:r>
              <a:rPr lang="it-IT" sz="1400" dirty="0" err="1"/>
              <a:t>String</a:t>
            </a:r>
            <a:r>
              <a:rPr lang="it-IT" sz="1400" dirty="0"/>
              <a:t> </a:t>
            </a:r>
            <a:r>
              <a:rPr lang="it-IT" sz="1400" dirty="0" err="1"/>
              <a:t>q_date</a:t>
            </a:r>
            <a:r>
              <a:rPr lang="it-IT" sz="1400" dirty="0"/>
              <a:t>, </a:t>
            </a:r>
            <a:r>
              <a:rPr lang="it-IT" sz="1400" dirty="0" err="1"/>
              <a:t>int</a:t>
            </a:r>
            <a:r>
              <a:rPr lang="it-IT" sz="1400" dirty="0"/>
              <a:t> </a:t>
            </a:r>
            <a:r>
              <a:rPr lang="it-IT" sz="1400" dirty="0" err="1"/>
              <a:t>productID</a:t>
            </a:r>
            <a:r>
              <a:rPr lang="it-IT" sz="1400" dirty="0"/>
              <a:t>, </a:t>
            </a:r>
            <a:r>
              <a:rPr lang="it-IT" sz="1400" dirty="0" err="1"/>
              <a:t>String</a:t>
            </a:r>
            <a:r>
              <a:rPr lang="it-IT" sz="1400" dirty="0"/>
              <a:t>[] </a:t>
            </a:r>
            <a:r>
              <a:rPr lang="it-IT" sz="1400" dirty="0" err="1"/>
              <a:t>questions</a:t>
            </a:r>
            <a:r>
              <a:rPr lang="it-IT" sz="1400" dirty="0"/>
              <a:t>)</a:t>
            </a:r>
          </a:p>
          <a:p>
            <a:pPr lvl="2"/>
            <a:r>
              <a:rPr lang="it-IT" sz="1400" dirty="0" err="1"/>
              <a:t>findQuestionnaire</a:t>
            </a:r>
            <a:r>
              <a:rPr lang="it-IT" sz="1400" dirty="0"/>
              <a:t> (</a:t>
            </a:r>
            <a:r>
              <a:rPr lang="it-IT" sz="1400" dirty="0" err="1"/>
              <a:t>String</a:t>
            </a:r>
            <a:r>
              <a:rPr lang="it-IT" sz="1400" dirty="0"/>
              <a:t> date, Product </a:t>
            </a:r>
            <a:r>
              <a:rPr lang="it-IT" sz="1400" dirty="0" err="1"/>
              <a:t>product</a:t>
            </a:r>
            <a:r>
              <a:rPr lang="it-IT" sz="1400" dirty="0"/>
              <a:t>)</a:t>
            </a:r>
          </a:p>
          <a:p>
            <a:pPr lvl="2"/>
            <a:r>
              <a:rPr lang="it-IT" sz="1400" dirty="0" err="1"/>
              <a:t>findQuestionnaires</a:t>
            </a:r>
            <a:r>
              <a:rPr lang="it-IT" sz="1400" dirty="0"/>
              <a:t> ()</a:t>
            </a:r>
          </a:p>
          <a:p>
            <a:pPr lvl="2"/>
            <a:r>
              <a:rPr lang="it-IT" sz="1400" dirty="0" err="1"/>
              <a:t>deleteQuestionnaire</a:t>
            </a:r>
            <a:r>
              <a:rPr lang="it-IT" sz="1400" dirty="0"/>
              <a:t> (</a:t>
            </a:r>
            <a:r>
              <a:rPr lang="it-IT" sz="1400" dirty="0" err="1"/>
              <a:t>int</a:t>
            </a:r>
            <a:r>
              <a:rPr lang="it-IT" sz="1400" dirty="0"/>
              <a:t> </a:t>
            </a:r>
            <a:r>
              <a:rPr lang="it-IT" sz="1400" dirty="0" err="1"/>
              <a:t>questionnaireID</a:t>
            </a:r>
            <a:r>
              <a:rPr lang="it-IT" sz="1400" dirty="0"/>
              <a:t>)</a:t>
            </a:r>
            <a:endParaRPr lang="en-GB" sz="1400" dirty="0"/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@Stateless </a:t>
            </a:r>
            <a:r>
              <a:rPr lang="en-GB" dirty="0" err="1"/>
              <a:t>QuestionService</a:t>
            </a:r>
            <a:endParaRPr lang="en-GB" dirty="0"/>
          </a:p>
          <a:p>
            <a:pPr lvl="2"/>
            <a:r>
              <a:rPr lang="it-IT" sz="1500" dirty="0" err="1"/>
              <a:t>findMarketingQuestions</a:t>
            </a:r>
            <a:r>
              <a:rPr lang="it-IT" sz="1500" dirty="0"/>
              <a:t>(</a:t>
            </a:r>
            <a:r>
              <a:rPr lang="it-IT" sz="1500" dirty="0" err="1"/>
              <a:t>int</a:t>
            </a:r>
            <a:r>
              <a:rPr lang="it-IT" sz="1500" dirty="0"/>
              <a:t> </a:t>
            </a:r>
            <a:r>
              <a:rPr lang="it-IT" sz="1500" dirty="0" err="1"/>
              <a:t>ID_questionnaire</a:t>
            </a:r>
            <a:r>
              <a:rPr lang="it-IT" sz="1500" dirty="0"/>
              <a:t>)</a:t>
            </a:r>
          </a:p>
          <a:p>
            <a:pPr lvl="2"/>
            <a:r>
              <a:rPr lang="it-IT" sz="1500" dirty="0" err="1"/>
              <a:t>findStatisticalQuestions</a:t>
            </a:r>
            <a:r>
              <a:rPr lang="it-IT" sz="1500" dirty="0"/>
              <a:t>(</a:t>
            </a:r>
            <a:r>
              <a:rPr lang="it-IT" sz="1500" dirty="0" err="1"/>
              <a:t>int</a:t>
            </a:r>
            <a:r>
              <a:rPr lang="it-IT" sz="1500" dirty="0"/>
              <a:t> </a:t>
            </a:r>
            <a:r>
              <a:rPr lang="it-IT" sz="1500" dirty="0" err="1"/>
              <a:t>ID_questionnaire</a:t>
            </a:r>
            <a:r>
              <a:rPr lang="it-IT" sz="1500" dirty="0"/>
              <a:t>)</a:t>
            </a:r>
          </a:p>
          <a:p>
            <a:pPr lvl="2"/>
            <a:r>
              <a:rPr lang="it-IT" sz="1500" dirty="0" err="1"/>
              <a:t>submitQuestion</a:t>
            </a:r>
            <a:r>
              <a:rPr lang="it-IT" sz="1500" dirty="0"/>
              <a:t>(</a:t>
            </a:r>
            <a:r>
              <a:rPr lang="it-IT" sz="1500" dirty="0" err="1"/>
              <a:t>String</a:t>
            </a:r>
            <a:r>
              <a:rPr lang="it-IT" sz="1500" dirty="0"/>
              <a:t> </a:t>
            </a:r>
            <a:r>
              <a:rPr lang="it-IT" sz="1500" dirty="0" err="1"/>
              <a:t>quest</a:t>
            </a:r>
            <a:r>
              <a:rPr lang="it-IT" sz="1500" dirty="0"/>
              <a:t>, </a:t>
            </a:r>
            <a:r>
              <a:rPr lang="it-IT" sz="1500" dirty="0" err="1"/>
              <a:t>Questionnaire</a:t>
            </a:r>
            <a:r>
              <a:rPr lang="it-IT" sz="1500" dirty="0"/>
              <a:t> </a:t>
            </a:r>
            <a:r>
              <a:rPr lang="it-IT" sz="1500" dirty="0" err="1"/>
              <a:t>questionnaire</a:t>
            </a:r>
            <a:r>
              <a:rPr lang="it-IT" sz="1500" dirty="0"/>
              <a:t>)</a:t>
            </a:r>
            <a:endParaRPr lang="en-GB" sz="1500" dirty="0"/>
          </a:p>
          <a:p>
            <a:pPr marL="914400" lvl="2" indent="0">
              <a:buNone/>
            </a:pPr>
            <a:endParaRPr lang="en-GB" dirty="0"/>
          </a:p>
          <a:p>
            <a:pPr lvl="1"/>
            <a:r>
              <a:rPr lang="en-GB" dirty="0"/>
              <a:t>@Stateless </a:t>
            </a:r>
            <a:r>
              <a:rPr lang="en-GB" dirty="0" err="1"/>
              <a:t>UserService</a:t>
            </a:r>
            <a:endParaRPr lang="en-GB" dirty="0"/>
          </a:p>
          <a:p>
            <a:pPr lvl="2"/>
            <a:r>
              <a:rPr lang="it-IT" sz="1500" dirty="0" err="1"/>
              <a:t>checkCredentials</a:t>
            </a:r>
            <a:r>
              <a:rPr lang="it-IT" sz="1500" dirty="0"/>
              <a:t>(</a:t>
            </a:r>
            <a:r>
              <a:rPr lang="it-IT" sz="1500" dirty="0" err="1"/>
              <a:t>String</a:t>
            </a:r>
            <a:r>
              <a:rPr lang="it-IT" sz="1500" dirty="0"/>
              <a:t> </a:t>
            </a:r>
            <a:r>
              <a:rPr lang="it-IT" sz="1500" dirty="0" err="1"/>
              <a:t>usr</a:t>
            </a:r>
            <a:r>
              <a:rPr lang="it-IT" sz="1500" dirty="0"/>
              <a:t>, </a:t>
            </a:r>
            <a:r>
              <a:rPr lang="it-IT" sz="1500" dirty="0" err="1"/>
              <a:t>String</a:t>
            </a:r>
            <a:r>
              <a:rPr lang="it-IT" sz="1500" dirty="0"/>
              <a:t> </a:t>
            </a:r>
            <a:r>
              <a:rPr lang="it-IT" sz="1500" dirty="0" err="1"/>
              <a:t>pwd</a:t>
            </a:r>
            <a:r>
              <a:rPr lang="it-IT" sz="1500" dirty="0"/>
              <a:t>)</a:t>
            </a:r>
          </a:p>
          <a:p>
            <a:pPr lvl="2"/>
            <a:r>
              <a:rPr lang="it-IT" sz="1500" dirty="0" err="1"/>
              <a:t>createUser</a:t>
            </a:r>
            <a:r>
              <a:rPr lang="it-IT" sz="1500" dirty="0"/>
              <a:t>(</a:t>
            </a:r>
            <a:r>
              <a:rPr lang="it-IT" sz="1500" dirty="0" err="1"/>
              <a:t>String</a:t>
            </a:r>
            <a:r>
              <a:rPr lang="it-IT" sz="1500" dirty="0"/>
              <a:t> username, </a:t>
            </a:r>
            <a:r>
              <a:rPr lang="it-IT" sz="1500" dirty="0" err="1"/>
              <a:t>String</a:t>
            </a:r>
            <a:r>
              <a:rPr lang="it-IT" sz="1500" dirty="0"/>
              <a:t> password, </a:t>
            </a:r>
            <a:r>
              <a:rPr lang="it-IT" sz="1500" dirty="0" err="1"/>
              <a:t>String</a:t>
            </a:r>
            <a:r>
              <a:rPr lang="it-IT" sz="1500" dirty="0"/>
              <a:t> email)</a:t>
            </a:r>
          </a:p>
          <a:p>
            <a:pPr lvl="2"/>
            <a:r>
              <a:rPr lang="it-IT" sz="1500" dirty="0" err="1"/>
              <a:t>updateUser</a:t>
            </a:r>
            <a:r>
              <a:rPr lang="it-IT" sz="1500" dirty="0"/>
              <a:t>(User u)</a:t>
            </a:r>
            <a:endParaRPr lang="en-GB" sz="1500" dirty="0"/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6842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en-GB" dirty="0"/>
              <a:t>Client Components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7150" y="1253331"/>
            <a:ext cx="3886200" cy="5489440"/>
          </a:xfrm>
        </p:spPr>
        <p:txBody>
          <a:bodyPr>
            <a:normAutofit/>
          </a:bodyPr>
          <a:lstStyle/>
          <a:p>
            <a:r>
              <a:rPr lang="en-GB" dirty="0"/>
              <a:t>Servlets</a:t>
            </a:r>
          </a:p>
          <a:p>
            <a:pPr lvl="1"/>
            <a:r>
              <a:rPr lang="en-GB" sz="2000" dirty="0" err="1"/>
              <a:t>CheckLogin</a:t>
            </a:r>
            <a:endParaRPr lang="en-GB" sz="2000" dirty="0"/>
          </a:p>
          <a:p>
            <a:pPr lvl="1"/>
            <a:r>
              <a:rPr lang="en-GB" sz="2000" dirty="0"/>
              <a:t>Cancel</a:t>
            </a:r>
          </a:p>
          <a:p>
            <a:pPr lvl="1"/>
            <a:r>
              <a:rPr lang="en-GB" sz="2000" dirty="0" err="1"/>
              <a:t>CreateProduct</a:t>
            </a:r>
            <a:endParaRPr lang="en-GB" sz="2000" dirty="0"/>
          </a:p>
          <a:p>
            <a:pPr lvl="1"/>
            <a:r>
              <a:rPr lang="en-GB" sz="2000" dirty="0" err="1"/>
              <a:t>CreateQuestionnaire</a:t>
            </a:r>
            <a:endParaRPr lang="en-GB" sz="2000" dirty="0"/>
          </a:p>
          <a:p>
            <a:pPr lvl="1"/>
            <a:r>
              <a:rPr lang="en-GB" sz="2000" dirty="0" err="1"/>
              <a:t>DeleteQuestionnaire</a:t>
            </a:r>
            <a:endParaRPr lang="en-GB" sz="2000" dirty="0"/>
          </a:p>
          <a:p>
            <a:pPr lvl="1"/>
            <a:r>
              <a:rPr lang="en-GB" sz="2000" dirty="0" err="1"/>
              <a:t>GoToAdminPage</a:t>
            </a:r>
            <a:endParaRPr lang="en-GB" sz="2000" dirty="0"/>
          </a:p>
          <a:p>
            <a:pPr lvl="1"/>
            <a:r>
              <a:rPr lang="en-GB" sz="2000" dirty="0" err="1"/>
              <a:t>GoToCreationPage</a:t>
            </a:r>
            <a:endParaRPr lang="en-GB" sz="2000" dirty="0"/>
          </a:p>
          <a:p>
            <a:pPr lvl="1"/>
            <a:r>
              <a:rPr lang="en-GB" sz="2000" dirty="0" err="1"/>
              <a:t>GoToDeletionPage</a:t>
            </a:r>
            <a:endParaRPr lang="en-GB" sz="2000" dirty="0"/>
          </a:p>
          <a:p>
            <a:pPr lvl="1"/>
            <a:r>
              <a:rPr lang="en-GB" sz="2000" dirty="0" err="1"/>
              <a:t>GoToHomePage</a:t>
            </a:r>
            <a:endParaRPr lang="en-GB" sz="2000" dirty="0"/>
          </a:p>
          <a:p>
            <a:pPr lvl="1"/>
            <a:r>
              <a:rPr lang="en-GB" sz="2000" dirty="0" err="1"/>
              <a:t>GoToInspectionPage</a:t>
            </a:r>
            <a:endParaRPr lang="en-GB" sz="2000" dirty="0"/>
          </a:p>
          <a:p>
            <a:pPr lvl="1"/>
            <a:r>
              <a:rPr lang="en-GB" sz="2000" dirty="0" err="1"/>
              <a:t>GoToLeaderboardPage</a:t>
            </a:r>
            <a:endParaRPr lang="en-GB" sz="2000" dirty="0"/>
          </a:p>
          <a:p>
            <a:pPr lvl="1"/>
            <a:r>
              <a:rPr lang="en-GB" sz="2000" dirty="0" err="1"/>
              <a:t>GoToQuestionnairePage</a:t>
            </a:r>
            <a:endParaRPr lang="en-GB" sz="2000" dirty="0"/>
          </a:p>
          <a:p>
            <a:pPr lvl="1"/>
            <a:r>
              <a:rPr lang="en-GB" sz="2000" dirty="0" err="1"/>
              <a:t>GoToStatisticalSection</a:t>
            </a:r>
            <a:endParaRPr lang="en-GB" sz="2000" dirty="0"/>
          </a:p>
          <a:p>
            <a:pPr lvl="1"/>
            <a:r>
              <a:rPr lang="en-GB" sz="2000" dirty="0" err="1"/>
              <a:t>InspectQuestionnaire</a:t>
            </a:r>
            <a:endParaRPr lang="en-GB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13559" y="1253331"/>
            <a:ext cx="4418597" cy="4351338"/>
          </a:xfrm>
        </p:spPr>
        <p:txBody>
          <a:bodyPr>
            <a:normAutofit/>
          </a:bodyPr>
          <a:lstStyle/>
          <a:p>
            <a:pPr lvl="1"/>
            <a:r>
              <a:rPr lang="en-GB" sz="2000" dirty="0" err="1"/>
              <a:t>SubmitAnswers</a:t>
            </a:r>
            <a:endParaRPr lang="en-GB" sz="2000" dirty="0"/>
          </a:p>
          <a:p>
            <a:pPr lvl="1"/>
            <a:r>
              <a:rPr lang="en-GB" sz="2000" dirty="0" err="1"/>
              <a:t>SubmitQuestions</a:t>
            </a:r>
            <a:endParaRPr lang="en-GB" sz="2000" dirty="0"/>
          </a:p>
          <a:p>
            <a:pPr lvl="1"/>
            <a:r>
              <a:rPr lang="en-GB" sz="2000" dirty="0"/>
              <a:t>Subscribe</a:t>
            </a:r>
          </a:p>
          <a:p>
            <a:pPr lvl="1"/>
            <a:endParaRPr lang="en-GB" sz="2000" dirty="0"/>
          </a:p>
          <a:p>
            <a:r>
              <a:rPr lang="en-GB" dirty="0"/>
              <a:t>Utils</a:t>
            </a:r>
          </a:p>
          <a:p>
            <a:pPr lvl="1"/>
            <a:r>
              <a:rPr lang="en-GB" sz="2000" dirty="0" err="1"/>
              <a:t>ImageUtils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8154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/>
              <a:t>The </a:t>
            </a:r>
            <a:r>
              <a:rPr lang="it-IT" dirty="0" err="1"/>
              <a:t>administrator</a:t>
            </a:r>
            <a:r>
              <a:rPr lang="it-IT" dirty="0"/>
              <a:t> can </a:t>
            </a:r>
            <a:r>
              <a:rPr lang="it-IT" dirty="0" err="1"/>
              <a:t>access</a:t>
            </a:r>
            <a:r>
              <a:rPr lang="it-IT" dirty="0"/>
              <a:t> a </a:t>
            </a:r>
            <a:r>
              <a:rPr lang="it-IT" dirty="0" err="1"/>
              <a:t>dedicated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on the </a:t>
            </a:r>
            <a:r>
              <a:rPr lang="it-IT" dirty="0" err="1"/>
              <a:t>same</a:t>
            </a:r>
            <a:r>
              <a:rPr lang="it-IT" dirty="0"/>
              <a:t> database,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features</a:t>
            </a:r>
            <a:r>
              <a:rPr lang="it-IT" dirty="0"/>
              <a:t> the </a:t>
            </a:r>
            <a:r>
              <a:rPr lang="it-IT" dirty="0" err="1"/>
              <a:t>following</a:t>
            </a:r>
            <a:r>
              <a:rPr lang="it-IT" dirty="0"/>
              <a:t> </a:t>
            </a:r>
            <a:r>
              <a:rPr lang="it-IT" dirty="0" err="1"/>
              <a:t>pages</a:t>
            </a:r>
            <a:r>
              <a:rPr lang="it-IT" dirty="0"/>
              <a:t>: </a:t>
            </a:r>
          </a:p>
          <a:p>
            <a:r>
              <a:rPr lang="it-IT" dirty="0"/>
              <a:t>A CREATION page for </a:t>
            </a:r>
            <a:r>
              <a:rPr lang="it-IT" dirty="0" err="1"/>
              <a:t>inserting</a:t>
            </a:r>
            <a:r>
              <a:rPr lang="it-IT" dirty="0"/>
              <a:t> the </a:t>
            </a:r>
            <a:r>
              <a:rPr lang="it-IT" dirty="0" err="1"/>
              <a:t>product</a:t>
            </a:r>
            <a:r>
              <a:rPr lang="it-IT" dirty="0"/>
              <a:t> of the </a:t>
            </a:r>
            <a:r>
              <a:rPr lang="it-IT" dirty="0" err="1"/>
              <a:t>day</a:t>
            </a:r>
            <a:r>
              <a:rPr lang="it-IT" dirty="0"/>
              <a:t> for the </a:t>
            </a:r>
            <a:r>
              <a:rPr lang="it-IT" dirty="0" err="1"/>
              <a:t>current</a:t>
            </a:r>
            <a:r>
              <a:rPr lang="it-IT" dirty="0"/>
              <a:t> date or for a </a:t>
            </a:r>
            <a:r>
              <a:rPr lang="it-IT" dirty="0" err="1"/>
              <a:t>posterior</a:t>
            </a:r>
            <a:r>
              <a:rPr lang="it-IT" dirty="0"/>
              <a:t> date and for </a:t>
            </a:r>
            <a:r>
              <a:rPr lang="it-IT" dirty="0" err="1"/>
              <a:t>creating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marketing </a:t>
            </a:r>
            <a:r>
              <a:rPr lang="it-IT" dirty="0" err="1"/>
              <a:t>questions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product</a:t>
            </a:r>
            <a:r>
              <a:rPr lang="it-IT" dirty="0"/>
              <a:t>. </a:t>
            </a:r>
          </a:p>
          <a:p>
            <a:r>
              <a:rPr lang="it-IT" dirty="0"/>
              <a:t>An INSPECTION page for </a:t>
            </a:r>
            <a:r>
              <a:rPr lang="it-IT" dirty="0" err="1"/>
              <a:t>accessing</a:t>
            </a:r>
            <a:r>
              <a:rPr lang="it-IT" dirty="0"/>
              <a:t> the data of a </a:t>
            </a:r>
            <a:r>
              <a:rPr lang="it-IT" dirty="0" err="1"/>
              <a:t>past</a:t>
            </a:r>
            <a:r>
              <a:rPr lang="it-IT" dirty="0"/>
              <a:t> </a:t>
            </a:r>
            <a:r>
              <a:rPr lang="it-IT" dirty="0" err="1"/>
              <a:t>questionnaire</a:t>
            </a:r>
            <a:r>
              <a:rPr lang="it-IT" dirty="0"/>
              <a:t>. The </a:t>
            </a:r>
            <a:r>
              <a:rPr lang="it-IT" dirty="0" err="1"/>
              <a:t>visualized</a:t>
            </a:r>
            <a:r>
              <a:rPr lang="it-IT" dirty="0"/>
              <a:t> data for a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questionnaire</a:t>
            </a:r>
            <a:r>
              <a:rPr lang="it-IT" dirty="0"/>
              <a:t> include: </a:t>
            </a:r>
            <a:br>
              <a:rPr lang="it-IT" dirty="0"/>
            </a:br>
            <a:r>
              <a:rPr lang="it-IT" dirty="0"/>
              <a:t>- List of </a:t>
            </a:r>
            <a:r>
              <a:rPr lang="it-IT" dirty="0" err="1"/>
              <a:t>users</a:t>
            </a:r>
            <a:r>
              <a:rPr lang="it-IT" dirty="0"/>
              <a:t>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submitted</a:t>
            </a:r>
            <a:r>
              <a:rPr lang="it-IT" dirty="0"/>
              <a:t> the </a:t>
            </a:r>
            <a:r>
              <a:rPr lang="it-IT" dirty="0" err="1"/>
              <a:t>questionnaire</a:t>
            </a:r>
            <a:br>
              <a:rPr lang="it-IT" dirty="0"/>
            </a:br>
            <a:r>
              <a:rPr lang="it-IT" dirty="0"/>
              <a:t>- List of </a:t>
            </a:r>
            <a:r>
              <a:rPr lang="it-IT" dirty="0" err="1"/>
              <a:t>users</a:t>
            </a:r>
            <a:r>
              <a:rPr lang="it-IT" dirty="0"/>
              <a:t>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cancelled</a:t>
            </a:r>
            <a:r>
              <a:rPr lang="it-IT" dirty="0"/>
              <a:t> the </a:t>
            </a:r>
            <a:r>
              <a:rPr lang="it-IT" dirty="0" err="1"/>
              <a:t>questionnaire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- </a:t>
            </a:r>
            <a:r>
              <a:rPr lang="it-IT" dirty="0" err="1"/>
              <a:t>Questionnaire</a:t>
            </a:r>
            <a:r>
              <a:rPr lang="it-IT" dirty="0"/>
              <a:t> </a:t>
            </a:r>
            <a:r>
              <a:rPr lang="it-IT" dirty="0" err="1"/>
              <a:t>answers</a:t>
            </a:r>
            <a:r>
              <a:rPr lang="it-IT" dirty="0"/>
              <a:t> of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user</a:t>
            </a:r>
            <a:r>
              <a:rPr lang="it-IT" dirty="0"/>
              <a:t>. </a:t>
            </a:r>
          </a:p>
          <a:p>
            <a:r>
              <a:rPr lang="it-IT" dirty="0"/>
              <a:t>A DELETION page for ERASING the </a:t>
            </a:r>
            <a:r>
              <a:rPr lang="it-IT" dirty="0" err="1"/>
              <a:t>questionnaire</a:t>
            </a:r>
            <a:r>
              <a:rPr lang="it-IT" dirty="0"/>
              <a:t> data and the 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responses</a:t>
            </a:r>
            <a:r>
              <a:rPr lang="it-IT" dirty="0"/>
              <a:t> and </a:t>
            </a:r>
            <a:r>
              <a:rPr lang="it-IT" dirty="0" err="1"/>
              <a:t>points</a:t>
            </a:r>
            <a:r>
              <a:rPr lang="it-IT" dirty="0"/>
              <a:t> of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users</a:t>
            </a:r>
            <a:r>
              <a:rPr lang="it-IT" dirty="0"/>
              <a:t>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filled</a:t>
            </a:r>
            <a:r>
              <a:rPr lang="it-IT" dirty="0"/>
              <a:t> in the </a:t>
            </a:r>
            <a:r>
              <a:rPr lang="it-IT" dirty="0" err="1"/>
              <a:t>questionnaire</a:t>
            </a:r>
            <a:r>
              <a:rPr lang="it-IT" dirty="0"/>
              <a:t>. </a:t>
            </a:r>
            <a:r>
              <a:rPr lang="it-IT" dirty="0" err="1"/>
              <a:t>Deletion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a date </a:t>
            </a:r>
            <a:r>
              <a:rPr lang="it-IT" dirty="0" err="1"/>
              <a:t>preceding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date. </a:t>
            </a:r>
          </a:p>
        </p:txBody>
      </p:sp>
    </p:spTree>
    <p:extLst>
      <p:ext uri="{BB962C8B-B14F-4D97-AF65-F5344CB8AC3E}">
        <p14:creationId xmlns:p14="http://schemas.microsoft.com/office/powerpoint/2010/main" val="4155576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GB" dirty="0"/>
              <a:t>Entity Relationship</a:t>
            </a:r>
          </a:p>
        </p:txBody>
      </p:sp>
      <p:cxnSp>
        <p:nvCxnSpPr>
          <p:cNvPr id="7" name="Elbow Connector 6"/>
          <p:cNvCxnSpPr>
            <a:cxnSpLocks/>
            <a:stCxn id="17" idx="3"/>
            <a:endCxn id="16" idx="1"/>
          </p:cNvCxnSpPr>
          <p:nvPr/>
        </p:nvCxnSpPr>
        <p:spPr>
          <a:xfrm flipV="1">
            <a:off x="1604961" y="5118983"/>
            <a:ext cx="717160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72635" y="482541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46511" y="5375289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reply to</a:t>
            </a:r>
          </a:p>
        </p:txBody>
      </p:sp>
      <p:sp>
        <p:nvSpPr>
          <p:cNvPr id="16" name="Diamond 15"/>
          <p:cNvSpPr/>
          <p:nvPr/>
        </p:nvSpPr>
        <p:spPr>
          <a:xfrm>
            <a:off x="2322121" y="4861505"/>
            <a:ext cx="595204" cy="514956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97281" y="482541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5703" y="5406573"/>
            <a:ext cx="953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dirty="0" err="1"/>
              <a:t>ID_answer</a:t>
            </a:r>
            <a:r>
              <a:rPr lang="en-GB" sz="1000" u="sng" dirty="0"/>
              <a:t>,</a:t>
            </a:r>
            <a:br>
              <a:rPr lang="en-GB" sz="1000" u="sng" dirty="0"/>
            </a:br>
            <a:r>
              <a:rPr lang="en-GB" sz="1000" dirty="0"/>
              <a:t>answer,</a:t>
            </a:r>
            <a:br>
              <a:rPr lang="en-GB" sz="1000" dirty="0"/>
            </a:br>
            <a:r>
              <a:rPr lang="en-GB" sz="1000" dirty="0" err="1"/>
              <a:t>user_idx</a:t>
            </a:r>
            <a:r>
              <a:rPr lang="en-GB" sz="1000" dirty="0"/>
              <a:t>,</a:t>
            </a:r>
            <a:br>
              <a:rPr lang="en-GB" sz="1000" dirty="0"/>
            </a:br>
            <a:r>
              <a:rPr lang="en-GB" sz="1000" dirty="0" err="1"/>
              <a:t>question_idx</a:t>
            </a:r>
            <a:endParaRPr lang="en-GB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304637" y="3765831"/>
            <a:ext cx="773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replying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1138" y="4825413"/>
            <a:ext cx="1153823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46947" y="2394086"/>
            <a:ext cx="1538119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cxnSp>
        <p:nvCxnSpPr>
          <p:cNvPr id="33" name="Elbow Connector 32"/>
          <p:cNvCxnSpPr>
            <a:cxnSpLocks/>
            <a:stCxn id="35" idx="2"/>
            <a:endCxn id="17" idx="0"/>
          </p:cNvCxnSpPr>
          <p:nvPr/>
        </p:nvCxnSpPr>
        <p:spPr>
          <a:xfrm rot="5400000">
            <a:off x="729211" y="4526336"/>
            <a:ext cx="597917" cy="2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amond 34"/>
          <p:cNvSpPr/>
          <p:nvPr/>
        </p:nvSpPr>
        <p:spPr>
          <a:xfrm>
            <a:off x="730685" y="3712540"/>
            <a:ext cx="595204" cy="514956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dk1"/>
              </a:solidFill>
            </a:endParaRPr>
          </a:p>
        </p:txBody>
      </p:sp>
      <p:cxnSp>
        <p:nvCxnSpPr>
          <p:cNvPr id="38" name="Elbow Connector 37"/>
          <p:cNvCxnSpPr>
            <a:cxnSpLocks/>
            <a:stCxn id="35" idx="0"/>
            <a:endCxn id="42" idx="2"/>
          </p:cNvCxnSpPr>
          <p:nvPr/>
        </p:nvCxnSpPr>
        <p:spPr>
          <a:xfrm rot="5400000" flipH="1" flipV="1">
            <a:off x="666486" y="3350739"/>
            <a:ext cx="723603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503052" y="1836506"/>
            <a:ext cx="11101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u="sng" dirty="0" err="1"/>
              <a:t>ID_questionnaire</a:t>
            </a:r>
            <a:r>
              <a:rPr lang="en-GB" sz="1000" u="sng" dirty="0"/>
              <a:t>,</a:t>
            </a:r>
          </a:p>
          <a:p>
            <a:r>
              <a:rPr lang="en-GB" sz="1000" dirty="0" err="1"/>
              <a:t>q_date</a:t>
            </a:r>
            <a:r>
              <a:rPr lang="en-GB" sz="1000" dirty="0"/>
              <a:t>,</a:t>
            </a:r>
          </a:p>
          <a:p>
            <a:r>
              <a:rPr lang="en-GB" sz="1000" dirty="0" err="1"/>
              <a:t>product_idx</a:t>
            </a:r>
            <a:endParaRPr lang="en-GB" sz="1000" dirty="0"/>
          </a:p>
          <a:p>
            <a:endParaRPr lang="en-GB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028287" y="300355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74672" y="448088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59294" y="2401796"/>
            <a:ext cx="1137987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Usertable</a:t>
            </a:r>
            <a:endParaRPr lang="en-GB" dirty="0"/>
          </a:p>
        </p:txBody>
      </p:sp>
      <p:sp>
        <p:nvSpPr>
          <p:cNvPr id="43" name="Diamond 42"/>
          <p:cNvSpPr/>
          <p:nvPr/>
        </p:nvSpPr>
        <p:spPr>
          <a:xfrm>
            <a:off x="2274512" y="2434875"/>
            <a:ext cx="595204" cy="514956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49" name="Straight Connector 48"/>
          <p:cNvCxnSpPr>
            <a:stCxn id="42" idx="3"/>
            <a:endCxn id="43" idx="1"/>
          </p:cNvCxnSpPr>
          <p:nvPr/>
        </p:nvCxnSpPr>
        <p:spPr>
          <a:xfrm flipV="1">
            <a:off x="1597281" y="2692353"/>
            <a:ext cx="677231" cy="3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43" idx="3"/>
            <a:endCxn id="18" idx="1"/>
          </p:cNvCxnSpPr>
          <p:nvPr/>
        </p:nvCxnSpPr>
        <p:spPr>
          <a:xfrm flipV="1">
            <a:off x="2869716" y="2687657"/>
            <a:ext cx="677231" cy="469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587954" y="2398912"/>
            <a:ext cx="51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044980" y="239408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016321" y="2134955"/>
            <a:ext cx="111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/>
              <a:t>Leaderboard</a:t>
            </a:r>
            <a:endParaRPr lang="en-GB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429999" y="1378854"/>
            <a:ext cx="8852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dirty="0"/>
              <a:t>ID</a:t>
            </a:r>
          </a:p>
          <a:p>
            <a:r>
              <a:rPr lang="en-GB" sz="1000" dirty="0"/>
              <a:t>username</a:t>
            </a:r>
          </a:p>
          <a:p>
            <a:r>
              <a:rPr lang="en-GB" sz="1000" dirty="0"/>
              <a:t>password</a:t>
            </a:r>
          </a:p>
          <a:p>
            <a:r>
              <a:rPr lang="en-GB" sz="1000" dirty="0"/>
              <a:t>email</a:t>
            </a:r>
            <a:br>
              <a:rPr lang="en-GB" sz="1000" dirty="0"/>
            </a:br>
            <a:r>
              <a:rPr lang="en-GB" sz="1000" dirty="0" err="1"/>
              <a:t>last_login</a:t>
            </a:r>
            <a:br>
              <a:rPr lang="en-GB" sz="1000" dirty="0"/>
            </a:br>
            <a:r>
              <a:rPr lang="en-GB" sz="1000" dirty="0" err="1"/>
              <a:t>user_type</a:t>
            </a:r>
            <a:endParaRPr lang="en-GB" sz="1000" dirty="0"/>
          </a:p>
        </p:txBody>
      </p:sp>
      <p:sp>
        <p:nvSpPr>
          <p:cNvPr id="65" name="Rectangle 16">
            <a:extLst>
              <a:ext uri="{FF2B5EF4-FFF2-40B4-BE49-F238E27FC236}">
                <a16:creationId xmlns:a16="http://schemas.microsoft.com/office/drawing/2014/main" id="{D8106593-C400-514D-AE76-B5A38C0A56DD}"/>
              </a:ext>
            </a:extLst>
          </p:cNvPr>
          <p:cNvSpPr/>
          <p:nvPr/>
        </p:nvSpPr>
        <p:spPr>
          <a:xfrm>
            <a:off x="3739094" y="4824240"/>
            <a:ext cx="1153823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cxnSp>
        <p:nvCxnSpPr>
          <p:cNvPr id="66" name="Elbow Connector 6">
            <a:extLst>
              <a:ext uri="{FF2B5EF4-FFF2-40B4-BE49-F238E27FC236}">
                <a16:creationId xmlns:a16="http://schemas.microsoft.com/office/drawing/2014/main" id="{04A860C8-B5F8-F246-83C0-F47F637AE15B}"/>
              </a:ext>
            </a:extLst>
          </p:cNvPr>
          <p:cNvCxnSpPr>
            <a:cxnSpLocks/>
            <a:stCxn id="16" idx="3"/>
            <a:endCxn id="65" idx="1"/>
          </p:cNvCxnSpPr>
          <p:nvPr/>
        </p:nvCxnSpPr>
        <p:spPr>
          <a:xfrm flipV="1">
            <a:off x="2917325" y="5117811"/>
            <a:ext cx="821769" cy="11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23">
            <a:extLst>
              <a:ext uri="{FF2B5EF4-FFF2-40B4-BE49-F238E27FC236}">
                <a16:creationId xmlns:a16="http://schemas.microsoft.com/office/drawing/2014/main" id="{5785625D-D35B-1F4F-AA09-24BE2FA4478C}"/>
              </a:ext>
            </a:extLst>
          </p:cNvPr>
          <p:cNvSpPr txBox="1"/>
          <p:nvPr/>
        </p:nvSpPr>
        <p:spPr>
          <a:xfrm>
            <a:off x="3674607" y="5400795"/>
            <a:ext cx="1152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dirty="0" err="1"/>
              <a:t>ID_question</a:t>
            </a:r>
            <a:r>
              <a:rPr lang="en-GB" sz="1000" u="sng" dirty="0"/>
              <a:t>,</a:t>
            </a:r>
            <a:br>
              <a:rPr lang="en-GB" sz="1000" u="sng" dirty="0"/>
            </a:br>
            <a:r>
              <a:rPr lang="en-GB" sz="1000" dirty="0"/>
              <a:t>question,</a:t>
            </a:r>
            <a:br>
              <a:rPr lang="en-GB" sz="1000" dirty="0"/>
            </a:br>
            <a:r>
              <a:rPr lang="en-GB" sz="1000" dirty="0" err="1"/>
              <a:t>q_type</a:t>
            </a:r>
            <a:r>
              <a:rPr lang="en-GB" sz="1000" dirty="0"/>
              <a:t>,</a:t>
            </a:r>
            <a:br>
              <a:rPr lang="en-GB" sz="1000" dirty="0"/>
            </a:br>
            <a:r>
              <a:rPr lang="en-GB" sz="1000" dirty="0" err="1"/>
              <a:t>questionnaire_idx</a:t>
            </a:r>
            <a:endParaRPr lang="en-GB" sz="1000" dirty="0"/>
          </a:p>
        </p:txBody>
      </p:sp>
      <p:sp>
        <p:nvSpPr>
          <p:cNvPr id="78" name="Rectangle 17">
            <a:extLst>
              <a:ext uri="{FF2B5EF4-FFF2-40B4-BE49-F238E27FC236}">
                <a16:creationId xmlns:a16="http://schemas.microsoft.com/office/drawing/2014/main" id="{734CF340-20A7-314D-843E-C37044E8139C}"/>
              </a:ext>
            </a:extLst>
          </p:cNvPr>
          <p:cNvSpPr/>
          <p:nvPr/>
        </p:nvSpPr>
        <p:spPr>
          <a:xfrm>
            <a:off x="7035793" y="2397762"/>
            <a:ext cx="1372227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sp>
        <p:nvSpPr>
          <p:cNvPr id="79" name="Diamond 42">
            <a:extLst>
              <a:ext uri="{FF2B5EF4-FFF2-40B4-BE49-F238E27FC236}">
                <a16:creationId xmlns:a16="http://schemas.microsoft.com/office/drawing/2014/main" id="{ACEBE8C4-D676-3746-98A7-82926CA66FF2}"/>
              </a:ext>
            </a:extLst>
          </p:cNvPr>
          <p:cNvSpPr/>
          <p:nvPr/>
        </p:nvSpPr>
        <p:spPr>
          <a:xfrm>
            <a:off x="5729342" y="2430178"/>
            <a:ext cx="595204" cy="514956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80" name="Straight Connector 48">
            <a:extLst>
              <a:ext uri="{FF2B5EF4-FFF2-40B4-BE49-F238E27FC236}">
                <a16:creationId xmlns:a16="http://schemas.microsoft.com/office/drawing/2014/main" id="{E6A70054-0D88-5B45-A3C2-670F8C29DFB3}"/>
              </a:ext>
            </a:extLst>
          </p:cNvPr>
          <p:cNvCxnSpPr>
            <a:cxnSpLocks/>
            <a:stCxn id="79" idx="1"/>
            <a:endCxn id="18" idx="3"/>
          </p:cNvCxnSpPr>
          <p:nvPr/>
        </p:nvCxnSpPr>
        <p:spPr>
          <a:xfrm flipH="1">
            <a:off x="5085066" y="2687656"/>
            <a:ext cx="6442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48">
            <a:extLst>
              <a:ext uri="{FF2B5EF4-FFF2-40B4-BE49-F238E27FC236}">
                <a16:creationId xmlns:a16="http://schemas.microsoft.com/office/drawing/2014/main" id="{8B707014-F411-1C47-8AEF-5CF573320898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6324546" y="2687656"/>
            <a:ext cx="711247" cy="3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52">
            <a:extLst>
              <a:ext uri="{FF2B5EF4-FFF2-40B4-BE49-F238E27FC236}">
                <a16:creationId xmlns:a16="http://schemas.microsoft.com/office/drawing/2014/main" id="{276F21C4-CA91-F247-A9A2-01AF5643AE27}"/>
              </a:ext>
            </a:extLst>
          </p:cNvPr>
          <p:cNvSpPr txBox="1"/>
          <p:nvPr/>
        </p:nvSpPr>
        <p:spPr>
          <a:xfrm>
            <a:off x="5041616" y="240179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90" name="TextBox 52">
            <a:extLst>
              <a:ext uri="{FF2B5EF4-FFF2-40B4-BE49-F238E27FC236}">
                <a16:creationId xmlns:a16="http://schemas.microsoft.com/office/drawing/2014/main" id="{10125055-31DF-7F40-96D8-CFABC5F0F86E}"/>
              </a:ext>
            </a:extLst>
          </p:cNvPr>
          <p:cNvSpPr txBox="1"/>
          <p:nvPr/>
        </p:nvSpPr>
        <p:spPr>
          <a:xfrm>
            <a:off x="6565961" y="239408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91" name="TextBox 12">
            <a:extLst>
              <a:ext uri="{FF2B5EF4-FFF2-40B4-BE49-F238E27FC236}">
                <a16:creationId xmlns:a16="http://schemas.microsoft.com/office/drawing/2014/main" id="{FC5CAB3D-8021-7E4E-9C69-D2325F7A9C20}"/>
              </a:ext>
            </a:extLst>
          </p:cNvPr>
          <p:cNvSpPr txBox="1"/>
          <p:nvPr/>
        </p:nvSpPr>
        <p:spPr>
          <a:xfrm>
            <a:off x="5701147" y="2134954"/>
            <a:ext cx="647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report</a:t>
            </a:r>
          </a:p>
        </p:txBody>
      </p:sp>
      <p:sp>
        <p:nvSpPr>
          <p:cNvPr id="92" name="Rectangle 38">
            <a:extLst>
              <a:ext uri="{FF2B5EF4-FFF2-40B4-BE49-F238E27FC236}">
                <a16:creationId xmlns:a16="http://schemas.microsoft.com/office/drawing/2014/main" id="{76355D4F-368F-8C40-A3EB-AE2C57368714}"/>
              </a:ext>
            </a:extLst>
          </p:cNvPr>
          <p:cNvSpPr/>
          <p:nvPr/>
        </p:nvSpPr>
        <p:spPr>
          <a:xfrm>
            <a:off x="6968822" y="1812332"/>
            <a:ext cx="17699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u="sng" dirty="0" err="1"/>
              <a:t>ID_product</a:t>
            </a:r>
            <a:r>
              <a:rPr lang="en-GB" sz="1000" u="sng" dirty="0"/>
              <a:t>,</a:t>
            </a:r>
          </a:p>
          <a:p>
            <a:r>
              <a:rPr lang="en-GB" sz="1000" dirty="0" err="1"/>
              <a:t>p_name</a:t>
            </a:r>
            <a:r>
              <a:rPr lang="en-GB" sz="1000" dirty="0"/>
              <a:t>,</a:t>
            </a:r>
          </a:p>
          <a:p>
            <a:r>
              <a:rPr lang="en-GB" sz="1000" dirty="0"/>
              <a:t>image</a:t>
            </a:r>
          </a:p>
          <a:p>
            <a:endParaRPr lang="en-GB" sz="1000" dirty="0"/>
          </a:p>
        </p:txBody>
      </p:sp>
      <p:cxnSp>
        <p:nvCxnSpPr>
          <p:cNvPr id="93" name="Straight Connector 48">
            <a:extLst>
              <a:ext uri="{FF2B5EF4-FFF2-40B4-BE49-F238E27FC236}">
                <a16:creationId xmlns:a16="http://schemas.microsoft.com/office/drawing/2014/main" id="{BB0A3D6E-8736-364E-A279-F302E5C1A451}"/>
              </a:ext>
            </a:extLst>
          </p:cNvPr>
          <p:cNvCxnSpPr>
            <a:cxnSpLocks/>
          </p:cNvCxnSpPr>
          <p:nvPr/>
        </p:nvCxnSpPr>
        <p:spPr>
          <a:xfrm flipH="1">
            <a:off x="2274512" y="2813788"/>
            <a:ext cx="111396" cy="194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199E3E99-FAEE-3542-8D40-23F1AD758AED}"/>
              </a:ext>
            </a:extLst>
          </p:cNvPr>
          <p:cNvSpPr txBox="1"/>
          <p:nvPr/>
        </p:nvSpPr>
        <p:spPr>
          <a:xfrm>
            <a:off x="2014405" y="2948264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err="1"/>
              <a:t>points</a:t>
            </a:r>
            <a:endParaRPr lang="it-IT" sz="1000" dirty="0"/>
          </a:p>
        </p:txBody>
      </p:sp>
      <p:sp>
        <p:nvSpPr>
          <p:cNvPr id="97" name="Diamond 42">
            <a:extLst>
              <a:ext uri="{FF2B5EF4-FFF2-40B4-BE49-F238E27FC236}">
                <a16:creationId xmlns:a16="http://schemas.microsoft.com/office/drawing/2014/main" id="{441F89D2-E8C5-744D-97E7-4B8F0DD592F9}"/>
              </a:ext>
            </a:extLst>
          </p:cNvPr>
          <p:cNvSpPr/>
          <p:nvPr/>
        </p:nvSpPr>
        <p:spPr>
          <a:xfrm>
            <a:off x="4018404" y="3662241"/>
            <a:ext cx="595204" cy="514956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98" name="TextBox 52">
            <a:extLst>
              <a:ext uri="{FF2B5EF4-FFF2-40B4-BE49-F238E27FC236}">
                <a16:creationId xmlns:a16="http://schemas.microsoft.com/office/drawing/2014/main" id="{2C98152F-8FB8-B741-A726-E59DE4EB4EBD}"/>
              </a:ext>
            </a:extLst>
          </p:cNvPr>
          <p:cNvSpPr txBox="1"/>
          <p:nvPr/>
        </p:nvSpPr>
        <p:spPr>
          <a:xfrm>
            <a:off x="4261722" y="293737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99" name="TextBox 52">
            <a:extLst>
              <a:ext uri="{FF2B5EF4-FFF2-40B4-BE49-F238E27FC236}">
                <a16:creationId xmlns:a16="http://schemas.microsoft.com/office/drawing/2014/main" id="{D733D12D-CC92-4D46-9B52-02FA75DDBEB9}"/>
              </a:ext>
            </a:extLst>
          </p:cNvPr>
          <p:cNvSpPr txBox="1"/>
          <p:nvPr/>
        </p:nvSpPr>
        <p:spPr>
          <a:xfrm>
            <a:off x="4251045" y="448088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cxnSp>
        <p:nvCxnSpPr>
          <p:cNvPr id="100" name="Straight Connector 48">
            <a:extLst>
              <a:ext uri="{FF2B5EF4-FFF2-40B4-BE49-F238E27FC236}">
                <a16:creationId xmlns:a16="http://schemas.microsoft.com/office/drawing/2014/main" id="{E89C7231-6E2B-5649-8FB1-1060F7943A20}"/>
              </a:ext>
            </a:extLst>
          </p:cNvPr>
          <p:cNvCxnSpPr>
            <a:cxnSpLocks/>
            <a:stCxn id="18" idx="2"/>
            <a:endCxn id="97" idx="0"/>
          </p:cNvCxnSpPr>
          <p:nvPr/>
        </p:nvCxnSpPr>
        <p:spPr>
          <a:xfrm flipH="1">
            <a:off x="4316006" y="2981227"/>
            <a:ext cx="1" cy="681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48">
            <a:extLst>
              <a:ext uri="{FF2B5EF4-FFF2-40B4-BE49-F238E27FC236}">
                <a16:creationId xmlns:a16="http://schemas.microsoft.com/office/drawing/2014/main" id="{5ABB8027-FCA4-7447-9F82-186D549D1C7E}"/>
              </a:ext>
            </a:extLst>
          </p:cNvPr>
          <p:cNvCxnSpPr>
            <a:cxnSpLocks/>
            <a:stCxn id="97" idx="2"/>
            <a:endCxn id="65" idx="0"/>
          </p:cNvCxnSpPr>
          <p:nvPr/>
        </p:nvCxnSpPr>
        <p:spPr>
          <a:xfrm>
            <a:off x="4316006" y="4177197"/>
            <a:ext cx="0" cy="647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2">
            <a:extLst>
              <a:ext uri="{FF2B5EF4-FFF2-40B4-BE49-F238E27FC236}">
                <a16:creationId xmlns:a16="http://schemas.microsoft.com/office/drawing/2014/main" id="{B9E1E749-5440-8F49-8835-F0DB4875101B}"/>
              </a:ext>
            </a:extLst>
          </p:cNvPr>
          <p:cNvSpPr txBox="1"/>
          <p:nvPr/>
        </p:nvSpPr>
        <p:spPr>
          <a:xfrm>
            <a:off x="4617437" y="3765831"/>
            <a:ext cx="1099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consisting of</a:t>
            </a:r>
          </a:p>
        </p:txBody>
      </p:sp>
      <p:sp>
        <p:nvSpPr>
          <p:cNvPr id="111" name="Rectangle 17">
            <a:extLst>
              <a:ext uri="{FF2B5EF4-FFF2-40B4-BE49-F238E27FC236}">
                <a16:creationId xmlns:a16="http://schemas.microsoft.com/office/drawing/2014/main" id="{C1C4CF88-C1C1-4B46-AA0C-63A60E8B4219}"/>
              </a:ext>
            </a:extLst>
          </p:cNvPr>
          <p:cNvSpPr/>
          <p:nvPr/>
        </p:nvSpPr>
        <p:spPr>
          <a:xfrm>
            <a:off x="6852887" y="4480883"/>
            <a:ext cx="1372227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BadWord</a:t>
            </a:r>
            <a:endParaRPr lang="en-GB" dirty="0"/>
          </a:p>
        </p:txBody>
      </p:sp>
      <p:sp>
        <p:nvSpPr>
          <p:cNvPr id="112" name="Rectangle 38">
            <a:extLst>
              <a:ext uri="{FF2B5EF4-FFF2-40B4-BE49-F238E27FC236}">
                <a16:creationId xmlns:a16="http://schemas.microsoft.com/office/drawing/2014/main" id="{AACBFAAB-CCCC-7744-A1CF-CCF2CED413E1}"/>
              </a:ext>
            </a:extLst>
          </p:cNvPr>
          <p:cNvSpPr/>
          <p:nvPr/>
        </p:nvSpPr>
        <p:spPr>
          <a:xfrm>
            <a:off x="6822602" y="5117810"/>
            <a:ext cx="5743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u="sng" dirty="0"/>
              <a:t>word</a:t>
            </a:r>
            <a:endParaRPr lang="en-GB" sz="1000" dirty="0"/>
          </a:p>
          <a:p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35916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Since between the </a:t>
            </a:r>
            <a:r>
              <a:rPr lang="en-GB" dirty="0" err="1"/>
              <a:t>Usertable</a:t>
            </a:r>
            <a:r>
              <a:rPr lang="en-GB" dirty="0"/>
              <a:t> and Questionnaire tables we had a N:M relationship I decided to add a table called </a:t>
            </a:r>
            <a:r>
              <a:rPr lang="en-GB" dirty="0" err="1"/>
              <a:t>Leaderboard</a:t>
            </a:r>
            <a:r>
              <a:rPr lang="en-GB" dirty="0"/>
              <a:t> in which I keep track of the points made by the user submitting the questionnaire.</a:t>
            </a:r>
          </a:p>
          <a:p>
            <a:r>
              <a:rPr lang="en-GB" dirty="0"/>
              <a:t>I decided to keep separated the </a:t>
            </a:r>
            <a:r>
              <a:rPr lang="en-GB" dirty="0" err="1"/>
              <a:t>BadWord</a:t>
            </a:r>
            <a:r>
              <a:rPr lang="en-GB" dirty="0"/>
              <a:t> table from the other tables of the database to reduce the total costs</a:t>
            </a:r>
          </a:p>
        </p:txBody>
      </p:sp>
    </p:spTree>
    <p:extLst>
      <p:ext uri="{BB962C8B-B14F-4D97-AF65-F5344CB8AC3E}">
        <p14:creationId xmlns:p14="http://schemas.microsoft.com/office/powerpoint/2010/main" val="314254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101" y="0"/>
            <a:ext cx="7886700" cy="1325563"/>
          </a:xfrm>
        </p:spPr>
        <p:txBody>
          <a:bodyPr/>
          <a:lstStyle/>
          <a:p>
            <a:r>
              <a:rPr lang="en-GB" dirty="0"/>
              <a:t>Entity Relationship</a:t>
            </a:r>
          </a:p>
        </p:txBody>
      </p:sp>
      <p:cxnSp>
        <p:nvCxnSpPr>
          <p:cNvPr id="7" name="Elbow Connector 6"/>
          <p:cNvCxnSpPr>
            <a:cxnSpLocks/>
            <a:stCxn id="17" idx="3"/>
            <a:endCxn id="16" idx="1"/>
          </p:cNvCxnSpPr>
          <p:nvPr/>
        </p:nvCxnSpPr>
        <p:spPr>
          <a:xfrm flipV="1">
            <a:off x="1259932" y="5122720"/>
            <a:ext cx="1176865" cy="302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80939" y="481943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61187" y="5411355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reply to</a:t>
            </a:r>
          </a:p>
        </p:txBody>
      </p:sp>
      <p:sp>
        <p:nvSpPr>
          <p:cNvPr id="16" name="Diamond 15"/>
          <p:cNvSpPr/>
          <p:nvPr/>
        </p:nvSpPr>
        <p:spPr>
          <a:xfrm>
            <a:off x="2436797" y="4865242"/>
            <a:ext cx="595204" cy="514956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52252" y="4832175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674" y="5413335"/>
            <a:ext cx="953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dirty="0" err="1"/>
              <a:t>ID_answer</a:t>
            </a:r>
            <a:r>
              <a:rPr lang="en-GB" sz="1000" u="sng" dirty="0"/>
              <a:t>,</a:t>
            </a:r>
            <a:br>
              <a:rPr lang="en-GB" sz="1000" u="sng" dirty="0"/>
            </a:br>
            <a:r>
              <a:rPr lang="en-GB" sz="1000" dirty="0"/>
              <a:t>answer,</a:t>
            </a:r>
            <a:br>
              <a:rPr lang="en-GB" sz="1000" dirty="0"/>
            </a:br>
            <a:r>
              <a:rPr lang="en-GB" sz="1000" dirty="0" err="1"/>
              <a:t>user_idx</a:t>
            </a:r>
            <a:r>
              <a:rPr lang="en-GB" sz="1000" dirty="0"/>
              <a:t>,</a:t>
            </a:r>
            <a:br>
              <a:rPr lang="en-GB" sz="1000" dirty="0"/>
            </a:br>
            <a:r>
              <a:rPr lang="en-GB" sz="1000" dirty="0" err="1"/>
              <a:t>question_idx</a:t>
            </a:r>
            <a:endParaRPr lang="en-GB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944340" y="3753418"/>
            <a:ext cx="773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replying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6109" y="4832175"/>
            <a:ext cx="1153823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81475" y="2400848"/>
            <a:ext cx="1538119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cxnSp>
        <p:nvCxnSpPr>
          <p:cNvPr id="33" name="Elbow Connector 32"/>
          <p:cNvCxnSpPr>
            <a:cxnSpLocks/>
            <a:stCxn id="35" idx="2"/>
            <a:endCxn id="17" idx="0"/>
          </p:cNvCxnSpPr>
          <p:nvPr/>
        </p:nvCxnSpPr>
        <p:spPr>
          <a:xfrm rot="16200000" flipH="1">
            <a:off x="353127" y="4502281"/>
            <a:ext cx="659786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amond 34"/>
          <p:cNvSpPr/>
          <p:nvPr/>
        </p:nvSpPr>
        <p:spPr>
          <a:xfrm>
            <a:off x="385418" y="3657433"/>
            <a:ext cx="595204" cy="514956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dk1"/>
              </a:solidFill>
            </a:endParaRPr>
          </a:p>
        </p:txBody>
      </p:sp>
      <p:cxnSp>
        <p:nvCxnSpPr>
          <p:cNvPr id="38" name="Elbow Connector 37"/>
          <p:cNvCxnSpPr>
            <a:cxnSpLocks/>
            <a:stCxn id="35" idx="0"/>
            <a:endCxn id="42" idx="2"/>
          </p:cNvCxnSpPr>
          <p:nvPr/>
        </p:nvCxnSpPr>
        <p:spPr>
          <a:xfrm rot="5400000" flipH="1" flipV="1">
            <a:off x="352272" y="3326447"/>
            <a:ext cx="661734" cy="2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137580" y="1843268"/>
            <a:ext cx="11101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u="sng" dirty="0" err="1"/>
              <a:t>ID_questionnaire</a:t>
            </a:r>
            <a:r>
              <a:rPr lang="en-GB" sz="1000" u="sng" dirty="0"/>
              <a:t>,</a:t>
            </a:r>
          </a:p>
          <a:p>
            <a:r>
              <a:rPr lang="en-GB" sz="1000" dirty="0" err="1"/>
              <a:t>q_date</a:t>
            </a:r>
            <a:r>
              <a:rPr lang="en-GB" sz="1000" dirty="0"/>
              <a:t>,</a:t>
            </a:r>
          </a:p>
          <a:p>
            <a:r>
              <a:rPr lang="en-GB" sz="1000" dirty="0" err="1"/>
              <a:t>product_idx</a:t>
            </a:r>
            <a:endParaRPr lang="en-GB" sz="1000" dirty="0"/>
          </a:p>
          <a:p>
            <a:endParaRPr lang="en-GB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649956" y="300124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28650" y="449591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14265" y="2408558"/>
            <a:ext cx="1137987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Usertable</a:t>
            </a:r>
            <a:endParaRPr lang="en-GB" dirty="0"/>
          </a:p>
        </p:txBody>
      </p:sp>
      <p:cxnSp>
        <p:nvCxnSpPr>
          <p:cNvPr id="49" name="Straight Connector 48"/>
          <p:cNvCxnSpPr>
            <a:cxnSpLocks/>
            <a:stCxn id="42" idx="3"/>
          </p:cNvCxnSpPr>
          <p:nvPr/>
        </p:nvCxnSpPr>
        <p:spPr>
          <a:xfrm flipV="1">
            <a:off x="1252252" y="2350690"/>
            <a:ext cx="248366" cy="351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endCxn id="18" idx="1"/>
          </p:cNvCxnSpPr>
          <p:nvPr/>
        </p:nvCxnSpPr>
        <p:spPr>
          <a:xfrm>
            <a:off x="3699109" y="2350690"/>
            <a:ext cx="482366" cy="34372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220014" y="2590334"/>
            <a:ext cx="51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650611" y="2592213"/>
            <a:ext cx="51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970" y="1385616"/>
            <a:ext cx="8852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dirty="0"/>
              <a:t>ID</a:t>
            </a:r>
          </a:p>
          <a:p>
            <a:r>
              <a:rPr lang="en-GB" sz="1000" dirty="0"/>
              <a:t>username</a:t>
            </a:r>
          </a:p>
          <a:p>
            <a:r>
              <a:rPr lang="en-GB" sz="1000" dirty="0"/>
              <a:t>password</a:t>
            </a:r>
          </a:p>
          <a:p>
            <a:r>
              <a:rPr lang="en-GB" sz="1000" dirty="0"/>
              <a:t>email</a:t>
            </a:r>
            <a:br>
              <a:rPr lang="en-GB" sz="1000" dirty="0"/>
            </a:br>
            <a:r>
              <a:rPr lang="en-GB" sz="1000" dirty="0" err="1"/>
              <a:t>last_login</a:t>
            </a:r>
            <a:br>
              <a:rPr lang="en-GB" sz="1000" dirty="0"/>
            </a:br>
            <a:r>
              <a:rPr lang="en-GB" sz="1000" dirty="0" err="1"/>
              <a:t>user_type</a:t>
            </a:r>
            <a:endParaRPr lang="en-GB" sz="1000" dirty="0"/>
          </a:p>
        </p:txBody>
      </p:sp>
      <p:sp>
        <p:nvSpPr>
          <p:cNvPr id="65" name="Rectangle 16">
            <a:extLst>
              <a:ext uri="{FF2B5EF4-FFF2-40B4-BE49-F238E27FC236}">
                <a16:creationId xmlns:a16="http://schemas.microsoft.com/office/drawing/2014/main" id="{D8106593-C400-514D-AE76-B5A38C0A56DD}"/>
              </a:ext>
            </a:extLst>
          </p:cNvPr>
          <p:cNvSpPr/>
          <p:nvPr/>
        </p:nvSpPr>
        <p:spPr>
          <a:xfrm>
            <a:off x="4373622" y="4829601"/>
            <a:ext cx="1153823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cxnSp>
        <p:nvCxnSpPr>
          <p:cNvPr id="66" name="Elbow Connector 6">
            <a:extLst>
              <a:ext uri="{FF2B5EF4-FFF2-40B4-BE49-F238E27FC236}">
                <a16:creationId xmlns:a16="http://schemas.microsoft.com/office/drawing/2014/main" id="{04A860C8-B5F8-F246-83C0-F47F637AE15B}"/>
              </a:ext>
            </a:extLst>
          </p:cNvPr>
          <p:cNvCxnSpPr>
            <a:cxnSpLocks/>
            <a:stCxn id="16" idx="3"/>
            <a:endCxn id="65" idx="1"/>
          </p:cNvCxnSpPr>
          <p:nvPr/>
        </p:nvCxnSpPr>
        <p:spPr>
          <a:xfrm>
            <a:off x="3032001" y="5122720"/>
            <a:ext cx="1341621" cy="4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23">
            <a:extLst>
              <a:ext uri="{FF2B5EF4-FFF2-40B4-BE49-F238E27FC236}">
                <a16:creationId xmlns:a16="http://schemas.microsoft.com/office/drawing/2014/main" id="{5785625D-D35B-1F4F-AA09-24BE2FA4478C}"/>
              </a:ext>
            </a:extLst>
          </p:cNvPr>
          <p:cNvSpPr txBox="1"/>
          <p:nvPr/>
        </p:nvSpPr>
        <p:spPr>
          <a:xfrm>
            <a:off x="4322451" y="5395987"/>
            <a:ext cx="1152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dirty="0" err="1"/>
              <a:t>ID_question</a:t>
            </a:r>
            <a:r>
              <a:rPr lang="en-GB" sz="1000" u="sng" dirty="0"/>
              <a:t>,</a:t>
            </a:r>
            <a:br>
              <a:rPr lang="en-GB" sz="1000" u="sng" dirty="0"/>
            </a:br>
            <a:r>
              <a:rPr lang="en-GB" sz="1000" dirty="0"/>
              <a:t>question,</a:t>
            </a:r>
            <a:br>
              <a:rPr lang="en-GB" sz="1000" dirty="0"/>
            </a:br>
            <a:r>
              <a:rPr lang="en-GB" sz="1000" dirty="0" err="1"/>
              <a:t>q_type</a:t>
            </a:r>
            <a:r>
              <a:rPr lang="en-GB" sz="1000" dirty="0"/>
              <a:t>,</a:t>
            </a:r>
            <a:br>
              <a:rPr lang="en-GB" sz="1000" dirty="0"/>
            </a:br>
            <a:r>
              <a:rPr lang="en-GB" sz="1000" dirty="0" err="1"/>
              <a:t>questionnaire_idx</a:t>
            </a:r>
            <a:endParaRPr lang="en-GB" sz="1000" dirty="0"/>
          </a:p>
        </p:txBody>
      </p:sp>
      <p:sp>
        <p:nvSpPr>
          <p:cNvPr id="78" name="Rectangle 17">
            <a:extLst>
              <a:ext uri="{FF2B5EF4-FFF2-40B4-BE49-F238E27FC236}">
                <a16:creationId xmlns:a16="http://schemas.microsoft.com/office/drawing/2014/main" id="{734CF340-20A7-314D-843E-C37044E8139C}"/>
              </a:ext>
            </a:extLst>
          </p:cNvPr>
          <p:cNvSpPr/>
          <p:nvPr/>
        </p:nvSpPr>
        <p:spPr>
          <a:xfrm>
            <a:off x="7667345" y="2401796"/>
            <a:ext cx="1351579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sp>
        <p:nvSpPr>
          <p:cNvPr id="79" name="Diamond 42">
            <a:extLst>
              <a:ext uri="{FF2B5EF4-FFF2-40B4-BE49-F238E27FC236}">
                <a16:creationId xmlns:a16="http://schemas.microsoft.com/office/drawing/2014/main" id="{ACEBE8C4-D676-3746-98A7-82926CA66FF2}"/>
              </a:ext>
            </a:extLst>
          </p:cNvPr>
          <p:cNvSpPr/>
          <p:nvPr/>
        </p:nvSpPr>
        <p:spPr>
          <a:xfrm>
            <a:off x="6405732" y="2442732"/>
            <a:ext cx="586248" cy="514956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80" name="Straight Connector 48">
            <a:extLst>
              <a:ext uri="{FF2B5EF4-FFF2-40B4-BE49-F238E27FC236}">
                <a16:creationId xmlns:a16="http://schemas.microsoft.com/office/drawing/2014/main" id="{E6A70054-0D88-5B45-A3C2-670F8C29DFB3}"/>
              </a:ext>
            </a:extLst>
          </p:cNvPr>
          <p:cNvCxnSpPr>
            <a:cxnSpLocks/>
            <a:stCxn id="79" idx="1"/>
            <a:endCxn id="18" idx="3"/>
          </p:cNvCxnSpPr>
          <p:nvPr/>
        </p:nvCxnSpPr>
        <p:spPr>
          <a:xfrm flipH="1" flipV="1">
            <a:off x="5719594" y="2694419"/>
            <a:ext cx="686138" cy="5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48">
            <a:extLst>
              <a:ext uri="{FF2B5EF4-FFF2-40B4-BE49-F238E27FC236}">
                <a16:creationId xmlns:a16="http://schemas.microsoft.com/office/drawing/2014/main" id="{8B707014-F411-1C47-8AEF-5CF573320898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 flipV="1">
            <a:off x="6991980" y="2695367"/>
            <a:ext cx="675365" cy="4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52">
            <a:extLst>
              <a:ext uri="{FF2B5EF4-FFF2-40B4-BE49-F238E27FC236}">
                <a16:creationId xmlns:a16="http://schemas.microsoft.com/office/drawing/2014/main" id="{276F21C4-CA91-F247-A9A2-01AF5643AE27}"/>
              </a:ext>
            </a:extLst>
          </p:cNvPr>
          <p:cNvSpPr txBox="1"/>
          <p:nvPr/>
        </p:nvSpPr>
        <p:spPr>
          <a:xfrm>
            <a:off x="5676144" y="2408558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90" name="TextBox 52">
            <a:extLst>
              <a:ext uri="{FF2B5EF4-FFF2-40B4-BE49-F238E27FC236}">
                <a16:creationId xmlns:a16="http://schemas.microsoft.com/office/drawing/2014/main" id="{10125055-31DF-7F40-96D8-CFABC5F0F86E}"/>
              </a:ext>
            </a:extLst>
          </p:cNvPr>
          <p:cNvSpPr txBox="1"/>
          <p:nvPr/>
        </p:nvSpPr>
        <p:spPr>
          <a:xfrm>
            <a:off x="7197513" y="2398120"/>
            <a:ext cx="58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91" name="TextBox 12">
            <a:extLst>
              <a:ext uri="{FF2B5EF4-FFF2-40B4-BE49-F238E27FC236}">
                <a16:creationId xmlns:a16="http://schemas.microsoft.com/office/drawing/2014/main" id="{FC5CAB3D-8021-7E4E-9C69-D2325F7A9C20}"/>
              </a:ext>
            </a:extLst>
          </p:cNvPr>
          <p:cNvSpPr txBox="1"/>
          <p:nvPr/>
        </p:nvSpPr>
        <p:spPr>
          <a:xfrm>
            <a:off x="6349772" y="2139909"/>
            <a:ext cx="794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report</a:t>
            </a:r>
          </a:p>
        </p:txBody>
      </p:sp>
      <p:sp>
        <p:nvSpPr>
          <p:cNvPr id="92" name="Rectangle 38">
            <a:extLst>
              <a:ext uri="{FF2B5EF4-FFF2-40B4-BE49-F238E27FC236}">
                <a16:creationId xmlns:a16="http://schemas.microsoft.com/office/drawing/2014/main" id="{76355D4F-368F-8C40-A3EB-AE2C57368714}"/>
              </a:ext>
            </a:extLst>
          </p:cNvPr>
          <p:cNvSpPr/>
          <p:nvPr/>
        </p:nvSpPr>
        <p:spPr>
          <a:xfrm>
            <a:off x="7597511" y="1857736"/>
            <a:ext cx="10843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u="sng" dirty="0" err="1"/>
              <a:t>ID_product</a:t>
            </a:r>
            <a:r>
              <a:rPr lang="en-GB" sz="1000" u="sng" dirty="0"/>
              <a:t>,</a:t>
            </a:r>
          </a:p>
          <a:p>
            <a:r>
              <a:rPr lang="en-GB" sz="1000" dirty="0" err="1"/>
              <a:t>p_name</a:t>
            </a:r>
            <a:r>
              <a:rPr lang="en-GB" sz="1000" dirty="0"/>
              <a:t>,</a:t>
            </a:r>
          </a:p>
          <a:p>
            <a:r>
              <a:rPr lang="en-GB" sz="1000" dirty="0"/>
              <a:t>image</a:t>
            </a:r>
          </a:p>
          <a:p>
            <a:endParaRPr lang="en-GB" sz="1000" dirty="0"/>
          </a:p>
        </p:txBody>
      </p:sp>
      <p:sp>
        <p:nvSpPr>
          <p:cNvPr id="97" name="Diamond 42">
            <a:extLst>
              <a:ext uri="{FF2B5EF4-FFF2-40B4-BE49-F238E27FC236}">
                <a16:creationId xmlns:a16="http://schemas.microsoft.com/office/drawing/2014/main" id="{441F89D2-E8C5-744D-97E7-4B8F0DD592F9}"/>
              </a:ext>
            </a:extLst>
          </p:cNvPr>
          <p:cNvSpPr/>
          <p:nvPr/>
        </p:nvSpPr>
        <p:spPr>
          <a:xfrm>
            <a:off x="4666248" y="3657433"/>
            <a:ext cx="595204" cy="514956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98" name="TextBox 52">
            <a:extLst>
              <a:ext uri="{FF2B5EF4-FFF2-40B4-BE49-F238E27FC236}">
                <a16:creationId xmlns:a16="http://schemas.microsoft.com/office/drawing/2014/main" id="{2C98152F-8FB8-B741-A726-E59DE4EB4EBD}"/>
              </a:ext>
            </a:extLst>
          </p:cNvPr>
          <p:cNvSpPr txBox="1"/>
          <p:nvPr/>
        </p:nvSpPr>
        <p:spPr>
          <a:xfrm>
            <a:off x="4896250" y="294413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99" name="TextBox 52">
            <a:extLst>
              <a:ext uri="{FF2B5EF4-FFF2-40B4-BE49-F238E27FC236}">
                <a16:creationId xmlns:a16="http://schemas.microsoft.com/office/drawing/2014/main" id="{D733D12D-CC92-4D46-9B52-02FA75DDBEB9}"/>
              </a:ext>
            </a:extLst>
          </p:cNvPr>
          <p:cNvSpPr txBox="1"/>
          <p:nvPr/>
        </p:nvSpPr>
        <p:spPr>
          <a:xfrm>
            <a:off x="4898889" y="4476075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cxnSp>
        <p:nvCxnSpPr>
          <p:cNvPr id="100" name="Straight Connector 48">
            <a:extLst>
              <a:ext uri="{FF2B5EF4-FFF2-40B4-BE49-F238E27FC236}">
                <a16:creationId xmlns:a16="http://schemas.microsoft.com/office/drawing/2014/main" id="{E89C7231-6E2B-5649-8FB1-1060F7943A20}"/>
              </a:ext>
            </a:extLst>
          </p:cNvPr>
          <p:cNvCxnSpPr>
            <a:cxnSpLocks/>
            <a:stCxn id="18" idx="2"/>
            <a:endCxn id="97" idx="0"/>
          </p:cNvCxnSpPr>
          <p:nvPr/>
        </p:nvCxnSpPr>
        <p:spPr>
          <a:xfrm>
            <a:off x="4950535" y="2987989"/>
            <a:ext cx="13315" cy="669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48">
            <a:extLst>
              <a:ext uri="{FF2B5EF4-FFF2-40B4-BE49-F238E27FC236}">
                <a16:creationId xmlns:a16="http://schemas.microsoft.com/office/drawing/2014/main" id="{5ABB8027-FCA4-7447-9F82-186D549D1C7E}"/>
              </a:ext>
            </a:extLst>
          </p:cNvPr>
          <p:cNvCxnSpPr>
            <a:cxnSpLocks/>
            <a:stCxn id="97" idx="2"/>
            <a:endCxn id="65" idx="0"/>
          </p:cNvCxnSpPr>
          <p:nvPr/>
        </p:nvCxnSpPr>
        <p:spPr>
          <a:xfrm flipH="1">
            <a:off x="4950534" y="4172389"/>
            <a:ext cx="13316" cy="657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2">
            <a:extLst>
              <a:ext uri="{FF2B5EF4-FFF2-40B4-BE49-F238E27FC236}">
                <a16:creationId xmlns:a16="http://schemas.microsoft.com/office/drawing/2014/main" id="{B9E1E749-5440-8F49-8835-F0DB4875101B}"/>
              </a:ext>
            </a:extLst>
          </p:cNvPr>
          <p:cNvSpPr txBox="1"/>
          <p:nvPr/>
        </p:nvSpPr>
        <p:spPr>
          <a:xfrm>
            <a:off x="5265281" y="3761023"/>
            <a:ext cx="1099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consisting of</a:t>
            </a:r>
          </a:p>
        </p:txBody>
      </p:sp>
      <p:sp>
        <p:nvSpPr>
          <p:cNvPr id="111" name="Rectangle 17">
            <a:extLst>
              <a:ext uri="{FF2B5EF4-FFF2-40B4-BE49-F238E27FC236}">
                <a16:creationId xmlns:a16="http://schemas.microsoft.com/office/drawing/2014/main" id="{C1C4CF88-C1C1-4B46-AA0C-63A60E8B4219}"/>
              </a:ext>
            </a:extLst>
          </p:cNvPr>
          <p:cNvSpPr/>
          <p:nvPr/>
        </p:nvSpPr>
        <p:spPr>
          <a:xfrm>
            <a:off x="7143123" y="4845407"/>
            <a:ext cx="1372227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BadWord</a:t>
            </a:r>
            <a:endParaRPr lang="en-GB" dirty="0"/>
          </a:p>
        </p:txBody>
      </p:sp>
      <p:sp>
        <p:nvSpPr>
          <p:cNvPr id="112" name="Rectangle 38">
            <a:extLst>
              <a:ext uri="{FF2B5EF4-FFF2-40B4-BE49-F238E27FC236}">
                <a16:creationId xmlns:a16="http://schemas.microsoft.com/office/drawing/2014/main" id="{AACBFAAB-CCCC-7744-A1CF-CCF2CED413E1}"/>
              </a:ext>
            </a:extLst>
          </p:cNvPr>
          <p:cNvSpPr/>
          <p:nvPr/>
        </p:nvSpPr>
        <p:spPr>
          <a:xfrm>
            <a:off x="7112838" y="5482334"/>
            <a:ext cx="5743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u="sng" dirty="0"/>
              <a:t>word</a:t>
            </a:r>
            <a:endParaRPr lang="en-GB" sz="1000" dirty="0"/>
          </a:p>
          <a:p>
            <a:endParaRPr lang="en-GB" sz="1000" dirty="0"/>
          </a:p>
        </p:txBody>
      </p:sp>
      <p:sp>
        <p:nvSpPr>
          <p:cNvPr id="60" name="Rectangle 17">
            <a:extLst>
              <a:ext uri="{FF2B5EF4-FFF2-40B4-BE49-F238E27FC236}">
                <a16:creationId xmlns:a16="http://schemas.microsoft.com/office/drawing/2014/main" id="{E3652963-3A7F-2845-9C59-EF72AA906B5E}"/>
              </a:ext>
            </a:extLst>
          </p:cNvPr>
          <p:cNvSpPr/>
          <p:nvPr/>
        </p:nvSpPr>
        <p:spPr>
          <a:xfrm>
            <a:off x="1850662" y="1292335"/>
            <a:ext cx="1538119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Leaderboard</a:t>
            </a:r>
            <a:endParaRPr lang="en-GB" dirty="0"/>
          </a:p>
        </p:txBody>
      </p:sp>
      <p:sp>
        <p:nvSpPr>
          <p:cNvPr id="61" name="Diamond 42">
            <a:extLst>
              <a:ext uri="{FF2B5EF4-FFF2-40B4-BE49-F238E27FC236}">
                <a16:creationId xmlns:a16="http://schemas.microsoft.com/office/drawing/2014/main" id="{F93D594A-C5A9-6044-B016-09E775DFA5C6}"/>
              </a:ext>
            </a:extLst>
          </p:cNvPr>
          <p:cNvSpPr/>
          <p:nvPr/>
        </p:nvSpPr>
        <p:spPr>
          <a:xfrm>
            <a:off x="3252146" y="1939733"/>
            <a:ext cx="595204" cy="514956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62" name="Diamond 42">
            <a:extLst>
              <a:ext uri="{FF2B5EF4-FFF2-40B4-BE49-F238E27FC236}">
                <a16:creationId xmlns:a16="http://schemas.microsoft.com/office/drawing/2014/main" id="{799B8A89-118F-EC44-B174-FAC7B1889A9F}"/>
              </a:ext>
            </a:extLst>
          </p:cNvPr>
          <p:cNvSpPr/>
          <p:nvPr/>
        </p:nvSpPr>
        <p:spPr>
          <a:xfrm>
            <a:off x="1351821" y="1958095"/>
            <a:ext cx="595204" cy="514956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67" name="Straight Arrow Connector 50">
            <a:extLst>
              <a:ext uri="{FF2B5EF4-FFF2-40B4-BE49-F238E27FC236}">
                <a16:creationId xmlns:a16="http://schemas.microsoft.com/office/drawing/2014/main" id="{73DDBE2E-1B06-8F44-8B9E-D64EE64E563E}"/>
              </a:ext>
            </a:extLst>
          </p:cNvPr>
          <p:cNvCxnSpPr>
            <a:cxnSpLocks/>
          </p:cNvCxnSpPr>
          <p:nvPr/>
        </p:nvCxnSpPr>
        <p:spPr>
          <a:xfrm flipV="1">
            <a:off x="1842505" y="1901113"/>
            <a:ext cx="347324" cy="23584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50">
            <a:extLst>
              <a:ext uri="{FF2B5EF4-FFF2-40B4-BE49-F238E27FC236}">
                <a16:creationId xmlns:a16="http://schemas.microsoft.com/office/drawing/2014/main" id="{B00C3C8A-633F-A745-8E8C-87CA9017BFCE}"/>
              </a:ext>
            </a:extLst>
          </p:cNvPr>
          <p:cNvCxnSpPr>
            <a:cxnSpLocks/>
          </p:cNvCxnSpPr>
          <p:nvPr/>
        </p:nvCxnSpPr>
        <p:spPr>
          <a:xfrm>
            <a:off x="2930200" y="1869867"/>
            <a:ext cx="458581" cy="22494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69EB993E-B63C-E64B-98EE-604DBBE39247}"/>
              </a:ext>
            </a:extLst>
          </p:cNvPr>
          <p:cNvSpPr txBox="1"/>
          <p:nvPr/>
        </p:nvSpPr>
        <p:spPr>
          <a:xfrm>
            <a:off x="2709642" y="188587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3DFD7B57-8FCE-724C-A788-753CD48E4855}"/>
              </a:ext>
            </a:extLst>
          </p:cNvPr>
          <p:cNvSpPr txBox="1"/>
          <p:nvPr/>
        </p:nvSpPr>
        <p:spPr>
          <a:xfrm>
            <a:off x="2004953" y="1892268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81" name="Rectangle 38">
            <a:extLst>
              <a:ext uri="{FF2B5EF4-FFF2-40B4-BE49-F238E27FC236}">
                <a16:creationId xmlns:a16="http://schemas.microsoft.com/office/drawing/2014/main" id="{966D2D60-AC56-434A-8621-A947C7A11EDB}"/>
              </a:ext>
            </a:extLst>
          </p:cNvPr>
          <p:cNvSpPr/>
          <p:nvPr/>
        </p:nvSpPr>
        <p:spPr>
          <a:xfrm>
            <a:off x="3352153" y="1015763"/>
            <a:ext cx="111019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u="sng" dirty="0" err="1"/>
              <a:t>ID_leaderboard</a:t>
            </a:r>
            <a:r>
              <a:rPr lang="en-GB" sz="1000" u="sng" dirty="0"/>
              <a:t>,</a:t>
            </a:r>
          </a:p>
          <a:p>
            <a:r>
              <a:rPr lang="en-GB" sz="1000" dirty="0"/>
              <a:t>points,</a:t>
            </a:r>
          </a:p>
          <a:p>
            <a:r>
              <a:rPr lang="en-GB" sz="1000" dirty="0" err="1"/>
              <a:t>user_ID</a:t>
            </a:r>
            <a:r>
              <a:rPr lang="en-GB" sz="1000" dirty="0"/>
              <a:t>,</a:t>
            </a:r>
          </a:p>
          <a:p>
            <a:r>
              <a:rPr lang="en-GB" sz="1000" dirty="0" err="1"/>
              <a:t>questionnaire_ID</a:t>
            </a:r>
            <a:endParaRPr lang="en-GB" sz="1000" dirty="0"/>
          </a:p>
          <a:p>
            <a:endParaRPr lang="en-GB" sz="1000" dirty="0"/>
          </a:p>
        </p:txBody>
      </p:sp>
      <p:sp>
        <p:nvSpPr>
          <p:cNvPr id="82" name="TextBox 12">
            <a:extLst>
              <a:ext uri="{FF2B5EF4-FFF2-40B4-BE49-F238E27FC236}">
                <a16:creationId xmlns:a16="http://schemas.microsoft.com/office/drawing/2014/main" id="{F70763C6-85D5-754E-94B3-6A57C25DC7A8}"/>
              </a:ext>
            </a:extLst>
          </p:cNvPr>
          <p:cNvSpPr txBox="1"/>
          <p:nvPr/>
        </p:nvSpPr>
        <p:spPr>
          <a:xfrm>
            <a:off x="1719053" y="2305013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submit</a:t>
            </a:r>
          </a:p>
        </p:txBody>
      </p:sp>
      <p:sp>
        <p:nvSpPr>
          <p:cNvPr id="84" name="TextBox 12">
            <a:extLst>
              <a:ext uri="{FF2B5EF4-FFF2-40B4-BE49-F238E27FC236}">
                <a16:creationId xmlns:a16="http://schemas.microsoft.com/office/drawing/2014/main" id="{AAE62BAF-D7FA-3B47-8AE1-554856DCDA15}"/>
              </a:ext>
            </a:extLst>
          </p:cNvPr>
          <p:cNvSpPr txBox="1"/>
          <p:nvPr/>
        </p:nvSpPr>
        <p:spPr>
          <a:xfrm>
            <a:off x="2551065" y="2283527"/>
            <a:ext cx="1017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submitted</a:t>
            </a:r>
          </a:p>
        </p:txBody>
      </p:sp>
    </p:spTree>
    <p:extLst>
      <p:ext uri="{BB962C8B-B14F-4D97-AF65-F5344CB8AC3E}">
        <p14:creationId xmlns:p14="http://schemas.microsoft.com/office/powerpoint/2010/main" val="205800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626" y="0"/>
            <a:ext cx="7886700" cy="1325563"/>
          </a:xfrm>
        </p:spPr>
        <p:txBody>
          <a:bodyPr/>
          <a:lstStyle/>
          <a:p>
            <a:r>
              <a:rPr lang="en-GB" dirty="0"/>
              <a:t>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98" y="2042924"/>
            <a:ext cx="2456521" cy="693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 err="1"/>
              <a:t>Usertable</a:t>
            </a:r>
            <a:r>
              <a:rPr lang="en-GB" sz="1200" dirty="0"/>
              <a:t>(</a:t>
            </a:r>
            <a:r>
              <a:rPr lang="en-GB" sz="1200" u="sng" dirty="0"/>
              <a:t>ID</a:t>
            </a:r>
            <a:r>
              <a:rPr lang="en-GB" sz="1200" dirty="0"/>
              <a:t>, username,</a:t>
            </a:r>
            <a:br>
              <a:rPr lang="en-GB" sz="1200" dirty="0"/>
            </a:br>
            <a:r>
              <a:rPr lang="en-GB" sz="1200" dirty="0"/>
              <a:t>                       password, email, </a:t>
            </a:r>
            <a:br>
              <a:rPr lang="en-GB" sz="1200" dirty="0"/>
            </a:br>
            <a:r>
              <a:rPr lang="en-GB" sz="1200" dirty="0"/>
              <a:t>                         </a:t>
            </a:r>
            <a:r>
              <a:rPr lang="en-GB" sz="1200" dirty="0" err="1"/>
              <a:t>last_login</a:t>
            </a:r>
            <a:r>
              <a:rPr lang="en-GB" sz="1200" dirty="0"/>
              <a:t>, </a:t>
            </a:r>
            <a:r>
              <a:rPr lang="en-GB" sz="1200" dirty="0" err="1"/>
              <a:t>user_type</a:t>
            </a:r>
            <a:r>
              <a:rPr lang="en-GB" sz="1200" dirty="0"/>
              <a:t>)</a:t>
            </a:r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V="1">
            <a:off x="4761337" y="2281030"/>
            <a:ext cx="2353141" cy="20915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7501057" y="2434698"/>
            <a:ext cx="505520" cy="13174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0D9906-0681-4D43-B47D-A0F1E680684C}"/>
              </a:ext>
            </a:extLst>
          </p:cNvPr>
          <p:cNvSpPr txBox="1">
            <a:spLocks/>
          </p:cNvSpPr>
          <p:nvPr/>
        </p:nvSpPr>
        <p:spPr>
          <a:xfrm>
            <a:off x="2947639" y="1601682"/>
            <a:ext cx="2691160" cy="69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200" dirty="0" err="1"/>
              <a:t>Leaderboard</a:t>
            </a:r>
            <a:r>
              <a:rPr lang="en-GB" sz="1200" dirty="0"/>
              <a:t>(</a:t>
            </a:r>
            <a:r>
              <a:rPr lang="en-GB" sz="1200" u="sng" dirty="0" err="1"/>
              <a:t>ID_leaderboard</a:t>
            </a:r>
            <a:r>
              <a:rPr lang="en-GB" sz="1200" dirty="0"/>
              <a:t>,</a:t>
            </a:r>
            <a:br>
              <a:rPr lang="en-GB" sz="1200" dirty="0"/>
            </a:br>
            <a:r>
              <a:rPr lang="en-GB" sz="1200" dirty="0"/>
              <a:t>                        </a:t>
            </a:r>
            <a:r>
              <a:rPr lang="en-GB" sz="1200" dirty="0" err="1"/>
              <a:t>user_ID</a:t>
            </a:r>
            <a:r>
              <a:rPr lang="en-GB" sz="1200" dirty="0"/>
              <a:t>, </a:t>
            </a:r>
            <a:r>
              <a:rPr lang="en-GB" sz="1200" dirty="0" err="1"/>
              <a:t>questionnaire_ID</a:t>
            </a:r>
            <a:r>
              <a:rPr lang="en-GB" sz="1200" dirty="0"/>
              <a:t>,</a:t>
            </a:r>
            <a:br>
              <a:rPr lang="en-GB" sz="1200" dirty="0"/>
            </a:br>
            <a:r>
              <a:rPr lang="en-GB" sz="1200" dirty="0"/>
              <a:t>                        points)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F00DBE8-AC27-EB44-8CDD-F06C46B72BA1}"/>
              </a:ext>
            </a:extLst>
          </p:cNvPr>
          <p:cNvSpPr txBox="1">
            <a:spLocks/>
          </p:cNvSpPr>
          <p:nvPr/>
        </p:nvSpPr>
        <p:spPr>
          <a:xfrm>
            <a:off x="6148038" y="2047374"/>
            <a:ext cx="2430966" cy="496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200" dirty="0"/>
              <a:t>Questionnaire(</a:t>
            </a:r>
            <a:r>
              <a:rPr lang="en-GB" sz="1200" u="sng" dirty="0" err="1"/>
              <a:t>ID_questionnaire</a:t>
            </a:r>
            <a:br>
              <a:rPr lang="en-GB" sz="1200" dirty="0"/>
            </a:br>
            <a:r>
              <a:rPr lang="en-GB" sz="1200" dirty="0"/>
              <a:t>                           </a:t>
            </a:r>
            <a:r>
              <a:rPr lang="en-GB" sz="1200" dirty="0" err="1"/>
              <a:t>q_date</a:t>
            </a:r>
            <a:r>
              <a:rPr lang="en-GB" sz="1200" dirty="0"/>
              <a:t>, </a:t>
            </a:r>
            <a:r>
              <a:rPr lang="en-GB" sz="1200" dirty="0" err="1"/>
              <a:t>product_idx</a:t>
            </a:r>
            <a:r>
              <a:rPr lang="en-GB" sz="12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26CBE4EF-93C3-034A-9098-DB9F3C9610E3}"/>
              </a:ext>
            </a:extLst>
          </p:cNvPr>
          <p:cNvCxnSpPr>
            <a:cxnSpLocks/>
          </p:cNvCxnSpPr>
          <p:nvPr/>
        </p:nvCxnSpPr>
        <p:spPr>
          <a:xfrm flipH="1">
            <a:off x="1085381" y="1888735"/>
            <a:ext cx="2656495" cy="237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9">
            <a:extLst>
              <a:ext uri="{FF2B5EF4-FFF2-40B4-BE49-F238E27FC236}">
                <a16:creationId xmlns:a16="http://schemas.microsoft.com/office/drawing/2014/main" id="{504D6556-E7DB-3048-9BFA-3E4665148E75}"/>
              </a:ext>
            </a:extLst>
          </p:cNvPr>
          <p:cNvCxnSpPr>
            <a:cxnSpLocks/>
          </p:cNvCxnSpPr>
          <p:nvPr/>
        </p:nvCxnSpPr>
        <p:spPr>
          <a:xfrm>
            <a:off x="5542158" y="1901208"/>
            <a:ext cx="1958899" cy="1605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D26BA3D-815C-2F43-9033-EB02FB31961A}"/>
              </a:ext>
            </a:extLst>
          </p:cNvPr>
          <p:cNvSpPr txBox="1">
            <a:spLocks/>
          </p:cNvSpPr>
          <p:nvPr/>
        </p:nvSpPr>
        <p:spPr>
          <a:xfrm>
            <a:off x="256478" y="3699762"/>
            <a:ext cx="2245112" cy="543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200" dirty="0"/>
              <a:t>Answer(</a:t>
            </a:r>
            <a:r>
              <a:rPr lang="en-GB" sz="1200" u="sng" dirty="0" err="1"/>
              <a:t>ID_answer</a:t>
            </a:r>
            <a:r>
              <a:rPr lang="en-GB" sz="1200" dirty="0"/>
              <a:t>, </a:t>
            </a:r>
            <a:r>
              <a:rPr lang="en-GB" sz="1200" dirty="0" err="1"/>
              <a:t>user_idx</a:t>
            </a:r>
            <a:r>
              <a:rPr lang="en-GB" sz="1200" dirty="0"/>
              <a:t>,</a:t>
            </a:r>
            <a:br>
              <a:rPr lang="en-GB" sz="1200" dirty="0"/>
            </a:br>
            <a:r>
              <a:rPr lang="en-GB" sz="1200" dirty="0"/>
              <a:t>              answer, </a:t>
            </a:r>
            <a:r>
              <a:rPr lang="en-GB" sz="1200" dirty="0" err="1"/>
              <a:t>question_idx</a:t>
            </a:r>
            <a:r>
              <a:rPr lang="en-GB" sz="12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cxnSp>
        <p:nvCxnSpPr>
          <p:cNvPr id="18" name="Straight Arrow Connector 4">
            <a:extLst>
              <a:ext uri="{FF2B5EF4-FFF2-40B4-BE49-F238E27FC236}">
                <a16:creationId xmlns:a16="http://schemas.microsoft.com/office/drawing/2014/main" id="{6D591B65-7285-8041-B900-2D47D72346AB}"/>
              </a:ext>
            </a:extLst>
          </p:cNvPr>
          <p:cNvCxnSpPr>
            <a:cxnSpLocks/>
          </p:cNvCxnSpPr>
          <p:nvPr/>
        </p:nvCxnSpPr>
        <p:spPr>
          <a:xfrm flipH="1" flipV="1">
            <a:off x="914400" y="2295601"/>
            <a:ext cx="775382" cy="1404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96A1708-0629-D14A-9D23-BA3814E41745}"/>
              </a:ext>
            </a:extLst>
          </p:cNvPr>
          <p:cNvSpPr txBox="1">
            <a:spLocks/>
          </p:cNvSpPr>
          <p:nvPr/>
        </p:nvSpPr>
        <p:spPr>
          <a:xfrm>
            <a:off x="2712309" y="4372551"/>
            <a:ext cx="2829849" cy="543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200" dirty="0"/>
              <a:t>Question(</a:t>
            </a:r>
            <a:r>
              <a:rPr lang="en-GB" sz="1200" u="sng" dirty="0" err="1"/>
              <a:t>ID_question</a:t>
            </a:r>
            <a:r>
              <a:rPr lang="en-GB" sz="1200" dirty="0"/>
              <a:t>, </a:t>
            </a:r>
            <a:r>
              <a:rPr lang="en-GB" sz="1200" dirty="0" err="1"/>
              <a:t>questionnaire_idx</a:t>
            </a:r>
            <a:r>
              <a:rPr lang="en-GB" sz="1200" dirty="0"/>
              <a:t>,</a:t>
            </a:r>
            <a:br>
              <a:rPr lang="en-GB" sz="1200" dirty="0"/>
            </a:br>
            <a:r>
              <a:rPr lang="en-GB" sz="1200" dirty="0"/>
              <a:t>                 question, </a:t>
            </a:r>
            <a:r>
              <a:rPr lang="en-GB" sz="1200" dirty="0" err="1"/>
              <a:t>q_type</a:t>
            </a:r>
            <a:r>
              <a:rPr lang="en-GB" sz="12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cxnSp>
        <p:nvCxnSpPr>
          <p:cNvPr id="24" name="Straight Arrow Connector 9">
            <a:extLst>
              <a:ext uri="{FF2B5EF4-FFF2-40B4-BE49-F238E27FC236}">
                <a16:creationId xmlns:a16="http://schemas.microsoft.com/office/drawing/2014/main" id="{1E978908-F2F2-714C-AA03-31FFC0E1E5EA}"/>
              </a:ext>
            </a:extLst>
          </p:cNvPr>
          <p:cNvCxnSpPr>
            <a:cxnSpLocks/>
          </p:cNvCxnSpPr>
          <p:nvPr/>
        </p:nvCxnSpPr>
        <p:spPr>
          <a:xfrm>
            <a:off x="2246110" y="3994046"/>
            <a:ext cx="1495766" cy="43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F03E3E5-A7EC-4841-B619-CF81E73C51BF}"/>
              </a:ext>
            </a:extLst>
          </p:cNvPr>
          <p:cNvSpPr txBox="1">
            <a:spLocks/>
          </p:cNvSpPr>
          <p:nvPr/>
        </p:nvSpPr>
        <p:spPr>
          <a:xfrm>
            <a:off x="6497210" y="3699762"/>
            <a:ext cx="2430966" cy="496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200" dirty="0"/>
              <a:t>Product(</a:t>
            </a:r>
            <a:r>
              <a:rPr lang="en-GB" sz="1200" u="sng" dirty="0" err="1"/>
              <a:t>ID_product</a:t>
            </a:r>
            <a:r>
              <a:rPr lang="en-GB" sz="1200" dirty="0"/>
              <a:t>, </a:t>
            </a:r>
            <a:r>
              <a:rPr lang="en-GB" sz="1200" dirty="0" err="1"/>
              <a:t>p_name</a:t>
            </a:r>
            <a:r>
              <a:rPr lang="en-GB" sz="1200" dirty="0"/>
              <a:t>,</a:t>
            </a:r>
            <a:br>
              <a:rPr lang="en-GB" sz="1200" dirty="0"/>
            </a:br>
            <a:r>
              <a:rPr lang="en-GB" sz="1200" dirty="0"/>
              <a:t>               image)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B3A6C925-9499-544A-90D3-D2920DE6F62A}"/>
              </a:ext>
            </a:extLst>
          </p:cNvPr>
          <p:cNvSpPr txBox="1">
            <a:spLocks/>
          </p:cNvSpPr>
          <p:nvPr/>
        </p:nvSpPr>
        <p:spPr>
          <a:xfrm>
            <a:off x="6608958" y="5338652"/>
            <a:ext cx="1256369" cy="496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200" dirty="0" err="1"/>
              <a:t>BadWord</a:t>
            </a:r>
            <a:r>
              <a:rPr lang="en-GB" sz="1200" dirty="0"/>
              <a:t>(</a:t>
            </a:r>
            <a:r>
              <a:rPr lang="en-GB" sz="1200" u="sng" dirty="0"/>
              <a:t>word</a:t>
            </a:r>
            <a:r>
              <a:rPr lang="en-GB" sz="12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9794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57" y="0"/>
            <a:ext cx="7886700" cy="1325563"/>
          </a:xfrm>
        </p:spPr>
        <p:txBody>
          <a:bodyPr/>
          <a:lstStyle/>
          <a:p>
            <a:r>
              <a:rPr lang="en-GB" dirty="0"/>
              <a:t>DDL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136799"/>
            <a:ext cx="9144000" cy="565801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Usertable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ID int PRIMARY KEY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auto_increment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username varchar(25) NOT NULL UNIQUE,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passwd varchar(50)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email varchar(50) DEFAULT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last_login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varchar(20) DEFAULT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user_type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varchar(7) DEFAULT 'Normal' CHECK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user_type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 ('Normal', 'Admin', 'Blocked'))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Product(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ID_product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int PRIMARY KEY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auto_increment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p_name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varchar(75)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image MEDIUMBLOB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Questionnaire(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ID_questionnaire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int PRIMARY KEY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auto_increment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q_date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varchar(10)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product_idx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product_idx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REFERENCES Product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ID_product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ON DELETE CASCADE ON UPDATE CASCADE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23544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2459</TotalTime>
  <Words>4474</Words>
  <Application>Microsoft Macintosh PowerPoint</Application>
  <PresentationFormat>Presentazione su schermo (4:3)</PresentationFormat>
  <Paragraphs>607</Paragraphs>
  <Slides>35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Office Theme</vt:lpstr>
      <vt:lpstr>Data bases 2</vt:lpstr>
      <vt:lpstr>Specifications</vt:lpstr>
      <vt:lpstr>Specifications</vt:lpstr>
      <vt:lpstr>Specifications</vt:lpstr>
      <vt:lpstr>Entity Relationship</vt:lpstr>
      <vt:lpstr>Motivation</vt:lpstr>
      <vt:lpstr>Entity Relationship</vt:lpstr>
      <vt:lpstr>Relational model</vt:lpstr>
      <vt:lpstr>DDL</vt:lpstr>
      <vt:lpstr>DDL</vt:lpstr>
      <vt:lpstr>DDL</vt:lpstr>
      <vt:lpstr>TRIGGERS</vt:lpstr>
      <vt:lpstr>TRIGGERS</vt:lpstr>
      <vt:lpstr>Relationship “submit” </vt:lpstr>
      <vt:lpstr>Relationship “submitted” </vt:lpstr>
      <vt:lpstr>Relationship “report” </vt:lpstr>
      <vt:lpstr>Relationship “replying” </vt:lpstr>
      <vt:lpstr>Relationship “reply to” </vt:lpstr>
      <vt:lpstr>Relationship “consisting of” </vt:lpstr>
      <vt:lpstr>Entity User</vt:lpstr>
      <vt:lpstr>Entity method of User</vt:lpstr>
      <vt:lpstr>Entity Questionnaire</vt:lpstr>
      <vt:lpstr>Entity method of Questionnaire</vt:lpstr>
      <vt:lpstr>Entity Question</vt:lpstr>
      <vt:lpstr>Entity method of Question</vt:lpstr>
      <vt:lpstr>Entity Product</vt:lpstr>
      <vt:lpstr>Entity method of Product</vt:lpstr>
      <vt:lpstr>Entity Leaderboard</vt:lpstr>
      <vt:lpstr>Entity method of Leaderboard</vt:lpstr>
      <vt:lpstr>Entity Answer</vt:lpstr>
      <vt:lpstr>Entity method of Answer</vt:lpstr>
      <vt:lpstr>Entity BadWord</vt:lpstr>
      <vt:lpstr>Entity method of BadWord</vt:lpstr>
      <vt:lpstr>Business Components</vt:lpstr>
      <vt:lpstr>Client Components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bases 2</dc:title>
  <dc:creator>Piero</dc:creator>
  <cp:lastModifiedBy>Matteo Mako</cp:lastModifiedBy>
  <cp:revision>360</cp:revision>
  <dcterms:created xsi:type="dcterms:W3CDTF">2020-11-06T10:16:45Z</dcterms:created>
  <dcterms:modified xsi:type="dcterms:W3CDTF">2021-02-01T21:10:56Z</dcterms:modified>
</cp:coreProperties>
</file>