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8" r:id="rId4"/>
    <p:sldId id="289" r:id="rId5"/>
    <p:sldId id="258" r:id="rId6"/>
    <p:sldId id="277" r:id="rId7"/>
    <p:sldId id="315" r:id="rId8"/>
    <p:sldId id="276" r:id="rId9"/>
    <p:sldId id="290" r:id="rId10"/>
    <p:sldId id="291" r:id="rId11"/>
    <p:sldId id="293" r:id="rId12"/>
    <p:sldId id="292" r:id="rId13"/>
    <p:sldId id="295" r:id="rId14"/>
    <p:sldId id="318" r:id="rId15"/>
    <p:sldId id="319" r:id="rId16"/>
    <p:sldId id="297" r:id="rId17"/>
    <p:sldId id="298" r:id="rId18"/>
    <p:sldId id="299" r:id="rId19"/>
    <p:sldId id="300" r:id="rId20"/>
    <p:sldId id="281" r:id="rId21"/>
    <p:sldId id="284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Gamified Marketing Application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64A699-7467-104E-8142-03EA9B6CB0C6}"/>
              </a:ext>
            </a:extLst>
          </p:cNvPr>
          <p:cNvSpPr txBox="1"/>
          <p:nvPr/>
        </p:nvSpPr>
        <p:spPr>
          <a:xfrm>
            <a:off x="1729330" y="6356195"/>
            <a:ext cx="568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Matteo </a:t>
            </a:r>
            <a:r>
              <a:rPr lang="it-IT" sz="1600" dirty="0" err="1"/>
              <a:t>Makovec</a:t>
            </a:r>
            <a:r>
              <a:rPr lang="it-IT" sz="1600" dirty="0"/>
              <a:t>    -    </a:t>
            </a:r>
            <a:r>
              <a:rPr lang="it-IT" sz="1600" dirty="0" err="1"/>
              <a:t>Person</a:t>
            </a:r>
            <a:r>
              <a:rPr lang="it-IT" sz="1600" dirty="0"/>
              <a:t> code: 10782774,  </a:t>
            </a:r>
            <a:r>
              <a:rPr lang="it-IT" sz="1600" dirty="0" err="1"/>
              <a:t>Student</a:t>
            </a:r>
            <a:r>
              <a:rPr lang="it-IT" sz="1600" dirty="0"/>
              <a:t> ID: 969220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question varchar(200)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varchar(11)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('Statistical', 'Marketing'))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Answer(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answer varchar(250)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5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word varchar(25) PRIMARY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points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6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 questionnaire is created, the statistical questions are added to the questionnaire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CopyStatisticalQuestion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`Questionnaire`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('Age',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('Sex',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('Expertise level',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79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302"/>
            <a:ext cx="9144000" cy="579169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an answer is added, the points for the user are updated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`Answer`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IF EXISTS (SELECT *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14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OneToMany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110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5784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“report”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Product </a:t>
            </a:r>
            <a:br>
              <a:rPr lang="en-GB" dirty="0"/>
            </a:br>
            <a:r>
              <a:rPr lang="en-GB" dirty="0"/>
              <a:t>-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Unidirectional relationship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cascade: 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orphan removal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3082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710582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919203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919204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9687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96463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412" y="2349954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4802403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445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19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64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3116" y="1646858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5751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“consisting of”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6797" y="1623922"/>
            <a:ext cx="13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consisting of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51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deals</a:t>
            </a:r>
            <a:r>
              <a:rPr lang="it-IT" dirty="0"/>
              <a:t> with </a:t>
            </a:r>
            <a:r>
              <a:rPr lang="it-IT" dirty="0" err="1"/>
              <a:t>gamified</a:t>
            </a:r>
            <a:r>
              <a:rPr lang="it-IT" dirty="0"/>
              <a:t> consumer data </a:t>
            </a:r>
            <a:r>
              <a:rPr lang="it-IT" dirty="0" err="1"/>
              <a:t>collection</a:t>
            </a:r>
            <a:r>
              <a:rPr lang="it-IT" dirty="0"/>
              <a:t>. A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registers</a:t>
            </a:r>
            <a:r>
              <a:rPr lang="it-IT" dirty="0"/>
              <a:t> with a username, a password and an email. A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in and </a:t>
            </a:r>
            <a:r>
              <a:rPr lang="it-IT" dirty="0" err="1"/>
              <a:t>accesses</a:t>
            </a:r>
            <a:r>
              <a:rPr lang="it-IT" dirty="0"/>
              <a:t> a HOME PAGE </a:t>
            </a:r>
            <a:r>
              <a:rPr lang="it-IT" dirty="0" err="1"/>
              <a:t>where</a:t>
            </a:r>
            <a:r>
              <a:rPr lang="it-IT" dirty="0"/>
              <a:t> a “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published</a:t>
            </a:r>
            <a:r>
              <a:rPr lang="it-IT" dirty="0"/>
              <a:t>. </a:t>
            </a:r>
          </a:p>
          <a:p>
            <a:r>
              <a:rPr lang="it-IT" dirty="0"/>
              <a:t>The HOME PAGE </a:t>
            </a:r>
            <a:r>
              <a:rPr lang="it-IT" dirty="0" err="1"/>
              <a:t>displays</a:t>
            </a:r>
            <a:r>
              <a:rPr lang="it-IT" dirty="0"/>
              <a:t> the </a:t>
            </a:r>
            <a:r>
              <a:rPr lang="it-IT" dirty="0" err="1"/>
              <a:t>name</a:t>
            </a:r>
            <a:r>
              <a:rPr lang="it-IT" dirty="0"/>
              <a:t> and the image of the “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and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 The HOME PAGE </a:t>
            </a:r>
            <a:r>
              <a:rPr lang="it-IT" dirty="0" err="1"/>
              <a:t>comprises</a:t>
            </a:r>
            <a:r>
              <a:rPr lang="it-IT" dirty="0"/>
              <a:t> a link to </a:t>
            </a:r>
            <a:r>
              <a:rPr lang="it-IT" dirty="0" err="1"/>
              <a:t>access</a:t>
            </a:r>
            <a:r>
              <a:rPr lang="it-IT" dirty="0"/>
              <a:t> a QUESTIONNAIRE PAGE with a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: a </a:t>
            </a:r>
            <a:r>
              <a:rPr lang="it-IT" dirty="0" err="1"/>
              <a:t>section</a:t>
            </a:r>
            <a:r>
              <a:rPr lang="it-IT" dirty="0"/>
              <a:t> with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(e.g., Q1: “Do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?” Q2: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purchased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?” and Q3 “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recommend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to a friend?”) and a </a:t>
            </a:r>
            <a:r>
              <a:rPr lang="it-IT" dirty="0" err="1"/>
              <a:t>section</a:t>
            </a:r>
            <a:r>
              <a:rPr lang="it-IT" dirty="0"/>
              <a:t> with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collecting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: </a:t>
            </a:r>
            <a:r>
              <a:rPr lang="it-IT" dirty="0" err="1"/>
              <a:t>age</a:t>
            </a:r>
            <a:r>
              <a:rPr lang="it-IT" dirty="0"/>
              <a:t>, sex, expertise </a:t>
            </a:r>
            <a:r>
              <a:rPr lang="it-IT" dirty="0" err="1"/>
              <a:t>level</a:t>
            </a:r>
            <a:r>
              <a:rPr lang="it-IT" dirty="0"/>
              <a:t> (</a:t>
            </a:r>
            <a:r>
              <a:rPr lang="it-IT" dirty="0" err="1"/>
              <a:t>low</a:t>
            </a:r>
            <a:r>
              <a:rPr lang="it-IT" dirty="0"/>
              <a:t>, medium high).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fills</a:t>
            </a:r>
            <a:r>
              <a:rPr lang="it-IT" dirty="0"/>
              <a:t> in the marketing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(with a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can complete the </a:t>
            </a:r>
            <a:r>
              <a:rPr lang="it-IT" dirty="0" err="1"/>
              <a:t>questionnaire</a:t>
            </a:r>
            <a:r>
              <a:rPr lang="it-IT" dirty="0"/>
              <a:t> and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or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and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answers</a:t>
            </a:r>
            <a:r>
              <a:rPr lang="it-IT" dirty="0"/>
              <a:t> (with a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marketing </a:t>
            </a:r>
            <a:r>
              <a:rPr lang="it-IT" dirty="0" err="1"/>
              <a:t>section</a:t>
            </a:r>
            <a:r>
              <a:rPr lang="it-IT" dirty="0"/>
              <a:t> are </a:t>
            </a:r>
            <a:r>
              <a:rPr lang="it-IT" dirty="0" err="1"/>
              <a:t>mandatory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are optional. </a:t>
            </a:r>
          </a:p>
          <a:p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submitting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a page with a </a:t>
            </a:r>
            <a:r>
              <a:rPr lang="it-IT" dirty="0" err="1"/>
              <a:t>thanks</a:t>
            </a:r>
            <a:r>
              <a:rPr lang="it-IT" dirty="0"/>
              <a:t> and </a:t>
            </a:r>
            <a:r>
              <a:rPr lang="it-IT" dirty="0" err="1"/>
              <a:t>greetings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57" y="81815"/>
            <a:ext cx="7886700" cy="1325563"/>
          </a:xfrm>
        </p:spPr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WHERE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:username and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:password")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="ID")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email;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9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it-IT" sz="900" dirty="0"/>
              <a:t> 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{}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email)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this.username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username;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password;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email;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7588"/>
            <a:ext cx="9144000" cy="58104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Questionnaire.findDailyQuestionnaire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Questionnaire.findQuestionnaireDP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       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6288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date, Product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341524" cy="4946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question.setQuestionnaire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8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q.questionnaire_idx.ID_questionnaire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:ID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dirty="0"/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this.questionnaire_idx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"Marketing";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567818" y="1553737"/>
            <a:ext cx="4472100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4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byte[] image;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766152"/>
            <a:ext cx="5326101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byte[]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image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</p:spTree>
    <p:extLst>
      <p:ext uri="{BB962C8B-B14F-4D97-AF65-F5344CB8AC3E}">
        <p14:creationId xmlns:p14="http://schemas.microsoft.com/office/powerpoint/2010/main" val="86495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3" y="0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99628"/>
            <a:ext cx="9144000" cy="5758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 ORDER BY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DESC"),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Leaderboard.findCancel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0"),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9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The database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of offensive </a:t>
            </a:r>
            <a:r>
              <a:rPr lang="it-IT" dirty="0" err="1"/>
              <a:t>words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of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word </a:t>
            </a:r>
            <a:r>
              <a:rPr lang="it-IT" dirty="0" err="1"/>
              <a:t>listed</a:t>
            </a:r>
            <a:r>
              <a:rPr lang="it-IT" dirty="0"/>
              <a:t> in the </a:t>
            </a:r>
            <a:r>
              <a:rPr lang="it-IT" dirty="0" err="1"/>
              <a:t>table</a:t>
            </a:r>
            <a:r>
              <a:rPr lang="it-IT" dirty="0"/>
              <a:t>,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rolled</a:t>
            </a:r>
            <a:r>
              <a:rPr lang="it-IT" dirty="0"/>
              <a:t> back, no data are </a:t>
            </a:r>
            <a:r>
              <a:rPr lang="it-IT" dirty="0" err="1"/>
              <a:t>recorded</a:t>
            </a:r>
            <a:r>
              <a:rPr lang="it-IT" dirty="0"/>
              <a:t> in the database, and the </a:t>
            </a:r>
            <a:r>
              <a:rPr lang="it-IT" dirty="0" err="1"/>
              <a:t>user’s</a:t>
            </a:r>
            <a:r>
              <a:rPr lang="it-IT" dirty="0"/>
              <a:t> account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blocked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no </a:t>
            </a:r>
            <a:r>
              <a:rPr lang="it-IT" dirty="0" err="1"/>
              <a:t>questionnaires</a:t>
            </a:r>
            <a:r>
              <a:rPr lang="it-IT" dirty="0"/>
              <a:t> can be </a:t>
            </a:r>
            <a:r>
              <a:rPr lang="it-IT" dirty="0" err="1"/>
              <a:t>filled</a:t>
            </a:r>
            <a:r>
              <a:rPr lang="it-IT" dirty="0"/>
              <a:t> in by </a:t>
            </a:r>
            <a:r>
              <a:rPr lang="it-IT" dirty="0" err="1"/>
              <a:t>such</a:t>
            </a:r>
            <a:r>
              <a:rPr lang="it-IT" dirty="0"/>
              <a:t> account in the future.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submits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or more trigger compute the </a:t>
            </a:r>
            <a:r>
              <a:rPr lang="it-IT" dirty="0" err="1"/>
              <a:t>gamification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to the </a:t>
            </a:r>
            <a:r>
              <a:rPr lang="it-IT" dirty="0" err="1"/>
              <a:t>user</a:t>
            </a:r>
            <a:r>
              <a:rPr lang="it-IT" dirty="0"/>
              <a:t> for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rule</a:t>
            </a:r>
            <a:r>
              <a:rPr lang="it-IT" dirty="0"/>
              <a:t>: 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1 (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questions</a:t>
            </a:r>
            <a:r>
              <a:rPr lang="it-IT" dirty="0"/>
              <a:t> can </a:t>
            </a:r>
            <a:r>
              <a:rPr lang="it-IT" dirty="0" err="1"/>
              <a:t>vary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).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optional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2.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no </a:t>
            </a:r>
            <a:r>
              <a:rPr lang="it-IT" dirty="0" err="1"/>
              <a:t>responses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database. </a:t>
            </a:r>
            <a:r>
              <a:rPr lang="it-IT" dirty="0" err="1"/>
              <a:t>However</a:t>
            </a:r>
            <a:r>
              <a:rPr lang="it-IT" dirty="0"/>
              <a:t>, the database </a:t>
            </a:r>
            <a:r>
              <a:rPr lang="it-IT" dirty="0" err="1"/>
              <a:t>retains</a:t>
            </a:r>
            <a:r>
              <a:rPr lang="it-IT" dirty="0"/>
              <a:t> the information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X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in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date and time. </a:t>
            </a:r>
          </a:p>
          <a:p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LEADERBOARD page, </a:t>
            </a:r>
            <a:r>
              <a:rPr lang="it-IT" dirty="0" err="1"/>
              <a:t>which</a:t>
            </a:r>
            <a:r>
              <a:rPr lang="it-IT" dirty="0"/>
              <a:t> shows a list of the usernames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, </a:t>
            </a:r>
            <a:r>
              <a:rPr lang="it-IT" dirty="0" err="1"/>
              <a:t>ordered</a:t>
            </a:r>
            <a:r>
              <a:rPr lang="it-IT" dirty="0"/>
              <a:t> by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points</a:t>
            </a:r>
            <a:r>
              <a:rPr lang="it-IT" dirty="0"/>
              <a:t> (</a:t>
            </a:r>
            <a:r>
              <a:rPr lang="it-IT" dirty="0" err="1"/>
              <a:t>descending</a:t>
            </a:r>
            <a:r>
              <a:rPr lang="it-IT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709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a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a.question_idx.questionnaire_idx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019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9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02516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BadWord.getAllWords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word;</a:t>
            </a:r>
          </a:p>
        </p:txBody>
      </p:sp>
    </p:spTree>
    <p:extLst>
      <p:ext uri="{BB962C8B-B14F-4D97-AF65-F5344CB8AC3E}">
        <p14:creationId xmlns:p14="http://schemas.microsoft.com/office/powerpoint/2010/main" val="144161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624903"/>
            <a:ext cx="6649379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word;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41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Business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451" y="1253330"/>
            <a:ext cx="4418597" cy="5429967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@Stateful </a:t>
            </a:r>
            <a:r>
              <a:rPr lang="en-GB" sz="2200" dirty="0" err="1"/>
              <a:t>AnswerService</a:t>
            </a:r>
            <a:endParaRPr lang="en-GB" sz="2200" dirty="0"/>
          </a:p>
          <a:p>
            <a:pPr lvl="2"/>
            <a:r>
              <a:rPr lang="it-IT" sz="1400" dirty="0" err="1"/>
              <a:t>reportAnswers</a:t>
            </a:r>
            <a:r>
              <a:rPr lang="it-IT" sz="1400" dirty="0"/>
              <a:t>(User </a:t>
            </a:r>
            <a:r>
              <a:rPr lang="it-IT" sz="1400" dirty="0" err="1"/>
              <a:t>user_idx</a:t>
            </a:r>
            <a:r>
              <a:rPr lang="it-IT" sz="1400" dirty="0"/>
              <a:t>)</a:t>
            </a:r>
            <a:endParaRPr lang="en-GB" sz="1400" dirty="0"/>
          </a:p>
          <a:p>
            <a:pPr lvl="2"/>
            <a:r>
              <a:rPr lang="it-IT" sz="1400" dirty="0" err="1"/>
              <a:t>setQuestions</a:t>
            </a:r>
            <a:r>
              <a:rPr lang="it-IT" sz="1400" dirty="0"/>
              <a:t>(List&lt;</a:t>
            </a:r>
            <a:r>
              <a:rPr lang="it-IT" sz="1400" dirty="0" err="1"/>
              <a:t>Question</a:t>
            </a:r>
            <a:r>
              <a:rPr lang="it-IT" sz="1400" dirty="0"/>
              <a:t>&gt; </a:t>
            </a:r>
            <a:r>
              <a:rPr lang="it-IT" sz="1400" dirty="0" err="1"/>
              <a:t>qs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addAnswers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answs</a:t>
            </a:r>
            <a:r>
              <a:rPr lang="it-IT" sz="1400" dirty="0"/>
              <a:t>, User </a:t>
            </a:r>
            <a:r>
              <a:rPr lang="it-IT" sz="1400" dirty="0" err="1"/>
              <a:t>user</a:t>
            </a:r>
            <a:r>
              <a:rPr lang="it-IT" sz="1400" dirty="0"/>
              <a:t>)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LeaderboardService</a:t>
            </a:r>
            <a:endParaRPr lang="en-GB" sz="2200" dirty="0"/>
          </a:p>
          <a:p>
            <a:pPr lvl="2"/>
            <a:r>
              <a:rPr lang="it-IT" sz="1500" dirty="0" err="1"/>
              <a:t>getLeaderboards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getUsersCancelled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userCancels</a:t>
            </a:r>
            <a:r>
              <a:rPr lang="it-IT" sz="1500" dirty="0"/>
              <a:t>(User </a:t>
            </a:r>
            <a:r>
              <a:rPr lang="it-IT" sz="1500" dirty="0" err="1"/>
              <a:t>user</a:t>
            </a:r>
            <a:r>
              <a:rPr lang="it-IT" sz="1500" dirty="0"/>
              <a:t>, 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br>
              <a:rPr lang="en-GB" dirty="0"/>
            </a:b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ProductService</a:t>
            </a:r>
            <a:endParaRPr lang="en-GB" sz="2200" dirty="0"/>
          </a:p>
          <a:p>
            <a:pPr lvl="2"/>
            <a:r>
              <a:rPr lang="it-IT" sz="1400" dirty="0" err="1"/>
              <a:t>getProduct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createProduct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, byte[] image)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3216EF-2A40-BC49-8C45-6D17938F8160}"/>
              </a:ext>
            </a:extLst>
          </p:cNvPr>
          <p:cNvSpPr txBox="1">
            <a:spLocks/>
          </p:cNvSpPr>
          <p:nvPr/>
        </p:nvSpPr>
        <p:spPr>
          <a:xfrm>
            <a:off x="4350368" y="1325563"/>
            <a:ext cx="4418597" cy="5429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@Stateful </a:t>
            </a:r>
            <a:r>
              <a:rPr lang="en-GB" dirty="0" err="1"/>
              <a:t>QuestionnaireService</a:t>
            </a:r>
            <a:endParaRPr lang="en-GB" dirty="0"/>
          </a:p>
          <a:p>
            <a:pPr lvl="2"/>
            <a:r>
              <a:rPr lang="it-IT" sz="1400" dirty="0" err="1"/>
              <a:t>findDailyQuestionnaire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date)</a:t>
            </a:r>
          </a:p>
          <a:p>
            <a:pPr lvl="2"/>
            <a:r>
              <a:rPr lang="it-IT" sz="1400" dirty="0" err="1"/>
              <a:t>createQuestionnaire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q_date</a:t>
            </a:r>
            <a:r>
              <a:rPr lang="it-IT" sz="1400" dirty="0"/>
              <a:t>, 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productID</a:t>
            </a:r>
            <a:r>
              <a:rPr lang="it-IT" sz="1400" dirty="0"/>
              <a:t>, 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questions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</a:t>
            </a:r>
            <a:r>
              <a:rPr lang="it-IT" sz="1400" dirty="0"/>
              <a:t> (</a:t>
            </a:r>
            <a:r>
              <a:rPr lang="it-IT" sz="1400" dirty="0" err="1"/>
              <a:t>String</a:t>
            </a:r>
            <a:r>
              <a:rPr lang="it-IT" sz="1400" dirty="0"/>
              <a:t> date, Product </a:t>
            </a:r>
            <a:r>
              <a:rPr lang="it-IT" sz="1400" dirty="0" err="1"/>
              <a:t>product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findQuestionnaires</a:t>
            </a:r>
            <a:r>
              <a:rPr lang="it-IT" sz="1400" dirty="0"/>
              <a:t> ()</a:t>
            </a:r>
          </a:p>
          <a:p>
            <a:pPr lvl="2"/>
            <a:r>
              <a:rPr lang="it-IT" sz="1400" dirty="0" err="1"/>
              <a:t>deleteQuestionnaire</a:t>
            </a:r>
            <a:r>
              <a:rPr lang="it-IT" sz="1400" dirty="0"/>
              <a:t> (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questionnaireID</a:t>
            </a:r>
            <a:r>
              <a:rPr lang="it-IT" sz="1400" dirty="0"/>
              <a:t>)</a:t>
            </a:r>
            <a:endParaRPr lang="en-GB" sz="1400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QuestionService</a:t>
            </a:r>
            <a:endParaRPr lang="en-GB" dirty="0"/>
          </a:p>
          <a:p>
            <a:pPr lvl="2"/>
            <a:r>
              <a:rPr lang="it-IT" sz="1500" dirty="0" err="1"/>
              <a:t>findMarketingQuestions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findStatisticalQuestions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submitQuestion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quest</a:t>
            </a:r>
            <a:r>
              <a:rPr lang="it-IT" sz="1500" dirty="0"/>
              <a:t>, </a:t>
            </a:r>
            <a:r>
              <a:rPr lang="it-IT" sz="1500" dirty="0" err="1"/>
              <a:t>Questionnaire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endParaRPr lang="en-GB" sz="1500" dirty="0"/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  <a:p>
            <a:pPr lvl="2"/>
            <a:r>
              <a:rPr lang="it-IT" sz="1500" dirty="0" err="1"/>
              <a:t>checkCredentials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usr</a:t>
            </a:r>
            <a:r>
              <a:rPr lang="it-IT" sz="1500" dirty="0"/>
              <a:t>, 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pwd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createUser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username, </a:t>
            </a:r>
            <a:r>
              <a:rPr lang="it-IT" sz="1500" dirty="0" err="1"/>
              <a:t>String</a:t>
            </a:r>
            <a:r>
              <a:rPr lang="it-IT" sz="1500" dirty="0"/>
              <a:t> password, </a:t>
            </a:r>
            <a:r>
              <a:rPr lang="it-IT" sz="1500" dirty="0" err="1"/>
              <a:t>String</a:t>
            </a:r>
            <a:r>
              <a:rPr lang="it-IT" sz="1500" dirty="0"/>
              <a:t> email)</a:t>
            </a:r>
          </a:p>
          <a:p>
            <a:pPr lvl="2"/>
            <a:r>
              <a:rPr lang="it-IT" sz="1500" dirty="0" err="1"/>
              <a:t>updateUser</a:t>
            </a:r>
            <a:r>
              <a:rPr lang="it-IT" sz="1500" dirty="0"/>
              <a:t>(User u)</a:t>
            </a:r>
            <a:endParaRPr lang="en-GB" sz="1500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50" y="1253331"/>
            <a:ext cx="3886200" cy="5489440"/>
          </a:xfrm>
        </p:spPr>
        <p:txBody>
          <a:bodyPr>
            <a:normAutofit/>
          </a:bodyPr>
          <a:lstStyle/>
          <a:p>
            <a:r>
              <a:rPr lang="en-GB" dirty="0"/>
              <a:t>Servlets</a:t>
            </a:r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/>
              <a:t>Cancel</a:t>
            </a:r>
          </a:p>
          <a:p>
            <a:pPr lvl="1"/>
            <a:r>
              <a:rPr lang="en-GB" sz="2000" dirty="0" err="1"/>
              <a:t>CreateProduct</a:t>
            </a:r>
            <a:endParaRPr lang="en-GB" sz="2000" dirty="0"/>
          </a:p>
          <a:p>
            <a:pPr lvl="1"/>
            <a:r>
              <a:rPr lang="en-GB" sz="2000" dirty="0" err="1"/>
              <a:t>CreateQuestionnaire</a:t>
            </a:r>
            <a:endParaRPr lang="en-GB" sz="2000" dirty="0"/>
          </a:p>
          <a:p>
            <a:pPr lvl="1"/>
            <a:r>
              <a:rPr lang="en-GB" sz="2000" dirty="0" err="1"/>
              <a:t>DeleteQuestionnaire</a:t>
            </a:r>
            <a:endParaRPr lang="en-GB" sz="2000" dirty="0"/>
          </a:p>
          <a:p>
            <a:pPr lvl="1"/>
            <a:r>
              <a:rPr lang="en-GB" sz="2000" dirty="0" err="1"/>
              <a:t>GoToAdminPage</a:t>
            </a:r>
            <a:endParaRPr lang="en-GB" sz="2000" dirty="0"/>
          </a:p>
          <a:p>
            <a:pPr lvl="1"/>
            <a:r>
              <a:rPr lang="en-GB" sz="2000" dirty="0" err="1"/>
              <a:t>GoToCreationPage</a:t>
            </a:r>
            <a:endParaRPr lang="en-GB" sz="2000" dirty="0"/>
          </a:p>
          <a:p>
            <a:pPr lvl="1"/>
            <a:r>
              <a:rPr lang="en-GB" sz="2000" dirty="0" err="1"/>
              <a:t>GoToDeletionPage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 err="1"/>
              <a:t>GoToInspectionPage</a:t>
            </a:r>
            <a:endParaRPr lang="en-GB" sz="2000" dirty="0"/>
          </a:p>
          <a:p>
            <a:pPr lvl="1"/>
            <a:r>
              <a:rPr lang="en-GB" sz="2000" dirty="0" err="1"/>
              <a:t>GoToLeaderboardPage</a:t>
            </a:r>
            <a:endParaRPr lang="en-GB" sz="2000" dirty="0"/>
          </a:p>
          <a:p>
            <a:pPr lvl="1"/>
            <a:r>
              <a:rPr lang="en-GB" sz="2000" dirty="0" err="1"/>
              <a:t>GoToQuestionnairePage</a:t>
            </a:r>
            <a:endParaRPr lang="en-GB" sz="2000" dirty="0"/>
          </a:p>
          <a:p>
            <a:pPr lvl="1"/>
            <a:r>
              <a:rPr lang="en-GB" sz="2000" dirty="0" err="1"/>
              <a:t>GoToStatisticalSection</a:t>
            </a:r>
            <a:endParaRPr lang="en-GB" sz="2000" dirty="0"/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3559" y="1253331"/>
            <a:ext cx="4418597" cy="4351338"/>
          </a:xfrm>
        </p:spPr>
        <p:txBody>
          <a:bodyPr>
            <a:normAutofit/>
          </a:bodyPr>
          <a:lstStyle/>
          <a:p>
            <a:pPr lvl="1"/>
            <a:r>
              <a:rPr lang="en-GB" sz="2000" dirty="0" err="1"/>
              <a:t>SubmitAnswers</a:t>
            </a:r>
            <a:endParaRPr lang="en-GB" sz="2000" dirty="0"/>
          </a:p>
          <a:p>
            <a:pPr lvl="1"/>
            <a:r>
              <a:rPr lang="en-GB" sz="2000" dirty="0" err="1"/>
              <a:t>SubmitQuestions</a:t>
            </a:r>
            <a:endParaRPr lang="en-GB" sz="2000" dirty="0"/>
          </a:p>
          <a:p>
            <a:pPr lvl="1"/>
            <a:r>
              <a:rPr lang="en-GB" sz="2000" dirty="0"/>
              <a:t>Subscribe</a:t>
            </a:r>
          </a:p>
          <a:p>
            <a:pPr lvl="1"/>
            <a:endParaRPr lang="en-GB" sz="2000" dirty="0"/>
          </a:p>
          <a:p>
            <a:r>
              <a:rPr lang="en-GB" dirty="0"/>
              <a:t>Utils</a:t>
            </a:r>
          </a:p>
          <a:p>
            <a:pPr lvl="1"/>
            <a:r>
              <a:rPr lang="en-GB" sz="2000" dirty="0" err="1"/>
              <a:t>ImageUtils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database,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pages</a:t>
            </a:r>
            <a:r>
              <a:rPr lang="it-IT" dirty="0"/>
              <a:t>: </a:t>
            </a:r>
          </a:p>
          <a:p>
            <a:r>
              <a:rPr lang="it-IT" dirty="0"/>
              <a:t>A CREATION page for </a:t>
            </a:r>
            <a:r>
              <a:rPr lang="it-IT" dirty="0" err="1"/>
              <a:t>inserting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for the </a:t>
            </a:r>
            <a:r>
              <a:rPr lang="it-IT" dirty="0" err="1"/>
              <a:t>current</a:t>
            </a:r>
            <a:r>
              <a:rPr lang="it-IT" dirty="0"/>
              <a:t> date or for a </a:t>
            </a:r>
            <a:r>
              <a:rPr lang="it-IT" dirty="0" err="1"/>
              <a:t>posterior</a:t>
            </a:r>
            <a:r>
              <a:rPr lang="it-IT" dirty="0"/>
              <a:t> date and for </a:t>
            </a:r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product</a:t>
            </a:r>
            <a:r>
              <a:rPr lang="it-IT" dirty="0"/>
              <a:t>. </a:t>
            </a:r>
          </a:p>
          <a:p>
            <a:r>
              <a:rPr lang="it-IT" dirty="0"/>
              <a:t>An INSPECTION page for </a:t>
            </a:r>
            <a:r>
              <a:rPr lang="it-IT" dirty="0" err="1"/>
              <a:t>accessing</a:t>
            </a:r>
            <a:r>
              <a:rPr lang="it-IT" dirty="0"/>
              <a:t> the data of a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. The </a:t>
            </a:r>
            <a:r>
              <a:rPr lang="it-IT" dirty="0" err="1"/>
              <a:t>visualized</a:t>
            </a:r>
            <a:r>
              <a:rPr lang="it-IT" dirty="0"/>
              <a:t> data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 include: 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submitted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cancelled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. </a:t>
            </a:r>
          </a:p>
          <a:p>
            <a:r>
              <a:rPr lang="it-IT" dirty="0"/>
              <a:t>A DELETION page for ERASING the </a:t>
            </a:r>
            <a:r>
              <a:rPr lang="it-IT" dirty="0" err="1"/>
              <a:t>questionnaire</a:t>
            </a:r>
            <a:r>
              <a:rPr lang="it-IT" dirty="0"/>
              <a:t> data and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responses</a:t>
            </a:r>
            <a:r>
              <a:rPr lang="it-IT" dirty="0"/>
              <a:t>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. </a:t>
            </a:r>
            <a:r>
              <a:rPr lang="it-IT" dirty="0" err="1"/>
              <a:t>Deletion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a date </a:t>
            </a:r>
            <a:r>
              <a:rPr lang="it-IT" dirty="0" err="1"/>
              <a:t>preceding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date. </a:t>
            </a:r>
          </a:p>
        </p:txBody>
      </p:sp>
    </p:spTree>
    <p:extLst>
      <p:ext uri="{BB962C8B-B14F-4D97-AF65-F5344CB8AC3E}">
        <p14:creationId xmlns:p14="http://schemas.microsoft.com/office/powerpoint/2010/main" val="415557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604961" y="5118983"/>
            <a:ext cx="71716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2635" y="4825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6511" y="5375289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322121" y="486150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7281" y="482541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703" y="5406573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4637" y="3765831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138" y="4825413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6947" y="2394086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5400000">
            <a:off x="729211" y="4526336"/>
            <a:ext cx="597917" cy="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730685" y="3712540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666486" y="3350739"/>
            <a:ext cx="72360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3052" y="1836506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8287" y="300355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4672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294" y="2401796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43" name="Diamond 42"/>
          <p:cNvSpPr/>
          <p:nvPr/>
        </p:nvSpPr>
        <p:spPr>
          <a:xfrm>
            <a:off x="2274512" y="243487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49" name="Straight Connector 48"/>
          <p:cNvCxnSpPr>
            <a:stCxn id="42" idx="3"/>
            <a:endCxn id="43" idx="1"/>
          </p:cNvCxnSpPr>
          <p:nvPr/>
        </p:nvCxnSpPr>
        <p:spPr>
          <a:xfrm flipV="1">
            <a:off x="1597281" y="2692353"/>
            <a:ext cx="677231" cy="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3" idx="3"/>
            <a:endCxn id="18" idx="1"/>
          </p:cNvCxnSpPr>
          <p:nvPr/>
        </p:nvCxnSpPr>
        <p:spPr>
          <a:xfrm flipV="1">
            <a:off x="2869716" y="2687657"/>
            <a:ext cx="677231" cy="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87954" y="239891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4980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16321" y="2134955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Leaderboard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9999" y="1378854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3739094" y="4824240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 flipV="1">
            <a:off x="2917325" y="5117811"/>
            <a:ext cx="821769" cy="1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3674607" y="5400795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035793" y="2397762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5729342" y="2430178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>
            <a:off x="5085066" y="2687656"/>
            <a:ext cx="6442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324546" y="2687656"/>
            <a:ext cx="711247" cy="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041616" y="24017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6565961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5701147" y="2134954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6968822" y="1812332"/>
            <a:ext cx="1769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cxnSp>
        <p:nvCxnSpPr>
          <p:cNvPr id="93" name="Straight Connector 48">
            <a:extLst>
              <a:ext uri="{FF2B5EF4-FFF2-40B4-BE49-F238E27FC236}">
                <a16:creationId xmlns:a16="http://schemas.microsoft.com/office/drawing/2014/main" id="{BB0A3D6E-8736-364E-A279-F302E5C1A451}"/>
              </a:ext>
            </a:extLst>
          </p:cNvPr>
          <p:cNvCxnSpPr>
            <a:cxnSpLocks/>
          </p:cNvCxnSpPr>
          <p:nvPr/>
        </p:nvCxnSpPr>
        <p:spPr>
          <a:xfrm flipH="1">
            <a:off x="2274512" y="2813788"/>
            <a:ext cx="111396" cy="19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99E3E99-FAEE-3542-8D40-23F1AD758AED}"/>
              </a:ext>
            </a:extLst>
          </p:cNvPr>
          <p:cNvSpPr txBox="1"/>
          <p:nvPr/>
        </p:nvSpPr>
        <p:spPr>
          <a:xfrm>
            <a:off x="2014405" y="294826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points</a:t>
            </a:r>
            <a:endParaRPr lang="it-IT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018404" y="3662241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261722" y="29373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251045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 flipH="1">
            <a:off x="4316006" y="2981227"/>
            <a:ext cx="1" cy="68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>
            <a:off x="4316006" y="4177197"/>
            <a:ext cx="0" cy="64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4617437" y="3765831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6852887" y="4480883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6822602" y="5117810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between the </a:t>
            </a:r>
            <a:r>
              <a:rPr lang="en-GB" dirty="0" err="1"/>
              <a:t>Usertable</a:t>
            </a:r>
            <a:r>
              <a:rPr lang="en-GB" dirty="0"/>
              <a:t> and Questionnaire tables we had a N:M relationship I decided to add a table called </a:t>
            </a:r>
            <a:r>
              <a:rPr lang="en-GB" dirty="0" err="1"/>
              <a:t>Leaderboard</a:t>
            </a:r>
            <a:r>
              <a:rPr lang="en-GB" dirty="0"/>
              <a:t> in which I keep track of the points made by the user submitting the questionnaire.</a:t>
            </a:r>
          </a:p>
          <a:p>
            <a:r>
              <a:rPr lang="en-GB" dirty="0"/>
              <a:t>I decided to keep separated the </a:t>
            </a:r>
            <a:r>
              <a:rPr lang="en-GB" dirty="0" err="1"/>
              <a:t>BadWord</a:t>
            </a:r>
            <a:r>
              <a:rPr lang="en-GB" dirty="0"/>
              <a:t> table from the other tables of the database to reduce the total costs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01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259932" y="5122720"/>
            <a:ext cx="1176865" cy="3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939" y="48194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1187" y="5411355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436797" y="4865242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2252" y="48321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74" y="5413335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340" y="3753418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09" y="4832175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81475" y="2400848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16200000" flipH="1">
            <a:off x="353127" y="4502281"/>
            <a:ext cx="65978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38541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352272" y="3326447"/>
            <a:ext cx="661734" cy="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37580" y="1843268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49956" y="3001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8650" y="44959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4265" y="2408558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49" name="Straight Connector 48"/>
          <p:cNvCxnSpPr>
            <a:cxnSpLocks/>
            <a:stCxn id="42" idx="3"/>
          </p:cNvCxnSpPr>
          <p:nvPr/>
        </p:nvCxnSpPr>
        <p:spPr>
          <a:xfrm flipV="1">
            <a:off x="1252252" y="2350690"/>
            <a:ext cx="248366" cy="3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18" idx="1"/>
          </p:cNvCxnSpPr>
          <p:nvPr/>
        </p:nvCxnSpPr>
        <p:spPr>
          <a:xfrm>
            <a:off x="3699109" y="2350690"/>
            <a:ext cx="482366" cy="343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20014" y="259033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0611" y="2592213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970" y="1385616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4373622" y="4829601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>
            <a:off x="3032001" y="5122720"/>
            <a:ext cx="1341621" cy="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4322451" y="5395987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667345" y="2401796"/>
            <a:ext cx="135157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6405732" y="2442732"/>
            <a:ext cx="586248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 flipV="1">
            <a:off x="5719594" y="2694419"/>
            <a:ext cx="686138" cy="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 flipV="1">
            <a:off x="6991980" y="2695367"/>
            <a:ext cx="675365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676144" y="240855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7197513" y="2398120"/>
            <a:ext cx="5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6349772" y="2139909"/>
            <a:ext cx="79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7597511" y="1857736"/>
            <a:ext cx="1084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66624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896250" y="29441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898889" y="44760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>
            <a:off x="4950535" y="2987989"/>
            <a:ext cx="13315" cy="6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 flipH="1">
            <a:off x="4950534" y="4172389"/>
            <a:ext cx="13316" cy="6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5265281" y="3761023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7143123" y="4845407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7112838" y="5482334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E3652963-3A7F-2845-9C59-EF72AA906B5E}"/>
              </a:ext>
            </a:extLst>
          </p:cNvPr>
          <p:cNvSpPr/>
          <p:nvPr/>
        </p:nvSpPr>
        <p:spPr>
          <a:xfrm>
            <a:off x="1850662" y="1292335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61" name="Diamond 42">
            <a:extLst>
              <a:ext uri="{FF2B5EF4-FFF2-40B4-BE49-F238E27FC236}">
                <a16:creationId xmlns:a16="http://schemas.microsoft.com/office/drawing/2014/main" id="{F93D594A-C5A9-6044-B016-09E775DFA5C6}"/>
              </a:ext>
            </a:extLst>
          </p:cNvPr>
          <p:cNvSpPr/>
          <p:nvPr/>
        </p:nvSpPr>
        <p:spPr>
          <a:xfrm>
            <a:off x="3252146" y="19397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62" name="Diamond 42">
            <a:extLst>
              <a:ext uri="{FF2B5EF4-FFF2-40B4-BE49-F238E27FC236}">
                <a16:creationId xmlns:a16="http://schemas.microsoft.com/office/drawing/2014/main" id="{799B8A89-118F-EC44-B174-FAC7B1889A9F}"/>
              </a:ext>
            </a:extLst>
          </p:cNvPr>
          <p:cNvSpPr/>
          <p:nvPr/>
        </p:nvSpPr>
        <p:spPr>
          <a:xfrm>
            <a:off x="1351821" y="195809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73DDBE2E-1B06-8F44-8B9E-D64EE64E563E}"/>
              </a:ext>
            </a:extLst>
          </p:cNvPr>
          <p:cNvCxnSpPr>
            <a:cxnSpLocks/>
          </p:cNvCxnSpPr>
          <p:nvPr/>
        </p:nvCxnSpPr>
        <p:spPr>
          <a:xfrm flipV="1">
            <a:off x="1842505" y="1901113"/>
            <a:ext cx="347324" cy="2358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B00C3C8A-633F-A745-8E8C-87CA9017BFCE}"/>
              </a:ext>
            </a:extLst>
          </p:cNvPr>
          <p:cNvCxnSpPr>
            <a:cxnSpLocks/>
          </p:cNvCxnSpPr>
          <p:nvPr/>
        </p:nvCxnSpPr>
        <p:spPr>
          <a:xfrm>
            <a:off x="2930200" y="1869867"/>
            <a:ext cx="458581" cy="2249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EB993E-B63C-E64B-98EE-604DBBE39247}"/>
              </a:ext>
            </a:extLst>
          </p:cNvPr>
          <p:cNvSpPr txBox="1"/>
          <p:nvPr/>
        </p:nvSpPr>
        <p:spPr>
          <a:xfrm>
            <a:off x="2709642" y="188587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3DFD7B57-8FCE-724C-A788-753CD48E4855}"/>
              </a:ext>
            </a:extLst>
          </p:cNvPr>
          <p:cNvSpPr txBox="1"/>
          <p:nvPr/>
        </p:nvSpPr>
        <p:spPr>
          <a:xfrm>
            <a:off x="2004953" y="18922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966D2D60-AC56-434A-8621-A947C7A11EDB}"/>
              </a:ext>
            </a:extLst>
          </p:cNvPr>
          <p:cNvSpPr/>
          <p:nvPr/>
        </p:nvSpPr>
        <p:spPr>
          <a:xfrm>
            <a:off x="3352153" y="1015763"/>
            <a:ext cx="1110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ID_leaderboard</a:t>
            </a:r>
            <a:r>
              <a:rPr lang="en-GB" sz="1000" u="sng" dirty="0"/>
              <a:t>,</a:t>
            </a:r>
          </a:p>
          <a:p>
            <a:r>
              <a:rPr lang="en-GB" sz="1000" dirty="0"/>
              <a:t>points,</a:t>
            </a:r>
          </a:p>
          <a:p>
            <a:r>
              <a:rPr lang="en-GB" sz="1000" dirty="0" err="1"/>
              <a:t>user_ID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questionnaire_ID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F70763C6-85D5-754E-94B3-6A57C25DC7A8}"/>
              </a:ext>
            </a:extLst>
          </p:cNvPr>
          <p:cNvSpPr txBox="1"/>
          <p:nvPr/>
        </p:nvSpPr>
        <p:spPr>
          <a:xfrm>
            <a:off x="1719053" y="23050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submit</a:t>
            </a:r>
          </a:p>
        </p:txBody>
      </p:sp>
      <p:sp>
        <p:nvSpPr>
          <p:cNvPr id="84" name="TextBox 12">
            <a:extLst>
              <a:ext uri="{FF2B5EF4-FFF2-40B4-BE49-F238E27FC236}">
                <a16:creationId xmlns:a16="http://schemas.microsoft.com/office/drawing/2014/main" id="{AAE62BAF-D7FA-3B47-8AE1-554856DCDA15}"/>
              </a:ext>
            </a:extLst>
          </p:cNvPr>
          <p:cNvSpPr txBox="1"/>
          <p:nvPr/>
        </p:nvSpPr>
        <p:spPr>
          <a:xfrm>
            <a:off x="2551065" y="2283527"/>
            <a:ext cx="101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submitted</a:t>
            </a:r>
          </a:p>
        </p:txBody>
      </p:sp>
    </p:spTree>
    <p:extLst>
      <p:ext uri="{BB962C8B-B14F-4D97-AF65-F5344CB8AC3E}">
        <p14:creationId xmlns:p14="http://schemas.microsoft.com/office/powerpoint/2010/main" val="20580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26" y="0"/>
            <a:ext cx="7886700" cy="1325563"/>
          </a:xfrm>
        </p:spPr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98" y="2042924"/>
            <a:ext cx="2456521" cy="69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/>
              <a:t>Usertable</a:t>
            </a:r>
            <a:r>
              <a:rPr lang="en-GB" sz="1200" dirty="0"/>
              <a:t>(</a:t>
            </a:r>
            <a:r>
              <a:rPr lang="en-GB" sz="1200" u="sng" dirty="0"/>
              <a:t>ID</a:t>
            </a:r>
            <a:r>
              <a:rPr lang="en-GB" sz="1200" dirty="0"/>
              <a:t>, username,</a:t>
            </a:r>
            <a:br>
              <a:rPr lang="en-GB" sz="1200" dirty="0"/>
            </a:br>
            <a:r>
              <a:rPr lang="en-GB" sz="1200" dirty="0"/>
              <a:t>                       password, email, </a:t>
            </a:r>
            <a:br>
              <a:rPr lang="en-GB" sz="1200" dirty="0"/>
            </a:br>
            <a:r>
              <a:rPr lang="en-GB" sz="1200" dirty="0"/>
              <a:t>                         </a:t>
            </a:r>
            <a:r>
              <a:rPr lang="en-GB" sz="1200" dirty="0" err="1"/>
              <a:t>last_login</a:t>
            </a:r>
            <a:r>
              <a:rPr lang="en-GB" sz="1200" dirty="0"/>
              <a:t>, </a:t>
            </a:r>
            <a:r>
              <a:rPr lang="en-GB" sz="1200" dirty="0" err="1"/>
              <a:t>user_type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761337" y="2281030"/>
            <a:ext cx="2353141" cy="209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501057" y="2434698"/>
            <a:ext cx="505520" cy="1317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0D9906-0681-4D43-B47D-A0F1E680684C}"/>
              </a:ext>
            </a:extLst>
          </p:cNvPr>
          <p:cNvSpPr txBox="1">
            <a:spLocks/>
          </p:cNvSpPr>
          <p:nvPr/>
        </p:nvSpPr>
        <p:spPr>
          <a:xfrm>
            <a:off x="2947639" y="1601682"/>
            <a:ext cx="2691160" cy="69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Leaderboard</a:t>
            </a:r>
            <a:r>
              <a:rPr lang="en-GB" sz="1200" dirty="0"/>
              <a:t>(</a:t>
            </a:r>
            <a:r>
              <a:rPr lang="en-GB" sz="1200" u="sng" dirty="0" err="1"/>
              <a:t>ID_leaderboard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</a:t>
            </a:r>
            <a:r>
              <a:rPr lang="en-GB" sz="1200" dirty="0" err="1"/>
              <a:t>user_ID</a:t>
            </a:r>
            <a:r>
              <a:rPr lang="en-GB" sz="1200" dirty="0"/>
              <a:t>, </a:t>
            </a:r>
            <a:r>
              <a:rPr lang="en-GB" sz="1200" dirty="0" err="1"/>
              <a:t>questionnaire_ID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points)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00DBE8-AC27-EB44-8CDD-F06C46B72BA1}"/>
              </a:ext>
            </a:extLst>
          </p:cNvPr>
          <p:cNvSpPr txBox="1">
            <a:spLocks/>
          </p:cNvSpPr>
          <p:nvPr/>
        </p:nvSpPr>
        <p:spPr>
          <a:xfrm>
            <a:off x="6148038" y="2047374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Questionnaire(</a:t>
            </a:r>
            <a:r>
              <a:rPr lang="en-GB" sz="1200" u="sng" dirty="0" err="1"/>
              <a:t>ID_questionnaire</a:t>
            </a:r>
            <a:br>
              <a:rPr lang="en-GB" sz="1200" dirty="0"/>
            </a:br>
            <a:r>
              <a:rPr lang="en-GB" sz="1200" dirty="0"/>
              <a:t>                           </a:t>
            </a:r>
            <a:r>
              <a:rPr lang="en-GB" sz="1200" dirty="0" err="1"/>
              <a:t>q_date</a:t>
            </a:r>
            <a:r>
              <a:rPr lang="en-GB" sz="1200" dirty="0"/>
              <a:t>, </a:t>
            </a:r>
            <a:r>
              <a:rPr lang="en-GB" sz="1200" dirty="0" err="1"/>
              <a:t>product_idx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26CBE4EF-93C3-034A-9098-DB9F3C9610E3}"/>
              </a:ext>
            </a:extLst>
          </p:cNvPr>
          <p:cNvCxnSpPr>
            <a:cxnSpLocks/>
          </p:cNvCxnSpPr>
          <p:nvPr/>
        </p:nvCxnSpPr>
        <p:spPr>
          <a:xfrm flipH="1">
            <a:off x="1085381" y="1888735"/>
            <a:ext cx="2656495" cy="237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504D6556-E7DB-3048-9BFA-3E4665148E75}"/>
              </a:ext>
            </a:extLst>
          </p:cNvPr>
          <p:cNvCxnSpPr>
            <a:cxnSpLocks/>
          </p:cNvCxnSpPr>
          <p:nvPr/>
        </p:nvCxnSpPr>
        <p:spPr>
          <a:xfrm>
            <a:off x="5542158" y="1901208"/>
            <a:ext cx="1958899" cy="160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26BA3D-815C-2F43-9033-EB02FB31961A}"/>
              </a:ext>
            </a:extLst>
          </p:cNvPr>
          <p:cNvSpPr txBox="1">
            <a:spLocks/>
          </p:cNvSpPr>
          <p:nvPr/>
        </p:nvSpPr>
        <p:spPr>
          <a:xfrm>
            <a:off x="256478" y="3699762"/>
            <a:ext cx="2245112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Answer(</a:t>
            </a:r>
            <a:r>
              <a:rPr lang="en-GB" sz="1200" u="sng" dirty="0" err="1"/>
              <a:t>ID_answer</a:t>
            </a:r>
            <a:r>
              <a:rPr lang="en-GB" sz="1200" dirty="0"/>
              <a:t>, </a:t>
            </a:r>
            <a:r>
              <a:rPr lang="en-GB" sz="1200" dirty="0" err="1"/>
              <a:t>user_idx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answer, </a:t>
            </a:r>
            <a:r>
              <a:rPr lang="en-GB" sz="1200" dirty="0" err="1"/>
              <a:t>question_idx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8" name="Straight Arrow Connector 4">
            <a:extLst>
              <a:ext uri="{FF2B5EF4-FFF2-40B4-BE49-F238E27FC236}">
                <a16:creationId xmlns:a16="http://schemas.microsoft.com/office/drawing/2014/main" id="{6D591B65-7285-8041-B900-2D47D72346AB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2295601"/>
            <a:ext cx="775382" cy="1404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96A1708-0629-D14A-9D23-BA3814E41745}"/>
              </a:ext>
            </a:extLst>
          </p:cNvPr>
          <p:cNvSpPr txBox="1">
            <a:spLocks/>
          </p:cNvSpPr>
          <p:nvPr/>
        </p:nvSpPr>
        <p:spPr>
          <a:xfrm>
            <a:off x="2712309" y="4372551"/>
            <a:ext cx="2829849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Question(</a:t>
            </a:r>
            <a:r>
              <a:rPr lang="en-GB" sz="1200" u="sng" dirty="0" err="1"/>
              <a:t>ID_question</a:t>
            </a:r>
            <a:r>
              <a:rPr lang="en-GB" sz="1200" dirty="0"/>
              <a:t>, </a:t>
            </a:r>
            <a:r>
              <a:rPr lang="en-GB" sz="1200" dirty="0" err="1"/>
              <a:t>questionnaire_idx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question, </a:t>
            </a:r>
            <a:r>
              <a:rPr lang="en-GB" sz="1200" dirty="0" err="1"/>
              <a:t>q_type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1E978908-F2F2-714C-AA03-31FFC0E1E5EA}"/>
              </a:ext>
            </a:extLst>
          </p:cNvPr>
          <p:cNvCxnSpPr>
            <a:cxnSpLocks/>
          </p:cNvCxnSpPr>
          <p:nvPr/>
        </p:nvCxnSpPr>
        <p:spPr>
          <a:xfrm>
            <a:off x="2246110" y="3994046"/>
            <a:ext cx="1495766" cy="43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03E3E5-A7EC-4841-B619-CF81E73C51BF}"/>
              </a:ext>
            </a:extLst>
          </p:cNvPr>
          <p:cNvSpPr txBox="1">
            <a:spLocks/>
          </p:cNvSpPr>
          <p:nvPr/>
        </p:nvSpPr>
        <p:spPr>
          <a:xfrm>
            <a:off x="6497210" y="3699762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Product(</a:t>
            </a:r>
            <a:r>
              <a:rPr lang="en-GB" sz="1200" u="sng" dirty="0" err="1"/>
              <a:t>ID_product</a:t>
            </a:r>
            <a:r>
              <a:rPr lang="en-GB" sz="1200" dirty="0"/>
              <a:t>, </a:t>
            </a:r>
            <a:r>
              <a:rPr lang="en-GB" sz="1200" dirty="0" err="1"/>
              <a:t>p_name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image)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A6C925-9499-544A-90D3-D2920DE6F62A}"/>
              </a:ext>
            </a:extLst>
          </p:cNvPr>
          <p:cNvSpPr txBox="1">
            <a:spLocks/>
          </p:cNvSpPr>
          <p:nvPr/>
        </p:nvSpPr>
        <p:spPr>
          <a:xfrm>
            <a:off x="6608958" y="5338652"/>
            <a:ext cx="1256369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BadWord</a:t>
            </a:r>
            <a:r>
              <a:rPr lang="en-GB" sz="1200" dirty="0"/>
              <a:t>(</a:t>
            </a:r>
            <a:r>
              <a:rPr lang="en-GB" sz="1200" u="sng" dirty="0"/>
              <a:t>word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36799"/>
            <a:ext cx="9144000" cy="56580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ID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username varchar(25) NOT NULL UNIQUE,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passwd varchar(50)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varchar(50)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varchar(7) DEFAULT 'Normal'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('Normal', 'Admin', 'Blocked'))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Product(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image MEDIUMBLOB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Questionnaire(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Product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354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4505</Words>
  <Application>Microsoft Macintosh PowerPoint</Application>
  <PresentationFormat>Presentazione su schermo (4:3)</PresentationFormat>
  <Paragraphs>608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Data bases 2</vt:lpstr>
      <vt:lpstr>Specifications</vt:lpstr>
      <vt:lpstr>Specifications</vt:lpstr>
      <vt:lpstr>Specifications</vt:lpstr>
      <vt:lpstr>Entity Relationship</vt:lpstr>
      <vt:lpstr>Motivation</vt:lpstr>
      <vt:lpstr>Entity Relationship</vt:lpstr>
      <vt:lpstr>Relational model</vt:lpstr>
      <vt:lpstr>DDL</vt:lpstr>
      <vt:lpstr>DDL</vt:lpstr>
      <vt:lpstr>DDL</vt:lpstr>
      <vt:lpstr>TRIGGERS</vt:lpstr>
      <vt:lpstr>TRIGGERS</vt:lpstr>
      <vt:lpstr>Relationship “submit” </vt:lpstr>
      <vt:lpstr>Relationship “submitted” </vt:lpstr>
      <vt:lpstr>Relationship “report” </vt:lpstr>
      <vt:lpstr>Relationship “replying” </vt:lpstr>
      <vt:lpstr>Relationship “reply to” </vt:lpstr>
      <vt:lpstr>Relationship “consisting of” </vt:lpstr>
      <vt:lpstr>Entity User</vt:lpstr>
      <vt:lpstr>Entity method of User</vt:lpstr>
      <vt:lpstr>Entity Questionnaire</vt:lpstr>
      <vt:lpstr>Entity method of Questionnaire</vt:lpstr>
      <vt:lpstr>Entity Question</vt:lpstr>
      <vt:lpstr>Entity method of Question</vt:lpstr>
      <vt:lpstr>Entity Product</vt:lpstr>
      <vt:lpstr>Entity method of Product</vt:lpstr>
      <vt:lpstr>Entity Leaderboard</vt:lpstr>
      <vt:lpstr>Entity method of Leaderboard</vt:lpstr>
      <vt:lpstr>Entity Answer</vt:lpstr>
      <vt:lpstr>Entity method of Answer</vt:lpstr>
      <vt:lpstr>Entity BadWord</vt:lpstr>
      <vt:lpstr>Entity method of BadWord</vt:lpstr>
      <vt:lpstr>Business Components</vt:lpstr>
      <vt:lpstr>Client Components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Mako</cp:lastModifiedBy>
  <cp:revision>358</cp:revision>
  <dcterms:created xsi:type="dcterms:W3CDTF">2020-11-06T10:16:45Z</dcterms:created>
  <dcterms:modified xsi:type="dcterms:W3CDTF">2021-02-01T17:44:50Z</dcterms:modified>
</cp:coreProperties>
</file>