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88" r:id="rId4"/>
    <p:sldId id="289" r:id="rId5"/>
    <p:sldId id="258" r:id="rId6"/>
    <p:sldId id="277" r:id="rId7"/>
    <p:sldId id="315" r:id="rId8"/>
    <p:sldId id="276" r:id="rId9"/>
    <p:sldId id="290" r:id="rId10"/>
    <p:sldId id="291" r:id="rId11"/>
    <p:sldId id="293" r:id="rId12"/>
    <p:sldId id="292" r:id="rId13"/>
    <p:sldId id="295" r:id="rId14"/>
    <p:sldId id="281" r:id="rId15"/>
    <p:sldId id="284" r:id="rId16"/>
    <p:sldId id="298" r:id="rId17"/>
    <p:sldId id="310" r:id="rId18"/>
    <p:sldId id="311" r:id="rId19"/>
    <p:sldId id="299" r:id="rId20"/>
    <p:sldId id="304" r:id="rId21"/>
    <p:sldId id="305" r:id="rId22"/>
    <p:sldId id="300" r:id="rId23"/>
    <p:sldId id="302" r:id="rId24"/>
    <p:sldId id="303" r:id="rId25"/>
    <p:sldId id="297" r:id="rId26"/>
    <p:sldId id="306" r:id="rId27"/>
    <p:sldId id="320" r:id="rId28"/>
    <p:sldId id="308" r:id="rId29"/>
    <p:sldId id="309" r:id="rId30"/>
    <p:sldId id="318" r:id="rId31"/>
    <p:sldId id="319" r:id="rId32"/>
    <p:sldId id="312" r:id="rId33"/>
    <p:sldId id="313" r:id="rId34"/>
    <p:sldId id="314" r:id="rId35"/>
    <p:sldId id="28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2"/>
    <p:restoredTop sz="94704"/>
  </p:normalViewPr>
  <p:slideViewPr>
    <p:cSldViewPr snapToGrid="0">
      <p:cViewPr varScale="1">
        <p:scale>
          <a:sx n="172" d="100"/>
          <a:sy n="172" d="100"/>
        </p:scale>
        <p:origin x="1752" y="2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02/02/2021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‹N›</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02/02/2021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02/02/2021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02/02/2021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02/02/2021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02/02/2021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02/02/2021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02/02/2021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02/02/2021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02/02/2021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02/02/2021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02/02/2021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02/02/2021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Gamified Marketing Application</a:t>
            </a:r>
          </a:p>
        </p:txBody>
      </p:sp>
      <p:sp>
        <p:nvSpPr>
          <p:cNvPr id="4" name="CasellaDiTesto 3">
            <a:extLst>
              <a:ext uri="{FF2B5EF4-FFF2-40B4-BE49-F238E27FC236}">
                <a16:creationId xmlns:a16="http://schemas.microsoft.com/office/drawing/2014/main" id="{E364A699-7467-104E-8142-03EA9B6CB0C6}"/>
              </a:ext>
            </a:extLst>
          </p:cNvPr>
          <p:cNvSpPr txBox="1"/>
          <p:nvPr/>
        </p:nvSpPr>
        <p:spPr>
          <a:xfrm>
            <a:off x="1729330" y="6356195"/>
            <a:ext cx="5685339" cy="338554"/>
          </a:xfrm>
          <a:prstGeom prst="rect">
            <a:avLst/>
          </a:prstGeom>
          <a:noFill/>
        </p:spPr>
        <p:txBody>
          <a:bodyPr wrap="none" rtlCol="0">
            <a:spAutoFit/>
          </a:bodyPr>
          <a:lstStyle/>
          <a:p>
            <a:r>
              <a:rPr lang="it-IT" sz="1600" dirty="0"/>
              <a:t>Matteo </a:t>
            </a:r>
            <a:r>
              <a:rPr lang="it-IT" sz="1600" dirty="0" err="1"/>
              <a:t>Makovec</a:t>
            </a:r>
            <a:r>
              <a:rPr lang="it-IT" sz="1600" dirty="0"/>
              <a:t>    -    </a:t>
            </a:r>
            <a:r>
              <a:rPr lang="it-IT" sz="1600" dirty="0" err="1"/>
              <a:t>Person</a:t>
            </a:r>
            <a:r>
              <a:rPr lang="it-IT" sz="1600" dirty="0"/>
              <a:t> code: 10782774,  </a:t>
            </a:r>
            <a:r>
              <a:rPr lang="it-IT" sz="1600" dirty="0" err="1"/>
              <a:t>Student</a:t>
            </a:r>
            <a:r>
              <a:rPr lang="it-IT" sz="1600" dirty="0"/>
              <a:t> ID: 969220</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57" y="0"/>
            <a:ext cx="7886700" cy="1325563"/>
          </a:xfrm>
        </p:spPr>
        <p:txBody>
          <a:bodyPr/>
          <a:lstStyle/>
          <a:p>
            <a:r>
              <a:rPr lang="en-GB" dirty="0"/>
              <a:t>DDL</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CREATE TABLE Question(</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ID_question</a:t>
            </a:r>
            <a:r>
              <a:rPr lang="en-GB" sz="1500" dirty="0">
                <a:latin typeface="Courier New" panose="02070309020205020404" pitchFamily="49" charset="0"/>
                <a:cs typeface="Courier New" panose="02070309020205020404" pitchFamily="49" charset="0"/>
              </a:rPr>
              <a:t> int PRIMARY KEY </a:t>
            </a:r>
            <a:r>
              <a:rPr lang="en-GB" sz="1500" dirty="0" err="1">
                <a:latin typeface="Courier New" panose="02070309020205020404" pitchFamily="49" charset="0"/>
                <a:cs typeface="Courier New" panose="02070309020205020404" pitchFamily="49" charset="0"/>
              </a:rPr>
              <a:t>auto_increment</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question varchar(200) NOT NULL,</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q_type</a:t>
            </a:r>
            <a:r>
              <a:rPr lang="en-GB" sz="1500" dirty="0">
                <a:latin typeface="Courier New" panose="02070309020205020404" pitchFamily="49" charset="0"/>
                <a:cs typeface="Courier New" panose="02070309020205020404" pitchFamily="49" charset="0"/>
              </a:rPr>
              <a:t> varchar(11) CHECK (</a:t>
            </a:r>
            <a:r>
              <a:rPr lang="en-GB" sz="1500" dirty="0" err="1">
                <a:latin typeface="Courier New" panose="02070309020205020404" pitchFamily="49" charset="0"/>
                <a:cs typeface="Courier New" panose="02070309020205020404" pitchFamily="49" charset="0"/>
              </a:rPr>
              <a:t>q_type</a:t>
            </a:r>
            <a:r>
              <a:rPr lang="en-GB" sz="1500" dirty="0">
                <a:latin typeface="Courier New" panose="02070309020205020404" pitchFamily="49" charset="0"/>
                <a:cs typeface="Courier New" panose="02070309020205020404" pitchFamily="49" charset="0"/>
              </a:rPr>
              <a:t> IN ('Statistical', 'Marketing')) NOT 	NULL,</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questionnaire_idx</a:t>
            </a:r>
            <a:r>
              <a:rPr lang="en-GB" sz="1500" dirty="0">
                <a:latin typeface="Courier New" panose="02070309020205020404" pitchFamily="49" charset="0"/>
                <a:cs typeface="Courier New" panose="02070309020205020404" pitchFamily="49" charset="0"/>
              </a:rPr>
              <a:t> int,</a:t>
            </a:r>
          </a:p>
          <a:p>
            <a:pPr marL="0" indent="0">
              <a:spcBef>
                <a:spcPts val="0"/>
              </a:spcBef>
              <a:buNone/>
            </a:pPr>
            <a:r>
              <a:rPr lang="en-GB" sz="1500" dirty="0">
                <a:latin typeface="Courier New" panose="02070309020205020404" pitchFamily="49" charset="0"/>
                <a:cs typeface="Courier New" panose="02070309020205020404" pitchFamily="49" charset="0"/>
              </a:rPr>
              <a:t>    	FOREIGN KEY (</a:t>
            </a:r>
            <a:r>
              <a:rPr lang="en-GB" sz="1500" dirty="0" err="1">
                <a:latin typeface="Courier New" panose="02070309020205020404" pitchFamily="49" charset="0"/>
                <a:cs typeface="Courier New" panose="02070309020205020404" pitchFamily="49" charset="0"/>
              </a:rPr>
              <a:t>questionnaire_idx</a:t>
            </a:r>
            <a:r>
              <a:rPr lang="en-GB" sz="1500" dirty="0">
                <a:latin typeface="Courier New" panose="02070309020205020404" pitchFamily="49" charset="0"/>
                <a:cs typeface="Courier New" panose="02070309020205020404" pitchFamily="49" charset="0"/>
              </a:rPr>
              <a:t>) REFERENCES Questionnaire 	(</a:t>
            </a:r>
            <a:r>
              <a:rPr lang="en-GB" sz="1500" dirty="0" err="1">
                <a:latin typeface="Courier New" panose="02070309020205020404" pitchFamily="49" charset="0"/>
                <a:cs typeface="Courier New" panose="02070309020205020404" pitchFamily="49" charset="0"/>
              </a:rPr>
              <a:t>ID_questionnaire</a:t>
            </a:r>
            <a:r>
              <a:rPr lang="en-GB" sz="1500" dirty="0">
                <a:latin typeface="Courier New" panose="02070309020205020404" pitchFamily="49" charset="0"/>
                <a:cs typeface="Courier New" panose="02070309020205020404" pitchFamily="49" charset="0"/>
              </a:rPr>
              <a:t>) ON DELETE CASCADE ON UPDATE CASCADE</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CREATE TABLE Answer(</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ID_answer</a:t>
            </a:r>
            <a:r>
              <a:rPr lang="en-GB" sz="1500" dirty="0">
                <a:latin typeface="Courier New" panose="02070309020205020404" pitchFamily="49" charset="0"/>
                <a:cs typeface="Courier New" panose="02070309020205020404" pitchFamily="49" charset="0"/>
              </a:rPr>
              <a:t> int PRIMARY KEY </a:t>
            </a:r>
            <a:r>
              <a:rPr lang="en-GB" sz="1500" dirty="0" err="1">
                <a:latin typeface="Courier New" panose="02070309020205020404" pitchFamily="49" charset="0"/>
                <a:cs typeface="Courier New" panose="02070309020205020404" pitchFamily="49" charset="0"/>
              </a:rPr>
              <a:t>auto_increment</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answer varchar(250) NOT NULL,</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user_idx</a:t>
            </a:r>
            <a:r>
              <a:rPr lang="en-GB" sz="1500" dirty="0">
                <a:latin typeface="Courier New" panose="02070309020205020404" pitchFamily="49" charset="0"/>
                <a:cs typeface="Courier New" panose="02070309020205020404" pitchFamily="49" charset="0"/>
              </a:rPr>
              <a:t> int NOT NULL,</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question_idx</a:t>
            </a:r>
            <a:r>
              <a:rPr lang="en-GB" sz="1500" dirty="0">
                <a:latin typeface="Courier New" panose="02070309020205020404" pitchFamily="49" charset="0"/>
                <a:cs typeface="Courier New" panose="02070309020205020404" pitchFamily="49" charset="0"/>
              </a:rPr>
              <a:t> int NOT NULL,</a:t>
            </a:r>
          </a:p>
          <a:p>
            <a:pPr marL="0" indent="0">
              <a:spcBef>
                <a:spcPts val="0"/>
              </a:spcBef>
              <a:buNone/>
            </a:pPr>
            <a:r>
              <a:rPr lang="en-GB" sz="1500" dirty="0">
                <a:latin typeface="Courier New" panose="02070309020205020404" pitchFamily="49" charset="0"/>
                <a:cs typeface="Courier New" panose="02070309020205020404" pitchFamily="49" charset="0"/>
              </a:rPr>
              <a:t>    	FOREIGN KEY (</a:t>
            </a:r>
            <a:r>
              <a:rPr lang="en-GB" sz="1500" dirty="0" err="1">
                <a:latin typeface="Courier New" panose="02070309020205020404" pitchFamily="49" charset="0"/>
                <a:cs typeface="Courier New" panose="02070309020205020404" pitchFamily="49" charset="0"/>
              </a:rPr>
              <a:t>user_idx</a:t>
            </a:r>
            <a:r>
              <a:rPr lang="en-GB" sz="1500" dirty="0">
                <a:latin typeface="Courier New" panose="02070309020205020404" pitchFamily="49" charset="0"/>
                <a:cs typeface="Courier New" panose="02070309020205020404" pitchFamily="49" charset="0"/>
              </a:rPr>
              <a:t>) REFERENCES </a:t>
            </a:r>
            <a:r>
              <a:rPr lang="en-GB" sz="1500" dirty="0" err="1">
                <a:latin typeface="Courier New" panose="02070309020205020404" pitchFamily="49" charset="0"/>
                <a:cs typeface="Courier New" panose="02070309020205020404" pitchFamily="49" charset="0"/>
              </a:rPr>
              <a:t>Usertable</a:t>
            </a:r>
            <a:r>
              <a:rPr lang="en-GB" sz="1500" dirty="0">
                <a:latin typeface="Courier New" panose="02070309020205020404" pitchFamily="49" charset="0"/>
                <a:cs typeface="Courier New" panose="02070309020205020404" pitchFamily="49" charset="0"/>
              </a:rPr>
              <a:t> (ID) ON DELETE CASCADE ON 	UPDATE CASCADE,</a:t>
            </a:r>
          </a:p>
          <a:p>
            <a:pPr marL="0" indent="0">
              <a:spcBef>
                <a:spcPts val="0"/>
              </a:spcBef>
              <a:buNone/>
            </a:pPr>
            <a:r>
              <a:rPr lang="en-GB" sz="1500" dirty="0">
                <a:latin typeface="Courier New" panose="02070309020205020404" pitchFamily="49" charset="0"/>
                <a:cs typeface="Courier New" panose="02070309020205020404" pitchFamily="49" charset="0"/>
              </a:rPr>
              <a:t>    	FOREIGN KEY (</a:t>
            </a:r>
            <a:r>
              <a:rPr lang="en-GB" sz="1500" dirty="0" err="1">
                <a:latin typeface="Courier New" panose="02070309020205020404" pitchFamily="49" charset="0"/>
                <a:cs typeface="Courier New" panose="02070309020205020404" pitchFamily="49" charset="0"/>
              </a:rPr>
              <a:t>question_idx</a:t>
            </a:r>
            <a:r>
              <a:rPr lang="en-GB" sz="1500" dirty="0">
                <a:latin typeface="Courier New" panose="02070309020205020404" pitchFamily="49" charset="0"/>
                <a:cs typeface="Courier New" panose="02070309020205020404" pitchFamily="49" charset="0"/>
              </a:rPr>
              <a:t>) REFERENCES Question (</a:t>
            </a:r>
            <a:r>
              <a:rPr lang="en-GB" sz="1500" dirty="0" err="1">
                <a:latin typeface="Courier New" panose="02070309020205020404" pitchFamily="49" charset="0"/>
                <a:cs typeface="Courier New" panose="02070309020205020404" pitchFamily="49" charset="0"/>
              </a:rPr>
              <a:t>ID_question</a:t>
            </a:r>
            <a:r>
              <a:rPr lang="en-GB" sz="1500" dirty="0">
                <a:latin typeface="Courier New" panose="02070309020205020404" pitchFamily="49" charset="0"/>
                <a:cs typeface="Courier New" panose="02070309020205020404" pitchFamily="49" charset="0"/>
              </a:rPr>
              <a:t>) ON DELETE 	CASCADE ON UPDATE CASCADE</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
        <p:nvSpPr>
          <p:cNvPr id="4" name="CasellaDiTesto 3">
            <a:extLst>
              <a:ext uri="{FF2B5EF4-FFF2-40B4-BE49-F238E27FC236}">
                <a16:creationId xmlns:a16="http://schemas.microsoft.com/office/drawing/2014/main" id="{2E78C702-5989-BF40-AE4C-F43A805C93D3}"/>
              </a:ext>
            </a:extLst>
          </p:cNvPr>
          <p:cNvSpPr txBox="1"/>
          <p:nvPr/>
        </p:nvSpPr>
        <p:spPr>
          <a:xfrm>
            <a:off x="921834" y="1784195"/>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3310573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57" y="0"/>
            <a:ext cx="7886700" cy="1325563"/>
          </a:xfrm>
        </p:spPr>
        <p:txBody>
          <a:bodyPr/>
          <a:lstStyle/>
          <a:p>
            <a:r>
              <a:rPr lang="en-GB" dirty="0"/>
              <a:t>DDL</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CREATE TABLE </a:t>
            </a:r>
            <a:r>
              <a:rPr lang="en-GB" sz="1500" dirty="0" err="1">
                <a:latin typeface="Courier New" panose="02070309020205020404" pitchFamily="49" charset="0"/>
                <a:cs typeface="Courier New" panose="02070309020205020404" pitchFamily="49" charset="0"/>
              </a:rPr>
              <a:t>BadWord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word varchar(25) PRIMARY KEY</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CREATE TABLE </a:t>
            </a:r>
            <a:r>
              <a:rPr lang="en-GB" sz="1500" dirty="0" err="1">
                <a:latin typeface="Courier New" panose="02070309020205020404" pitchFamily="49" charset="0"/>
                <a:cs typeface="Courier New" panose="02070309020205020404" pitchFamily="49" charset="0"/>
              </a:rPr>
              <a:t>Leaderboard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ID_leaderboard</a:t>
            </a:r>
            <a:r>
              <a:rPr lang="en-GB" sz="1500" dirty="0">
                <a:latin typeface="Courier New" panose="02070309020205020404" pitchFamily="49" charset="0"/>
                <a:cs typeface="Courier New" panose="02070309020205020404" pitchFamily="49" charset="0"/>
              </a:rPr>
              <a:t> int PRIMARY KEY </a:t>
            </a:r>
            <a:r>
              <a:rPr lang="en-GB" sz="1500" dirty="0" err="1">
                <a:latin typeface="Courier New" panose="02070309020205020404" pitchFamily="49" charset="0"/>
                <a:cs typeface="Courier New" panose="02070309020205020404" pitchFamily="49" charset="0"/>
              </a:rPr>
              <a:t>auto_increment</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user_ID</a:t>
            </a:r>
            <a:r>
              <a:rPr lang="en-GB" sz="1500" dirty="0">
                <a:latin typeface="Courier New" panose="02070309020205020404" pitchFamily="49" charset="0"/>
                <a:cs typeface="Courier New" panose="02070309020205020404" pitchFamily="49" charset="0"/>
              </a:rPr>
              <a:t> int,</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questionnaire_ID</a:t>
            </a:r>
            <a:r>
              <a:rPr lang="en-GB" sz="1500" dirty="0">
                <a:latin typeface="Courier New" panose="02070309020205020404" pitchFamily="49" charset="0"/>
                <a:cs typeface="Courier New" panose="02070309020205020404" pitchFamily="49" charset="0"/>
              </a:rPr>
              <a:t> int,</a:t>
            </a:r>
          </a:p>
          <a:p>
            <a:pPr marL="0" indent="0">
              <a:spcBef>
                <a:spcPts val="0"/>
              </a:spcBef>
              <a:buNone/>
            </a:pPr>
            <a:r>
              <a:rPr lang="en-GB" sz="1500" dirty="0">
                <a:latin typeface="Courier New" panose="02070309020205020404" pitchFamily="49" charset="0"/>
                <a:cs typeface="Courier New" panose="02070309020205020404" pitchFamily="49" charset="0"/>
              </a:rPr>
              <a:t>    	points int,</a:t>
            </a:r>
          </a:p>
          <a:p>
            <a:pPr marL="0" indent="0">
              <a:spcBef>
                <a:spcPts val="0"/>
              </a:spcBef>
              <a:buNone/>
            </a:pPr>
            <a:r>
              <a:rPr lang="en-GB" sz="1500" dirty="0">
                <a:latin typeface="Courier New" panose="02070309020205020404" pitchFamily="49" charset="0"/>
                <a:cs typeface="Courier New" panose="02070309020205020404" pitchFamily="49" charset="0"/>
              </a:rPr>
              <a:t>    	FOREIGN KEY (</a:t>
            </a:r>
            <a:r>
              <a:rPr lang="en-GB" sz="1500" dirty="0" err="1">
                <a:latin typeface="Courier New" panose="02070309020205020404" pitchFamily="49" charset="0"/>
                <a:cs typeface="Courier New" panose="02070309020205020404" pitchFamily="49" charset="0"/>
              </a:rPr>
              <a:t>questionnaire_ID</a:t>
            </a:r>
            <a:r>
              <a:rPr lang="en-GB" sz="1500" dirty="0">
                <a:latin typeface="Courier New" panose="02070309020205020404" pitchFamily="49" charset="0"/>
                <a:cs typeface="Courier New" panose="02070309020205020404" pitchFamily="49" charset="0"/>
              </a:rPr>
              <a:t>) REFERENCES Questionnaire 	(</a:t>
            </a:r>
            <a:r>
              <a:rPr lang="en-GB" sz="1500" dirty="0" err="1">
                <a:latin typeface="Courier New" panose="02070309020205020404" pitchFamily="49" charset="0"/>
                <a:cs typeface="Courier New" panose="02070309020205020404" pitchFamily="49" charset="0"/>
              </a:rPr>
              <a:t>ID_questionnaire</a:t>
            </a:r>
            <a:r>
              <a:rPr lang="en-GB" sz="1500" dirty="0">
                <a:latin typeface="Courier New" panose="02070309020205020404" pitchFamily="49" charset="0"/>
                <a:cs typeface="Courier New" panose="02070309020205020404" pitchFamily="49" charset="0"/>
              </a:rPr>
              <a:t>) ON DELETE CASCADE,</a:t>
            </a:r>
          </a:p>
          <a:p>
            <a:pPr marL="0" indent="0">
              <a:spcBef>
                <a:spcPts val="0"/>
              </a:spcBef>
              <a:buNone/>
            </a:pPr>
            <a:r>
              <a:rPr lang="en-GB" sz="1500" dirty="0">
                <a:latin typeface="Courier New" panose="02070309020205020404" pitchFamily="49" charset="0"/>
                <a:cs typeface="Courier New" panose="02070309020205020404" pitchFamily="49" charset="0"/>
              </a:rPr>
              <a:t>    	FOREIGN KEY (</a:t>
            </a:r>
            <a:r>
              <a:rPr lang="en-GB" sz="1500" dirty="0" err="1">
                <a:latin typeface="Courier New" panose="02070309020205020404" pitchFamily="49" charset="0"/>
                <a:cs typeface="Courier New" panose="02070309020205020404" pitchFamily="49" charset="0"/>
              </a:rPr>
              <a:t>user_ID</a:t>
            </a:r>
            <a:r>
              <a:rPr lang="en-GB" sz="1500" dirty="0">
                <a:latin typeface="Courier New" panose="02070309020205020404" pitchFamily="49" charset="0"/>
                <a:cs typeface="Courier New" panose="02070309020205020404" pitchFamily="49" charset="0"/>
              </a:rPr>
              <a:t>) REFERENCES </a:t>
            </a:r>
            <a:r>
              <a:rPr lang="en-GB" sz="1500" dirty="0" err="1">
                <a:latin typeface="Courier New" panose="02070309020205020404" pitchFamily="49" charset="0"/>
                <a:cs typeface="Courier New" panose="02070309020205020404" pitchFamily="49" charset="0"/>
              </a:rPr>
              <a:t>Usertable</a:t>
            </a:r>
            <a:r>
              <a:rPr lang="en-GB" sz="1500" dirty="0">
                <a:latin typeface="Courier New" panose="02070309020205020404" pitchFamily="49" charset="0"/>
                <a:cs typeface="Courier New" panose="02070309020205020404" pitchFamily="49" charset="0"/>
              </a:rPr>
              <a:t> (ID) ON DELETE CASCADE ON 	UPDATE CASCADE</a:t>
            </a:r>
          </a:p>
          <a:p>
            <a:pPr marL="0" indent="0">
              <a:spcBef>
                <a:spcPts val="0"/>
              </a:spcBef>
              <a:buNone/>
            </a:pPr>
            <a:r>
              <a:rPr lang="en-GB" sz="1500" dirty="0">
                <a:latin typeface="Courier New" panose="02070309020205020404" pitchFamily="49" charset="0"/>
                <a:cs typeface="Courier New" panose="02070309020205020404" pitchFamily="49" charset="0"/>
              </a:rPr>
              <a:t>);</a:t>
            </a:r>
          </a:p>
        </p:txBody>
      </p:sp>
      <p:sp>
        <p:nvSpPr>
          <p:cNvPr id="4" name="CasellaDiTesto 3">
            <a:extLst>
              <a:ext uri="{FF2B5EF4-FFF2-40B4-BE49-F238E27FC236}">
                <a16:creationId xmlns:a16="http://schemas.microsoft.com/office/drawing/2014/main" id="{2E78C702-5989-BF40-AE4C-F43A805C93D3}"/>
              </a:ext>
            </a:extLst>
          </p:cNvPr>
          <p:cNvSpPr txBox="1"/>
          <p:nvPr/>
        </p:nvSpPr>
        <p:spPr>
          <a:xfrm>
            <a:off x="921834" y="1784195"/>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685671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57" y="0"/>
            <a:ext cx="7886700" cy="1325563"/>
          </a:xfrm>
        </p:spPr>
        <p:txBody>
          <a:bodyPr/>
          <a:lstStyle/>
          <a:p>
            <a:r>
              <a:rPr lang="en-GB" dirty="0"/>
              <a:t>TRIGGERS</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 After a questionnaire is created, the statistical questions are added to the questionnaire</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DELIMITER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CREATE TRIGGER </a:t>
            </a:r>
            <a:r>
              <a:rPr lang="en-GB" sz="1500" dirty="0" err="1">
                <a:latin typeface="Courier New" panose="02070309020205020404" pitchFamily="49" charset="0"/>
                <a:cs typeface="Courier New" panose="02070309020205020404" pitchFamily="49" charset="0"/>
              </a:rPr>
              <a:t>CopyStatisticalQuestion</a:t>
            </a: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AFTER INSERT ON `Questionnaire`</a:t>
            </a:r>
          </a:p>
          <a:p>
            <a:pPr marL="0" indent="0">
              <a:spcBef>
                <a:spcPts val="0"/>
              </a:spcBef>
              <a:buNone/>
            </a:pPr>
            <a:r>
              <a:rPr lang="en-GB" sz="1500" dirty="0">
                <a:latin typeface="Courier New" panose="02070309020205020404" pitchFamily="49" charset="0"/>
                <a:cs typeface="Courier New" panose="02070309020205020404" pitchFamily="49" charset="0"/>
              </a:rPr>
              <a:t>FOR EACH ROW</a:t>
            </a:r>
          </a:p>
          <a:p>
            <a:pPr marL="0" indent="0">
              <a:spcBef>
                <a:spcPts val="0"/>
              </a:spcBef>
              <a:buNone/>
            </a:pPr>
            <a:r>
              <a:rPr lang="en-GB" sz="1500" dirty="0">
                <a:latin typeface="Courier New" panose="02070309020205020404" pitchFamily="49" charset="0"/>
                <a:cs typeface="Courier New" panose="02070309020205020404" pitchFamily="49" charset="0"/>
              </a:rPr>
              <a:t>BEGIN</a:t>
            </a:r>
          </a:p>
          <a:p>
            <a:pPr marL="0" indent="0">
              <a:spcBef>
                <a:spcPts val="0"/>
              </a:spcBef>
              <a:buNone/>
            </a:pPr>
            <a:r>
              <a:rPr lang="en-GB" sz="1500" dirty="0">
                <a:latin typeface="Courier New" panose="02070309020205020404" pitchFamily="49" charset="0"/>
                <a:cs typeface="Courier New" panose="02070309020205020404" pitchFamily="49" charset="0"/>
              </a:rPr>
              <a:t>    INSERT INTO Question (question, </a:t>
            </a:r>
            <a:r>
              <a:rPr lang="en-GB" sz="1500" dirty="0" err="1">
                <a:latin typeface="Courier New" panose="02070309020205020404" pitchFamily="49" charset="0"/>
                <a:cs typeface="Courier New" panose="02070309020205020404" pitchFamily="49" charset="0"/>
              </a:rPr>
              <a:t>q_type</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questionnaire_idx</a:t>
            </a:r>
            <a:r>
              <a:rPr lang="en-GB" sz="1500" dirty="0">
                <a:latin typeface="Courier New" panose="02070309020205020404" pitchFamily="49" charset="0"/>
                <a:cs typeface="Courier New" panose="02070309020205020404" pitchFamily="49" charset="0"/>
              </a:rPr>
              <a:t>) VALUES ('Age’, 'Statistical', </a:t>
            </a:r>
            <a:r>
              <a:rPr lang="en-GB" sz="1500" dirty="0" err="1">
                <a:latin typeface="Courier New" panose="02070309020205020404" pitchFamily="49" charset="0"/>
                <a:cs typeface="Courier New" panose="02070309020205020404" pitchFamily="49" charset="0"/>
              </a:rPr>
              <a:t>new.ID_questionnaire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INSERT INTO Question (question, </a:t>
            </a:r>
            <a:r>
              <a:rPr lang="en-GB" sz="1500" dirty="0" err="1">
                <a:latin typeface="Courier New" panose="02070309020205020404" pitchFamily="49" charset="0"/>
                <a:cs typeface="Courier New" panose="02070309020205020404" pitchFamily="49" charset="0"/>
              </a:rPr>
              <a:t>q_type</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questionnaire_idx</a:t>
            </a:r>
            <a:r>
              <a:rPr lang="en-GB" sz="1500" dirty="0">
                <a:latin typeface="Courier New" panose="02070309020205020404" pitchFamily="49" charset="0"/>
                <a:cs typeface="Courier New" panose="02070309020205020404" pitchFamily="49" charset="0"/>
              </a:rPr>
              <a:t>) VALUES ('Sex', 'Statistical', </a:t>
            </a:r>
            <a:r>
              <a:rPr lang="en-GB" sz="1500" dirty="0" err="1">
                <a:latin typeface="Courier New" panose="02070309020205020404" pitchFamily="49" charset="0"/>
                <a:cs typeface="Courier New" panose="02070309020205020404" pitchFamily="49" charset="0"/>
              </a:rPr>
              <a:t>new.ID_questionnaire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INSERT INTO Question (question, </a:t>
            </a:r>
            <a:r>
              <a:rPr lang="en-GB" sz="1500" dirty="0" err="1">
                <a:latin typeface="Courier New" panose="02070309020205020404" pitchFamily="49" charset="0"/>
                <a:cs typeface="Courier New" panose="02070309020205020404" pitchFamily="49" charset="0"/>
              </a:rPr>
              <a:t>q_type</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questionnaire_idx</a:t>
            </a:r>
            <a:r>
              <a:rPr lang="en-GB" sz="1500" dirty="0">
                <a:latin typeface="Courier New" panose="02070309020205020404" pitchFamily="49" charset="0"/>
                <a:cs typeface="Courier New" panose="02070309020205020404" pitchFamily="49" charset="0"/>
              </a:rPr>
              <a:t>) VALUES ('Expertise level', 'Statistical', </a:t>
            </a:r>
            <a:r>
              <a:rPr lang="en-GB" sz="1500" dirty="0" err="1">
                <a:latin typeface="Courier New" panose="02070309020205020404" pitchFamily="49" charset="0"/>
                <a:cs typeface="Courier New" panose="02070309020205020404" pitchFamily="49" charset="0"/>
              </a:rPr>
              <a:t>new.ID_questionnaire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END$$</a:t>
            </a:r>
          </a:p>
        </p:txBody>
      </p:sp>
      <p:sp>
        <p:nvSpPr>
          <p:cNvPr id="4" name="CasellaDiTesto 3">
            <a:extLst>
              <a:ext uri="{FF2B5EF4-FFF2-40B4-BE49-F238E27FC236}">
                <a16:creationId xmlns:a16="http://schemas.microsoft.com/office/drawing/2014/main" id="{2E78C702-5989-BF40-AE4C-F43A805C93D3}"/>
              </a:ext>
            </a:extLst>
          </p:cNvPr>
          <p:cNvSpPr txBox="1"/>
          <p:nvPr/>
        </p:nvSpPr>
        <p:spPr>
          <a:xfrm>
            <a:off x="921834" y="1784195"/>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435797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57" y="0"/>
            <a:ext cx="7886700" cy="1325563"/>
          </a:xfrm>
        </p:spPr>
        <p:txBody>
          <a:bodyPr/>
          <a:lstStyle/>
          <a:p>
            <a:r>
              <a:rPr lang="en-GB" dirty="0"/>
              <a:t>TRIGGERS</a:t>
            </a:r>
          </a:p>
        </p:txBody>
      </p:sp>
      <p:sp>
        <p:nvSpPr>
          <p:cNvPr id="5" name="Content Placeholder 4"/>
          <p:cNvSpPr>
            <a:spLocks noGrp="1"/>
          </p:cNvSpPr>
          <p:nvPr>
            <p:ph idx="1"/>
          </p:nvPr>
        </p:nvSpPr>
        <p:spPr>
          <a:xfrm>
            <a:off x="0" y="1066302"/>
            <a:ext cx="9144000" cy="5791698"/>
          </a:xfrm>
        </p:spPr>
        <p:txBody>
          <a:bodyPr>
            <a:normAutofit fontScale="92500"/>
          </a:bodyPr>
          <a:lstStyle/>
          <a:p>
            <a:pPr marL="0" indent="0">
              <a:spcBef>
                <a:spcPts val="0"/>
              </a:spcBef>
              <a:buNone/>
            </a:pPr>
            <a:r>
              <a:rPr lang="en-GB" sz="1000" dirty="0">
                <a:latin typeface="Courier New" panose="02070309020205020404" pitchFamily="49" charset="0"/>
                <a:cs typeface="Courier New" panose="02070309020205020404" pitchFamily="49" charset="0"/>
              </a:rPr>
              <a:t>// After an answer is added, the points for the user are updated</a:t>
            </a:r>
          </a:p>
          <a:p>
            <a:pPr marL="0" indent="0">
              <a:spcBef>
                <a:spcPts val="0"/>
              </a:spcBef>
              <a:buNone/>
            </a:pPr>
            <a:endParaRPr lang="en-GB" sz="1000" dirty="0">
              <a:latin typeface="Courier New" panose="02070309020205020404" pitchFamily="49" charset="0"/>
              <a:cs typeface="Courier New" panose="02070309020205020404" pitchFamily="49" charset="0"/>
            </a:endParaRPr>
          </a:p>
          <a:p>
            <a:pPr marL="0" indent="0">
              <a:spcBef>
                <a:spcPts val="0"/>
              </a:spcBef>
              <a:buNone/>
            </a:pPr>
            <a:endParaRPr lang="en-GB" sz="1000" dirty="0">
              <a:latin typeface="Courier New" panose="02070309020205020404" pitchFamily="49" charset="0"/>
              <a:cs typeface="Courier New" panose="02070309020205020404" pitchFamily="49" charset="0"/>
            </a:endParaRPr>
          </a:p>
          <a:p>
            <a:pPr marL="0" indent="0">
              <a:spcBef>
                <a:spcPts val="0"/>
              </a:spcBef>
              <a:buNone/>
            </a:pPr>
            <a:r>
              <a:rPr lang="en-GB" sz="1000" dirty="0">
                <a:latin typeface="Courier New" panose="02070309020205020404" pitchFamily="49" charset="0"/>
                <a:cs typeface="Courier New" panose="02070309020205020404" pitchFamily="49" charset="0"/>
              </a:rPr>
              <a:t>DELIMITER $$</a:t>
            </a:r>
          </a:p>
          <a:p>
            <a:pPr marL="0" indent="0">
              <a:spcBef>
                <a:spcPts val="0"/>
              </a:spcBef>
              <a:buNone/>
            </a:pPr>
            <a:endParaRPr lang="en-GB" sz="1000" dirty="0">
              <a:latin typeface="Courier New" panose="02070309020205020404" pitchFamily="49" charset="0"/>
              <a:cs typeface="Courier New" panose="02070309020205020404" pitchFamily="49" charset="0"/>
            </a:endParaRPr>
          </a:p>
          <a:p>
            <a:pPr marL="0" indent="0">
              <a:spcBef>
                <a:spcPts val="0"/>
              </a:spcBef>
              <a:buNone/>
            </a:pPr>
            <a:r>
              <a:rPr lang="en-GB" sz="1000" dirty="0">
                <a:latin typeface="Courier New" panose="02070309020205020404" pitchFamily="49" charset="0"/>
                <a:cs typeface="Courier New" panose="02070309020205020404" pitchFamily="49" charset="0"/>
              </a:rPr>
              <a:t>CREATE TRIGGER </a:t>
            </a:r>
            <a:r>
              <a:rPr lang="en-GB" sz="1000" dirty="0" err="1">
                <a:latin typeface="Courier New" panose="02070309020205020404" pitchFamily="49" charset="0"/>
                <a:cs typeface="Courier New" panose="02070309020205020404" pitchFamily="49" charset="0"/>
              </a:rPr>
              <a:t>UpdateLeaderboard</a:t>
            </a:r>
            <a:endParaRPr lang="en-GB" sz="1000" dirty="0">
              <a:latin typeface="Courier New" panose="02070309020205020404" pitchFamily="49" charset="0"/>
              <a:cs typeface="Courier New" panose="02070309020205020404" pitchFamily="49" charset="0"/>
            </a:endParaRPr>
          </a:p>
          <a:p>
            <a:pPr marL="0" indent="0">
              <a:spcBef>
                <a:spcPts val="0"/>
              </a:spcBef>
              <a:buNone/>
            </a:pPr>
            <a:r>
              <a:rPr lang="en-GB" sz="1000" dirty="0">
                <a:latin typeface="Courier New" panose="02070309020205020404" pitchFamily="49" charset="0"/>
                <a:cs typeface="Courier New" panose="02070309020205020404" pitchFamily="49" charset="0"/>
              </a:rPr>
              <a:t>AFTER INSERT ON `Answer`</a:t>
            </a:r>
          </a:p>
          <a:p>
            <a:pPr marL="0" indent="0">
              <a:spcBef>
                <a:spcPts val="0"/>
              </a:spcBef>
              <a:buNone/>
            </a:pPr>
            <a:r>
              <a:rPr lang="en-GB" sz="1000" dirty="0">
                <a:latin typeface="Courier New" panose="02070309020205020404" pitchFamily="49" charset="0"/>
                <a:cs typeface="Courier New" panose="02070309020205020404" pitchFamily="49" charset="0"/>
              </a:rPr>
              <a:t>FOR EACH ROW</a:t>
            </a:r>
          </a:p>
          <a:p>
            <a:pPr marL="0" indent="0">
              <a:spcBef>
                <a:spcPts val="0"/>
              </a:spcBef>
              <a:buNone/>
            </a:pPr>
            <a:r>
              <a:rPr lang="en-GB" sz="1000" dirty="0">
                <a:latin typeface="Courier New" panose="02070309020205020404" pitchFamily="49" charset="0"/>
                <a:cs typeface="Courier New" panose="02070309020205020404" pitchFamily="49" charset="0"/>
              </a:rPr>
              <a:t>BEGIN</a:t>
            </a:r>
          </a:p>
          <a:p>
            <a:pPr marL="0" indent="0">
              <a:spcBef>
                <a:spcPts val="0"/>
              </a:spcBef>
              <a:buNone/>
            </a:pPr>
            <a:r>
              <a:rPr lang="en-GB" sz="1000" dirty="0">
                <a:latin typeface="Courier New" panose="02070309020205020404" pitchFamily="49" charset="0"/>
                <a:cs typeface="Courier New" panose="02070309020205020404" pitchFamily="49" charset="0"/>
              </a:rPr>
              <a:t>	IF EXISTS (SELECT * FROM </a:t>
            </a:r>
            <a:r>
              <a:rPr lang="en-GB" sz="1000" dirty="0" err="1">
                <a:latin typeface="Courier New" panose="02070309020205020404" pitchFamily="49" charset="0"/>
                <a:cs typeface="Courier New" panose="02070309020205020404" pitchFamily="49" charset="0"/>
              </a:rPr>
              <a:t>Leaderboard</a:t>
            </a:r>
            <a:r>
              <a:rPr lang="en-GB" sz="1000" dirty="0">
                <a:latin typeface="Courier New" panose="02070309020205020404" pitchFamily="49" charset="0"/>
                <a:cs typeface="Courier New" panose="02070309020205020404" pitchFamily="49" charset="0"/>
              </a:rPr>
              <a:t> WHERE </a:t>
            </a:r>
            <a:r>
              <a:rPr lang="en-GB" sz="1000" dirty="0" err="1">
                <a:latin typeface="Courier New" panose="02070309020205020404" pitchFamily="49" charset="0"/>
                <a:cs typeface="Courier New" panose="02070309020205020404" pitchFamily="49" charset="0"/>
              </a:rPr>
              <a:t>user_ID</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new.user_idx</a:t>
            </a:r>
            <a:r>
              <a:rPr lang="en-GB" sz="1000" dirty="0">
                <a:latin typeface="Courier New" panose="02070309020205020404" pitchFamily="49" charset="0"/>
                <a:cs typeface="Courier New" panose="02070309020205020404" pitchFamily="49" charset="0"/>
              </a:rPr>
              <a:t> AND </a:t>
            </a:r>
            <a:r>
              <a:rPr lang="en-GB" sz="1000" dirty="0" err="1">
                <a:latin typeface="Courier New" panose="02070309020205020404" pitchFamily="49" charset="0"/>
                <a:cs typeface="Courier New" panose="02070309020205020404" pitchFamily="49" charset="0"/>
              </a:rPr>
              <a:t>questionnaire_ID</a:t>
            </a:r>
            <a:r>
              <a:rPr lang="en-GB" sz="1000" dirty="0">
                <a:latin typeface="Courier New" panose="02070309020205020404" pitchFamily="49" charset="0"/>
                <a:cs typeface="Courier New" panose="02070309020205020404" pitchFamily="49" charset="0"/>
              </a:rPr>
              <a:t> = (SELECT </a:t>
            </a:r>
            <a:r>
              <a:rPr lang="en-GB" sz="1000" dirty="0" err="1">
                <a:latin typeface="Courier New" panose="02070309020205020404" pitchFamily="49" charset="0"/>
                <a:cs typeface="Courier New" panose="02070309020205020404" pitchFamily="49" charset="0"/>
              </a:rPr>
              <a:t>questionnaire_idx</a:t>
            </a:r>
            <a:r>
              <a:rPr lang="en-GB" sz="1000" dirty="0">
                <a:latin typeface="Courier New" panose="02070309020205020404" pitchFamily="49" charset="0"/>
                <a:cs typeface="Courier New" panose="02070309020205020404" pitchFamily="49" charset="0"/>
              </a:rPr>
              <a:t> FROM Question WHERE </a:t>
            </a:r>
            <a:r>
              <a:rPr lang="en-GB" sz="1000" dirty="0" err="1">
                <a:latin typeface="Courier New" panose="02070309020205020404" pitchFamily="49" charset="0"/>
                <a:cs typeface="Courier New" panose="02070309020205020404" pitchFamily="49" charset="0"/>
              </a:rPr>
              <a:t>ID_question</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new.question_idx</a:t>
            </a:r>
            <a:r>
              <a:rPr lang="en-GB" sz="1000" dirty="0">
                <a:latin typeface="Courier New" panose="02070309020205020404" pitchFamily="49" charset="0"/>
                <a:cs typeface="Courier New" panose="02070309020205020404" pitchFamily="49" charset="0"/>
              </a:rPr>
              <a:t>)) THEN </a:t>
            </a:r>
          </a:p>
          <a:p>
            <a:pPr marL="0" indent="0">
              <a:spcBef>
                <a:spcPts val="0"/>
              </a:spcBef>
              <a:buNone/>
            </a:pPr>
            <a:r>
              <a:rPr lang="en-GB" sz="1000" dirty="0">
                <a:latin typeface="Courier New" panose="02070309020205020404" pitchFamily="49" charset="0"/>
                <a:cs typeface="Courier New" panose="02070309020205020404" pitchFamily="49" charset="0"/>
              </a:rPr>
              <a:t>			IF ((SELECT </a:t>
            </a:r>
            <a:r>
              <a:rPr lang="en-GB" sz="1000" dirty="0" err="1">
                <a:latin typeface="Courier New" panose="02070309020205020404" pitchFamily="49" charset="0"/>
                <a:cs typeface="Courier New" panose="02070309020205020404" pitchFamily="49" charset="0"/>
              </a:rPr>
              <a:t>q_type</a:t>
            </a:r>
            <a:r>
              <a:rPr lang="en-GB" sz="1000" dirty="0">
                <a:latin typeface="Courier New" panose="02070309020205020404" pitchFamily="49" charset="0"/>
                <a:cs typeface="Courier New" panose="02070309020205020404" pitchFamily="49" charset="0"/>
              </a:rPr>
              <a:t> FROM Question WHERE </a:t>
            </a:r>
            <a:r>
              <a:rPr lang="en-GB" sz="1000" dirty="0" err="1">
                <a:latin typeface="Courier New" panose="02070309020205020404" pitchFamily="49" charset="0"/>
                <a:cs typeface="Courier New" panose="02070309020205020404" pitchFamily="49" charset="0"/>
              </a:rPr>
              <a:t>ID_question</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new.question_idx</a:t>
            </a:r>
            <a:r>
              <a:rPr lang="en-GB" sz="1000" dirty="0">
                <a:latin typeface="Courier New" panose="02070309020205020404" pitchFamily="49" charset="0"/>
                <a:cs typeface="Courier New" panose="02070309020205020404" pitchFamily="49" charset="0"/>
              </a:rPr>
              <a:t>) = "Statistical") THEN</a:t>
            </a:r>
          </a:p>
          <a:p>
            <a:pPr marL="0" indent="0">
              <a:spcBef>
                <a:spcPts val="0"/>
              </a:spcBef>
              <a:buNone/>
            </a:pPr>
            <a:r>
              <a:rPr lang="en-GB" sz="1000" dirty="0">
                <a:latin typeface="Courier New" panose="02070309020205020404" pitchFamily="49" charset="0"/>
                <a:cs typeface="Courier New" panose="02070309020205020404" pitchFamily="49" charset="0"/>
              </a:rPr>
              <a:t>				IF ((SELECT answer FROM Answer WHERE </a:t>
            </a:r>
            <a:r>
              <a:rPr lang="en-GB" sz="1000" dirty="0" err="1">
                <a:latin typeface="Courier New" panose="02070309020205020404" pitchFamily="49" charset="0"/>
                <a:cs typeface="Courier New" panose="02070309020205020404" pitchFamily="49" charset="0"/>
              </a:rPr>
              <a:t>ID_answer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new.ID_answer</a:t>
            </a:r>
            <a:r>
              <a:rPr lang="en-GB" sz="1000" dirty="0">
                <a:latin typeface="Courier New" panose="02070309020205020404" pitchFamily="49" charset="0"/>
                <a:cs typeface="Courier New" panose="02070309020205020404" pitchFamily="49" charset="0"/>
              </a:rPr>
              <a:t>) &lt;&gt; "") THEN</a:t>
            </a:r>
          </a:p>
          <a:p>
            <a:pPr marL="0" indent="0">
              <a:spcBef>
                <a:spcPts val="0"/>
              </a:spcBef>
              <a:buNone/>
            </a:pPr>
            <a:r>
              <a:rPr lang="en-GB" sz="1000" dirty="0">
                <a:latin typeface="Courier New" panose="02070309020205020404" pitchFamily="49" charset="0"/>
                <a:cs typeface="Courier New" panose="02070309020205020404" pitchFamily="49" charset="0"/>
              </a:rPr>
              <a:t>					UPDATE </a:t>
            </a:r>
            <a:r>
              <a:rPr lang="en-GB" sz="1000" dirty="0" err="1">
                <a:latin typeface="Courier New" panose="02070309020205020404" pitchFamily="49" charset="0"/>
                <a:cs typeface="Courier New" panose="02070309020205020404" pitchFamily="49" charset="0"/>
              </a:rPr>
              <a:t>Leaderboard</a:t>
            </a:r>
            <a:endParaRPr lang="en-GB" sz="1000" dirty="0">
              <a:latin typeface="Courier New" panose="02070309020205020404" pitchFamily="49" charset="0"/>
              <a:cs typeface="Courier New" panose="02070309020205020404" pitchFamily="49" charset="0"/>
            </a:endParaRPr>
          </a:p>
          <a:p>
            <a:pPr marL="0" indent="0">
              <a:spcBef>
                <a:spcPts val="0"/>
              </a:spcBef>
              <a:buNone/>
            </a:pPr>
            <a:r>
              <a:rPr lang="en-GB" sz="1000" dirty="0">
                <a:latin typeface="Courier New" panose="02070309020205020404" pitchFamily="49" charset="0"/>
                <a:cs typeface="Courier New" panose="02070309020205020404" pitchFamily="49" charset="0"/>
              </a:rPr>
              <a:t>					SET points = points + 2</a:t>
            </a:r>
          </a:p>
          <a:p>
            <a:pPr marL="0" indent="0">
              <a:spcBef>
                <a:spcPts val="0"/>
              </a:spcBef>
              <a:buNone/>
            </a:pPr>
            <a:r>
              <a:rPr lang="en-GB" sz="1000" dirty="0">
                <a:latin typeface="Courier New" panose="02070309020205020404" pitchFamily="49" charset="0"/>
                <a:cs typeface="Courier New" panose="02070309020205020404" pitchFamily="49" charset="0"/>
              </a:rPr>
              <a:t>					WHERE </a:t>
            </a:r>
            <a:r>
              <a:rPr lang="en-GB" sz="1000" dirty="0" err="1">
                <a:latin typeface="Courier New" panose="02070309020205020404" pitchFamily="49" charset="0"/>
                <a:cs typeface="Courier New" panose="02070309020205020404" pitchFamily="49" charset="0"/>
              </a:rPr>
              <a:t>user_ID</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new.user_idx</a:t>
            </a:r>
            <a:r>
              <a:rPr lang="en-GB" sz="1000" dirty="0">
                <a:latin typeface="Courier New" panose="02070309020205020404" pitchFamily="49" charset="0"/>
                <a:cs typeface="Courier New" panose="02070309020205020404" pitchFamily="49" charset="0"/>
              </a:rPr>
              <a:t> AND </a:t>
            </a:r>
            <a:r>
              <a:rPr lang="en-GB" sz="1000" dirty="0" err="1">
                <a:latin typeface="Courier New" panose="02070309020205020404" pitchFamily="49" charset="0"/>
                <a:cs typeface="Courier New" panose="02070309020205020404" pitchFamily="49" charset="0"/>
              </a:rPr>
              <a:t>questionnaire_ID</a:t>
            </a:r>
            <a:r>
              <a:rPr lang="en-GB" sz="1000" dirty="0">
                <a:latin typeface="Courier New" panose="02070309020205020404" pitchFamily="49" charset="0"/>
                <a:cs typeface="Courier New" panose="02070309020205020404" pitchFamily="49" charset="0"/>
              </a:rPr>
              <a:t> = (SELECT </a:t>
            </a:r>
            <a:r>
              <a:rPr lang="en-GB" sz="1000" dirty="0" err="1">
                <a:latin typeface="Courier New" panose="02070309020205020404" pitchFamily="49" charset="0"/>
                <a:cs typeface="Courier New" panose="02070309020205020404" pitchFamily="49" charset="0"/>
              </a:rPr>
              <a:t>questionnaire_idx</a:t>
            </a:r>
            <a:r>
              <a:rPr lang="en-GB" sz="1000" dirty="0">
                <a:latin typeface="Courier New" panose="02070309020205020404" pitchFamily="49" charset="0"/>
                <a:cs typeface="Courier New" panose="02070309020205020404" pitchFamily="49" charset="0"/>
              </a:rPr>
              <a:t> FROM Question WHERE </a:t>
            </a:r>
            <a:r>
              <a:rPr lang="en-GB" sz="1000" dirty="0" err="1">
                <a:latin typeface="Courier New" panose="02070309020205020404" pitchFamily="49" charset="0"/>
                <a:cs typeface="Courier New" panose="02070309020205020404" pitchFamily="49" charset="0"/>
              </a:rPr>
              <a:t>ID_question</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new.question_idx</a:t>
            </a:r>
            <a:r>
              <a:rPr lang="en-GB" sz="1000" dirty="0">
                <a:latin typeface="Courier New" panose="02070309020205020404" pitchFamily="49" charset="0"/>
                <a:cs typeface="Courier New" panose="02070309020205020404" pitchFamily="49" charset="0"/>
              </a:rPr>
              <a:t>) AND points &lt;&gt; 0;</a:t>
            </a:r>
          </a:p>
          <a:p>
            <a:pPr marL="0" indent="0">
              <a:spcBef>
                <a:spcPts val="0"/>
              </a:spcBef>
              <a:buNone/>
            </a:pPr>
            <a:r>
              <a:rPr lang="en-GB" sz="1000" dirty="0">
                <a:latin typeface="Courier New" panose="02070309020205020404" pitchFamily="49" charset="0"/>
                <a:cs typeface="Courier New" panose="02070309020205020404" pitchFamily="49" charset="0"/>
              </a:rPr>
              <a:t>				END IF;</a:t>
            </a:r>
          </a:p>
          <a:p>
            <a:pPr marL="0" indent="0">
              <a:spcBef>
                <a:spcPts val="0"/>
              </a:spcBef>
              <a:buNone/>
            </a:pPr>
            <a:r>
              <a:rPr lang="en-GB" sz="1000" dirty="0">
                <a:latin typeface="Courier New" panose="02070309020205020404" pitchFamily="49" charset="0"/>
                <a:cs typeface="Courier New" panose="02070309020205020404" pitchFamily="49" charset="0"/>
              </a:rPr>
              <a:t>            END IF;</a:t>
            </a:r>
          </a:p>
          <a:p>
            <a:pPr marL="0" indent="0">
              <a:spcBef>
                <a:spcPts val="0"/>
              </a:spcBef>
              <a:buNone/>
            </a:pPr>
            <a:r>
              <a:rPr lang="en-GB" sz="1000" dirty="0">
                <a:latin typeface="Courier New" panose="02070309020205020404" pitchFamily="49" charset="0"/>
                <a:cs typeface="Courier New" panose="02070309020205020404" pitchFamily="49" charset="0"/>
              </a:rPr>
              <a:t>            </a:t>
            </a:r>
          </a:p>
          <a:p>
            <a:pPr marL="0" indent="0">
              <a:spcBef>
                <a:spcPts val="0"/>
              </a:spcBef>
              <a:buNone/>
            </a:pPr>
            <a:r>
              <a:rPr lang="en-GB" sz="1000" dirty="0">
                <a:latin typeface="Courier New" panose="02070309020205020404" pitchFamily="49" charset="0"/>
                <a:cs typeface="Courier New" panose="02070309020205020404" pitchFamily="49" charset="0"/>
              </a:rPr>
              <a:t>            IF ((SELECT </a:t>
            </a:r>
            <a:r>
              <a:rPr lang="en-GB" sz="1000" dirty="0" err="1">
                <a:latin typeface="Courier New" panose="02070309020205020404" pitchFamily="49" charset="0"/>
                <a:cs typeface="Courier New" panose="02070309020205020404" pitchFamily="49" charset="0"/>
              </a:rPr>
              <a:t>q_type</a:t>
            </a:r>
            <a:r>
              <a:rPr lang="en-GB" sz="1000" dirty="0">
                <a:latin typeface="Courier New" panose="02070309020205020404" pitchFamily="49" charset="0"/>
                <a:cs typeface="Courier New" panose="02070309020205020404" pitchFamily="49" charset="0"/>
              </a:rPr>
              <a:t> FROM Question WHERE </a:t>
            </a:r>
            <a:r>
              <a:rPr lang="en-GB" sz="1000" dirty="0" err="1">
                <a:latin typeface="Courier New" panose="02070309020205020404" pitchFamily="49" charset="0"/>
                <a:cs typeface="Courier New" panose="02070309020205020404" pitchFamily="49" charset="0"/>
              </a:rPr>
              <a:t>ID_question</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new.question_idx</a:t>
            </a:r>
            <a:r>
              <a:rPr lang="en-GB" sz="1000" dirty="0">
                <a:latin typeface="Courier New" panose="02070309020205020404" pitchFamily="49" charset="0"/>
                <a:cs typeface="Courier New" panose="02070309020205020404" pitchFamily="49" charset="0"/>
              </a:rPr>
              <a:t>) = "Marketing") THEN</a:t>
            </a:r>
          </a:p>
          <a:p>
            <a:pPr marL="0" indent="0">
              <a:spcBef>
                <a:spcPts val="0"/>
              </a:spcBef>
              <a:buNone/>
            </a:pPr>
            <a:r>
              <a:rPr lang="en-GB" sz="1000" dirty="0">
                <a:latin typeface="Courier New" panose="02070309020205020404" pitchFamily="49" charset="0"/>
                <a:cs typeface="Courier New" panose="02070309020205020404" pitchFamily="49" charset="0"/>
              </a:rPr>
              <a:t>				IF ((SELECT answer FROM Answer WHERE </a:t>
            </a:r>
            <a:r>
              <a:rPr lang="en-GB" sz="1000" dirty="0" err="1">
                <a:latin typeface="Courier New" panose="02070309020205020404" pitchFamily="49" charset="0"/>
                <a:cs typeface="Courier New" panose="02070309020205020404" pitchFamily="49" charset="0"/>
              </a:rPr>
              <a:t>ID_answer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new.ID_answer</a:t>
            </a:r>
            <a:r>
              <a:rPr lang="en-GB" sz="1000" dirty="0">
                <a:latin typeface="Courier New" panose="02070309020205020404" pitchFamily="49" charset="0"/>
                <a:cs typeface="Courier New" panose="02070309020205020404" pitchFamily="49" charset="0"/>
              </a:rPr>
              <a:t>) &lt;&gt; "") THEN</a:t>
            </a:r>
          </a:p>
          <a:p>
            <a:pPr marL="0" indent="0">
              <a:spcBef>
                <a:spcPts val="0"/>
              </a:spcBef>
              <a:buNone/>
            </a:pPr>
            <a:r>
              <a:rPr lang="en-GB" sz="1000" dirty="0">
                <a:latin typeface="Courier New" panose="02070309020205020404" pitchFamily="49" charset="0"/>
                <a:cs typeface="Courier New" panose="02070309020205020404" pitchFamily="49" charset="0"/>
              </a:rPr>
              <a:t>					UPDATE </a:t>
            </a:r>
            <a:r>
              <a:rPr lang="en-GB" sz="1000" dirty="0" err="1">
                <a:latin typeface="Courier New" panose="02070309020205020404" pitchFamily="49" charset="0"/>
                <a:cs typeface="Courier New" panose="02070309020205020404" pitchFamily="49" charset="0"/>
              </a:rPr>
              <a:t>Leaderboard</a:t>
            </a:r>
            <a:endParaRPr lang="en-GB" sz="1000" dirty="0">
              <a:latin typeface="Courier New" panose="02070309020205020404" pitchFamily="49" charset="0"/>
              <a:cs typeface="Courier New" panose="02070309020205020404" pitchFamily="49" charset="0"/>
            </a:endParaRPr>
          </a:p>
          <a:p>
            <a:pPr marL="0" indent="0">
              <a:spcBef>
                <a:spcPts val="0"/>
              </a:spcBef>
              <a:buNone/>
            </a:pPr>
            <a:r>
              <a:rPr lang="en-GB" sz="1000" dirty="0">
                <a:latin typeface="Courier New" panose="02070309020205020404" pitchFamily="49" charset="0"/>
                <a:cs typeface="Courier New" panose="02070309020205020404" pitchFamily="49" charset="0"/>
              </a:rPr>
              <a:t>					SET points = points + 1</a:t>
            </a:r>
          </a:p>
          <a:p>
            <a:pPr marL="0" indent="0">
              <a:spcBef>
                <a:spcPts val="0"/>
              </a:spcBef>
              <a:buNone/>
            </a:pPr>
            <a:r>
              <a:rPr lang="en-GB" sz="1000" dirty="0">
                <a:latin typeface="Courier New" panose="02070309020205020404" pitchFamily="49" charset="0"/>
                <a:cs typeface="Courier New" panose="02070309020205020404" pitchFamily="49" charset="0"/>
              </a:rPr>
              <a:t>					WHERE </a:t>
            </a:r>
            <a:r>
              <a:rPr lang="en-GB" sz="1000" dirty="0" err="1">
                <a:latin typeface="Courier New" panose="02070309020205020404" pitchFamily="49" charset="0"/>
                <a:cs typeface="Courier New" panose="02070309020205020404" pitchFamily="49" charset="0"/>
              </a:rPr>
              <a:t>user_ID</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new.user_idx</a:t>
            </a:r>
            <a:r>
              <a:rPr lang="en-GB" sz="1000" dirty="0">
                <a:latin typeface="Courier New" panose="02070309020205020404" pitchFamily="49" charset="0"/>
                <a:cs typeface="Courier New" panose="02070309020205020404" pitchFamily="49" charset="0"/>
              </a:rPr>
              <a:t> AND </a:t>
            </a:r>
            <a:r>
              <a:rPr lang="en-GB" sz="1000" dirty="0" err="1">
                <a:latin typeface="Courier New" panose="02070309020205020404" pitchFamily="49" charset="0"/>
                <a:cs typeface="Courier New" panose="02070309020205020404" pitchFamily="49" charset="0"/>
              </a:rPr>
              <a:t>questionnaire_ID</a:t>
            </a:r>
            <a:r>
              <a:rPr lang="en-GB" sz="1000" dirty="0">
                <a:latin typeface="Courier New" panose="02070309020205020404" pitchFamily="49" charset="0"/>
                <a:cs typeface="Courier New" panose="02070309020205020404" pitchFamily="49" charset="0"/>
              </a:rPr>
              <a:t> = (SELECT </a:t>
            </a:r>
            <a:r>
              <a:rPr lang="en-GB" sz="1000" dirty="0" err="1">
                <a:latin typeface="Courier New" panose="02070309020205020404" pitchFamily="49" charset="0"/>
                <a:cs typeface="Courier New" panose="02070309020205020404" pitchFamily="49" charset="0"/>
              </a:rPr>
              <a:t>questionnaire_idx</a:t>
            </a:r>
            <a:r>
              <a:rPr lang="en-GB" sz="1000" dirty="0">
                <a:latin typeface="Courier New" panose="02070309020205020404" pitchFamily="49" charset="0"/>
                <a:cs typeface="Courier New" panose="02070309020205020404" pitchFamily="49" charset="0"/>
              </a:rPr>
              <a:t> FROM Question WHERE </a:t>
            </a:r>
            <a:r>
              <a:rPr lang="en-GB" sz="1000" dirty="0" err="1">
                <a:latin typeface="Courier New" panose="02070309020205020404" pitchFamily="49" charset="0"/>
                <a:cs typeface="Courier New" panose="02070309020205020404" pitchFamily="49" charset="0"/>
              </a:rPr>
              <a:t>ID_question</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new.question_idx</a:t>
            </a:r>
            <a:r>
              <a:rPr lang="en-GB" sz="1000" dirty="0">
                <a:latin typeface="Courier New" panose="02070309020205020404" pitchFamily="49" charset="0"/>
                <a:cs typeface="Courier New" panose="02070309020205020404" pitchFamily="49" charset="0"/>
              </a:rPr>
              <a:t>) AND points &lt;&gt; 0;</a:t>
            </a:r>
          </a:p>
          <a:p>
            <a:pPr marL="0" indent="0">
              <a:spcBef>
                <a:spcPts val="0"/>
              </a:spcBef>
              <a:buNone/>
            </a:pPr>
            <a:r>
              <a:rPr lang="en-GB" sz="1000" dirty="0">
                <a:latin typeface="Courier New" panose="02070309020205020404" pitchFamily="49" charset="0"/>
                <a:cs typeface="Courier New" panose="02070309020205020404" pitchFamily="49" charset="0"/>
              </a:rPr>
              <a:t>				END IF;</a:t>
            </a:r>
          </a:p>
          <a:p>
            <a:pPr marL="0" indent="0">
              <a:spcBef>
                <a:spcPts val="0"/>
              </a:spcBef>
              <a:buNone/>
            </a:pPr>
            <a:r>
              <a:rPr lang="en-GB" sz="1000" dirty="0">
                <a:latin typeface="Courier New" panose="02070309020205020404" pitchFamily="49" charset="0"/>
                <a:cs typeface="Courier New" panose="02070309020205020404" pitchFamily="49" charset="0"/>
              </a:rPr>
              <a:t>            END IF;</a:t>
            </a:r>
          </a:p>
          <a:p>
            <a:pPr marL="0" indent="0">
              <a:spcBef>
                <a:spcPts val="0"/>
              </a:spcBef>
              <a:buNone/>
            </a:pPr>
            <a:r>
              <a:rPr lang="en-GB" sz="1000" dirty="0">
                <a:latin typeface="Courier New" panose="02070309020205020404" pitchFamily="49" charset="0"/>
                <a:cs typeface="Courier New" panose="02070309020205020404" pitchFamily="49" charset="0"/>
              </a:rPr>
              <a:t>	ELSE</a:t>
            </a:r>
          </a:p>
          <a:p>
            <a:pPr marL="0" indent="0">
              <a:spcBef>
                <a:spcPts val="0"/>
              </a:spcBef>
              <a:buNone/>
            </a:pPr>
            <a:r>
              <a:rPr lang="en-GB" sz="1000" dirty="0">
                <a:latin typeface="Courier New" panose="02070309020205020404" pitchFamily="49" charset="0"/>
                <a:cs typeface="Courier New" panose="02070309020205020404" pitchFamily="49" charset="0"/>
              </a:rPr>
              <a:t>			IF ((SELECT </a:t>
            </a:r>
            <a:r>
              <a:rPr lang="en-GB" sz="1000" dirty="0" err="1">
                <a:latin typeface="Courier New" panose="02070309020205020404" pitchFamily="49" charset="0"/>
                <a:cs typeface="Courier New" panose="02070309020205020404" pitchFamily="49" charset="0"/>
              </a:rPr>
              <a:t>q_type</a:t>
            </a:r>
            <a:r>
              <a:rPr lang="en-GB" sz="1000" dirty="0">
                <a:latin typeface="Courier New" panose="02070309020205020404" pitchFamily="49" charset="0"/>
                <a:cs typeface="Courier New" panose="02070309020205020404" pitchFamily="49" charset="0"/>
              </a:rPr>
              <a:t> FROM Question WHERE </a:t>
            </a:r>
            <a:r>
              <a:rPr lang="en-GB" sz="1000" dirty="0" err="1">
                <a:latin typeface="Courier New" panose="02070309020205020404" pitchFamily="49" charset="0"/>
                <a:cs typeface="Courier New" panose="02070309020205020404" pitchFamily="49" charset="0"/>
              </a:rPr>
              <a:t>ID_question</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new.question_idx</a:t>
            </a:r>
            <a:r>
              <a:rPr lang="en-GB" sz="1000" dirty="0">
                <a:latin typeface="Courier New" panose="02070309020205020404" pitchFamily="49" charset="0"/>
                <a:cs typeface="Courier New" panose="02070309020205020404" pitchFamily="49" charset="0"/>
              </a:rPr>
              <a:t>) = "Statistical") THEN</a:t>
            </a:r>
          </a:p>
          <a:p>
            <a:pPr marL="0" indent="0">
              <a:spcBef>
                <a:spcPts val="0"/>
              </a:spcBef>
              <a:buNone/>
            </a:pPr>
            <a:r>
              <a:rPr lang="en-GB" sz="1000" dirty="0">
                <a:latin typeface="Courier New" panose="02070309020205020404" pitchFamily="49" charset="0"/>
                <a:cs typeface="Courier New" panose="02070309020205020404" pitchFamily="49" charset="0"/>
              </a:rPr>
              <a:t>				IF ((SELECT answer FROM Answer WHERE </a:t>
            </a:r>
            <a:r>
              <a:rPr lang="en-GB" sz="1000" dirty="0" err="1">
                <a:latin typeface="Courier New" panose="02070309020205020404" pitchFamily="49" charset="0"/>
                <a:cs typeface="Courier New" panose="02070309020205020404" pitchFamily="49" charset="0"/>
              </a:rPr>
              <a:t>ID_answer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new.ID_answer</a:t>
            </a:r>
            <a:r>
              <a:rPr lang="en-GB" sz="1000" dirty="0">
                <a:latin typeface="Courier New" panose="02070309020205020404" pitchFamily="49" charset="0"/>
                <a:cs typeface="Courier New" panose="02070309020205020404" pitchFamily="49" charset="0"/>
              </a:rPr>
              <a:t>) &lt;&gt; "") THEN</a:t>
            </a:r>
          </a:p>
          <a:p>
            <a:pPr marL="0" indent="0">
              <a:spcBef>
                <a:spcPts val="0"/>
              </a:spcBef>
              <a:buNone/>
            </a:pPr>
            <a:r>
              <a:rPr lang="en-GB" sz="1000" dirty="0">
                <a:latin typeface="Courier New" panose="02070309020205020404" pitchFamily="49" charset="0"/>
                <a:cs typeface="Courier New" panose="02070309020205020404" pitchFamily="49" charset="0"/>
              </a:rPr>
              <a:t>					INSERT INTO </a:t>
            </a:r>
            <a:r>
              <a:rPr lang="en-GB" sz="1000" dirty="0" err="1">
                <a:latin typeface="Courier New" panose="02070309020205020404" pitchFamily="49" charset="0"/>
                <a:cs typeface="Courier New" panose="02070309020205020404" pitchFamily="49" charset="0"/>
              </a:rPr>
              <a:t>Leaderboard</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user_ID</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questionnaire_ID</a:t>
            </a:r>
            <a:r>
              <a:rPr lang="en-GB" sz="1000" dirty="0">
                <a:latin typeface="Courier New" panose="02070309020205020404" pitchFamily="49" charset="0"/>
                <a:cs typeface="Courier New" panose="02070309020205020404" pitchFamily="49" charset="0"/>
              </a:rPr>
              <a:t>, points) VALUES (</a:t>
            </a:r>
            <a:r>
              <a:rPr lang="en-GB" sz="1000" dirty="0" err="1">
                <a:latin typeface="Courier New" panose="02070309020205020404" pitchFamily="49" charset="0"/>
                <a:cs typeface="Courier New" panose="02070309020205020404" pitchFamily="49" charset="0"/>
              </a:rPr>
              <a:t>new.user_idx</a:t>
            </a:r>
            <a:r>
              <a:rPr lang="en-GB" sz="1000" dirty="0">
                <a:latin typeface="Courier New" panose="02070309020205020404" pitchFamily="49" charset="0"/>
                <a:cs typeface="Courier New" panose="02070309020205020404" pitchFamily="49" charset="0"/>
              </a:rPr>
              <a:t>, (SELECT </a:t>
            </a:r>
            <a:r>
              <a:rPr lang="en-GB" sz="1000" dirty="0" err="1">
                <a:latin typeface="Courier New" panose="02070309020205020404" pitchFamily="49" charset="0"/>
                <a:cs typeface="Courier New" panose="02070309020205020404" pitchFamily="49" charset="0"/>
              </a:rPr>
              <a:t>questionnaire_idx</a:t>
            </a:r>
            <a:r>
              <a:rPr lang="en-GB" sz="1000" dirty="0">
                <a:latin typeface="Courier New" panose="02070309020205020404" pitchFamily="49" charset="0"/>
                <a:cs typeface="Courier New" panose="02070309020205020404" pitchFamily="49" charset="0"/>
              </a:rPr>
              <a:t> FROM Question WHERE </a:t>
            </a:r>
            <a:r>
              <a:rPr lang="en-GB" sz="1000" dirty="0" err="1">
                <a:latin typeface="Courier New" panose="02070309020205020404" pitchFamily="49" charset="0"/>
                <a:cs typeface="Courier New" panose="02070309020205020404" pitchFamily="49" charset="0"/>
              </a:rPr>
              <a:t>ID_question</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new.question_idx</a:t>
            </a:r>
            <a:r>
              <a:rPr lang="en-GB" sz="1000" dirty="0">
                <a:latin typeface="Courier New" panose="02070309020205020404" pitchFamily="49" charset="0"/>
                <a:cs typeface="Courier New" panose="02070309020205020404" pitchFamily="49" charset="0"/>
              </a:rPr>
              <a:t>), 2);</a:t>
            </a:r>
          </a:p>
          <a:p>
            <a:pPr marL="0" indent="0">
              <a:spcBef>
                <a:spcPts val="0"/>
              </a:spcBef>
              <a:buNone/>
            </a:pPr>
            <a:r>
              <a:rPr lang="en-GB" sz="1000" dirty="0">
                <a:latin typeface="Courier New" panose="02070309020205020404" pitchFamily="49" charset="0"/>
                <a:cs typeface="Courier New" panose="02070309020205020404" pitchFamily="49" charset="0"/>
              </a:rPr>
              <a:t>				END IF;</a:t>
            </a:r>
          </a:p>
          <a:p>
            <a:pPr marL="0" indent="0">
              <a:spcBef>
                <a:spcPts val="0"/>
              </a:spcBef>
              <a:buNone/>
            </a:pPr>
            <a:r>
              <a:rPr lang="en-GB" sz="1000" dirty="0">
                <a:latin typeface="Courier New" panose="02070309020205020404" pitchFamily="49" charset="0"/>
                <a:cs typeface="Courier New" panose="02070309020205020404" pitchFamily="49" charset="0"/>
              </a:rPr>
              <a:t>			END IF;</a:t>
            </a:r>
          </a:p>
          <a:p>
            <a:pPr marL="0" indent="0">
              <a:spcBef>
                <a:spcPts val="0"/>
              </a:spcBef>
              <a:buNone/>
            </a:pPr>
            <a:r>
              <a:rPr lang="en-GB" sz="1000" dirty="0">
                <a:latin typeface="Courier New" panose="02070309020205020404" pitchFamily="49" charset="0"/>
                <a:cs typeface="Courier New" panose="02070309020205020404" pitchFamily="49" charset="0"/>
              </a:rPr>
              <a:t>            </a:t>
            </a:r>
          </a:p>
          <a:p>
            <a:pPr marL="0" indent="0">
              <a:spcBef>
                <a:spcPts val="0"/>
              </a:spcBef>
              <a:buNone/>
            </a:pPr>
            <a:r>
              <a:rPr lang="en-GB" sz="1000" dirty="0">
                <a:latin typeface="Courier New" panose="02070309020205020404" pitchFamily="49" charset="0"/>
                <a:cs typeface="Courier New" panose="02070309020205020404" pitchFamily="49" charset="0"/>
              </a:rPr>
              <a:t>            IF ((SELECT </a:t>
            </a:r>
            <a:r>
              <a:rPr lang="en-GB" sz="1000" dirty="0" err="1">
                <a:latin typeface="Courier New" panose="02070309020205020404" pitchFamily="49" charset="0"/>
                <a:cs typeface="Courier New" panose="02070309020205020404" pitchFamily="49" charset="0"/>
              </a:rPr>
              <a:t>q_type</a:t>
            </a:r>
            <a:r>
              <a:rPr lang="en-GB" sz="1000" dirty="0">
                <a:latin typeface="Courier New" panose="02070309020205020404" pitchFamily="49" charset="0"/>
                <a:cs typeface="Courier New" panose="02070309020205020404" pitchFamily="49" charset="0"/>
              </a:rPr>
              <a:t> FROM Question WHERE </a:t>
            </a:r>
            <a:r>
              <a:rPr lang="en-GB" sz="1000" dirty="0" err="1">
                <a:latin typeface="Courier New" panose="02070309020205020404" pitchFamily="49" charset="0"/>
                <a:cs typeface="Courier New" panose="02070309020205020404" pitchFamily="49" charset="0"/>
              </a:rPr>
              <a:t>ID_question</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new.question_idx</a:t>
            </a:r>
            <a:r>
              <a:rPr lang="en-GB" sz="1000" dirty="0">
                <a:latin typeface="Courier New" panose="02070309020205020404" pitchFamily="49" charset="0"/>
                <a:cs typeface="Courier New" panose="02070309020205020404" pitchFamily="49" charset="0"/>
              </a:rPr>
              <a:t>) = "Marketing") THEN</a:t>
            </a:r>
          </a:p>
          <a:p>
            <a:pPr marL="0" indent="0">
              <a:spcBef>
                <a:spcPts val="0"/>
              </a:spcBef>
              <a:buNone/>
            </a:pPr>
            <a:r>
              <a:rPr lang="en-GB" sz="1000" dirty="0">
                <a:latin typeface="Courier New" panose="02070309020205020404" pitchFamily="49" charset="0"/>
                <a:cs typeface="Courier New" panose="02070309020205020404" pitchFamily="49" charset="0"/>
              </a:rPr>
              <a:t>				IF ((SELECT answer FROM Answer WHERE </a:t>
            </a:r>
            <a:r>
              <a:rPr lang="en-GB" sz="1000" dirty="0" err="1">
                <a:latin typeface="Courier New" panose="02070309020205020404" pitchFamily="49" charset="0"/>
                <a:cs typeface="Courier New" panose="02070309020205020404" pitchFamily="49" charset="0"/>
              </a:rPr>
              <a:t>ID_answer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new.ID_answer</a:t>
            </a:r>
            <a:r>
              <a:rPr lang="en-GB" sz="1000" dirty="0">
                <a:latin typeface="Courier New" panose="02070309020205020404" pitchFamily="49" charset="0"/>
                <a:cs typeface="Courier New" panose="02070309020205020404" pitchFamily="49" charset="0"/>
              </a:rPr>
              <a:t>) &lt;&gt; "") THEN</a:t>
            </a:r>
          </a:p>
          <a:p>
            <a:pPr marL="0" indent="0">
              <a:spcBef>
                <a:spcPts val="0"/>
              </a:spcBef>
              <a:buNone/>
            </a:pPr>
            <a:r>
              <a:rPr lang="en-GB" sz="1000" dirty="0">
                <a:latin typeface="Courier New" panose="02070309020205020404" pitchFamily="49" charset="0"/>
                <a:cs typeface="Courier New" panose="02070309020205020404" pitchFamily="49" charset="0"/>
              </a:rPr>
              <a:t>					INSERT INTO </a:t>
            </a:r>
            <a:r>
              <a:rPr lang="en-GB" sz="1000" dirty="0" err="1">
                <a:latin typeface="Courier New" panose="02070309020205020404" pitchFamily="49" charset="0"/>
                <a:cs typeface="Courier New" panose="02070309020205020404" pitchFamily="49" charset="0"/>
              </a:rPr>
              <a:t>Leaderboard</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user_ID</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questionnaire_ID</a:t>
            </a:r>
            <a:r>
              <a:rPr lang="en-GB" sz="1000" dirty="0">
                <a:latin typeface="Courier New" panose="02070309020205020404" pitchFamily="49" charset="0"/>
                <a:cs typeface="Courier New" panose="02070309020205020404" pitchFamily="49" charset="0"/>
              </a:rPr>
              <a:t>, points) VALUES (</a:t>
            </a:r>
            <a:r>
              <a:rPr lang="en-GB" sz="1000" dirty="0" err="1">
                <a:latin typeface="Courier New" panose="02070309020205020404" pitchFamily="49" charset="0"/>
                <a:cs typeface="Courier New" panose="02070309020205020404" pitchFamily="49" charset="0"/>
              </a:rPr>
              <a:t>new.user_idx</a:t>
            </a:r>
            <a:r>
              <a:rPr lang="en-GB" sz="1000" dirty="0">
                <a:latin typeface="Courier New" panose="02070309020205020404" pitchFamily="49" charset="0"/>
                <a:cs typeface="Courier New" panose="02070309020205020404" pitchFamily="49" charset="0"/>
              </a:rPr>
              <a:t>, (SELECT </a:t>
            </a:r>
            <a:r>
              <a:rPr lang="en-GB" sz="1000" dirty="0" err="1">
                <a:latin typeface="Courier New" panose="02070309020205020404" pitchFamily="49" charset="0"/>
                <a:cs typeface="Courier New" panose="02070309020205020404" pitchFamily="49" charset="0"/>
              </a:rPr>
              <a:t>questionnaire_idx</a:t>
            </a:r>
            <a:r>
              <a:rPr lang="en-GB" sz="1000" dirty="0">
                <a:latin typeface="Courier New" panose="02070309020205020404" pitchFamily="49" charset="0"/>
                <a:cs typeface="Courier New" panose="02070309020205020404" pitchFamily="49" charset="0"/>
              </a:rPr>
              <a:t> FROM Question WHERE </a:t>
            </a:r>
            <a:r>
              <a:rPr lang="en-GB" sz="1000" dirty="0" err="1">
                <a:latin typeface="Courier New" panose="02070309020205020404" pitchFamily="49" charset="0"/>
                <a:cs typeface="Courier New" panose="02070309020205020404" pitchFamily="49" charset="0"/>
              </a:rPr>
              <a:t>ID_question</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new.question_idx</a:t>
            </a:r>
            <a:r>
              <a:rPr lang="en-GB" sz="1000" dirty="0">
                <a:latin typeface="Courier New" panose="02070309020205020404" pitchFamily="49" charset="0"/>
                <a:cs typeface="Courier New" panose="02070309020205020404" pitchFamily="49" charset="0"/>
              </a:rPr>
              <a:t>), 1);</a:t>
            </a:r>
          </a:p>
          <a:p>
            <a:pPr marL="0" indent="0">
              <a:spcBef>
                <a:spcPts val="0"/>
              </a:spcBef>
              <a:buNone/>
            </a:pPr>
            <a:r>
              <a:rPr lang="en-GB" sz="1000" dirty="0">
                <a:latin typeface="Courier New" panose="02070309020205020404" pitchFamily="49" charset="0"/>
                <a:cs typeface="Courier New" panose="02070309020205020404" pitchFamily="49" charset="0"/>
              </a:rPr>
              <a:t>				END IF;</a:t>
            </a:r>
          </a:p>
          <a:p>
            <a:pPr marL="0" indent="0">
              <a:spcBef>
                <a:spcPts val="0"/>
              </a:spcBef>
              <a:buNone/>
            </a:pPr>
            <a:r>
              <a:rPr lang="en-GB" sz="1000" dirty="0">
                <a:latin typeface="Courier New" panose="02070309020205020404" pitchFamily="49" charset="0"/>
                <a:cs typeface="Courier New" panose="02070309020205020404" pitchFamily="49" charset="0"/>
              </a:rPr>
              <a:t>			END IF;</a:t>
            </a:r>
          </a:p>
          <a:p>
            <a:pPr marL="0" indent="0">
              <a:spcBef>
                <a:spcPts val="0"/>
              </a:spcBef>
              <a:buNone/>
            </a:pPr>
            <a:r>
              <a:rPr lang="en-GB" sz="1000" dirty="0">
                <a:latin typeface="Courier New" panose="02070309020205020404" pitchFamily="49" charset="0"/>
                <a:cs typeface="Courier New" panose="02070309020205020404" pitchFamily="49" charset="0"/>
              </a:rPr>
              <a:t>	END IF;</a:t>
            </a:r>
          </a:p>
          <a:p>
            <a:pPr marL="0" indent="0">
              <a:spcBef>
                <a:spcPts val="0"/>
              </a:spcBef>
              <a:buNone/>
            </a:pPr>
            <a:r>
              <a:rPr lang="en-GB" sz="1000" dirty="0">
                <a:latin typeface="Courier New" panose="02070309020205020404" pitchFamily="49" charset="0"/>
                <a:cs typeface="Courier New" panose="02070309020205020404" pitchFamily="49" charset="0"/>
              </a:rPr>
              <a:t>END$$</a:t>
            </a:r>
          </a:p>
        </p:txBody>
      </p:sp>
      <p:sp>
        <p:nvSpPr>
          <p:cNvPr id="4" name="CasellaDiTesto 3">
            <a:extLst>
              <a:ext uri="{FF2B5EF4-FFF2-40B4-BE49-F238E27FC236}">
                <a16:creationId xmlns:a16="http://schemas.microsoft.com/office/drawing/2014/main" id="{2E78C702-5989-BF40-AE4C-F43A805C93D3}"/>
              </a:ext>
            </a:extLst>
          </p:cNvPr>
          <p:cNvSpPr txBox="1"/>
          <p:nvPr/>
        </p:nvSpPr>
        <p:spPr>
          <a:xfrm>
            <a:off x="921834" y="1784195"/>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176814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24841"/>
          </a:xfrm>
        </p:spPr>
        <p:txBody>
          <a:bodyPr/>
          <a:lstStyle/>
          <a:p>
            <a:r>
              <a:rPr lang="en-GB" dirty="0"/>
              <a:t>Entity User</a:t>
            </a:r>
          </a:p>
        </p:txBody>
      </p:sp>
      <p:sp>
        <p:nvSpPr>
          <p:cNvPr id="5" name="Content Placeholder 4"/>
          <p:cNvSpPr>
            <a:spLocks noGrp="1"/>
          </p:cNvSpPr>
          <p:nvPr>
            <p:ph idx="1"/>
          </p:nvPr>
        </p:nvSpPr>
        <p:spPr>
          <a:xfrm>
            <a:off x="0" y="1011044"/>
            <a:ext cx="9144000" cy="5846956"/>
          </a:xfrm>
        </p:spPr>
        <p:txBody>
          <a:bodyPr>
            <a:noAutofit/>
          </a:bodyPr>
          <a:lstStyle/>
          <a:p>
            <a:pPr marL="0" indent="0">
              <a:buNone/>
            </a:pPr>
            <a:r>
              <a:rPr lang="it-IT" sz="700" i="1" dirty="0">
                <a:latin typeface="Courier New" panose="02070309020205020404" pitchFamily="49" charset="0"/>
                <a:cs typeface="Courier New" panose="02070309020205020404" pitchFamily="49" charset="0"/>
              </a:rPr>
              <a:t>@</a:t>
            </a:r>
            <a:r>
              <a:rPr lang="it-IT" sz="700" i="1" dirty="0" err="1">
                <a:latin typeface="Courier New" panose="02070309020205020404" pitchFamily="49" charset="0"/>
                <a:cs typeface="Courier New" panose="02070309020205020404" pitchFamily="49" charset="0"/>
              </a:rPr>
              <a:t>Entity</a:t>
            </a:r>
            <a:endParaRPr lang="it-IT" sz="700" dirty="0">
              <a:latin typeface="Courier New" panose="02070309020205020404" pitchFamily="49" charset="0"/>
              <a:cs typeface="Courier New" panose="02070309020205020404" pitchFamily="49" charset="0"/>
            </a:endParaRPr>
          </a:p>
          <a:p>
            <a:pPr marL="0" indent="0">
              <a:buNone/>
            </a:pPr>
            <a:r>
              <a:rPr lang="it-IT" sz="700" i="1" dirty="0">
                <a:latin typeface="Courier New" panose="02070309020205020404" pitchFamily="49" charset="0"/>
                <a:cs typeface="Courier New" panose="02070309020205020404" pitchFamily="49" charset="0"/>
              </a:rPr>
              <a:t>@</a:t>
            </a:r>
            <a:r>
              <a:rPr lang="it-IT" sz="700" i="1" dirty="0" err="1">
                <a:latin typeface="Courier New" panose="02070309020205020404" pitchFamily="49" charset="0"/>
                <a:cs typeface="Courier New" panose="02070309020205020404" pitchFamily="49" charset="0"/>
              </a:rPr>
              <a:t>Table</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name</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Usertable</a:t>
            </a:r>
            <a:r>
              <a:rPr lang="it-IT" sz="700" dirty="0">
                <a:latin typeface="Courier New" panose="02070309020205020404" pitchFamily="49" charset="0"/>
                <a:cs typeface="Courier New" panose="02070309020205020404" pitchFamily="49" charset="0"/>
              </a:rPr>
              <a:t>", schema = "</a:t>
            </a:r>
            <a:r>
              <a:rPr lang="it-IT" sz="700" dirty="0" err="1">
                <a:latin typeface="Courier New" panose="02070309020205020404" pitchFamily="49" charset="0"/>
                <a:cs typeface="Courier New" panose="02070309020205020404" pitchFamily="49" charset="0"/>
              </a:rPr>
              <a:t>gamified_marketing</a:t>
            </a:r>
            <a:r>
              <a:rPr lang="it-IT" sz="700" dirty="0">
                <a:latin typeface="Courier New" panose="02070309020205020404" pitchFamily="49" charset="0"/>
                <a:cs typeface="Courier New" panose="02070309020205020404" pitchFamily="49" charset="0"/>
              </a:rPr>
              <a:t>")</a:t>
            </a:r>
          </a:p>
          <a:p>
            <a:pPr marL="0" indent="0">
              <a:buNone/>
            </a:pPr>
            <a:r>
              <a:rPr lang="it-IT" sz="700" i="1" dirty="0">
                <a:latin typeface="Courier New" panose="02070309020205020404" pitchFamily="49" charset="0"/>
                <a:cs typeface="Courier New" panose="02070309020205020404" pitchFamily="49" charset="0"/>
              </a:rPr>
              <a:t>@</a:t>
            </a:r>
            <a:r>
              <a:rPr lang="it-IT" sz="700" i="1" dirty="0" err="1">
                <a:latin typeface="Courier New" panose="02070309020205020404" pitchFamily="49" charset="0"/>
                <a:cs typeface="Courier New" panose="02070309020205020404" pitchFamily="49" charset="0"/>
              </a:rPr>
              <a:t>NamedQueries</a:t>
            </a:r>
            <a:r>
              <a:rPr lang="it-IT" sz="700" dirty="0">
                <a:latin typeface="Courier New" panose="02070309020205020404" pitchFamily="49" charset="0"/>
                <a:cs typeface="Courier New" panose="02070309020205020404" pitchFamily="49" charset="0"/>
              </a:rPr>
              <a:t>({</a:t>
            </a: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NamedQuery</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name</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User.checkCredentials</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query</a:t>
            </a:r>
            <a:r>
              <a:rPr lang="it-IT" sz="700" dirty="0">
                <a:latin typeface="Courier New" panose="02070309020205020404" pitchFamily="49" charset="0"/>
                <a:cs typeface="Courier New" panose="02070309020205020404" pitchFamily="49" charset="0"/>
              </a:rPr>
              <a:t> = "SELECT </a:t>
            </a:r>
            <a:r>
              <a:rPr lang="it-IT" sz="700" dirty="0" err="1">
                <a:latin typeface="Courier New" panose="02070309020205020404" pitchFamily="49" charset="0"/>
                <a:cs typeface="Courier New" panose="02070309020205020404" pitchFamily="49" charset="0"/>
              </a:rPr>
              <a:t>r</a:t>
            </a:r>
            <a:r>
              <a:rPr lang="it-IT" sz="700" dirty="0">
                <a:latin typeface="Courier New" panose="02070309020205020404" pitchFamily="49" charset="0"/>
                <a:cs typeface="Courier New" panose="02070309020205020404" pitchFamily="49" charset="0"/>
              </a:rPr>
              <a:t> FROM User </a:t>
            </a:r>
            <a:r>
              <a:rPr lang="it-IT" sz="700" dirty="0" err="1">
                <a:latin typeface="Courier New" panose="02070309020205020404" pitchFamily="49" charset="0"/>
                <a:cs typeface="Courier New" panose="02070309020205020404" pitchFamily="49" charset="0"/>
              </a:rPr>
              <a:t>r</a:t>
            </a:r>
            <a:r>
              <a:rPr lang="it-IT" sz="700" dirty="0">
                <a:latin typeface="Courier New" panose="02070309020205020404" pitchFamily="49" charset="0"/>
                <a:cs typeface="Courier New" panose="02070309020205020404" pitchFamily="49" charset="0"/>
              </a:rPr>
              <a:t>  </a:t>
            </a:r>
          </a:p>
          <a:p>
            <a:pPr marL="0" indent="0">
              <a:buNone/>
            </a:pPr>
            <a:r>
              <a:rPr lang="it-IT" sz="700" dirty="0">
                <a:latin typeface="Courier New" panose="02070309020205020404" pitchFamily="49" charset="0"/>
                <a:cs typeface="Courier New" panose="02070309020205020404" pitchFamily="49" charset="0"/>
              </a:rPr>
              <a:t>				WHERE </a:t>
            </a:r>
            <a:r>
              <a:rPr lang="it-IT" sz="700" dirty="0" err="1">
                <a:latin typeface="Courier New" panose="02070309020205020404" pitchFamily="49" charset="0"/>
                <a:cs typeface="Courier New" panose="02070309020205020404" pitchFamily="49" charset="0"/>
              </a:rPr>
              <a:t>r.username</a:t>
            </a:r>
            <a:r>
              <a:rPr lang="it-IT" sz="700" dirty="0">
                <a:latin typeface="Courier New" panose="02070309020205020404" pitchFamily="49" charset="0"/>
                <a:cs typeface="Courier New" panose="02070309020205020404" pitchFamily="49" charset="0"/>
              </a:rPr>
              <a:t> = :username and </a:t>
            </a:r>
            <a:r>
              <a:rPr lang="it-IT" sz="700" dirty="0" err="1">
                <a:latin typeface="Courier New" panose="02070309020205020404" pitchFamily="49" charset="0"/>
                <a:cs typeface="Courier New" panose="02070309020205020404" pitchFamily="49" charset="0"/>
              </a:rPr>
              <a:t>r.passwd</a:t>
            </a:r>
            <a:r>
              <a:rPr lang="it-IT" sz="700" dirty="0">
                <a:latin typeface="Courier New" panose="02070309020205020404" pitchFamily="49" charset="0"/>
                <a:cs typeface="Courier New" panose="02070309020205020404" pitchFamily="49" charset="0"/>
              </a:rPr>
              <a:t> = :password"),</a:t>
            </a: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NamedQuery</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name</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User.getAnswers</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query</a:t>
            </a:r>
            <a:r>
              <a:rPr lang="it-IT" sz="700" dirty="0">
                <a:latin typeface="Courier New" panose="02070309020205020404" pitchFamily="49" charset="0"/>
                <a:cs typeface="Courier New" panose="02070309020205020404" pitchFamily="49" charset="0"/>
              </a:rPr>
              <a:t>="SELECT a FROM </a:t>
            </a:r>
            <a:r>
              <a:rPr lang="it-IT" sz="700" dirty="0" err="1">
                <a:latin typeface="Courier New" panose="02070309020205020404" pitchFamily="49" charset="0"/>
                <a:cs typeface="Courier New" panose="02070309020205020404" pitchFamily="49" charset="0"/>
              </a:rPr>
              <a:t>Answer</a:t>
            </a:r>
            <a:r>
              <a:rPr lang="it-IT" sz="700" dirty="0">
                <a:latin typeface="Courier New" panose="02070309020205020404" pitchFamily="49" charset="0"/>
                <a:cs typeface="Courier New" panose="02070309020205020404" pitchFamily="49" charset="0"/>
              </a:rPr>
              <a:t> a </a:t>
            </a:r>
          </a:p>
          <a:p>
            <a:pPr marL="0" indent="0">
              <a:buNone/>
            </a:pPr>
            <a:r>
              <a:rPr lang="it-IT" sz="700" dirty="0">
                <a:latin typeface="Courier New" panose="02070309020205020404" pitchFamily="49" charset="0"/>
                <a:cs typeface="Courier New" panose="02070309020205020404" pitchFamily="49" charset="0"/>
              </a:rPr>
              <a:t>		WHERE </a:t>
            </a:r>
            <a:r>
              <a:rPr lang="it-IT" sz="700" dirty="0" err="1">
                <a:latin typeface="Courier New" panose="02070309020205020404" pitchFamily="49" charset="0"/>
                <a:cs typeface="Courier New" panose="02070309020205020404" pitchFamily="49" charset="0"/>
              </a:rPr>
              <a:t>a.user_idx</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user</a:t>
            </a:r>
            <a:r>
              <a:rPr lang="it-IT" sz="700" dirty="0">
                <a:latin typeface="Courier New" panose="02070309020205020404" pitchFamily="49" charset="0"/>
                <a:cs typeface="Courier New" panose="02070309020205020404" pitchFamily="49" charset="0"/>
              </a:rPr>
              <a:t> AND </a:t>
            </a:r>
            <a:r>
              <a:rPr lang="it-IT" sz="700" dirty="0" err="1">
                <a:latin typeface="Courier New" panose="02070309020205020404" pitchFamily="49" charset="0"/>
                <a:cs typeface="Courier New" panose="02070309020205020404" pitchFamily="49" charset="0"/>
              </a:rPr>
              <a:t>a.question_idx.questionnaire_idx</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questionnaire</a:t>
            </a:r>
            <a:r>
              <a:rPr lang="it-IT" sz="700" dirty="0">
                <a:latin typeface="Courier New" panose="02070309020205020404" pitchFamily="49" charset="0"/>
                <a:cs typeface="Courier New" panose="02070309020205020404" pitchFamily="49" charset="0"/>
              </a:rPr>
              <a:t>")</a:t>
            </a:r>
          </a:p>
          <a:p>
            <a:pPr marL="0" indent="0">
              <a:buNone/>
            </a:pPr>
            <a:r>
              <a:rPr lang="it-IT" sz="700" dirty="0">
                <a:latin typeface="Courier New" panose="02070309020205020404" pitchFamily="49" charset="0"/>
                <a:cs typeface="Courier New" panose="02070309020205020404" pitchFamily="49" charset="0"/>
              </a:rPr>
              <a:t>})</a:t>
            </a:r>
          </a:p>
          <a:p>
            <a:pPr marL="0" indent="0">
              <a:buNone/>
            </a:pPr>
            <a:r>
              <a:rPr lang="it-IT" sz="700" dirty="0">
                <a:latin typeface="Courier New" panose="02070309020205020404" pitchFamily="49" charset="0"/>
                <a:cs typeface="Courier New" panose="02070309020205020404" pitchFamily="49" charset="0"/>
              </a:rPr>
              <a:t>public </a:t>
            </a:r>
            <a:r>
              <a:rPr lang="it-IT" sz="700" dirty="0" err="1">
                <a:latin typeface="Courier New" panose="02070309020205020404" pitchFamily="49" charset="0"/>
                <a:cs typeface="Courier New" panose="02070309020205020404" pitchFamily="49" charset="0"/>
              </a:rPr>
              <a:t>class</a:t>
            </a:r>
            <a:r>
              <a:rPr lang="it-IT" sz="700" dirty="0">
                <a:latin typeface="Courier New" panose="02070309020205020404" pitchFamily="49" charset="0"/>
                <a:cs typeface="Courier New" panose="02070309020205020404" pitchFamily="49" charset="0"/>
              </a:rPr>
              <a:t> User </a:t>
            </a:r>
            <a:r>
              <a:rPr lang="it-IT" sz="700" dirty="0" err="1">
                <a:latin typeface="Courier New" panose="02070309020205020404" pitchFamily="49" charset="0"/>
                <a:cs typeface="Courier New" panose="02070309020205020404" pitchFamily="49" charset="0"/>
              </a:rPr>
              <a:t>implements</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Serializable</a:t>
            </a:r>
            <a:r>
              <a:rPr lang="it-IT" sz="700" dirty="0">
                <a:latin typeface="Courier New" panose="02070309020205020404" pitchFamily="49" charset="0"/>
                <a:cs typeface="Courier New" panose="02070309020205020404" pitchFamily="49" charset="0"/>
              </a:rPr>
              <a:t> {</a:t>
            </a:r>
          </a:p>
          <a:p>
            <a:pPr marL="0" indent="0">
              <a:buNone/>
            </a:pPr>
            <a:r>
              <a:rPr lang="it-IT" sz="700" dirty="0">
                <a:latin typeface="Courier New" panose="02070309020205020404" pitchFamily="49" charset="0"/>
                <a:cs typeface="Courier New" panose="02070309020205020404" pitchFamily="49" charset="0"/>
              </a:rPr>
              <a:t>	private </a:t>
            </a:r>
            <a:r>
              <a:rPr lang="it-IT" sz="700" dirty="0" err="1">
                <a:latin typeface="Courier New" panose="02070309020205020404" pitchFamily="49" charset="0"/>
                <a:cs typeface="Courier New" panose="02070309020205020404" pitchFamily="49" charset="0"/>
              </a:rPr>
              <a:t>static</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final</a:t>
            </a:r>
            <a:r>
              <a:rPr lang="it-IT" sz="700" dirty="0">
                <a:latin typeface="Courier New" panose="02070309020205020404" pitchFamily="49" charset="0"/>
                <a:cs typeface="Courier New" panose="02070309020205020404" pitchFamily="49" charset="0"/>
              </a:rPr>
              <a:t> long </a:t>
            </a:r>
            <a:r>
              <a:rPr lang="it-IT" sz="700" b="1" i="1" dirty="0" err="1">
                <a:latin typeface="Courier New" panose="02070309020205020404" pitchFamily="49" charset="0"/>
                <a:cs typeface="Courier New" panose="02070309020205020404" pitchFamily="49" charset="0"/>
              </a:rPr>
              <a:t>serialVersionUID</a:t>
            </a:r>
            <a:r>
              <a:rPr lang="it-IT" sz="700" dirty="0">
                <a:latin typeface="Courier New" panose="02070309020205020404" pitchFamily="49" charset="0"/>
                <a:cs typeface="Courier New" panose="02070309020205020404" pitchFamily="49" charset="0"/>
              </a:rPr>
              <a:t> = 1L;</a:t>
            </a:r>
          </a:p>
          <a:p>
            <a:pPr marL="0" indent="0">
              <a:buNone/>
            </a:pPr>
            <a:endParaRPr lang="it-IT" sz="700" dirty="0">
              <a:latin typeface="Courier New" panose="02070309020205020404" pitchFamily="49" charset="0"/>
              <a:cs typeface="Courier New" panose="02070309020205020404" pitchFamily="49" charset="0"/>
            </a:endParaRPr>
          </a:p>
          <a:p>
            <a:pPr marL="0" indent="0">
              <a:buNone/>
            </a:pPr>
            <a:r>
              <a:rPr lang="it-IT" sz="700" i="1" dirty="0">
                <a:latin typeface="Courier New" panose="02070309020205020404" pitchFamily="49" charset="0"/>
                <a:cs typeface="Courier New" panose="02070309020205020404" pitchFamily="49" charset="0"/>
              </a:rPr>
              <a:t>	@Id</a:t>
            </a:r>
            <a:endParaRPr lang="it-IT" sz="700" dirty="0">
              <a:latin typeface="Courier New" panose="02070309020205020404" pitchFamily="49" charset="0"/>
              <a:cs typeface="Courier New" panose="02070309020205020404" pitchFamily="49" charset="0"/>
            </a:endParaRP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Column</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name</a:t>
            </a:r>
            <a:r>
              <a:rPr lang="it-IT" sz="700" dirty="0">
                <a:latin typeface="Courier New" panose="02070309020205020404" pitchFamily="49" charset="0"/>
                <a:cs typeface="Courier New" panose="02070309020205020404" pitchFamily="49" charset="0"/>
              </a:rPr>
              <a:t>="ID")</a:t>
            </a: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GeneratedValue</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strategy</a:t>
            </a:r>
            <a:r>
              <a:rPr lang="it-IT" sz="700" dirty="0">
                <a:latin typeface="Courier New" panose="02070309020205020404" pitchFamily="49" charset="0"/>
                <a:cs typeface="Courier New" panose="02070309020205020404" pitchFamily="49" charset="0"/>
              </a:rPr>
              <a:t> = </a:t>
            </a:r>
            <a:r>
              <a:rPr lang="it-IT" sz="700" i="1" dirty="0" err="1">
                <a:latin typeface="Courier New" panose="02070309020205020404" pitchFamily="49" charset="0"/>
                <a:cs typeface="Courier New" panose="02070309020205020404" pitchFamily="49" charset="0"/>
              </a:rPr>
              <a:t>GenerationType</a:t>
            </a:r>
            <a:r>
              <a:rPr lang="it-IT" sz="700" dirty="0" err="1">
                <a:latin typeface="Courier New" panose="02070309020205020404" pitchFamily="49" charset="0"/>
                <a:cs typeface="Courier New" panose="02070309020205020404" pitchFamily="49" charset="0"/>
              </a:rPr>
              <a:t>.</a:t>
            </a:r>
            <a:r>
              <a:rPr lang="it-IT" sz="700" b="1" i="1" dirty="0" err="1">
                <a:latin typeface="Courier New" panose="02070309020205020404" pitchFamily="49" charset="0"/>
                <a:cs typeface="Courier New" panose="02070309020205020404" pitchFamily="49" charset="0"/>
              </a:rPr>
              <a:t>IDENTITY</a:t>
            </a:r>
            <a:r>
              <a:rPr lang="it-IT" sz="700" dirty="0">
                <a:latin typeface="Courier New" panose="02070309020205020404" pitchFamily="49" charset="0"/>
                <a:cs typeface="Courier New" panose="02070309020205020404" pitchFamily="49" charset="0"/>
              </a:rPr>
              <a:t>)</a:t>
            </a:r>
          </a:p>
          <a:p>
            <a:pPr marL="0" indent="0">
              <a:buNone/>
            </a:pPr>
            <a:r>
              <a:rPr lang="it-IT" sz="700" dirty="0">
                <a:latin typeface="Courier New" panose="02070309020205020404" pitchFamily="49" charset="0"/>
                <a:cs typeface="Courier New" panose="02070309020205020404" pitchFamily="49" charset="0"/>
              </a:rPr>
              <a:t>	private </a:t>
            </a:r>
            <a:r>
              <a:rPr lang="it-IT" sz="700" dirty="0" err="1">
                <a:latin typeface="Courier New" panose="02070309020205020404" pitchFamily="49" charset="0"/>
                <a:cs typeface="Courier New" panose="02070309020205020404" pitchFamily="49" charset="0"/>
              </a:rPr>
              <a:t>int</a:t>
            </a:r>
            <a:r>
              <a:rPr lang="it-IT" sz="700" dirty="0">
                <a:latin typeface="Courier New" panose="02070309020205020404" pitchFamily="49" charset="0"/>
                <a:cs typeface="Courier New" panose="02070309020205020404" pitchFamily="49" charset="0"/>
              </a:rPr>
              <a:t> ID;</a:t>
            </a:r>
          </a:p>
          <a:p>
            <a:pPr marL="0" indent="0">
              <a:buNone/>
            </a:pPr>
            <a:endParaRPr lang="it-IT" sz="700" dirty="0">
              <a:latin typeface="Courier New" panose="02070309020205020404" pitchFamily="49" charset="0"/>
              <a:cs typeface="Courier New" panose="02070309020205020404" pitchFamily="49" charset="0"/>
            </a:endParaRPr>
          </a:p>
          <a:p>
            <a:pPr marL="0" indent="0">
              <a:buNone/>
            </a:pPr>
            <a:r>
              <a:rPr lang="it-IT" sz="700" dirty="0">
                <a:latin typeface="Courier New" panose="02070309020205020404" pitchFamily="49" charset="0"/>
                <a:cs typeface="Courier New" panose="02070309020205020404" pitchFamily="49" charset="0"/>
              </a:rPr>
              <a:t>	private </a:t>
            </a:r>
            <a:r>
              <a:rPr lang="it-IT" sz="700" dirty="0" err="1">
                <a:latin typeface="Courier New" panose="02070309020205020404" pitchFamily="49" charset="0"/>
                <a:cs typeface="Courier New" panose="02070309020205020404" pitchFamily="49" charset="0"/>
              </a:rPr>
              <a:t>String</a:t>
            </a:r>
            <a:r>
              <a:rPr lang="it-IT" sz="700" dirty="0">
                <a:latin typeface="Courier New" panose="02070309020205020404" pitchFamily="49" charset="0"/>
                <a:cs typeface="Courier New" panose="02070309020205020404" pitchFamily="49" charset="0"/>
              </a:rPr>
              <a:t> username;</a:t>
            </a:r>
          </a:p>
          <a:p>
            <a:pPr marL="0" indent="0">
              <a:buNone/>
            </a:pPr>
            <a:r>
              <a:rPr lang="it-IT" sz="700" dirty="0">
                <a:latin typeface="Courier New" panose="02070309020205020404" pitchFamily="49" charset="0"/>
                <a:cs typeface="Courier New" panose="02070309020205020404" pitchFamily="49" charset="0"/>
              </a:rPr>
              <a:t>	private </a:t>
            </a:r>
            <a:r>
              <a:rPr lang="it-IT" sz="700" dirty="0" err="1">
                <a:latin typeface="Courier New" panose="02070309020205020404" pitchFamily="49" charset="0"/>
                <a:cs typeface="Courier New" panose="02070309020205020404" pitchFamily="49" charset="0"/>
              </a:rPr>
              <a:t>String</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passwd</a:t>
            </a:r>
            <a:r>
              <a:rPr lang="it-IT" sz="700" dirty="0">
                <a:latin typeface="Courier New" panose="02070309020205020404" pitchFamily="49" charset="0"/>
                <a:cs typeface="Courier New" panose="02070309020205020404" pitchFamily="49" charset="0"/>
              </a:rPr>
              <a:t>;</a:t>
            </a:r>
          </a:p>
          <a:p>
            <a:pPr marL="0" indent="0">
              <a:buNone/>
            </a:pPr>
            <a:r>
              <a:rPr lang="it-IT" sz="700" dirty="0">
                <a:latin typeface="Courier New" panose="02070309020205020404" pitchFamily="49" charset="0"/>
                <a:cs typeface="Courier New" panose="02070309020205020404" pitchFamily="49" charset="0"/>
              </a:rPr>
              <a:t>	private </a:t>
            </a:r>
            <a:r>
              <a:rPr lang="it-IT" sz="700" dirty="0" err="1">
                <a:latin typeface="Courier New" panose="02070309020205020404" pitchFamily="49" charset="0"/>
                <a:cs typeface="Courier New" panose="02070309020205020404" pitchFamily="49" charset="0"/>
              </a:rPr>
              <a:t>String</a:t>
            </a:r>
            <a:r>
              <a:rPr lang="it-IT" sz="700" dirty="0">
                <a:latin typeface="Courier New" panose="02070309020205020404" pitchFamily="49" charset="0"/>
                <a:cs typeface="Courier New" panose="02070309020205020404" pitchFamily="49" charset="0"/>
              </a:rPr>
              <a:t> email;</a:t>
            </a:r>
          </a:p>
          <a:p>
            <a:pPr marL="0" indent="0">
              <a:buNone/>
            </a:pPr>
            <a:r>
              <a:rPr lang="it-IT" sz="700" dirty="0">
                <a:latin typeface="Courier New" panose="02070309020205020404" pitchFamily="49" charset="0"/>
                <a:cs typeface="Courier New" panose="02070309020205020404" pitchFamily="49" charset="0"/>
              </a:rPr>
              <a:t>	private </a:t>
            </a:r>
            <a:r>
              <a:rPr lang="it-IT" sz="700" dirty="0" err="1">
                <a:latin typeface="Courier New" panose="02070309020205020404" pitchFamily="49" charset="0"/>
                <a:cs typeface="Courier New" panose="02070309020205020404" pitchFamily="49" charset="0"/>
              </a:rPr>
              <a:t>String</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last_login</a:t>
            </a:r>
            <a:r>
              <a:rPr lang="it-IT" sz="700" dirty="0">
                <a:latin typeface="Courier New" panose="02070309020205020404" pitchFamily="49" charset="0"/>
                <a:cs typeface="Courier New" panose="02070309020205020404" pitchFamily="49" charset="0"/>
              </a:rPr>
              <a:t>;</a:t>
            </a:r>
          </a:p>
          <a:p>
            <a:pPr marL="0" indent="0">
              <a:buNone/>
            </a:pPr>
            <a:r>
              <a:rPr lang="it-IT" sz="700" dirty="0">
                <a:latin typeface="Courier New" panose="02070309020205020404" pitchFamily="49" charset="0"/>
                <a:cs typeface="Courier New" panose="02070309020205020404" pitchFamily="49" charset="0"/>
              </a:rPr>
              <a:t>	private </a:t>
            </a:r>
            <a:r>
              <a:rPr lang="it-IT" sz="700" dirty="0" err="1">
                <a:latin typeface="Courier New" panose="02070309020205020404" pitchFamily="49" charset="0"/>
                <a:cs typeface="Courier New" panose="02070309020205020404" pitchFamily="49" charset="0"/>
              </a:rPr>
              <a:t>String</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user_type</a:t>
            </a:r>
            <a:r>
              <a:rPr lang="it-IT" sz="700" dirty="0">
                <a:latin typeface="Courier New" panose="02070309020205020404" pitchFamily="49" charset="0"/>
                <a:cs typeface="Courier New" panose="02070309020205020404" pitchFamily="49" charset="0"/>
              </a:rPr>
              <a:t>;</a:t>
            </a:r>
          </a:p>
          <a:p>
            <a:pPr marL="0" indent="0">
              <a:buNone/>
            </a:pPr>
            <a:endParaRPr lang="it-IT" sz="700" dirty="0">
              <a:latin typeface="Courier New" panose="02070309020205020404" pitchFamily="49" charset="0"/>
              <a:cs typeface="Courier New" panose="02070309020205020404" pitchFamily="49" charset="0"/>
            </a:endParaRP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OneToMany</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fetch</a:t>
            </a:r>
            <a:r>
              <a:rPr lang="it-IT" sz="700" dirty="0">
                <a:latin typeface="Courier New" panose="02070309020205020404" pitchFamily="49" charset="0"/>
                <a:cs typeface="Courier New" panose="02070309020205020404" pitchFamily="49" charset="0"/>
              </a:rPr>
              <a:t> = </a:t>
            </a:r>
            <a:r>
              <a:rPr lang="it-IT" sz="700" i="1" dirty="0" err="1">
                <a:latin typeface="Courier New" panose="02070309020205020404" pitchFamily="49" charset="0"/>
                <a:cs typeface="Courier New" panose="02070309020205020404" pitchFamily="49" charset="0"/>
              </a:rPr>
              <a:t>FetchType</a:t>
            </a:r>
            <a:r>
              <a:rPr lang="it-IT" sz="700" dirty="0" err="1">
                <a:latin typeface="Courier New" panose="02070309020205020404" pitchFamily="49" charset="0"/>
                <a:cs typeface="Courier New" panose="02070309020205020404" pitchFamily="49" charset="0"/>
              </a:rPr>
              <a:t>.</a:t>
            </a:r>
            <a:r>
              <a:rPr lang="it-IT" sz="700" b="1" i="1" dirty="0" err="1">
                <a:latin typeface="Courier New" panose="02070309020205020404" pitchFamily="49" charset="0"/>
                <a:cs typeface="Courier New" panose="02070309020205020404" pitchFamily="49" charset="0"/>
              </a:rPr>
              <a:t>LAZY</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mappedBy</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user_idx</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cascade</a:t>
            </a:r>
            <a:r>
              <a:rPr lang="it-IT" sz="700" dirty="0">
                <a:latin typeface="Courier New" panose="02070309020205020404" pitchFamily="49" charset="0"/>
                <a:cs typeface="Courier New" panose="02070309020205020404" pitchFamily="49" charset="0"/>
              </a:rPr>
              <a:t> = { </a:t>
            </a:r>
            <a:r>
              <a:rPr lang="it-IT" sz="700" i="1" dirty="0" err="1">
                <a:latin typeface="Courier New" panose="02070309020205020404" pitchFamily="49" charset="0"/>
                <a:cs typeface="Courier New" panose="02070309020205020404" pitchFamily="49" charset="0"/>
              </a:rPr>
              <a:t>CascadeType</a:t>
            </a:r>
            <a:r>
              <a:rPr lang="it-IT" sz="700" dirty="0" err="1">
                <a:latin typeface="Courier New" panose="02070309020205020404" pitchFamily="49" charset="0"/>
                <a:cs typeface="Courier New" panose="02070309020205020404" pitchFamily="49" charset="0"/>
              </a:rPr>
              <a:t>.</a:t>
            </a:r>
            <a:r>
              <a:rPr lang="it-IT" sz="700" b="1" i="1" dirty="0" err="1">
                <a:latin typeface="Courier New" panose="02070309020205020404" pitchFamily="49" charset="0"/>
                <a:cs typeface="Courier New" panose="02070309020205020404" pitchFamily="49" charset="0"/>
              </a:rPr>
              <a:t>PERSIST</a:t>
            </a:r>
            <a:r>
              <a:rPr lang="it-IT" sz="700"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CascadeType</a:t>
            </a:r>
            <a:r>
              <a:rPr lang="it-IT" sz="700" dirty="0" err="1">
                <a:latin typeface="Courier New" panose="02070309020205020404" pitchFamily="49" charset="0"/>
                <a:cs typeface="Courier New" panose="02070309020205020404" pitchFamily="49" charset="0"/>
              </a:rPr>
              <a:t>.</a:t>
            </a:r>
            <a:r>
              <a:rPr lang="it-IT" sz="700" b="1" i="1" dirty="0" err="1">
                <a:latin typeface="Courier New" panose="02070309020205020404" pitchFamily="49" charset="0"/>
                <a:cs typeface="Courier New" panose="02070309020205020404" pitchFamily="49" charset="0"/>
              </a:rPr>
              <a:t>REMOVE</a:t>
            </a:r>
            <a:r>
              <a:rPr lang="it-IT" sz="700"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CascadeType</a:t>
            </a:r>
            <a:r>
              <a:rPr lang="it-IT" sz="700" dirty="0" err="1">
                <a:latin typeface="Courier New" panose="02070309020205020404" pitchFamily="49" charset="0"/>
                <a:cs typeface="Courier New" panose="02070309020205020404" pitchFamily="49" charset="0"/>
              </a:rPr>
              <a:t>.</a:t>
            </a:r>
            <a:r>
              <a:rPr lang="it-IT" sz="700" b="1" i="1" dirty="0" err="1">
                <a:latin typeface="Courier New" panose="02070309020205020404" pitchFamily="49" charset="0"/>
                <a:cs typeface="Courier New" panose="02070309020205020404" pitchFamily="49" charset="0"/>
              </a:rPr>
              <a:t>REFRESH</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orphanRemoval</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true</a:t>
            </a:r>
            <a:r>
              <a:rPr lang="it-IT" sz="700" dirty="0">
                <a:latin typeface="Courier New" panose="02070309020205020404" pitchFamily="49" charset="0"/>
                <a:cs typeface="Courier New" panose="02070309020205020404" pitchFamily="49" charset="0"/>
              </a:rPr>
              <a:t>)</a:t>
            </a:r>
          </a:p>
          <a:p>
            <a:pPr marL="0" indent="0">
              <a:buNone/>
            </a:pPr>
            <a:r>
              <a:rPr lang="it-IT" sz="700" dirty="0">
                <a:latin typeface="Courier New" panose="02070309020205020404" pitchFamily="49" charset="0"/>
                <a:cs typeface="Courier New" panose="02070309020205020404" pitchFamily="49" charset="0"/>
              </a:rPr>
              <a:t>	private List&lt;</a:t>
            </a:r>
            <a:r>
              <a:rPr lang="it-IT" sz="700" dirty="0" err="1">
                <a:latin typeface="Courier New" panose="02070309020205020404" pitchFamily="49" charset="0"/>
                <a:cs typeface="Courier New" panose="02070309020205020404" pitchFamily="49" charset="0"/>
              </a:rPr>
              <a:t>Answer</a:t>
            </a:r>
            <a:r>
              <a:rPr lang="it-IT" sz="700" dirty="0">
                <a:latin typeface="Courier New" panose="02070309020205020404" pitchFamily="49" charset="0"/>
                <a:cs typeface="Courier New" panose="02070309020205020404" pitchFamily="49" charset="0"/>
              </a:rPr>
              <a:t>&gt; </a:t>
            </a:r>
            <a:r>
              <a:rPr lang="it-IT" sz="700" dirty="0" err="1">
                <a:latin typeface="Courier New" panose="02070309020205020404" pitchFamily="49" charset="0"/>
                <a:cs typeface="Courier New" panose="02070309020205020404" pitchFamily="49" charset="0"/>
              </a:rPr>
              <a:t>answers</a:t>
            </a:r>
            <a:r>
              <a:rPr lang="it-IT" sz="700" dirty="0">
                <a:latin typeface="Courier New" panose="02070309020205020404" pitchFamily="49" charset="0"/>
                <a:cs typeface="Courier New" panose="02070309020205020404" pitchFamily="49" charset="0"/>
              </a:rPr>
              <a:t> = new </a:t>
            </a:r>
            <a:r>
              <a:rPr lang="it-IT" sz="700" dirty="0" err="1">
                <a:latin typeface="Courier New" panose="02070309020205020404" pitchFamily="49" charset="0"/>
                <a:cs typeface="Courier New" panose="02070309020205020404" pitchFamily="49" charset="0"/>
              </a:rPr>
              <a:t>ArrayList</a:t>
            </a:r>
            <a:r>
              <a:rPr lang="it-IT" sz="700" dirty="0">
                <a:latin typeface="Courier New" panose="02070309020205020404" pitchFamily="49" charset="0"/>
                <a:cs typeface="Courier New" panose="02070309020205020404" pitchFamily="49" charset="0"/>
              </a:rPr>
              <a:t>&lt;&gt;();</a:t>
            </a:r>
          </a:p>
          <a:p>
            <a:pPr marL="0" indent="0">
              <a:spcBef>
                <a:spcPts val="0"/>
              </a:spcBef>
              <a:buNone/>
            </a:pPr>
            <a:endParaRPr lang="en-GB" sz="700" dirty="0">
              <a:latin typeface="Courier New" panose="02070309020205020404" pitchFamily="49" charset="0"/>
              <a:cs typeface="Courier New" panose="02070309020205020404" pitchFamily="49" charset="0"/>
            </a:endParaRPr>
          </a:p>
          <a:p>
            <a:pPr marL="0" indent="0">
              <a:spcBef>
                <a:spcPts val="0"/>
              </a:spcBef>
              <a:buNone/>
            </a:pPr>
            <a:endParaRPr lang="en-GB" sz="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4876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of User</a:t>
            </a:r>
          </a:p>
        </p:txBody>
      </p:sp>
      <p:sp>
        <p:nvSpPr>
          <p:cNvPr id="3" name="Content Placeholder 2"/>
          <p:cNvSpPr>
            <a:spLocks noGrp="1"/>
          </p:cNvSpPr>
          <p:nvPr>
            <p:ph idx="1"/>
          </p:nvPr>
        </p:nvSpPr>
        <p:spPr>
          <a:xfrm>
            <a:off x="308982" y="1624903"/>
            <a:ext cx="4106902" cy="4946882"/>
          </a:xfrm>
        </p:spPr>
        <p:txBody>
          <a:bodyPr>
            <a:normAutofit/>
          </a:bodyPr>
          <a:lstStyle/>
          <a:p>
            <a:pPr marL="0" indent="0">
              <a:buNone/>
            </a:pPr>
            <a:r>
              <a:rPr lang="it-IT" sz="1500" dirty="0">
                <a:latin typeface="Courier New" panose="02070309020205020404" pitchFamily="49" charset="0"/>
                <a:cs typeface="Courier New" panose="02070309020205020404" pitchFamily="49" charset="0"/>
              </a:rPr>
              <a:t>public User() {}</a:t>
            </a:r>
          </a:p>
          <a:p>
            <a:pPr marL="0" indent="0">
              <a:buNone/>
            </a:pPr>
            <a:r>
              <a:rPr lang="it-IT" sz="1500" dirty="0">
                <a:latin typeface="Courier New" panose="02070309020205020404" pitchFamily="49" charset="0"/>
                <a:cs typeface="Courier New" panose="02070309020205020404" pitchFamily="49" charset="0"/>
              </a:rPr>
              <a:t>public User(</a:t>
            </a:r>
            <a:r>
              <a:rPr lang="it-IT" sz="1500" dirty="0" err="1">
                <a:latin typeface="Courier New" panose="02070309020205020404" pitchFamily="49" charset="0"/>
                <a:cs typeface="Courier New" panose="02070309020205020404" pitchFamily="49" charset="0"/>
              </a:rPr>
              <a:t>String</a:t>
            </a:r>
            <a:r>
              <a:rPr lang="it-IT" sz="1500" dirty="0">
                <a:latin typeface="Courier New" panose="02070309020205020404" pitchFamily="49" charset="0"/>
                <a:cs typeface="Courier New" panose="02070309020205020404" pitchFamily="49" charset="0"/>
              </a:rPr>
              <a:t> username, </a:t>
            </a:r>
            <a:r>
              <a:rPr lang="it-IT" sz="1500" dirty="0" err="1">
                <a:latin typeface="Courier New" panose="02070309020205020404" pitchFamily="49" charset="0"/>
                <a:cs typeface="Courier New" panose="02070309020205020404" pitchFamily="49" charset="0"/>
              </a:rPr>
              <a:t>String</a:t>
            </a:r>
            <a:r>
              <a:rPr lang="it-IT" sz="1500" dirty="0">
                <a:latin typeface="Courier New" panose="02070309020205020404" pitchFamily="49" charset="0"/>
                <a:cs typeface="Courier New" panose="02070309020205020404" pitchFamily="49" charset="0"/>
              </a:rPr>
              <a:t> password, </a:t>
            </a:r>
            <a:r>
              <a:rPr lang="it-IT" sz="1500" dirty="0" err="1">
                <a:latin typeface="Courier New" panose="02070309020205020404" pitchFamily="49" charset="0"/>
                <a:cs typeface="Courier New" panose="02070309020205020404" pitchFamily="49" charset="0"/>
              </a:rPr>
              <a:t>String</a:t>
            </a:r>
            <a:r>
              <a:rPr lang="it-IT" sz="1500" dirty="0">
                <a:latin typeface="Courier New" panose="02070309020205020404" pitchFamily="49" charset="0"/>
                <a:cs typeface="Courier New" panose="02070309020205020404" pitchFamily="49" charset="0"/>
              </a:rPr>
              <a:t> email) {</a:t>
            </a:r>
          </a:p>
          <a:p>
            <a:pPr marL="0" indent="0">
              <a:buNone/>
            </a:pPr>
            <a:r>
              <a:rPr lang="it-IT" sz="1500" dirty="0">
                <a:latin typeface="Courier New" panose="02070309020205020404" pitchFamily="49" charset="0"/>
                <a:cs typeface="Courier New" panose="02070309020205020404" pitchFamily="49" charset="0"/>
              </a:rPr>
              <a:t>	</a:t>
            </a:r>
            <a:r>
              <a:rPr lang="it-IT" sz="1500" dirty="0" err="1">
                <a:latin typeface="Courier New" panose="02070309020205020404" pitchFamily="49" charset="0"/>
                <a:cs typeface="Courier New" panose="02070309020205020404" pitchFamily="49" charset="0"/>
              </a:rPr>
              <a:t>this.username</a:t>
            </a:r>
            <a:r>
              <a:rPr lang="it-IT" sz="1500" dirty="0">
                <a:latin typeface="Courier New" panose="02070309020205020404" pitchFamily="49" charset="0"/>
                <a:cs typeface="Courier New" panose="02070309020205020404" pitchFamily="49" charset="0"/>
              </a:rPr>
              <a:t> = username;</a:t>
            </a:r>
          </a:p>
          <a:p>
            <a:pPr marL="0" indent="0">
              <a:buNone/>
            </a:pPr>
            <a:r>
              <a:rPr lang="it-IT" sz="1500" dirty="0">
                <a:latin typeface="Courier New" panose="02070309020205020404" pitchFamily="49" charset="0"/>
                <a:cs typeface="Courier New" panose="02070309020205020404" pitchFamily="49" charset="0"/>
              </a:rPr>
              <a:t>	</a:t>
            </a:r>
            <a:r>
              <a:rPr lang="it-IT" sz="1500" dirty="0" err="1">
                <a:latin typeface="Courier New" panose="02070309020205020404" pitchFamily="49" charset="0"/>
                <a:cs typeface="Courier New" panose="02070309020205020404" pitchFamily="49" charset="0"/>
              </a:rPr>
              <a:t>this.passwd</a:t>
            </a:r>
            <a:r>
              <a:rPr lang="it-IT" sz="1500" dirty="0">
                <a:latin typeface="Courier New" panose="02070309020205020404" pitchFamily="49" charset="0"/>
                <a:cs typeface="Courier New" panose="02070309020205020404" pitchFamily="49" charset="0"/>
              </a:rPr>
              <a:t> = password;</a:t>
            </a:r>
          </a:p>
          <a:p>
            <a:pPr marL="0" indent="0">
              <a:buNone/>
            </a:pPr>
            <a:r>
              <a:rPr lang="it-IT" sz="1500" dirty="0">
                <a:latin typeface="Courier New" panose="02070309020205020404" pitchFamily="49" charset="0"/>
                <a:cs typeface="Courier New" panose="02070309020205020404" pitchFamily="49" charset="0"/>
              </a:rPr>
              <a:t>	</a:t>
            </a:r>
            <a:r>
              <a:rPr lang="it-IT" sz="1500" dirty="0" err="1">
                <a:latin typeface="Courier New" panose="02070309020205020404" pitchFamily="49" charset="0"/>
                <a:cs typeface="Courier New" panose="02070309020205020404" pitchFamily="49" charset="0"/>
              </a:rPr>
              <a:t>this.email</a:t>
            </a:r>
            <a:r>
              <a:rPr lang="it-IT" sz="1500" dirty="0">
                <a:latin typeface="Courier New" panose="02070309020205020404" pitchFamily="49" charset="0"/>
                <a:cs typeface="Courier New" panose="02070309020205020404" pitchFamily="49" charset="0"/>
              </a:rPr>
              <a:t> = email;</a:t>
            </a:r>
          </a:p>
          <a:p>
            <a:pPr marL="0" indent="0">
              <a:buNone/>
            </a:pPr>
            <a:r>
              <a:rPr lang="it-IT" sz="1500" dirty="0">
                <a:latin typeface="Courier New" panose="02070309020205020404" pitchFamily="49" charset="0"/>
                <a:cs typeface="Courier New" panose="02070309020205020404" pitchFamily="49" charset="0"/>
              </a:rPr>
              <a:t>	</a:t>
            </a:r>
            <a:r>
              <a:rPr lang="it-IT" sz="1500" dirty="0" err="1">
                <a:latin typeface="Courier New" panose="02070309020205020404" pitchFamily="49" charset="0"/>
                <a:cs typeface="Courier New" panose="02070309020205020404" pitchFamily="49" charset="0"/>
              </a:rPr>
              <a:t>user_type</a:t>
            </a:r>
            <a:r>
              <a:rPr lang="it-IT" sz="1500" dirty="0">
                <a:latin typeface="Courier New" panose="02070309020205020404" pitchFamily="49" charset="0"/>
                <a:cs typeface="Courier New" panose="02070309020205020404" pitchFamily="49" charset="0"/>
              </a:rPr>
              <a:t> = "</a:t>
            </a:r>
            <a:r>
              <a:rPr lang="it-IT" sz="1500" dirty="0" err="1">
                <a:latin typeface="Courier New" panose="02070309020205020404" pitchFamily="49" charset="0"/>
                <a:cs typeface="Courier New" panose="02070309020205020404" pitchFamily="49" charset="0"/>
              </a:rPr>
              <a:t>Normal</a:t>
            </a:r>
            <a:r>
              <a:rPr lang="it-IT" sz="1500" dirty="0">
                <a:latin typeface="Courier New" panose="02070309020205020404" pitchFamily="49" charset="0"/>
                <a:cs typeface="Courier New" panose="02070309020205020404" pitchFamily="49" charset="0"/>
              </a:rPr>
              <a:t>";</a:t>
            </a:r>
          </a:p>
          <a:p>
            <a:pPr marL="0" indent="0">
              <a:buNone/>
            </a:pPr>
            <a:r>
              <a:rPr lang="it-IT" sz="15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getter and setter methods...</a:t>
            </a:r>
          </a:p>
        </p:txBody>
      </p:sp>
      <p:sp>
        <p:nvSpPr>
          <p:cNvPr id="4" name="Content Placeholder 2">
            <a:extLst>
              <a:ext uri="{FF2B5EF4-FFF2-40B4-BE49-F238E27FC236}">
                <a16:creationId xmlns:a16="http://schemas.microsoft.com/office/drawing/2014/main" id="{2B0CCDE5-2DD3-6D40-9F1C-C304CA03C85B}"/>
              </a:ext>
            </a:extLst>
          </p:cNvPr>
          <p:cNvSpPr txBox="1">
            <a:spLocks/>
          </p:cNvSpPr>
          <p:nvPr/>
        </p:nvSpPr>
        <p:spPr>
          <a:xfrm>
            <a:off x="4572000" y="1553737"/>
            <a:ext cx="4505088" cy="49468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1400" dirty="0">
                <a:latin typeface="Courier New" panose="02070309020205020404" pitchFamily="49" charset="0"/>
                <a:cs typeface="Courier New" panose="02070309020205020404" pitchFamily="49" charset="0"/>
              </a:rPr>
              <a:t>public List&lt;</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&gt; </a:t>
            </a:r>
            <a:r>
              <a:rPr lang="it-IT" sz="1400" dirty="0" err="1">
                <a:latin typeface="Courier New" panose="02070309020205020404" pitchFamily="49" charset="0"/>
                <a:cs typeface="Courier New" panose="02070309020205020404" pitchFamily="49" charset="0"/>
              </a:rPr>
              <a:t>getAnswers</a:t>
            </a:r>
            <a:r>
              <a:rPr lang="it-IT" sz="1400" dirty="0">
                <a:latin typeface="Courier New" panose="02070309020205020404" pitchFamily="49" charset="0"/>
                <a:cs typeface="Courier New" panose="02070309020205020404" pitchFamily="49" charset="0"/>
              </a:rPr>
              <a:t>() {</a:t>
            </a:r>
          </a:p>
          <a:p>
            <a:pPr marL="0" indent="0">
              <a:buFont typeface="Arial" panose="020B0604020202020204" pitchFamily="34" charse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return</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this.answers</a:t>
            </a:r>
            <a:r>
              <a:rPr lang="it-IT"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it-IT"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br>
              <a:rPr lang="it-IT" sz="1400" dirty="0">
                <a:latin typeface="Courier New" panose="02070309020205020404" pitchFamily="49" charset="0"/>
                <a:cs typeface="Courier New" panose="02070309020205020404" pitchFamily="49" charset="0"/>
              </a:rPr>
            </a:br>
            <a:endParaRPr lang="it-IT" sz="14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void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addAnswer</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 {</a:t>
            </a:r>
          </a:p>
          <a:p>
            <a:pPr marL="0" indent="0">
              <a:buFont typeface="Arial" panose="020B0604020202020204" pitchFamily="34" charse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getAnswers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add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answer.setUser</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this</a:t>
            </a:r>
            <a:r>
              <a:rPr lang="it-IT"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it-IT"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br>
              <a:rPr lang="it-IT" sz="1400" dirty="0">
                <a:latin typeface="Courier New" panose="02070309020205020404" pitchFamily="49" charset="0"/>
                <a:cs typeface="Courier New" panose="02070309020205020404" pitchFamily="49" charset="0"/>
              </a:rPr>
            </a:br>
            <a:endParaRPr lang="it-IT" sz="14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void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removeAnswer</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 {</a:t>
            </a:r>
          </a:p>
          <a:p>
            <a:pPr marL="0" indent="0">
              <a:buFont typeface="Arial" panose="020B0604020202020204" pitchFamily="34" charse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getAnswers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remove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it-IT" sz="1400" dirty="0">
                <a:latin typeface="Courier New" panose="02070309020205020404" pitchFamily="49" charset="0"/>
                <a:cs typeface="Courier New" panose="02070309020205020404" pitchFamily="49" charset="0"/>
              </a:rPr>
              <a:t>}</a:t>
            </a:r>
          </a:p>
        </p:txBody>
      </p:sp>
      <p:cxnSp>
        <p:nvCxnSpPr>
          <p:cNvPr id="6" name="Connettore 1 5">
            <a:extLst>
              <a:ext uri="{FF2B5EF4-FFF2-40B4-BE49-F238E27FC236}">
                <a16:creationId xmlns:a16="http://schemas.microsoft.com/office/drawing/2014/main" id="{67DDB9C1-ACB2-AF4E-B1F7-0D60331CD351}"/>
              </a:ext>
            </a:extLst>
          </p:cNvPr>
          <p:cNvCxnSpPr>
            <a:cxnSpLocks/>
          </p:cNvCxnSpPr>
          <p:nvPr/>
        </p:nvCxnSpPr>
        <p:spPr>
          <a:xfrm>
            <a:off x="4408448" y="1553737"/>
            <a:ext cx="7436" cy="4939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911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2951"/>
            <a:ext cx="7886700" cy="1325563"/>
          </a:xfrm>
        </p:spPr>
        <p:txBody>
          <a:bodyPr/>
          <a:lstStyle/>
          <a:p>
            <a:r>
              <a:rPr lang="en-GB" dirty="0"/>
              <a:t>Relationship “replying” </a:t>
            </a:r>
          </a:p>
        </p:txBody>
      </p:sp>
      <p:sp>
        <p:nvSpPr>
          <p:cNvPr id="5" name="Content Placeholder 4"/>
          <p:cNvSpPr>
            <a:spLocks noGrp="1"/>
          </p:cNvSpPr>
          <p:nvPr>
            <p:ph sz="half" idx="2"/>
          </p:nvPr>
        </p:nvSpPr>
        <p:spPr>
          <a:xfrm>
            <a:off x="4894926" y="1335561"/>
            <a:ext cx="3886200" cy="5345151"/>
          </a:xfrm>
        </p:spPr>
        <p:txBody>
          <a:bodyPr>
            <a:normAutofit/>
          </a:bodyPr>
          <a:lstStyle/>
          <a:p>
            <a:r>
              <a:rPr lang="en-GB" sz="2000" dirty="0" err="1"/>
              <a:t>Usertable</a:t>
            </a:r>
            <a:r>
              <a:rPr lang="en-GB" sz="2000" dirty="0"/>
              <a:t> </a:t>
            </a:r>
            <a:r>
              <a:rPr lang="en-GB" sz="2000" dirty="0">
                <a:sym typeface="Wingdings" panose="05000000000000000000" pitchFamily="2" charset="2"/>
              </a:rPr>
              <a:t></a:t>
            </a:r>
            <a:r>
              <a:rPr lang="en-GB" sz="2000" dirty="0"/>
              <a:t> Answer </a:t>
            </a:r>
            <a:br>
              <a:rPr lang="en-GB" sz="2400" dirty="0"/>
            </a:br>
            <a:r>
              <a:rPr lang="en-GB" sz="1400" dirty="0"/>
              <a:t>- @</a:t>
            </a:r>
            <a:r>
              <a:rPr lang="en-GB" sz="1400" dirty="0" err="1"/>
              <a:t>OneToMany</a:t>
            </a:r>
            <a:br>
              <a:rPr lang="en-GB" sz="1400" dirty="0"/>
            </a:br>
            <a:r>
              <a:rPr lang="en-GB" sz="1400" dirty="0"/>
              <a:t>- </a:t>
            </a:r>
            <a:r>
              <a:rPr lang="en-GB" sz="1400" dirty="0" err="1"/>
              <a:t>fetchType.LAZY</a:t>
            </a:r>
            <a:r>
              <a:rPr lang="en-GB" sz="1400" dirty="0"/>
              <a:t>, since we don’t have hurry to load all the data</a:t>
            </a:r>
            <a:br>
              <a:rPr lang="en-GB" sz="1400" dirty="0"/>
            </a:br>
            <a:r>
              <a:rPr lang="en-GB" sz="1400" dirty="0"/>
              <a:t>- cascade: persist, remove, refresh</a:t>
            </a:r>
            <a:br>
              <a:rPr lang="en-GB" sz="1400" dirty="0"/>
            </a:br>
            <a:r>
              <a:rPr lang="en-GB" sz="1400" dirty="0"/>
              <a:t>- orphan removal: true, since we want to delete all the answers if we delete the user</a:t>
            </a:r>
            <a:br>
              <a:rPr lang="en-GB" sz="1400" dirty="0"/>
            </a:br>
            <a:endParaRPr lang="en-GB" sz="1400" dirty="0"/>
          </a:p>
          <a:p>
            <a:r>
              <a:rPr lang="en-GB" sz="2000" dirty="0"/>
              <a:t>Answer </a:t>
            </a:r>
            <a:r>
              <a:rPr lang="en-GB" sz="2000" dirty="0">
                <a:sym typeface="Wingdings" panose="05000000000000000000" pitchFamily="2" charset="2"/>
              </a:rPr>
              <a:t></a:t>
            </a:r>
            <a:r>
              <a:rPr lang="en-GB" sz="2000" dirty="0"/>
              <a:t> </a:t>
            </a:r>
            <a:r>
              <a:rPr lang="en-GB" sz="2000" dirty="0" err="1"/>
              <a:t>Usertable</a:t>
            </a:r>
            <a:r>
              <a:rPr lang="en-GB" sz="2000" dirty="0"/>
              <a:t> </a:t>
            </a:r>
            <a:br>
              <a:rPr lang="en-GB" sz="2400" dirty="0"/>
            </a:br>
            <a:r>
              <a:rPr lang="en-GB" sz="1400" dirty="0"/>
              <a:t>- @</a:t>
            </a:r>
            <a:r>
              <a:rPr lang="en-GB" sz="1400" dirty="0" err="1"/>
              <a:t>ManyToOne</a:t>
            </a:r>
            <a:br>
              <a:rPr lang="en-GB" sz="1400" dirty="0"/>
            </a:br>
            <a:r>
              <a:rPr lang="en-GB" sz="1400" dirty="0"/>
              <a:t>- </a:t>
            </a:r>
            <a:r>
              <a:rPr lang="en-GB" sz="1400" dirty="0" err="1"/>
              <a:t>fetchType.LAZY</a:t>
            </a:r>
            <a:r>
              <a:rPr lang="en-GB" sz="1400" dirty="0"/>
              <a:t>, since in the home page the application should display the product name and image</a:t>
            </a:r>
            <a:br>
              <a:rPr lang="en-GB" sz="1400" dirty="0"/>
            </a:br>
            <a:r>
              <a:rPr lang="en-GB" sz="1400" dirty="0"/>
              <a:t>- cascade: none, we don’t need cascade in this direction of the relationship</a:t>
            </a:r>
            <a:br>
              <a:rPr lang="en-GB" sz="1400" dirty="0"/>
            </a:br>
            <a:r>
              <a:rPr lang="en-GB" sz="1400" dirty="0"/>
              <a:t>- orphan removal: none since it can be applied only for @</a:t>
            </a:r>
            <a:r>
              <a:rPr lang="en-GB" sz="1400" dirty="0" err="1"/>
              <a:t>OneToOne</a:t>
            </a:r>
            <a:r>
              <a:rPr lang="en-GB" sz="1400" dirty="0"/>
              <a:t> and @</a:t>
            </a:r>
            <a:r>
              <a:rPr lang="en-GB" sz="1400" dirty="0" err="1"/>
              <a:t>OneToMany</a:t>
            </a:r>
            <a:r>
              <a:rPr lang="en-GB" sz="1400" dirty="0"/>
              <a:t> type</a:t>
            </a:r>
          </a:p>
          <a:p>
            <a:pPr marL="0" indent="0">
              <a:buNone/>
            </a:pPr>
            <a:endParaRPr lang="en-GB" sz="1800" dirty="0"/>
          </a:p>
          <a:p>
            <a:pPr marL="0" indent="0">
              <a:buNone/>
            </a:pPr>
            <a:r>
              <a:rPr lang="en-GB" sz="1800" dirty="0"/>
              <a:t>The owner of the relationship is Answer</a:t>
            </a:r>
          </a:p>
        </p:txBody>
      </p:sp>
      <p:sp>
        <p:nvSpPr>
          <p:cNvPr id="6" name="Rectangle 5"/>
          <p:cNvSpPr/>
          <p:nvPr/>
        </p:nvSpPr>
        <p:spPr>
          <a:xfrm>
            <a:off x="3003082" y="197989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7" name="Rectangle 6"/>
          <p:cNvSpPr/>
          <p:nvPr/>
        </p:nvSpPr>
        <p:spPr>
          <a:xfrm>
            <a:off x="239020" y="197989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Usertable</a:t>
            </a:r>
            <a:endParaRPr lang="en-GB" dirty="0"/>
          </a:p>
        </p:txBody>
      </p:sp>
      <p:sp>
        <p:nvSpPr>
          <p:cNvPr id="8" name="Diamond 7"/>
          <p:cNvSpPr/>
          <p:nvPr/>
        </p:nvSpPr>
        <p:spPr>
          <a:xfrm rot="5400000">
            <a:off x="2239472" y="2007090"/>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74289" y="2215711"/>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807939" y="2215712"/>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36741" y="2265246"/>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92694" y="2261146"/>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66854" y="1640959"/>
            <a:ext cx="939873" cy="369332"/>
          </a:xfrm>
          <a:prstGeom prst="rect">
            <a:avLst/>
          </a:prstGeom>
          <a:noFill/>
        </p:spPr>
        <p:txBody>
          <a:bodyPr wrap="none" rtlCol="0">
            <a:spAutoFit/>
          </a:bodyPr>
          <a:lstStyle/>
          <a:p>
            <a:r>
              <a:rPr lang="en-GB" dirty="0"/>
              <a:t>replying</a:t>
            </a:r>
          </a:p>
        </p:txBody>
      </p:sp>
      <p:sp>
        <p:nvSpPr>
          <p:cNvPr id="14" name="Rectangle 13"/>
          <p:cNvSpPr/>
          <p:nvPr/>
        </p:nvSpPr>
        <p:spPr>
          <a:xfrm>
            <a:off x="3003082" y="35364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5" name="Rectangle 14"/>
          <p:cNvSpPr/>
          <p:nvPr/>
        </p:nvSpPr>
        <p:spPr>
          <a:xfrm>
            <a:off x="239020" y="35364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Usertable</a:t>
            </a:r>
            <a:endParaRPr lang="en-GB" dirty="0"/>
          </a:p>
        </p:txBody>
      </p:sp>
      <p:cxnSp>
        <p:nvCxnSpPr>
          <p:cNvPr id="16" name="Straight Connector 15"/>
          <p:cNvCxnSpPr>
            <a:stCxn id="14" idx="1"/>
            <a:endCxn id="15" idx="3"/>
          </p:cNvCxnSpPr>
          <p:nvPr/>
        </p:nvCxnSpPr>
        <p:spPr>
          <a:xfrm flipH="1">
            <a:off x="1807938" y="3772318"/>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18635" y="3429000"/>
            <a:ext cx="300082" cy="369332"/>
          </a:xfrm>
          <a:prstGeom prst="rect">
            <a:avLst/>
          </a:prstGeom>
          <a:noFill/>
        </p:spPr>
        <p:txBody>
          <a:bodyPr wrap="none" rtlCol="0">
            <a:spAutoFit/>
          </a:bodyPr>
          <a:lstStyle/>
          <a:p>
            <a:r>
              <a:rPr lang="en-GB" dirty="0"/>
              <a:t>*</a:t>
            </a:r>
          </a:p>
        </p:txBody>
      </p:sp>
      <p:sp>
        <p:nvSpPr>
          <p:cNvPr id="17" name="Rectangle 13">
            <a:extLst>
              <a:ext uri="{FF2B5EF4-FFF2-40B4-BE49-F238E27FC236}">
                <a16:creationId xmlns:a16="http://schemas.microsoft.com/office/drawing/2014/main" id="{FAB68C02-2F49-DC44-B9A9-014DB449C2ED}"/>
              </a:ext>
            </a:extLst>
          </p:cNvPr>
          <p:cNvSpPr/>
          <p:nvPr/>
        </p:nvSpPr>
        <p:spPr>
          <a:xfrm>
            <a:off x="3003082" y="521153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8" name="Rectangle 14">
            <a:extLst>
              <a:ext uri="{FF2B5EF4-FFF2-40B4-BE49-F238E27FC236}">
                <a16:creationId xmlns:a16="http://schemas.microsoft.com/office/drawing/2014/main" id="{E5C40EC6-023A-7D4C-9119-74F38279DEE8}"/>
              </a:ext>
            </a:extLst>
          </p:cNvPr>
          <p:cNvSpPr/>
          <p:nvPr/>
        </p:nvSpPr>
        <p:spPr>
          <a:xfrm>
            <a:off x="239020" y="521153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Usertable</a:t>
            </a:r>
            <a:endParaRPr lang="en-GB" dirty="0"/>
          </a:p>
        </p:txBody>
      </p:sp>
      <p:cxnSp>
        <p:nvCxnSpPr>
          <p:cNvPr id="19" name="Straight Connector 15">
            <a:extLst>
              <a:ext uri="{FF2B5EF4-FFF2-40B4-BE49-F238E27FC236}">
                <a16:creationId xmlns:a16="http://schemas.microsoft.com/office/drawing/2014/main" id="{8D4DA308-EA4A-2541-9FA9-3134C5FE32E0}"/>
              </a:ext>
            </a:extLst>
          </p:cNvPr>
          <p:cNvCxnSpPr>
            <a:cxnSpLocks/>
            <a:stCxn id="18" idx="3"/>
            <a:endCxn id="17" idx="1"/>
          </p:cNvCxnSpPr>
          <p:nvPr/>
        </p:nvCxnSpPr>
        <p:spPr>
          <a:xfrm>
            <a:off x="1807938" y="5447357"/>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99DD1684-6AEF-D54C-9BA8-1DE45323D616}"/>
              </a:ext>
            </a:extLst>
          </p:cNvPr>
          <p:cNvSpPr txBox="1"/>
          <p:nvPr/>
        </p:nvSpPr>
        <p:spPr>
          <a:xfrm>
            <a:off x="1792694" y="5093106"/>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826407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GB" dirty="0"/>
              <a:t>Entity Answer</a:t>
            </a:r>
          </a:p>
        </p:txBody>
      </p:sp>
      <p:sp>
        <p:nvSpPr>
          <p:cNvPr id="5" name="Content Placeholder 4"/>
          <p:cNvSpPr>
            <a:spLocks noGrp="1"/>
          </p:cNvSpPr>
          <p:nvPr>
            <p:ph idx="1"/>
          </p:nvPr>
        </p:nvSpPr>
        <p:spPr>
          <a:xfrm>
            <a:off x="1" y="1129990"/>
            <a:ext cx="9144000" cy="5728010"/>
          </a:xfrm>
        </p:spPr>
        <p:txBody>
          <a:bodyPr>
            <a:noAutofit/>
          </a:bodyPr>
          <a:lstStyle/>
          <a:p>
            <a:pPr marL="0" indent="0">
              <a:buNone/>
            </a:pPr>
            <a:r>
              <a:rPr lang="it-IT" sz="800" i="1" dirty="0">
                <a:latin typeface="Courier New" panose="02070309020205020404" pitchFamily="49" charset="0"/>
                <a:cs typeface="Courier New" panose="02070309020205020404" pitchFamily="49" charset="0"/>
              </a:rPr>
              <a:t>@</a:t>
            </a:r>
            <a:r>
              <a:rPr lang="it-IT" sz="800" i="1" dirty="0" err="1">
                <a:latin typeface="Courier New" panose="02070309020205020404" pitchFamily="49" charset="0"/>
                <a:cs typeface="Courier New" panose="02070309020205020404" pitchFamily="49" charset="0"/>
              </a:rPr>
              <a:t>Entity</a:t>
            </a:r>
            <a:endParaRPr lang="it-IT" sz="800" dirty="0">
              <a:latin typeface="Courier New" panose="02070309020205020404" pitchFamily="49" charset="0"/>
              <a:cs typeface="Courier New" panose="02070309020205020404" pitchFamily="49" charset="0"/>
            </a:endParaRPr>
          </a:p>
          <a:p>
            <a:pPr marL="0" indent="0">
              <a:buNone/>
            </a:pPr>
            <a:r>
              <a:rPr lang="it-IT" sz="800" i="1" dirty="0">
                <a:latin typeface="Courier New" panose="02070309020205020404" pitchFamily="49" charset="0"/>
                <a:cs typeface="Courier New" panose="02070309020205020404" pitchFamily="49" charset="0"/>
              </a:rPr>
              <a:t>@</a:t>
            </a:r>
            <a:r>
              <a:rPr lang="it-IT" sz="800" i="1" dirty="0" err="1">
                <a:latin typeface="Courier New" panose="02070309020205020404" pitchFamily="49" charset="0"/>
                <a:cs typeface="Courier New" panose="02070309020205020404" pitchFamily="49" charset="0"/>
              </a:rPr>
              <a:t>Table</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name</a:t>
            </a:r>
            <a:r>
              <a:rPr lang="it-IT" sz="800" dirty="0">
                <a:latin typeface="Courier New" panose="02070309020205020404" pitchFamily="49" charset="0"/>
                <a:cs typeface="Courier New" panose="02070309020205020404" pitchFamily="49" charset="0"/>
              </a:rPr>
              <a:t> = "</a:t>
            </a:r>
            <a:r>
              <a:rPr lang="it-IT" sz="800" dirty="0" err="1">
                <a:latin typeface="Courier New" panose="02070309020205020404" pitchFamily="49" charset="0"/>
                <a:cs typeface="Courier New" panose="02070309020205020404" pitchFamily="49" charset="0"/>
              </a:rPr>
              <a:t>Answer</a:t>
            </a:r>
            <a:r>
              <a:rPr lang="it-IT" sz="800" dirty="0">
                <a:latin typeface="Courier New" panose="02070309020205020404" pitchFamily="49" charset="0"/>
                <a:cs typeface="Courier New" panose="02070309020205020404" pitchFamily="49" charset="0"/>
              </a:rPr>
              <a:t>", schema = "</a:t>
            </a:r>
            <a:r>
              <a:rPr lang="it-IT" sz="800" dirty="0" err="1">
                <a:latin typeface="Courier New" panose="02070309020205020404" pitchFamily="49" charset="0"/>
                <a:cs typeface="Courier New" panose="02070309020205020404" pitchFamily="49" charset="0"/>
              </a:rPr>
              <a:t>gamified_marketing</a:t>
            </a:r>
            <a:r>
              <a:rPr lang="it-IT" sz="800" dirty="0">
                <a:latin typeface="Courier New" panose="02070309020205020404" pitchFamily="49" charset="0"/>
                <a:cs typeface="Courier New" panose="02070309020205020404" pitchFamily="49" charset="0"/>
              </a:rPr>
              <a:t>")</a:t>
            </a:r>
          </a:p>
          <a:p>
            <a:pPr marL="0" indent="0">
              <a:buNone/>
            </a:pPr>
            <a:r>
              <a:rPr lang="it-IT" sz="800" i="1" dirty="0">
                <a:latin typeface="Courier New" panose="02070309020205020404" pitchFamily="49" charset="0"/>
                <a:cs typeface="Courier New" panose="02070309020205020404" pitchFamily="49" charset="0"/>
              </a:rPr>
              <a:t>@</a:t>
            </a:r>
            <a:r>
              <a:rPr lang="it-IT" sz="800" i="1" dirty="0" err="1">
                <a:latin typeface="Courier New" panose="02070309020205020404" pitchFamily="49" charset="0"/>
                <a:cs typeface="Courier New" panose="02070309020205020404" pitchFamily="49" charset="0"/>
              </a:rPr>
              <a:t>NamedQuery</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name</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Answer.getAnswers</a:t>
            </a:r>
            <a:r>
              <a:rPr lang="it-IT" sz="800" dirty="0">
                <a:latin typeface="Courier New" panose="02070309020205020404" pitchFamily="49" charset="0"/>
                <a:cs typeface="Courier New" panose="02070309020205020404" pitchFamily="49" charset="0"/>
              </a:rPr>
              <a:t>", </a:t>
            </a:r>
            <a:r>
              <a:rPr lang="it-IT" sz="800" dirty="0" err="1">
                <a:latin typeface="Courier New" panose="02070309020205020404" pitchFamily="49" charset="0"/>
                <a:cs typeface="Courier New" panose="02070309020205020404" pitchFamily="49" charset="0"/>
              </a:rPr>
              <a:t>query</a:t>
            </a:r>
            <a:r>
              <a:rPr lang="it-IT" sz="800" dirty="0">
                <a:latin typeface="Courier New" panose="02070309020205020404" pitchFamily="49" charset="0"/>
                <a:cs typeface="Courier New" panose="02070309020205020404" pitchFamily="49" charset="0"/>
              </a:rPr>
              <a:t>="SELECT a FROM </a:t>
            </a:r>
            <a:r>
              <a:rPr lang="it-IT" sz="800" dirty="0" err="1">
                <a:latin typeface="Courier New" panose="02070309020205020404" pitchFamily="49" charset="0"/>
                <a:cs typeface="Courier New" panose="02070309020205020404" pitchFamily="49" charset="0"/>
              </a:rPr>
              <a:t>Answer</a:t>
            </a:r>
            <a:r>
              <a:rPr lang="it-IT" sz="800" dirty="0">
                <a:latin typeface="Courier New" panose="02070309020205020404" pitchFamily="49" charset="0"/>
                <a:cs typeface="Courier New" panose="02070309020205020404" pitchFamily="49" charset="0"/>
              </a:rPr>
              <a:t> a </a:t>
            </a:r>
          </a:p>
          <a:p>
            <a:pPr marL="0" indent="0">
              <a:buNone/>
            </a:pPr>
            <a:r>
              <a:rPr lang="it-IT" sz="800" dirty="0">
                <a:latin typeface="Courier New" panose="02070309020205020404" pitchFamily="49" charset="0"/>
                <a:cs typeface="Courier New" panose="02070309020205020404" pitchFamily="49" charset="0"/>
              </a:rPr>
              <a:t>		WHERE </a:t>
            </a:r>
            <a:r>
              <a:rPr lang="it-IT" sz="800" dirty="0" err="1">
                <a:latin typeface="Courier New" panose="02070309020205020404" pitchFamily="49" charset="0"/>
                <a:cs typeface="Courier New" panose="02070309020205020404" pitchFamily="49" charset="0"/>
              </a:rPr>
              <a:t>a.user_idx</a:t>
            </a:r>
            <a:r>
              <a:rPr lang="it-IT" sz="800" dirty="0">
                <a:latin typeface="Courier New" panose="02070309020205020404" pitchFamily="49" charset="0"/>
                <a:cs typeface="Courier New" panose="02070309020205020404" pitchFamily="49" charset="0"/>
              </a:rPr>
              <a:t> = :</a:t>
            </a:r>
            <a:r>
              <a:rPr lang="it-IT" sz="800" dirty="0" err="1">
                <a:latin typeface="Courier New" panose="02070309020205020404" pitchFamily="49" charset="0"/>
                <a:cs typeface="Courier New" panose="02070309020205020404" pitchFamily="49" charset="0"/>
              </a:rPr>
              <a:t>user</a:t>
            </a:r>
            <a:r>
              <a:rPr lang="it-IT" sz="800" dirty="0">
                <a:latin typeface="Courier New" panose="02070309020205020404" pitchFamily="49" charset="0"/>
                <a:cs typeface="Courier New" panose="02070309020205020404" pitchFamily="49" charset="0"/>
              </a:rPr>
              <a:t> AND </a:t>
            </a:r>
            <a:r>
              <a:rPr lang="it-IT" sz="800" dirty="0" err="1">
                <a:latin typeface="Courier New" panose="02070309020205020404" pitchFamily="49" charset="0"/>
                <a:cs typeface="Courier New" panose="02070309020205020404" pitchFamily="49" charset="0"/>
              </a:rPr>
              <a:t>a.question_idx.questionnaire_idx</a:t>
            </a:r>
            <a:r>
              <a:rPr lang="it-IT" sz="800" dirty="0">
                <a:latin typeface="Courier New" panose="02070309020205020404" pitchFamily="49" charset="0"/>
                <a:cs typeface="Courier New" panose="02070309020205020404" pitchFamily="49" charset="0"/>
              </a:rPr>
              <a:t> = :</a:t>
            </a:r>
            <a:r>
              <a:rPr lang="it-IT" sz="800" dirty="0" err="1">
                <a:latin typeface="Courier New" panose="02070309020205020404" pitchFamily="49" charset="0"/>
                <a:cs typeface="Courier New" panose="02070309020205020404" pitchFamily="49" charset="0"/>
              </a:rPr>
              <a:t>questionnaire</a:t>
            </a:r>
            <a:r>
              <a:rPr lang="it-IT" sz="800" dirty="0">
                <a:latin typeface="Courier New" panose="02070309020205020404" pitchFamily="49" charset="0"/>
                <a:cs typeface="Courier New" panose="02070309020205020404" pitchFamily="49" charset="0"/>
              </a:rPr>
              <a:t>")</a:t>
            </a:r>
          </a:p>
          <a:p>
            <a:pPr marL="0" indent="0">
              <a:buNone/>
            </a:pPr>
            <a:endParaRPr lang="it-IT" sz="800" dirty="0">
              <a:latin typeface="Courier New" panose="02070309020205020404" pitchFamily="49" charset="0"/>
              <a:cs typeface="Courier New" panose="02070309020205020404" pitchFamily="49" charset="0"/>
            </a:endParaRPr>
          </a:p>
          <a:p>
            <a:pPr marL="0" indent="0">
              <a:buNone/>
            </a:pPr>
            <a:r>
              <a:rPr lang="it-IT" sz="800" dirty="0">
                <a:latin typeface="Courier New" panose="02070309020205020404" pitchFamily="49" charset="0"/>
                <a:cs typeface="Courier New" panose="02070309020205020404" pitchFamily="49" charset="0"/>
              </a:rPr>
              <a:t>public </a:t>
            </a:r>
            <a:r>
              <a:rPr lang="it-IT" sz="800" dirty="0" err="1">
                <a:latin typeface="Courier New" panose="02070309020205020404" pitchFamily="49" charset="0"/>
                <a:cs typeface="Courier New" panose="02070309020205020404" pitchFamily="49" charset="0"/>
              </a:rPr>
              <a:t>class</a:t>
            </a:r>
            <a:r>
              <a:rPr lang="it-IT" sz="800" dirty="0">
                <a:latin typeface="Courier New" panose="02070309020205020404" pitchFamily="49" charset="0"/>
                <a:cs typeface="Courier New" panose="02070309020205020404" pitchFamily="49" charset="0"/>
              </a:rPr>
              <a:t> </a:t>
            </a:r>
            <a:r>
              <a:rPr lang="it-IT" sz="800" dirty="0" err="1">
                <a:latin typeface="Courier New" panose="02070309020205020404" pitchFamily="49" charset="0"/>
                <a:cs typeface="Courier New" panose="02070309020205020404" pitchFamily="49" charset="0"/>
              </a:rPr>
              <a:t>Answer</a:t>
            </a:r>
            <a:r>
              <a:rPr lang="it-IT" sz="800" dirty="0">
                <a:latin typeface="Courier New" panose="02070309020205020404" pitchFamily="49" charset="0"/>
                <a:cs typeface="Courier New" panose="02070309020205020404" pitchFamily="49" charset="0"/>
              </a:rPr>
              <a:t> </a:t>
            </a:r>
            <a:r>
              <a:rPr lang="it-IT" sz="800" dirty="0" err="1">
                <a:latin typeface="Courier New" panose="02070309020205020404" pitchFamily="49" charset="0"/>
                <a:cs typeface="Courier New" panose="02070309020205020404" pitchFamily="49" charset="0"/>
              </a:rPr>
              <a:t>implements</a:t>
            </a:r>
            <a:r>
              <a:rPr lang="it-IT" sz="800" dirty="0">
                <a:latin typeface="Courier New" panose="02070309020205020404" pitchFamily="49" charset="0"/>
                <a:cs typeface="Courier New" panose="02070309020205020404" pitchFamily="49" charset="0"/>
              </a:rPr>
              <a:t> </a:t>
            </a:r>
            <a:r>
              <a:rPr lang="it-IT" sz="800" dirty="0" err="1">
                <a:latin typeface="Courier New" panose="02070309020205020404" pitchFamily="49" charset="0"/>
                <a:cs typeface="Courier New" panose="02070309020205020404" pitchFamily="49" charset="0"/>
              </a:rPr>
              <a:t>Serializable</a:t>
            </a:r>
            <a:r>
              <a:rPr lang="it-IT" sz="800" dirty="0">
                <a:latin typeface="Courier New" panose="02070309020205020404" pitchFamily="49" charset="0"/>
                <a:cs typeface="Courier New" panose="02070309020205020404" pitchFamily="49" charset="0"/>
              </a:rPr>
              <a:t> {</a:t>
            </a:r>
          </a:p>
          <a:p>
            <a:pPr marL="0" indent="0">
              <a:buNone/>
            </a:pPr>
            <a:r>
              <a:rPr lang="it-IT" sz="800" dirty="0">
                <a:latin typeface="Courier New" panose="02070309020205020404" pitchFamily="49" charset="0"/>
                <a:cs typeface="Courier New" panose="02070309020205020404" pitchFamily="49" charset="0"/>
              </a:rPr>
              <a:t>	private </a:t>
            </a:r>
            <a:r>
              <a:rPr lang="it-IT" sz="800" dirty="0" err="1">
                <a:latin typeface="Courier New" panose="02070309020205020404" pitchFamily="49" charset="0"/>
                <a:cs typeface="Courier New" panose="02070309020205020404" pitchFamily="49" charset="0"/>
              </a:rPr>
              <a:t>static</a:t>
            </a:r>
            <a:r>
              <a:rPr lang="it-IT" sz="800" dirty="0">
                <a:latin typeface="Courier New" panose="02070309020205020404" pitchFamily="49" charset="0"/>
                <a:cs typeface="Courier New" panose="02070309020205020404" pitchFamily="49" charset="0"/>
              </a:rPr>
              <a:t> </a:t>
            </a:r>
            <a:r>
              <a:rPr lang="it-IT" sz="800" dirty="0" err="1">
                <a:latin typeface="Courier New" panose="02070309020205020404" pitchFamily="49" charset="0"/>
                <a:cs typeface="Courier New" panose="02070309020205020404" pitchFamily="49" charset="0"/>
              </a:rPr>
              <a:t>final</a:t>
            </a:r>
            <a:r>
              <a:rPr lang="it-IT" sz="800" dirty="0">
                <a:latin typeface="Courier New" panose="02070309020205020404" pitchFamily="49" charset="0"/>
                <a:cs typeface="Courier New" panose="02070309020205020404" pitchFamily="49" charset="0"/>
              </a:rPr>
              <a:t> long </a:t>
            </a:r>
            <a:r>
              <a:rPr lang="it-IT" sz="800" b="1" i="1" dirty="0" err="1">
                <a:latin typeface="Courier New" panose="02070309020205020404" pitchFamily="49" charset="0"/>
                <a:cs typeface="Courier New" panose="02070309020205020404" pitchFamily="49" charset="0"/>
              </a:rPr>
              <a:t>serialVersionUID</a:t>
            </a:r>
            <a:r>
              <a:rPr lang="it-IT" sz="800" dirty="0">
                <a:latin typeface="Courier New" panose="02070309020205020404" pitchFamily="49" charset="0"/>
                <a:cs typeface="Courier New" panose="02070309020205020404" pitchFamily="49" charset="0"/>
              </a:rPr>
              <a:t> = 1L;</a:t>
            </a:r>
          </a:p>
          <a:p>
            <a:pPr marL="0" indent="0">
              <a:buNone/>
            </a:pPr>
            <a:endParaRPr lang="it-IT" sz="800" i="1" dirty="0">
              <a:latin typeface="Courier New" panose="02070309020205020404" pitchFamily="49" charset="0"/>
              <a:cs typeface="Courier New" panose="02070309020205020404" pitchFamily="49" charset="0"/>
            </a:endParaRPr>
          </a:p>
          <a:p>
            <a:pPr marL="0" indent="0">
              <a:buNone/>
            </a:pPr>
            <a:r>
              <a:rPr lang="it-IT" sz="800" i="1" dirty="0">
                <a:latin typeface="Courier New" panose="02070309020205020404" pitchFamily="49" charset="0"/>
                <a:cs typeface="Courier New" panose="02070309020205020404" pitchFamily="49" charset="0"/>
              </a:rPr>
              <a:t>	@Id</a:t>
            </a:r>
            <a:endParaRPr lang="it-IT" sz="800" dirty="0">
              <a:latin typeface="Courier New" panose="02070309020205020404" pitchFamily="49" charset="0"/>
              <a:cs typeface="Courier New" panose="02070309020205020404" pitchFamily="49" charset="0"/>
            </a:endParaRPr>
          </a:p>
          <a:p>
            <a:pPr marL="0" indent="0">
              <a:buNone/>
            </a:pPr>
            <a:r>
              <a:rPr lang="it-IT" sz="800" i="1" dirty="0">
                <a:latin typeface="Courier New" panose="02070309020205020404" pitchFamily="49" charset="0"/>
                <a:cs typeface="Courier New" panose="02070309020205020404" pitchFamily="49" charset="0"/>
              </a:rPr>
              <a:t>	@</a:t>
            </a:r>
            <a:r>
              <a:rPr lang="it-IT" sz="800" i="1" dirty="0" err="1">
                <a:latin typeface="Courier New" panose="02070309020205020404" pitchFamily="49" charset="0"/>
                <a:cs typeface="Courier New" panose="02070309020205020404" pitchFamily="49" charset="0"/>
              </a:rPr>
              <a:t>Column</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name</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ID_answer</a:t>
            </a:r>
            <a:r>
              <a:rPr lang="it-IT" sz="800" dirty="0">
                <a:latin typeface="Courier New" panose="02070309020205020404" pitchFamily="49" charset="0"/>
                <a:cs typeface="Courier New" panose="02070309020205020404" pitchFamily="49" charset="0"/>
              </a:rPr>
              <a:t>")</a:t>
            </a:r>
          </a:p>
          <a:p>
            <a:pPr marL="0" indent="0">
              <a:buNone/>
            </a:pPr>
            <a:r>
              <a:rPr lang="it-IT" sz="800" i="1" dirty="0">
                <a:latin typeface="Courier New" panose="02070309020205020404" pitchFamily="49" charset="0"/>
                <a:cs typeface="Courier New" panose="02070309020205020404" pitchFamily="49" charset="0"/>
              </a:rPr>
              <a:t>	@</a:t>
            </a:r>
            <a:r>
              <a:rPr lang="it-IT" sz="800" i="1" dirty="0" err="1">
                <a:latin typeface="Courier New" panose="02070309020205020404" pitchFamily="49" charset="0"/>
                <a:cs typeface="Courier New" panose="02070309020205020404" pitchFamily="49" charset="0"/>
              </a:rPr>
              <a:t>GeneratedValue</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strategy</a:t>
            </a:r>
            <a:r>
              <a:rPr lang="it-IT" sz="800" dirty="0">
                <a:latin typeface="Courier New" panose="02070309020205020404" pitchFamily="49" charset="0"/>
                <a:cs typeface="Courier New" panose="02070309020205020404" pitchFamily="49" charset="0"/>
              </a:rPr>
              <a:t> = </a:t>
            </a:r>
            <a:r>
              <a:rPr lang="it-IT" sz="800" i="1" dirty="0" err="1">
                <a:latin typeface="Courier New" panose="02070309020205020404" pitchFamily="49" charset="0"/>
                <a:cs typeface="Courier New" panose="02070309020205020404" pitchFamily="49" charset="0"/>
              </a:rPr>
              <a:t>GenerationType</a:t>
            </a:r>
            <a:r>
              <a:rPr lang="it-IT" sz="800" dirty="0" err="1">
                <a:latin typeface="Courier New" panose="02070309020205020404" pitchFamily="49" charset="0"/>
                <a:cs typeface="Courier New" panose="02070309020205020404" pitchFamily="49" charset="0"/>
              </a:rPr>
              <a:t>.</a:t>
            </a:r>
            <a:r>
              <a:rPr lang="it-IT" sz="800" b="1" i="1" dirty="0" err="1">
                <a:latin typeface="Courier New" panose="02070309020205020404" pitchFamily="49" charset="0"/>
                <a:cs typeface="Courier New" panose="02070309020205020404" pitchFamily="49" charset="0"/>
              </a:rPr>
              <a:t>IDENTITY</a:t>
            </a:r>
            <a:r>
              <a:rPr lang="it-IT" sz="800" dirty="0">
                <a:latin typeface="Courier New" panose="02070309020205020404" pitchFamily="49" charset="0"/>
                <a:cs typeface="Courier New" panose="02070309020205020404" pitchFamily="49" charset="0"/>
              </a:rPr>
              <a:t>)</a:t>
            </a:r>
          </a:p>
          <a:p>
            <a:pPr marL="0" indent="0">
              <a:buNone/>
            </a:pPr>
            <a:r>
              <a:rPr lang="it-IT" sz="800" dirty="0">
                <a:latin typeface="Courier New" panose="02070309020205020404" pitchFamily="49" charset="0"/>
                <a:cs typeface="Courier New" panose="02070309020205020404" pitchFamily="49" charset="0"/>
              </a:rPr>
              <a:t>	private </a:t>
            </a:r>
            <a:r>
              <a:rPr lang="it-IT" sz="800" dirty="0" err="1">
                <a:latin typeface="Courier New" panose="02070309020205020404" pitchFamily="49" charset="0"/>
                <a:cs typeface="Courier New" panose="02070309020205020404" pitchFamily="49" charset="0"/>
              </a:rPr>
              <a:t>int</a:t>
            </a:r>
            <a:r>
              <a:rPr lang="it-IT" sz="800" dirty="0">
                <a:latin typeface="Courier New" panose="02070309020205020404" pitchFamily="49" charset="0"/>
                <a:cs typeface="Courier New" panose="02070309020205020404" pitchFamily="49" charset="0"/>
              </a:rPr>
              <a:t> </a:t>
            </a:r>
            <a:r>
              <a:rPr lang="it-IT" sz="800" dirty="0" err="1">
                <a:latin typeface="Courier New" panose="02070309020205020404" pitchFamily="49" charset="0"/>
                <a:cs typeface="Courier New" panose="02070309020205020404" pitchFamily="49" charset="0"/>
              </a:rPr>
              <a:t>ID_answer</a:t>
            </a:r>
            <a:r>
              <a:rPr lang="it-IT" sz="800" dirty="0">
                <a:latin typeface="Courier New" panose="02070309020205020404" pitchFamily="49" charset="0"/>
                <a:cs typeface="Courier New" panose="02070309020205020404" pitchFamily="49" charset="0"/>
              </a:rPr>
              <a:t>;</a:t>
            </a:r>
          </a:p>
          <a:p>
            <a:pPr marL="0" indent="0">
              <a:buNone/>
            </a:pPr>
            <a:endParaRPr lang="it-IT" sz="800" i="1" dirty="0">
              <a:latin typeface="Courier New" panose="02070309020205020404" pitchFamily="49" charset="0"/>
              <a:cs typeface="Courier New" panose="02070309020205020404" pitchFamily="49" charset="0"/>
            </a:endParaRPr>
          </a:p>
          <a:p>
            <a:pPr marL="0" indent="0">
              <a:buNone/>
            </a:pPr>
            <a:r>
              <a:rPr lang="it-IT" sz="800" i="1" dirty="0">
                <a:latin typeface="Courier New" panose="02070309020205020404" pitchFamily="49" charset="0"/>
                <a:cs typeface="Courier New" panose="02070309020205020404" pitchFamily="49" charset="0"/>
              </a:rPr>
              <a:t>	@</a:t>
            </a:r>
            <a:r>
              <a:rPr lang="it-IT" sz="800" i="1" dirty="0" err="1">
                <a:latin typeface="Courier New" panose="02070309020205020404" pitchFamily="49" charset="0"/>
                <a:cs typeface="Courier New" panose="02070309020205020404" pitchFamily="49" charset="0"/>
              </a:rPr>
              <a:t>Column</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name</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answer</a:t>
            </a:r>
            <a:r>
              <a:rPr lang="it-IT" sz="800" dirty="0">
                <a:latin typeface="Courier New" panose="02070309020205020404" pitchFamily="49" charset="0"/>
                <a:cs typeface="Courier New" panose="02070309020205020404" pitchFamily="49" charset="0"/>
              </a:rPr>
              <a:t>")</a:t>
            </a:r>
          </a:p>
          <a:p>
            <a:pPr marL="0" indent="0">
              <a:buNone/>
            </a:pPr>
            <a:r>
              <a:rPr lang="it-IT" sz="800" dirty="0">
                <a:latin typeface="Courier New" panose="02070309020205020404" pitchFamily="49" charset="0"/>
                <a:cs typeface="Courier New" panose="02070309020205020404" pitchFamily="49" charset="0"/>
              </a:rPr>
              <a:t>	private </a:t>
            </a:r>
            <a:r>
              <a:rPr lang="it-IT" sz="800" dirty="0" err="1">
                <a:latin typeface="Courier New" panose="02070309020205020404" pitchFamily="49" charset="0"/>
                <a:cs typeface="Courier New" panose="02070309020205020404" pitchFamily="49" charset="0"/>
              </a:rPr>
              <a:t>String</a:t>
            </a:r>
            <a:r>
              <a:rPr lang="it-IT" sz="800" dirty="0">
                <a:latin typeface="Courier New" panose="02070309020205020404" pitchFamily="49" charset="0"/>
                <a:cs typeface="Courier New" panose="02070309020205020404" pitchFamily="49" charset="0"/>
              </a:rPr>
              <a:t> </a:t>
            </a:r>
            <a:r>
              <a:rPr lang="it-IT" sz="800" dirty="0" err="1">
                <a:latin typeface="Courier New" panose="02070309020205020404" pitchFamily="49" charset="0"/>
                <a:cs typeface="Courier New" panose="02070309020205020404" pitchFamily="49" charset="0"/>
              </a:rPr>
              <a:t>answ</a:t>
            </a:r>
            <a:r>
              <a:rPr lang="it-IT" sz="800" dirty="0">
                <a:latin typeface="Courier New" panose="02070309020205020404" pitchFamily="49" charset="0"/>
                <a:cs typeface="Courier New" panose="02070309020205020404" pitchFamily="49" charset="0"/>
              </a:rPr>
              <a:t>;</a:t>
            </a:r>
          </a:p>
          <a:p>
            <a:pPr marL="0" indent="0">
              <a:buNone/>
            </a:pPr>
            <a:endParaRPr lang="it-IT" sz="800" i="1" dirty="0">
              <a:latin typeface="Courier New" panose="02070309020205020404" pitchFamily="49" charset="0"/>
              <a:cs typeface="Courier New" panose="02070309020205020404" pitchFamily="49" charset="0"/>
            </a:endParaRPr>
          </a:p>
          <a:p>
            <a:pPr marL="0" indent="0">
              <a:buNone/>
            </a:pPr>
            <a:r>
              <a:rPr lang="it-IT" sz="800" i="1" dirty="0">
                <a:latin typeface="Courier New" panose="02070309020205020404" pitchFamily="49" charset="0"/>
                <a:cs typeface="Courier New" panose="02070309020205020404" pitchFamily="49" charset="0"/>
              </a:rPr>
              <a:t>	@</a:t>
            </a:r>
            <a:r>
              <a:rPr lang="it-IT" sz="800" i="1" dirty="0" err="1">
                <a:latin typeface="Courier New" panose="02070309020205020404" pitchFamily="49" charset="0"/>
                <a:cs typeface="Courier New" panose="02070309020205020404" pitchFamily="49" charset="0"/>
              </a:rPr>
              <a:t>ManyToOne</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fetch</a:t>
            </a:r>
            <a:r>
              <a:rPr lang="it-IT" sz="800" dirty="0">
                <a:latin typeface="Courier New" panose="02070309020205020404" pitchFamily="49" charset="0"/>
                <a:cs typeface="Courier New" panose="02070309020205020404" pitchFamily="49" charset="0"/>
              </a:rPr>
              <a:t> = </a:t>
            </a:r>
            <a:r>
              <a:rPr lang="it-IT" sz="800" i="1" dirty="0" err="1">
                <a:latin typeface="Courier New" panose="02070309020205020404" pitchFamily="49" charset="0"/>
                <a:cs typeface="Courier New" panose="02070309020205020404" pitchFamily="49" charset="0"/>
              </a:rPr>
              <a:t>FetchType</a:t>
            </a:r>
            <a:r>
              <a:rPr lang="it-IT" sz="800" dirty="0" err="1">
                <a:latin typeface="Courier New" panose="02070309020205020404" pitchFamily="49" charset="0"/>
                <a:cs typeface="Courier New" panose="02070309020205020404" pitchFamily="49" charset="0"/>
              </a:rPr>
              <a:t>.</a:t>
            </a:r>
            <a:r>
              <a:rPr lang="it-IT" sz="800" b="1" i="1" dirty="0" err="1">
                <a:latin typeface="Courier New" panose="02070309020205020404" pitchFamily="49" charset="0"/>
                <a:cs typeface="Courier New" panose="02070309020205020404" pitchFamily="49" charset="0"/>
              </a:rPr>
              <a:t>LAZY</a:t>
            </a:r>
            <a:r>
              <a:rPr lang="it-IT" sz="800" dirty="0">
                <a:latin typeface="Courier New" panose="02070309020205020404" pitchFamily="49" charset="0"/>
                <a:cs typeface="Courier New" panose="02070309020205020404" pitchFamily="49" charset="0"/>
              </a:rPr>
              <a:t>)</a:t>
            </a:r>
          </a:p>
          <a:p>
            <a:pPr marL="0" indent="0">
              <a:buNone/>
            </a:pPr>
            <a:r>
              <a:rPr lang="it-IT" sz="800" i="1" dirty="0">
                <a:latin typeface="Courier New" panose="02070309020205020404" pitchFamily="49" charset="0"/>
                <a:cs typeface="Courier New" panose="02070309020205020404" pitchFamily="49" charset="0"/>
              </a:rPr>
              <a:t>	@</a:t>
            </a:r>
            <a:r>
              <a:rPr lang="it-IT" sz="800" i="1" dirty="0" err="1">
                <a:latin typeface="Courier New" panose="02070309020205020404" pitchFamily="49" charset="0"/>
                <a:cs typeface="Courier New" panose="02070309020205020404" pitchFamily="49" charset="0"/>
              </a:rPr>
              <a:t>JoinColumn</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name</a:t>
            </a:r>
            <a:r>
              <a:rPr lang="it-IT" sz="800" dirty="0">
                <a:latin typeface="Courier New" panose="02070309020205020404" pitchFamily="49" charset="0"/>
                <a:cs typeface="Courier New" panose="02070309020205020404" pitchFamily="49" charset="0"/>
              </a:rPr>
              <a:t> = "</a:t>
            </a:r>
            <a:r>
              <a:rPr lang="it-IT" sz="800" dirty="0" err="1">
                <a:latin typeface="Courier New" panose="02070309020205020404" pitchFamily="49" charset="0"/>
                <a:cs typeface="Courier New" panose="02070309020205020404" pitchFamily="49" charset="0"/>
              </a:rPr>
              <a:t>user_idx</a:t>
            </a:r>
            <a:r>
              <a:rPr lang="it-IT" sz="800" dirty="0">
                <a:latin typeface="Courier New" panose="02070309020205020404" pitchFamily="49" charset="0"/>
                <a:cs typeface="Courier New" panose="02070309020205020404" pitchFamily="49" charset="0"/>
              </a:rPr>
              <a:t>")</a:t>
            </a:r>
          </a:p>
          <a:p>
            <a:pPr marL="0" indent="0">
              <a:buNone/>
            </a:pPr>
            <a:r>
              <a:rPr lang="it-IT" sz="800" dirty="0">
                <a:latin typeface="Courier New" panose="02070309020205020404" pitchFamily="49" charset="0"/>
                <a:cs typeface="Courier New" panose="02070309020205020404" pitchFamily="49" charset="0"/>
              </a:rPr>
              <a:t>	private User </a:t>
            </a:r>
            <a:r>
              <a:rPr lang="it-IT" sz="800" dirty="0" err="1">
                <a:latin typeface="Courier New" panose="02070309020205020404" pitchFamily="49" charset="0"/>
                <a:cs typeface="Courier New" panose="02070309020205020404" pitchFamily="49" charset="0"/>
              </a:rPr>
              <a:t>user_idx</a:t>
            </a:r>
            <a:r>
              <a:rPr lang="it-IT" sz="800" dirty="0">
                <a:latin typeface="Courier New" panose="02070309020205020404" pitchFamily="49" charset="0"/>
                <a:cs typeface="Courier New" panose="02070309020205020404" pitchFamily="49" charset="0"/>
              </a:rPr>
              <a:t>;</a:t>
            </a:r>
          </a:p>
          <a:p>
            <a:pPr marL="0" indent="0">
              <a:buNone/>
            </a:pPr>
            <a:endParaRPr lang="it-IT" sz="800" i="1" dirty="0">
              <a:latin typeface="Courier New" panose="02070309020205020404" pitchFamily="49" charset="0"/>
              <a:cs typeface="Courier New" panose="02070309020205020404" pitchFamily="49" charset="0"/>
            </a:endParaRPr>
          </a:p>
          <a:p>
            <a:pPr marL="0" indent="0">
              <a:buNone/>
            </a:pPr>
            <a:r>
              <a:rPr lang="it-IT" sz="800" i="1" dirty="0">
                <a:latin typeface="Courier New" panose="02070309020205020404" pitchFamily="49" charset="0"/>
                <a:cs typeface="Courier New" panose="02070309020205020404" pitchFamily="49" charset="0"/>
              </a:rPr>
              <a:t>	@</a:t>
            </a:r>
            <a:r>
              <a:rPr lang="it-IT" sz="800" i="1" dirty="0" err="1">
                <a:latin typeface="Courier New" panose="02070309020205020404" pitchFamily="49" charset="0"/>
                <a:cs typeface="Courier New" panose="02070309020205020404" pitchFamily="49" charset="0"/>
              </a:rPr>
              <a:t>ManyToOne</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fetch</a:t>
            </a:r>
            <a:r>
              <a:rPr lang="it-IT" sz="800" dirty="0">
                <a:latin typeface="Courier New" panose="02070309020205020404" pitchFamily="49" charset="0"/>
                <a:cs typeface="Courier New" panose="02070309020205020404" pitchFamily="49" charset="0"/>
              </a:rPr>
              <a:t> = </a:t>
            </a:r>
            <a:r>
              <a:rPr lang="it-IT" sz="800" i="1" dirty="0" err="1">
                <a:latin typeface="Courier New" panose="02070309020205020404" pitchFamily="49" charset="0"/>
                <a:cs typeface="Courier New" panose="02070309020205020404" pitchFamily="49" charset="0"/>
              </a:rPr>
              <a:t>FetchType</a:t>
            </a:r>
            <a:r>
              <a:rPr lang="it-IT" sz="800" dirty="0" err="1">
                <a:latin typeface="Courier New" panose="02070309020205020404" pitchFamily="49" charset="0"/>
                <a:cs typeface="Courier New" panose="02070309020205020404" pitchFamily="49" charset="0"/>
              </a:rPr>
              <a:t>.</a:t>
            </a:r>
            <a:r>
              <a:rPr lang="it-IT" sz="800" b="1" i="1" dirty="0" err="1">
                <a:latin typeface="Courier New" panose="02070309020205020404" pitchFamily="49" charset="0"/>
                <a:cs typeface="Courier New" panose="02070309020205020404" pitchFamily="49" charset="0"/>
              </a:rPr>
              <a:t>LAZY</a:t>
            </a:r>
            <a:r>
              <a:rPr lang="it-IT" sz="800" dirty="0">
                <a:latin typeface="Courier New" panose="02070309020205020404" pitchFamily="49" charset="0"/>
                <a:cs typeface="Courier New" panose="02070309020205020404" pitchFamily="49" charset="0"/>
              </a:rPr>
              <a:t>)</a:t>
            </a:r>
          </a:p>
          <a:p>
            <a:pPr marL="0" indent="0">
              <a:buNone/>
            </a:pPr>
            <a:r>
              <a:rPr lang="it-IT" sz="800" i="1" dirty="0">
                <a:latin typeface="Courier New" panose="02070309020205020404" pitchFamily="49" charset="0"/>
                <a:cs typeface="Courier New" panose="02070309020205020404" pitchFamily="49" charset="0"/>
              </a:rPr>
              <a:t>	@</a:t>
            </a:r>
            <a:r>
              <a:rPr lang="it-IT" sz="800" i="1" dirty="0" err="1">
                <a:latin typeface="Courier New" panose="02070309020205020404" pitchFamily="49" charset="0"/>
                <a:cs typeface="Courier New" panose="02070309020205020404" pitchFamily="49" charset="0"/>
              </a:rPr>
              <a:t>JoinColumn</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name</a:t>
            </a:r>
            <a:r>
              <a:rPr lang="it-IT" sz="800" dirty="0">
                <a:latin typeface="Courier New" panose="02070309020205020404" pitchFamily="49" charset="0"/>
                <a:cs typeface="Courier New" panose="02070309020205020404" pitchFamily="49" charset="0"/>
              </a:rPr>
              <a:t> = "</a:t>
            </a:r>
            <a:r>
              <a:rPr lang="it-IT" sz="800" dirty="0" err="1">
                <a:latin typeface="Courier New" panose="02070309020205020404" pitchFamily="49" charset="0"/>
                <a:cs typeface="Courier New" panose="02070309020205020404" pitchFamily="49" charset="0"/>
              </a:rPr>
              <a:t>question_idx</a:t>
            </a:r>
            <a:r>
              <a:rPr lang="it-IT" sz="800" dirty="0">
                <a:latin typeface="Courier New" panose="02070309020205020404" pitchFamily="49" charset="0"/>
                <a:cs typeface="Courier New" panose="02070309020205020404" pitchFamily="49" charset="0"/>
              </a:rPr>
              <a:t>")</a:t>
            </a:r>
          </a:p>
          <a:p>
            <a:pPr marL="0" indent="0">
              <a:buNone/>
            </a:pPr>
            <a:r>
              <a:rPr lang="it-IT" sz="800" dirty="0">
                <a:latin typeface="Courier New" panose="02070309020205020404" pitchFamily="49" charset="0"/>
                <a:cs typeface="Courier New" panose="02070309020205020404" pitchFamily="49" charset="0"/>
              </a:rPr>
              <a:t>	private </a:t>
            </a:r>
            <a:r>
              <a:rPr lang="it-IT" sz="800" dirty="0" err="1">
                <a:latin typeface="Courier New" panose="02070309020205020404" pitchFamily="49" charset="0"/>
                <a:cs typeface="Courier New" panose="02070309020205020404" pitchFamily="49" charset="0"/>
              </a:rPr>
              <a:t>Question</a:t>
            </a:r>
            <a:r>
              <a:rPr lang="it-IT" sz="800" dirty="0">
                <a:latin typeface="Courier New" panose="02070309020205020404" pitchFamily="49" charset="0"/>
                <a:cs typeface="Courier New" panose="02070309020205020404" pitchFamily="49" charset="0"/>
              </a:rPr>
              <a:t> </a:t>
            </a:r>
            <a:r>
              <a:rPr lang="it-IT" sz="800" dirty="0" err="1">
                <a:latin typeface="Courier New" panose="02070309020205020404" pitchFamily="49" charset="0"/>
                <a:cs typeface="Courier New" panose="02070309020205020404" pitchFamily="49" charset="0"/>
              </a:rPr>
              <a:t>question_idx</a:t>
            </a:r>
            <a:r>
              <a:rPr lang="it-IT" sz="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80195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of Answer</a:t>
            </a:r>
          </a:p>
        </p:txBody>
      </p:sp>
      <p:sp>
        <p:nvSpPr>
          <p:cNvPr id="3" name="Content Placeholder 2"/>
          <p:cNvSpPr>
            <a:spLocks noGrp="1"/>
          </p:cNvSpPr>
          <p:nvPr>
            <p:ph idx="1"/>
          </p:nvPr>
        </p:nvSpPr>
        <p:spPr>
          <a:xfrm>
            <a:off x="308982" y="1624903"/>
            <a:ext cx="4106902" cy="4946882"/>
          </a:xfrm>
        </p:spPr>
        <p:txBody>
          <a:bodyPr>
            <a:normAutofit/>
          </a:bodyPr>
          <a:lstStyle/>
          <a:p>
            <a:pPr marL="0" indent="0">
              <a:buNone/>
            </a:pPr>
            <a:r>
              <a:rPr lang="it-IT" sz="1300" dirty="0">
                <a:latin typeface="Courier New" panose="02070309020205020404" pitchFamily="49" charset="0"/>
                <a:cs typeface="Courier New" panose="02070309020205020404" pitchFamily="49" charset="0"/>
              </a:rPr>
              <a:t>public </a:t>
            </a:r>
            <a:r>
              <a:rPr lang="it-IT" sz="1300" dirty="0" err="1">
                <a:latin typeface="Courier New" panose="02070309020205020404" pitchFamily="49" charset="0"/>
                <a:cs typeface="Courier New" panose="02070309020205020404" pitchFamily="49" charset="0"/>
              </a:rPr>
              <a:t>Answer</a:t>
            </a:r>
            <a:r>
              <a:rPr lang="it-IT" sz="1300" dirty="0">
                <a:latin typeface="Courier New" panose="02070309020205020404" pitchFamily="49" charset="0"/>
                <a:cs typeface="Courier New" panose="02070309020205020404" pitchFamily="49" charset="0"/>
              </a:rPr>
              <a:t>() {}</a:t>
            </a:r>
          </a:p>
          <a:p>
            <a:pPr marL="0" indent="0">
              <a:buNone/>
            </a:pPr>
            <a:endParaRPr lang="it-IT" sz="1300" dirty="0">
              <a:latin typeface="Courier New" panose="02070309020205020404" pitchFamily="49" charset="0"/>
              <a:cs typeface="Courier New" panose="02070309020205020404" pitchFamily="49" charset="0"/>
            </a:endParaRPr>
          </a:p>
          <a:p>
            <a:pPr marL="0" indent="0">
              <a:buNone/>
            </a:pPr>
            <a:r>
              <a:rPr lang="it-IT" sz="1300" dirty="0">
                <a:latin typeface="Courier New" panose="02070309020205020404" pitchFamily="49" charset="0"/>
                <a:cs typeface="Courier New" panose="02070309020205020404" pitchFamily="49" charset="0"/>
              </a:rPr>
              <a:t>public </a:t>
            </a:r>
            <a:r>
              <a:rPr lang="it-IT" sz="1300" dirty="0" err="1">
                <a:latin typeface="Courier New" panose="02070309020205020404" pitchFamily="49" charset="0"/>
                <a:cs typeface="Courier New" panose="02070309020205020404" pitchFamily="49" charset="0"/>
              </a:rPr>
              <a:t>Answer</a:t>
            </a:r>
            <a:r>
              <a:rPr lang="it-IT" sz="1300" dirty="0">
                <a:latin typeface="Courier New" panose="02070309020205020404" pitchFamily="49" charset="0"/>
                <a:cs typeface="Courier New" panose="02070309020205020404" pitchFamily="49" charset="0"/>
              </a:rPr>
              <a:t>(</a:t>
            </a:r>
            <a:r>
              <a:rPr lang="it-IT" sz="1300" dirty="0" err="1">
                <a:latin typeface="Courier New" panose="02070309020205020404" pitchFamily="49" charset="0"/>
                <a:cs typeface="Courier New" panose="02070309020205020404" pitchFamily="49" charset="0"/>
              </a:rPr>
              <a:t>String</a:t>
            </a:r>
            <a:r>
              <a:rPr lang="it-IT" sz="13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answ</a:t>
            </a:r>
            <a:r>
              <a:rPr lang="it-IT" sz="1300" dirty="0">
                <a:latin typeface="Courier New" panose="02070309020205020404" pitchFamily="49" charset="0"/>
                <a:cs typeface="Courier New" panose="02070309020205020404" pitchFamily="49" charset="0"/>
              </a:rPr>
              <a:t>, User </a:t>
            </a:r>
            <a:r>
              <a:rPr lang="it-IT" sz="1300" dirty="0" err="1">
                <a:latin typeface="Courier New" panose="02070309020205020404" pitchFamily="49" charset="0"/>
                <a:cs typeface="Courier New" panose="02070309020205020404" pitchFamily="49" charset="0"/>
              </a:rPr>
              <a:t>usr</a:t>
            </a:r>
            <a:r>
              <a:rPr lang="it-IT" sz="13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Question</a:t>
            </a:r>
            <a:r>
              <a:rPr lang="it-IT" sz="13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q</a:t>
            </a:r>
            <a:r>
              <a:rPr lang="it-IT" sz="1300" dirty="0">
                <a:latin typeface="Courier New" panose="02070309020205020404" pitchFamily="49" charset="0"/>
                <a:cs typeface="Courier New" panose="02070309020205020404" pitchFamily="49" charset="0"/>
              </a:rPr>
              <a:t>) {</a:t>
            </a:r>
          </a:p>
          <a:p>
            <a:pPr marL="0" indent="0">
              <a:buNone/>
            </a:pPr>
            <a:r>
              <a:rPr lang="it-IT" sz="13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this.answ</a:t>
            </a:r>
            <a:r>
              <a:rPr lang="it-IT" sz="1300" dirty="0">
                <a:latin typeface="Courier New" panose="02070309020205020404" pitchFamily="49" charset="0"/>
                <a:cs typeface="Courier New" panose="02070309020205020404" pitchFamily="49" charset="0"/>
              </a:rPr>
              <a:t> = </a:t>
            </a:r>
            <a:r>
              <a:rPr lang="it-IT" sz="1300" dirty="0" err="1">
                <a:latin typeface="Courier New" panose="02070309020205020404" pitchFamily="49" charset="0"/>
                <a:cs typeface="Courier New" panose="02070309020205020404" pitchFamily="49" charset="0"/>
              </a:rPr>
              <a:t>answ</a:t>
            </a:r>
            <a:r>
              <a:rPr lang="it-IT" sz="1300" dirty="0">
                <a:latin typeface="Courier New" panose="02070309020205020404" pitchFamily="49" charset="0"/>
                <a:cs typeface="Courier New" panose="02070309020205020404" pitchFamily="49" charset="0"/>
              </a:rPr>
              <a:t>;</a:t>
            </a:r>
          </a:p>
          <a:p>
            <a:pPr marL="0" indent="0">
              <a:buNone/>
            </a:pPr>
            <a:r>
              <a:rPr lang="it-IT" sz="13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this.user_idx</a:t>
            </a:r>
            <a:r>
              <a:rPr lang="it-IT" sz="1300" dirty="0">
                <a:latin typeface="Courier New" panose="02070309020205020404" pitchFamily="49" charset="0"/>
                <a:cs typeface="Courier New" panose="02070309020205020404" pitchFamily="49" charset="0"/>
              </a:rPr>
              <a:t> = </a:t>
            </a:r>
            <a:r>
              <a:rPr lang="it-IT" sz="1300" dirty="0" err="1">
                <a:latin typeface="Courier New" panose="02070309020205020404" pitchFamily="49" charset="0"/>
                <a:cs typeface="Courier New" panose="02070309020205020404" pitchFamily="49" charset="0"/>
              </a:rPr>
              <a:t>usr</a:t>
            </a:r>
            <a:r>
              <a:rPr lang="it-IT" sz="1300" dirty="0">
                <a:latin typeface="Courier New" panose="02070309020205020404" pitchFamily="49" charset="0"/>
                <a:cs typeface="Courier New" panose="02070309020205020404" pitchFamily="49" charset="0"/>
              </a:rPr>
              <a:t>;</a:t>
            </a:r>
          </a:p>
          <a:p>
            <a:pPr marL="0" indent="0">
              <a:buNone/>
            </a:pPr>
            <a:r>
              <a:rPr lang="it-IT" sz="13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this.question_idx</a:t>
            </a:r>
            <a:r>
              <a:rPr lang="it-IT" sz="1300" dirty="0">
                <a:latin typeface="Courier New" panose="02070309020205020404" pitchFamily="49" charset="0"/>
                <a:cs typeface="Courier New" panose="02070309020205020404" pitchFamily="49" charset="0"/>
              </a:rPr>
              <a:t> = </a:t>
            </a:r>
            <a:r>
              <a:rPr lang="it-IT" sz="1300" dirty="0" err="1">
                <a:latin typeface="Courier New" panose="02070309020205020404" pitchFamily="49" charset="0"/>
                <a:cs typeface="Courier New" panose="02070309020205020404" pitchFamily="49" charset="0"/>
              </a:rPr>
              <a:t>q</a:t>
            </a:r>
            <a:r>
              <a:rPr lang="it-IT" sz="1300" dirty="0">
                <a:latin typeface="Courier New" panose="02070309020205020404" pitchFamily="49" charset="0"/>
                <a:cs typeface="Courier New" panose="02070309020205020404" pitchFamily="49" charset="0"/>
              </a:rPr>
              <a:t>;</a:t>
            </a:r>
          </a:p>
          <a:p>
            <a:pPr marL="0" indent="0">
              <a:buNone/>
            </a:pPr>
            <a:r>
              <a:rPr lang="it-IT" sz="13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getter and setter methods...</a:t>
            </a:r>
          </a:p>
        </p:txBody>
      </p:sp>
      <p:sp>
        <p:nvSpPr>
          <p:cNvPr id="4" name="Content Placeholder 2">
            <a:extLst>
              <a:ext uri="{FF2B5EF4-FFF2-40B4-BE49-F238E27FC236}">
                <a16:creationId xmlns:a16="http://schemas.microsoft.com/office/drawing/2014/main" id="{2B0CCDE5-2DD3-6D40-9F1C-C304CA03C85B}"/>
              </a:ext>
            </a:extLst>
          </p:cNvPr>
          <p:cNvSpPr txBox="1">
            <a:spLocks/>
          </p:cNvSpPr>
          <p:nvPr/>
        </p:nvSpPr>
        <p:spPr>
          <a:xfrm>
            <a:off x="4735552" y="1624903"/>
            <a:ext cx="4106902" cy="49468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latin typeface="Courier New" panose="02070309020205020404" pitchFamily="49" charset="0"/>
              <a:cs typeface="Courier New" panose="02070309020205020404" pitchFamily="49" charset="0"/>
            </a:endParaRPr>
          </a:p>
        </p:txBody>
      </p:sp>
      <p:cxnSp>
        <p:nvCxnSpPr>
          <p:cNvPr id="6" name="Connettore 1 5">
            <a:extLst>
              <a:ext uri="{FF2B5EF4-FFF2-40B4-BE49-F238E27FC236}">
                <a16:creationId xmlns:a16="http://schemas.microsoft.com/office/drawing/2014/main" id="{67DDB9C1-ACB2-AF4E-B1F7-0D60331CD351}"/>
              </a:ext>
            </a:extLst>
          </p:cNvPr>
          <p:cNvCxnSpPr>
            <a:cxnSpLocks/>
          </p:cNvCxnSpPr>
          <p:nvPr/>
        </p:nvCxnSpPr>
        <p:spPr>
          <a:xfrm>
            <a:off x="4408448" y="1553737"/>
            <a:ext cx="7436" cy="4939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590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2951"/>
            <a:ext cx="7886700" cy="1325563"/>
          </a:xfrm>
        </p:spPr>
        <p:txBody>
          <a:bodyPr/>
          <a:lstStyle/>
          <a:p>
            <a:r>
              <a:rPr lang="en-GB" dirty="0"/>
              <a:t>Relationship “reply to” </a:t>
            </a:r>
          </a:p>
        </p:txBody>
      </p:sp>
      <p:sp>
        <p:nvSpPr>
          <p:cNvPr id="5" name="Content Placeholder 4"/>
          <p:cNvSpPr>
            <a:spLocks noGrp="1"/>
          </p:cNvSpPr>
          <p:nvPr>
            <p:ph sz="half" idx="2"/>
          </p:nvPr>
        </p:nvSpPr>
        <p:spPr>
          <a:xfrm>
            <a:off x="4837772" y="1182029"/>
            <a:ext cx="3886200" cy="5345151"/>
          </a:xfrm>
        </p:spPr>
        <p:txBody>
          <a:bodyPr>
            <a:normAutofit/>
          </a:bodyPr>
          <a:lstStyle/>
          <a:p>
            <a:r>
              <a:rPr lang="en-GB" sz="2000" dirty="0"/>
              <a:t>Answer </a:t>
            </a:r>
            <a:r>
              <a:rPr lang="en-GB" sz="2000" dirty="0">
                <a:sym typeface="Wingdings" panose="05000000000000000000" pitchFamily="2" charset="2"/>
              </a:rPr>
              <a:t></a:t>
            </a:r>
            <a:r>
              <a:rPr lang="en-GB" sz="2000" dirty="0"/>
              <a:t> Question </a:t>
            </a:r>
            <a:br>
              <a:rPr lang="en-GB" sz="2400" dirty="0"/>
            </a:br>
            <a:r>
              <a:rPr lang="en-GB" sz="1400" dirty="0"/>
              <a:t>- @</a:t>
            </a:r>
            <a:r>
              <a:rPr lang="en-GB" sz="1400" dirty="0" err="1"/>
              <a:t>ManyToOne</a:t>
            </a:r>
            <a:br>
              <a:rPr lang="en-GB" sz="1400" dirty="0"/>
            </a:br>
            <a:r>
              <a:rPr lang="en-GB" sz="1400" dirty="0"/>
              <a:t>- </a:t>
            </a:r>
            <a:r>
              <a:rPr lang="en-GB" sz="1400" dirty="0" err="1"/>
              <a:t>fetchType.LAZY</a:t>
            </a:r>
            <a:r>
              <a:rPr lang="en-GB" sz="1400" dirty="0"/>
              <a:t>, since we don’t have hurry to load all the data</a:t>
            </a:r>
            <a:br>
              <a:rPr lang="en-GB" sz="1400" dirty="0"/>
            </a:br>
            <a:r>
              <a:rPr lang="en-GB" sz="1400" dirty="0"/>
              <a:t>- cascade: none</a:t>
            </a:r>
            <a:br>
              <a:rPr lang="en-GB" sz="1400" dirty="0"/>
            </a:br>
            <a:r>
              <a:rPr lang="en-GB" sz="1400" dirty="0"/>
              <a:t>- orphan removal: none since it can be applied only for @</a:t>
            </a:r>
            <a:r>
              <a:rPr lang="en-GB" sz="1400" dirty="0" err="1"/>
              <a:t>OneToOne</a:t>
            </a:r>
            <a:r>
              <a:rPr lang="en-GB" sz="1400" dirty="0"/>
              <a:t> and @</a:t>
            </a:r>
            <a:r>
              <a:rPr lang="en-GB" sz="1400" dirty="0" err="1"/>
              <a:t>OneToMany</a:t>
            </a:r>
            <a:r>
              <a:rPr lang="en-GB" sz="1400" dirty="0"/>
              <a:t> type</a:t>
            </a:r>
            <a:br>
              <a:rPr lang="en-GB" sz="1400" dirty="0"/>
            </a:br>
            <a:endParaRPr lang="en-GB" sz="1400" dirty="0"/>
          </a:p>
          <a:p>
            <a:r>
              <a:rPr lang="en-GB" sz="2000" dirty="0"/>
              <a:t>Question </a:t>
            </a:r>
            <a:r>
              <a:rPr lang="en-GB" sz="2000" dirty="0">
                <a:sym typeface="Wingdings" panose="05000000000000000000" pitchFamily="2" charset="2"/>
              </a:rPr>
              <a:t></a:t>
            </a:r>
            <a:r>
              <a:rPr lang="en-GB" sz="2000" dirty="0"/>
              <a:t> Answer </a:t>
            </a:r>
            <a:br>
              <a:rPr lang="en-GB" sz="2400" dirty="0"/>
            </a:br>
            <a:r>
              <a:rPr lang="en-GB" sz="1400" dirty="0"/>
              <a:t>- @</a:t>
            </a:r>
            <a:r>
              <a:rPr lang="en-GB" sz="1400" dirty="0" err="1"/>
              <a:t>OneToMany</a:t>
            </a:r>
            <a:br>
              <a:rPr lang="en-GB" sz="1400" dirty="0"/>
            </a:br>
            <a:r>
              <a:rPr lang="en-GB" sz="1400" dirty="0"/>
              <a:t>- </a:t>
            </a:r>
            <a:r>
              <a:rPr lang="en-GB" sz="1400" dirty="0" err="1"/>
              <a:t>fetchType</a:t>
            </a:r>
            <a:r>
              <a:rPr lang="en-GB" sz="1400" dirty="0"/>
              <a:t>. LAZY, since we don’t have hurry to load all the data </a:t>
            </a:r>
            <a:br>
              <a:rPr lang="en-GB" sz="1400" dirty="0"/>
            </a:br>
            <a:r>
              <a:rPr lang="en-GB" sz="1400" dirty="0"/>
              <a:t>- cascade: persist and remove, since we want to propagate the modifications occurred in Question also to Answer</a:t>
            </a:r>
            <a:br>
              <a:rPr lang="en-GB" sz="1400" dirty="0"/>
            </a:br>
            <a:r>
              <a:rPr lang="en-GB" sz="1400" dirty="0"/>
              <a:t>- orphan removal: true, since we want to eliminate from the database all the answers linked with a question that we want to delete</a:t>
            </a:r>
          </a:p>
          <a:p>
            <a:endParaRPr lang="en-GB" sz="1400" dirty="0"/>
          </a:p>
          <a:p>
            <a:pPr marL="0" indent="0">
              <a:buNone/>
            </a:pPr>
            <a:r>
              <a:rPr lang="en-GB" sz="1800" dirty="0"/>
              <a:t>The owner of the relationship is Answer</a:t>
            </a:r>
          </a:p>
          <a:p>
            <a:endParaRPr lang="en-GB" sz="1800" dirty="0"/>
          </a:p>
        </p:txBody>
      </p:sp>
      <p:sp>
        <p:nvSpPr>
          <p:cNvPr id="6" name="Rectangle 5"/>
          <p:cNvSpPr/>
          <p:nvPr/>
        </p:nvSpPr>
        <p:spPr>
          <a:xfrm>
            <a:off x="3003082" y="197989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7" name="Rectangle 6"/>
          <p:cNvSpPr/>
          <p:nvPr/>
        </p:nvSpPr>
        <p:spPr>
          <a:xfrm>
            <a:off x="239020" y="197989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8" name="Diamond 7"/>
          <p:cNvSpPr/>
          <p:nvPr/>
        </p:nvSpPr>
        <p:spPr>
          <a:xfrm rot="5400000">
            <a:off x="2239472" y="2007090"/>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74289" y="2215711"/>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807939" y="2215712"/>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36741" y="2265246"/>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92694" y="2261146"/>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1933116" y="1646858"/>
            <a:ext cx="905569" cy="369332"/>
          </a:xfrm>
          <a:prstGeom prst="rect">
            <a:avLst/>
          </a:prstGeom>
          <a:noFill/>
        </p:spPr>
        <p:txBody>
          <a:bodyPr wrap="none" rtlCol="0">
            <a:spAutoFit/>
          </a:bodyPr>
          <a:lstStyle/>
          <a:p>
            <a:r>
              <a:rPr lang="en-GB" dirty="0"/>
              <a:t>reply to</a:t>
            </a:r>
          </a:p>
        </p:txBody>
      </p:sp>
      <p:sp>
        <p:nvSpPr>
          <p:cNvPr id="14" name="Rectangle 13"/>
          <p:cNvSpPr/>
          <p:nvPr/>
        </p:nvSpPr>
        <p:spPr>
          <a:xfrm>
            <a:off x="3003082" y="35364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5" name="Rectangle 14"/>
          <p:cNvSpPr/>
          <p:nvPr/>
        </p:nvSpPr>
        <p:spPr>
          <a:xfrm>
            <a:off x="239020" y="35364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cxnSp>
        <p:nvCxnSpPr>
          <p:cNvPr id="16" name="Straight Connector 15"/>
          <p:cNvCxnSpPr>
            <a:stCxn id="14" idx="1"/>
            <a:endCxn id="15" idx="3"/>
          </p:cNvCxnSpPr>
          <p:nvPr/>
        </p:nvCxnSpPr>
        <p:spPr>
          <a:xfrm flipH="1">
            <a:off x="1807938" y="3772318"/>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18635" y="3429000"/>
            <a:ext cx="301686" cy="369332"/>
          </a:xfrm>
          <a:prstGeom prst="rect">
            <a:avLst/>
          </a:prstGeom>
          <a:noFill/>
        </p:spPr>
        <p:txBody>
          <a:bodyPr wrap="none" rtlCol="0">
            <a:spAutoFit/>
          </a:bodyPr>
          <a:lstStyle/>
          <a:p>
            <a:r>
              <a:rPr lang="en-GB" dirty="0"/>
              <a:t>1</a:t>
            </a:r>
          </a:p>
        </p:txBody>
      </p:sp>
      <p:sp>
        <p:nvSpPr>
          <p:cNvPr id="17" name="Rectangle 13">
            <a:extLst>
              <a:ext uri="{FF2B5EF4-FFF2-40B4-BE49-F238E27FC236}">
                <a16:creationId xmlns:a16="http://schemas.microsoft.com/office/drawing/2014/main" id="{FAB68C02-2F49-DC44-B9A9-014DB449C2ED}"/>
              </a:ext>
            </a:extLst>
          </p:cNvPr>
          <p:cNvSpPr/>
          <p:nvPr/>
        </p:nvSpPr>
        <p:spPr>
          <a:xfrm>
            <a:off x="3003082" y="521153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8" name="Rectangle 14">
            <a:extLst>
              <a:ext uri="{FF2B5EF4-FFF2-40B4-BE49-F238E27FC236}">
                <a16:creationId xmlns:a16="http://schemas.microsoft.com/office/drawing/2014/main" id="{E5C40EC6-023A-7D4C-9119-74F38279DEE8}"/>
              </a:ext>
            </a:extLst>
          </p:cNvPr>
          <p:cNvSpPr/>
          <p:nvPr/>
        </p:nvSpPr>
        <p:spPr>
          <a:xfrm>
            <a:off x="239020" y="521153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cxnSp>
        <p:nvCxnSpPr>
          <p:cNvPr id="19" name="Straight Connector 15">
            <a:extLst>
              <a:ext uri="{FF2B5EF4-FFF2-40B4-BE49-F238E27FC236}">
                <a16:creationId xmlns:a16="http://schemas.microsoft.com/office/drawing/2014/main" id="{8D4DA308-EA4A-2541-9FA9-3134C5FE32E0}"/>
              </a:ext>
            </a:extLst>
          </p:cNvPr>
          <p:cNvCxnSpPr>
            <a:cxnSpLocks/>
            <a:stCxn id="18" idx="3"/>
            <a:endCxn id="17" idx="1"/>
          </p:cNvCxnSpPr>
          <p:nvPr/>
        </p:nvCxnSpPr>
        <p:spPr>
          <a:xfrm>
            <a:off x="1807938" y="5447357"/>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99DD1684-6AEF-D54C-9BA8-1DE45323D616}"/>
              </a:ext>
            </a:extLst>
          </p:cNvPr>
          <p:cNvSpPr txBox="1"/>
          <p:nvPr/>
        </p:nvSpPr>
        <p:spPr>
          <a:xfrm>
            <a:off x="1792694" y="5093106"/>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1857512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p:txBody>
          <a:bodyPr>
            <a:normAutofit fontScale="62500" lnSpcReduction="20000"/>
          </a:bodyPr>
          <a:lstStyle/>
          <a:p>
            <a:r>
              <a:rPr lang="it-IT" dirty="0"/>
              <a:t>An </a:t>
            </a:r>
            <a:r>
              <a:rPr lang="it-IT" dirty="0" err="1"/>
              <a:t>application</a:t>
            </a:r>
            <a:r>
              <a:rPr lang="it-IT" dirty="0"/>
              <a:t> </a:t>
            </a:r>
            <a:r>
              <a:rPr lang="it-IT" dirty="0" err="1"/>
              <a:t>deals</a:t>
            </a:r>
            <a:r>
              <a:rPr lang="it-IT" dirty="0"/>
              <a:t> with </a:t>
            </a:r>
            <a:r>
              <a:rPr lang="it-IT" dirty="0" err="1"/>
              <a:t>gamified</a:t>
            </a:r>
            <a:r>
              <a:rPr lang="it-IT" dirty="0"/>
              <a:t> consumer data </a:t>
            </a:r>
            <a:r>
              <a:rPr lang="it-IT" dirty="0" err="1"/>
              <a:t>collection</a:t>
            </a:r>
            <a:r>
              <a:rPr lang="it-IT" dirty="0"/>
              <a:t>. A </a:t>
            </a:r>
            <a:r>
              <a:rPr lang="it-IT" dirty="0" err="1"/>
              <a:t>user</a:t>
            </a:r>
            <a:r>
              <a:rPr lang="it-IT" dirty="0"/>
              <a:t> </a:t>
            </a:r>
            <a:r>
              <a:rPr lang="it-IT" dirty="0" err="1"/>
              <a:t>registers</a:t>
            </a:r>
            <a:r>
              <a:rPr lang="it-IT" dirty="0"/>
              <a:t> with a username, a password and an email. A </a:t>
            </a:r>
            <a:r>
              <a:rPr lang="it-IT" dirty="0" err="1"/>
              <a:t>registered</a:t>
            </a:r>
            <a:r>
              <a:rPr lang="it-IT" dirty="0"/>
              <a:t> </a:t>
            </a:r>
            <a:r>
              <a:rPr lang="it-IT" dirty="0" err="1"/>
              <a:t>user</a:t>
            </a:r>
            <a:r>
              <a:rPr lang="it-IT" dirty="0"/>
              <a:t> </a:t>
            </a:r>
            <a:r>
              <a:rPr lang="it-IT" dirty="0" err="1"/>
              <a:t>logs</a:t>
            </a:r>
            <a:r>
              <a:rPr lang="it-IT" dirty="0"/>
              <a:t> in and </a:t>
            </a:r>
            <a:r>
              <a:rPr lang="it-IT" dirty="0" err="1"/>
              <a:t>accesses</a:t>
            </a:r>
            <a:r>
              <a:rPr lang="it-IT" dirty="0"/>
              <a:t> a HOME PAGE </a:t>
            </a:r>
            <a:r>
              <a:rPr lang="it-IT" dirty="0" err="1"/>
              <a:t>where</a:t>
            </a:r>
            <a:r>
              <a:rPr lang="it-IT" dirty="0"/>
              <a:t> a “</a:t>
            </a:r>
            <a:r>
              <a:rPr lang="it-IT" dirty="0" err="1"/>
              <a:t>Questionnaire</a:t>
            </a:r>
            <a:r>
              <a:rPr lang="it-IT" dirty="0"/>
              <a:t> of the </a:t>
            </a:r>
            <a:r>
              <a:rPr lang="it-IT" dirty="0" err="1"/>
              <a:t>day</a:t>
            </a:r>
            <a:r>
              <a:rPr lang="it-IT" dirty="0"/>
              <a:t>” </a:t>
            </a:r>
            <a:r>
              <a:rPr lang="it-IT" dirty="0" err="1"/>
              <a:t>is</a:t>
            </a:r>
            <a:r>
              <a:rPr lang="it-IT" dirty="0"/>
              <a:t> </a:t>
            </a:r>
            <a:r>
              <a:rPr lang="it-IT" dirty="0" err="1"/>
              <a:t>published</a:t>
            </a:r>
            <a:r>
              <a:rPr lang="it-IT" dirty="0"/>
              <a:t>. </a:t>
            </a:r>
          </a:p>
          <a:p>
            <a:r>
              <a:rPr lang="it-IT" dirty="0"/>
              <a:t>The HOME PAGE </a:t>
            </a:r>
            <a:r>
              <a:rPr lang="it-IT" dirty="0" err="1"/>
              <a:t>displays</a:t>
            </a:r>
            <a:r>
              <a:rPr lang="it-IT" dirty="0"/>
              <a:t> the </a:t>
            </a:r>
            <a:r>
              <a:rPr lang="it-IT" dirty="0" err="1"/>
              <a:t>name</a:t>
            </a:r>
            <a:r>
              <a:rPr lang="it-IT" dirty="0"/>
              <a:t> and the image of the “</a:t>
            </a:r>
            <a:r>
              <a:rPr lang="it-IT" dirty="0" err="1"/>
              <a:t>product</a:t>
            </a:r>
            <a:r>
              <a:rPr lang="it-IT" dirty="0"/>
              <a:t> of the </a:t>
            </a:r>
            <a:r>
              <a:rPr lang="it-IT" dirty="0" err="1"/>
              <a:t>day</a:t>
            </a:r>
            <a:r>
              <a:rPr lang="it-IT" dirty="0"/>
              <a:t>” and the </a:t>
            </a:r>
            <a:r>
              <a:rPr lang="it-IT" dirty="0" err="1"/>
              <a:t>product</a:t>
            </a:r>
            <a:r>
              <a:rPr lang="it-IT" dirty="0"/>
              <a:t> </a:t>
            </a:r>
            <a:r>
              <a:rPr lang="it-IT" dirty="0" err="1"/>
              <a:t>reviews</a:t>
            </a:r>
            <a:r>
              <a:rPr lang="it-IT" dirty="0"/>
              <a:t> by </a:t>
            </a:r>
            <a:r>
              <a:rPr lang="it-IT" dirty="0" err="1"/>
              <a:t>other</a:t>
            </a:r>
            <a:r>
              <a:rPr lang="it-IT" dirty="0"/>
              <a:t> </a:t>
            </a:r>
            <a:r>
              <a:rPr lang="it-IT" dirty="0" err="1"/>
              <a:t>users</a:t>
            </a:r>
            <a:r>
              <a:rPr lang="it-IT" dirty="0"/>
              <a:t>. The HOME PAGE </a:t>
            </a:r>
            <a:r>
              <a:rPr lang="it-IT" dirty="0" err="1"/>
              <a:t>comprises</a:t>
            </a:r>
            <a:r>
              <a:rPr lang="it-IT" dirty="0"/>
              <a:t> a link to </a:t>
            </a:r>
            <a:r>
              <a:rPr lang="it-IT" dirty="0" err="1"/>
              <a:t>access</a:t>
            </a:r>
            <a:r>
              <a:rPr lang="it-IT" dirty="0"/>
              <a:t> a QUESTIONNAIRE PAGE with a </a:t>
            </a:r>
            <a:r>
              <a:rPr lang="it-IT" dirty="0" err="1"/>
              <a:t>questionnaire</a:t>
            </a:r>
            <a:r>
              <a:rPr lang="it-IT" dirty="0"/>
              <a:t> </a:t>
            </a:r>
            <a:r>
              <a:rPr lang="it-IT" dirty="0" err="1"/>
              <a:t>divided</a:t>
            </a:r>
            <a:r>
              <a:rPr lang="it-IT" dirty="0"/>
              <a:t> in </a:t>
            </a:r>
            <a:r>
              <a:rPr lang="it-IT" dirty="0" err="1"/>
              <a:t>two</a:t>
            </a:r>
            <a:r>
              <a:rPr lang="it-IT" dirty="0"/>
              <a:t> </a:t>
            </a:r>
            <a:r>
              <a:rPr lang="it-IT" dirty="0" err="1"/>
              <a:t>sections</a:t>
            </a:r>
            <a:r>
              <a:rPr lang="it-IT" dirty="0"/>
              <a:t>: a </a:t>
            </a:r>
            <a:r>
              <a:rPr lang="it-IT" dirty="0" err="1"/>
              <a:t>section</a:t>
            </a:r>
            <a:r>
              <a:rPr lang="it-IT" dirty="0"/>
              <a:t> with a </a:t>
            </a:r>
            <a:r>
              <a:rPr lang="it-IT" dirty="0" err="1"/>
              <a:t>variable</a:t>
            </a:r>
            <a:r>
              <a:rPr lang="it-IT" dirty="0"/>
              <a:t> </a:t>
            </a:r>
            <a:r>
              <a:rPr lang="it-IT" dirty="0" err="1"/>
              <a:t>number</a:t>
            </a:r>
            <a:r>
              <a:rPr lang="it-IT" dirty="0"/>
              <a:t> of marketing </a:t>
            </a:r>
            <a:r>
              <a:rPr lang="it-IT" dirty="0" err="1"/>
              <a:t>questions</a:t>
            </a:r>
            <a:r>
              <a:rPr lang="it-IT" dirty="0"/>
              <a:t> </a:t>
            </a:r>
            <a:r>
              <a:rPr lang="it-IT" dirty="0" err="1"/>
              <a:t>about</a:t>
            </a:r>
            <a:r>
              <a:rPr lang="it-IT" dirty="0"/>
              <a:t> the </a:t>
            </a:r>
            <a:r>
              <a:rPr lang="it-IT" dirty="0" err="1"/>
              <a:t>product</a:t>
            </a:r>
            <a:r>
              <a:rPr lang="it-IT" dirty="0"/>
              <a:t> of the </a:t>
            </a:r>
            <a:r>
              <a:rPr lang="it-IT" dirty="0" err="1"/>
              <a:t>day</a:t>
            </a:r>
            <a:r>
              <a:rPr lang="it-IT" dirty="0"/>
              <a:t> (e.g., Q1: “Do </a:t>
            </a:r>
            <a:r>
              <a:rPr lang="it-IT" dirty="0" err="1"/>
              <a:t>you</a:t>
            </a:r>
            <a:r>
              <a:rPr lang="it-IT" dirty="0"/>
              <a:t> </a:t>
            </a:r>
            <a:r>
              <a:rPr lang="it-IT" dirty="0" err="1"/>
              <a:t>know</a:t>
            </a:r>
            <a:r>
              <a:rPr lang="it-IT" dirty="0"/>
              <a:t> the </a:t>
            </a:r>
            <a:r>
              <a:rPr lang="it-IT" dirty="0" err="1"/>
              <a:t>product</a:t>
            </a:r>
            <a:r>
              <a:rPr lang="it-IT" dirty="0"/>
              <a:t>?” Q2: </a:t>
            </a:r>
            <a:r>
              <a:rPr lang="it-IT" dirty="0" err="1"/>
              <a:t>Have</a:t>
            </a:r>
            <a:r>
              <a:rPr lang="it-IT" dirty="0"/>
              <a:t> </a:t>
            </a:r>
            <a:r>
              <a:rPr lang="it-IT" dirty="0" err="1"/>
              <a:t>you</a:t>
            </a:r>
            <a:r>
              <a:rPr lang="it-IT" dirty="0"/>
              <a:t> </a:t>
            </a:r>
            <a:r>
              <a:rPr lang="it-IT" dirty="0" err="1"/>
              <a:t>purchased</a:t>
            </a:r>
            <a:r>
              <a:rPr lang="it-IT" dirty="0"/>
              <a:t> the </a:t>
            </a:r>
            <a:r>
              <a:rPr lang="it-IT" dirty="0" err="1"/>
              <a:t>product</a:t>
            </a:r>
            <a:r>
              <a:rPr lang="it-IT" dirty="0"/>
              <a:t> </a:t>
            </a:r>
            <a:r>
              <a:rPr lang="it-IT" dirty="0" err="1"/>
              <a:t>before</a:t>
            </a:r>
            <a:r>
              <a:rPr lang="it-IT" dirty="0"/>
              <a:t>?” and Q3 “</a:t>
            </a:r>
            <a:r>
              <a:rPr lang="it-IT" dirty="0" err="1"/>
              <a:t>Would</a:t>
            </a:r>
            <a:r>
              <a:rPr lang="it-IT" dirty="0"/>
              <a:t> </a:t>
            </a:r>
            <a:r>
              <a:rPr lang="it-IT" dirty="0" err="1"/>
              <a:t>you</a:t>
            </a:r>
            <a:r>
              <a:rPr lang="it-IT" dirty="0"/>
              <a:t> </a:t>
            </a:r>
            <a:r>
              <a:rPr lang="it-IT" dirty="0" err="1"/>
              <a:t>recommend</a:t>
            </a:r>
            <a:r>
              <a:rPr lang="it-IT" dirty="0"/>
              <a:t> the </a:t>
            </a:r>
            <a:r>
              <a:rPr lang="it-IT" dirty="0" err="1"/>
              <a:t>product</a:t>
            </a:r>
            <a:r>
              <a:rPr lang="it-IT" dirty="0"/>
              <a:t> to a friend?”) and a </a:t>
            </a:r>
            <a:r>
              <a:rPr lang="it-IT" dirty="0" err="1"/>
              <a:t>section</a:t>
            </a:r>
            <a:r>
              <a:rPr lang="it-IT" dirty="0"/>
              <a:t> with </a:t>
            </a:r>
            <a:r>
              <a:rPr lang="it-IT" dirty="0" err="1"/>
              <a:t>fixed</a:t>
            </a:r>
            <a:r>
              <a:rPr lang="it-IT" dirty="0"/>
              <a:t> </a:t>
            </a:r>
            <a:r>
              <a:rPr lang="it-IT" dirty="0" err="1"/>
              <a:t>inputs</a:t>
            </a:r>
            <a:r>
              <a:rPr lang="it-IT" dirty="0"/>
              <a:t> for </a:t>
            </a:r>
            <a:r>
              <a:rPr lang="it-IT" dirty="0" err="1"/>
              <a:t>collecting</a:t>
            </a:r>
            <a:r>
              <a:rPr lang="it-IT" dirty="0"/>
              <a:t> </a:t>
            </a:r>
            <a:r>
              <a:rPr lang="it-IT" dirty="0" err="1"/>
              <a:t>statistical</a:t>
            </a:r>
            <a:r>
              <a:rPr lang="it-IT" dirty="0"/>
              <a:t> data </a:t>
            </a:r>
            <a:r>
              <a:rPr lang="it-IT" dirty="0" err="1"/>
              <a:t>about</a:t>
            </a:r>
            <a:r>
              <a:rPr lang="it-IT" dirty="0"/>
              <a:t> the </a:t>
            </a:r>
            <a:r>
              <a:rPr lang="it-IT" dirty="0" err="1"/>
              <a:t>user</a:t>
            </a:r>
            <a:r>
              <a:rPr lang="it-IT" dirty="0"/>
              <a:t>: </a:t>
            </a:r>
            <a:r>
              <a:rPr lang="it-IT" dirty="0" err="1"/>
              <a:t>age</a:t>
            </a:r>
            <a:r>
              <a:rPr lang="it-IT" dirty="0"/>
              <a:t>, sex, expertise </a:t>
            </a:r>
            <a:r>
              <a:rPr lang="it-IT" dirty="0" err="1"/>
              <a:t>level</a:t>
            </a:r>
            <a:r>
              <a:rPr lang="it-IT" dirty="0"/>
              <a:t> (</a:t>
            </a:r>
            <a:r>
              <a:rPr lang="it-IT" dirty="0" err="1"/>
              <a:t>low</a:t>
            </a:r>
            <a:r>
              <a:rPr lang="it-IT" dirty="0"/>
              <a:t>, medium high). The </a:t>
            </a:r>
            <a:r>
              <a:rPr lang="it-IT" dirty="0" err="1"/>
              <a:t>user</a:t>
            </a:r>
            <a:r>
              <a:rPr lang="it-IT" dirty="0"/>
              <a:t> </a:t>
            </a:r>
            <a:r>
              <a:rPr lang="it-IT" dirty="0" err="1"/>
              <a:t>fills</a:t>
            </a:r>
            <a:r>
              <a:rPr lang="it-IT" dirty="0"/>
              <a:t> in the marketing </a:t>
            </a:r>
            <a:r>
              <a:rPr lang="it-IT" dirty="0" err="1"/>
              <a:t>section</a:t>
            </a:r>
            <a:r>
              <a:rPr lang="it-IT" dirty="0"/>
              <a:t>, </a:t>
            </a:r>
            <a:r>
              <a:rPr lang="it-IT" dirty="0" err="1"/>
              <a:t>then</a:t>
            </a:r>
            <a:r>
              <a:rPr lang="it-IT" dirty="0"/>
              <a:t> </a:t>
            </a:r>
            <a:r>
              <a:rPr lang="it-IT" dirty="0" err="1"/>
              <a:t>accesses</a:t>
            </a:r>
            <a:r>
              <a:rPr lang="it-IT" dirty="0"/>
              <a:t> (with a </a:t>
            </a:r>
            <a:r>
              <a:rPr lang="it-IT" dirty="0" err="1"/>
              <a:t>next</a:t>
            </a:r>
            <a:r>
              <a:rPr lang="it-IT" dirty="0"/>
              <a:t> </a:t>
            </a:r>
            <a:r>
              <a:rPr lang="it-IT" dirty="0" err="1"/>
              <a:t>button</a:t>
            </a:r>
            <a:r>
              <a:rPr lang="it-IT" dirty="0"/>
              <a:t>) the </a:t>
            </a:r>
            <a:r>
              <a:rPr lang="it-IT" dirty="0" err="1"/>
              <a:t>statistical</a:t>
            </a:r>
            <a:r>
              <a:rPr lang="it-IT" dirty="0"/>
              <a:t> </a:t>
            </a:r>
            <a:r>
              <a:rPr lang="it-IT" dirty="0" err="1"/>
              <a:t>section</a:t>
            </a:r>
            <a:r>
              <a:rPr lang="it-IT" dirty="0"/>
              <a:t> </a:t>
            </a:r>
            <a:r>
              <a:rPr lang="it-IT" dirty="0" err="1"/>
              <a:t>where</a:t>
            </a:r>
            <a:r>
              <a:rPr lang="it-IT" dirty="0"/>
              <a:t> </a:t>
            </a:r>
            <a:r>
              <a:rPr lang="it-IT" dirty="0" err="1"/>
              <a:t>she</a:t>
            </a:r>
            <a:r>
              <a:rPr lang="it-IT" dirty="0"/>
              <a:t> can complete the </a:t>
            </a:r>
            <a:r>
              <a:rPr lang="it-IT" dirty="0" err="1"/>
              <a:t>questionnaire</a:t>
            </a:r>
            <a:r>
              <a:rPr lang="it-IT" dirty="0"/>
              <a:t> and </a:t>
            </a:r>
            <a:r>
              <a:rPr lang="it-IT" dirty="0" err="1"/>
              <a:t>submit</a:t>
            </a:r>
            <a:r>
              <a:rPr lang="it-IT" dirty="0"/>
              <a:t> </a:t>
            </a:r>
            <a:r>
              <a:rPr lang="it-IT" dirty="0" err="1"/>
              <a:t>it</a:t>
            </a:r>
            <a:r>
              <a:rPr lang="it-IT" dirty="0"/>
              <a:t> (with a </a:t>
            </a:r>
            <a:r>
              <a:rPr lang="it-IT" dirty="0" err="1"/>
              <a:t>submit</a:t>
            </a:r>
            <a:r>
              <a:rPr lang="it-IT" dirty="0"/>
              <a:t> </a:t>
            </a:r>
            <a:r>
              <a:rPr lang="it-IT" dirty="0" err="1"/>
              <a:t>button</a:t>
            </a:r>
            <a:r>
              <a:rPr lang="it-IT" dirty="0"/>
              <a:t>), </a:t>
            </a:r>
            <a:r>
              <a:rPr lang="it-IT" dirty="0" err="1"/>
              <a:t>cancel</a:t>
            </a:r>
            <a:r>
              <a:rPr lang="it-IT" dirty="0"/>
              <a:t> </a:t>
            </a:r>
            <a:r>
              <a:rPr lang="it-IT" dirty="0" err="1"/>
              <a:t>it</a:t>
            </a:r>
            <a:r>
              <a:rPr lang="it-IT" dirty="0"/>
              <a:t> (with a </a:t>
            </a:r>
            <a:r>
              <a:rPr lang="it-IT" dirty="0" err="1"/>
              <a:t>cancel</a:t>
            </a:r>
            <a:r>
              <a:rPr lang="it-IT" dirty="0"/>
              <a:t> </a:t>
            </a:r>
            <a:r>
              <a:rPr lang="it-IT" dirty="0" err="1"/>
              <a:t>button</a:t>
            </a:r>
            <a:r>
              <a:rPr lang="it-IT" dirty="0"/>
              <a:t>), or go back to the </a:t>
            </a:r>
            <a:r>
              <a:rPr lang="it-IT" dirty="0" err="1"/>
              <a:t>previous</a:t>
            </a:r>
            <a:r>
              <a:rPr lang="it-IT" dirty="0"/>
              <a:t> </a:t>
            </a:r>
            <a:r>
              <a:rPr lang="it-IT" dirty="0" err="1"/>
              <a:t>section</a:t>
            </a:r>
            <a:r>
              <a:rPr lang="it-IT" dirty="0"/>
              <a:t> and </a:t>
            </a:r>
            <a:r>
              <a:rPr lang="it-IT" dirty="0" err="1"/>
              <a:t>change</a:t>
            </a:r>
            <a:r>
              <a:rPr lang="it-IT" dirty="0"/>
              <a:t> the </a:t>
            </a:r>
            <a:r>
              <a:rPr lang="it-IT" dirty="0" err="1"/>
              <a:t>answers</a:t>
            </a:r>
            <a:r>
              <a:rPr lang="it-IT" dirty="0"/>
              <a:t> (with a </a:t>
            </a:r>
            <a:r>
              <a:rPr lang="it-IT" dirty="0" err="1"/>
              <a:t>previous</a:t>
            </a:r>
            <a:r>
              <a:rPr lang="it-IT" dirty="0"/>
              <a:t> </a:t>
            </a:r>
            <a:r>
              <a:rPr lang="it-IT" dirty="0" err="1"/>
              <a:t>button</a:t>
            </a:r>
            <a:r>
              <a:rPr lang="it-IT" dirty="0"/>
              <a:t>). </a:t>
            </a:r>
            <a:r>
              <a:rPr lang="it-IT" dirty="0" err="1"/>
              <a:t>All</a:t>
            </a:r>
            <a:r>
              <a:rPr lang="it-IT" dirty="0"/>
              <a:t> </a:t>
            </a:r>
            <a:r>
              <a:rPr lang="it-IT" dirty="0" err="1"/>
              <a:t>inputs</a:t>
            </a:r>
            <a:r>
              <a:rPr lang="it-IT" dirty="0"/>
              <a:t> of the marketing </a:t>
            </a:r>
            <a:r>
              <a:rPr lang="it-IT" dirty="0" err="1"/>
              <a:t>section</a:t>
            </a:r>
            <a:r>
              <a:rPr lang="it-IT" dirty="0"/>
              <a:t> are </a:t>
            </a:r>
            <a:r>
              <a:rPr lang="it-IT" dirty="0" err="1"/>
              <a:t>mandatory</a:t>
            </a:r>
            <a:r>
              <a:rPr lang="it-IT" dirty="0"/>
              <a:t>. </a:t>
            </a:r>
            <a:r>
              <a:rPr lang="it-IT" dirty="0" err="1"/>
              <a:t>All</a:t>
            </a:r>
            <a:r>
              <a:rPr lang="it-IT" dirty="0"/>
              <a:t> </a:t>
            </a:r>
            <a:r>
              <a:rPr lang="it-IT" dirty="0" err="1"/>
              <a:t>inputs</a:t>
            </a:r>
            <a:r>
              <a:rPr lang="it-IT" dirty="0"/>
              <a:t> of the </a:t>
            </a:r>
            <a:r>
              <a:rPr lang="it-IT" dirty="0" err="1"/>
              <a:t>statistical</a:t>
            </a:r>
            <a:r>
              <a:rPr lang="it-IT" dirty="0"/>
              <a:t> </a:t>
            </a:r>
            <a:r>
              <a:rPr lang="it-IT" dirty="0" err="1"/>
              <a:t>section</a:t>
            </a:r>
            <a:r>
              <a:rPr lang="it-IT" dirty="0"/>
              <a:t> are optional. </a:t>
            </a:r>
          </a:p>
          <a:p>
            <a:r>
              <a:rPr lang="it-IT" dirty="0" err="1"/>
              <a:t>After</a:t>
            </a:r>
            <a:r>
              <a:rPr lang="it-IT" dirty="0"/>
              <a:t> </a:t>
            </a:r>
            <a:r>
              <a:rPr lang="it-IT" dirty="0" err="1"/>
              <a:t>successfully</a:t>
            </a:r>
            <a:r>
              <a:rPr lang="it-IT" dirty="0"/>
              <a:t> </a:t>
            </a:r>
            <a:r>
              <a:rPr lang="it-IT" dirty="0" err="1"/>
              <a:t>submitting</a:t>
            </a:r>
            <a:r>
              <a:rPr lang="it-IT" dirty="0"/>
              <a:t> the </a:t>
            </a:r>
            <a:r>
              <a:rPr lang="it-IT" dirty="0" err="1"/>
              <a:t>questionnaire</a:t>
            </a:r>
            <a:r>
              <a:rPr lang="it-IT" dirty="0"/>
              <a:t>, the </a:t>
            </a:r>
            <a:r>
              <a:rPr lang="it-IT" dirty="0" err="1"/>
              <a:t>user</a:t>
            </a:r>
            <a:r>
              <a:rPr lang="it-IT" dirty="0"/>
              <a:t> </a:t>
            </a:r>
            <a:r>
              <a:rPr lang="it-IT" dirty="0" err="1"/>
              <a:t>is</a:t>
            </a:r>
            <a:r>
              <a:rPr lang="it-IT" dirty="0"/>
              <a:t> </a:t>
            </a:r>
            <a:r>
              <a:rPr lang="it-IT" dirty="0" err="1"/>
              <a:t>routed</a:t>
            </a:r>
            <a:r>
              <a:rPr lang="it-IT" dirty="0"/>
              <a:t> to a page with a </a:t>
            </a:r>
            <a:r>
              <a:rPr lang="it-IT" dirty="0" err="1"/>
              <a:t>thanks</a:t>
            </a:r>
            <a:r>
              <a:rPr lang="it-IT" dirty="0"/>
              <a:t> and </a:t>
            </a:r>
            <a:r>
              <a:rPr lang="it-IT" dirty="0" err="1"/>
              <a:t>greetings</a:t>
            </a:r>
            <a:r>
              <a:rPr lang="it-IT" dirty="0"/>
              <a:t> </a:t>
            </a:r>
            <a:r>
              <a:rPr lang="it-IT" dirty="0" err="1"/>
              <a:t>message</a:t>
            </a:r>
            <a:r>
              <a:rPr lang="it-IT" dirty="0"/>
              <a:t>. </a:t>
            </a:r>
          </a:p>
        </p:txBody>
      </p:sp>
    </p:spTree>
    <p:extLst>
      <p:ext uri="{BB962C8B-B14F-4D97-AF65-F5344CB8AC3E}">
        <p14:creationId xmlns:p14="http://schemas.microsoft.com/office/powerpoint/2010/main" val="165017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76" y="-58621"/>
            <a:ext cx="7886700" cy="1325563"/>
          </a:xfrm>
        </p:spPr>
        <p:txBody>
          <a:bodyPr/>
          <a:lstStyle/>
          <a:p>
            <a:r>
              <a:rPr lang="en-GB" dirty="0"/>
              <a:t>Entity Question</a:t>
            </a:r>
          </a:p>
        </p:txBody>
      </p:sp>
      <p:sp>
        <p:nvSpPr>
          <p:cNvPr id="5" name="Content Placeholder 4"/>
          <p:cNvSpPr>
            <a:spLocks noGrp="1"/>
          </p:cNvSpPr>
          <p:nvPr>
            <p:ph idx="1"/>
          </p:nvPr>
        </p:nvSpPr>
        <p:spPr>
          <a:xfrm>
            <a:off x="0" y="1159100"/>
            <a:ext cx="9144000" cy="5698900"/>
          </a:xfrm>
        </p:spPr>
        <p:txBody>
          <a:bodyPr>
            <a:normAutofit fontScale="40000" lnSpcReduction="20000"/>
          </a:bodyPr>
          <a:lstStyle/>
          <a:p>
            <a:pPr marL="0" indent="0">
              <a:buNone/>
            </a:pPr>
            <a:r>
              <a:rPr lang="it-IT" i="1" dirty="0">
                <a:latin typeface="Courier New" panose="02070309020205020404" pitchFamily="49" charset="0"/>
                <a:cs typeface="Courier New" panose="02070309020205020404" pitchFamily="49" charset="0"/>
              </a:rPr>
              <a:t>@</a:t>
            </a:r>
            <a:r>
              <a:rPr lang="it-IT" i="1" dirty="0" err="1">
                <a:latin typeface="Courier New" panose="02070309020205020404" pitchFamily="49" charset="0"/>
                <a:cs typeface="Courier New" panose="02070309020205020404" pitchFamily="49" charset="0"/>
              </a:rPr>
              <a:t>Entity</a:t>
            </a:r>
            <a:endParaRPr lang="it-IT" dirty="0">
              <a:latin typeface="Courier New" panose="02070309020205020404" pitchFamily="49" charset="0"/>
              <a:cs typeface="Courier New" panose="02070309020205020404" pitchFamily="49" charset="0"/>
            </a:endParaRPr>
          </a:p>
          <a:p>
            <a:pPr marL="0" indent="0">
              <a:buNone/>
            </a:pPr>
            <a:r>
              <a:rPr lang="it-IT" i="1" dirty="0">
                <a:latin typeface="Courier New" panose="02070309020205020404" pitchFamily="49" charset="0"/>
                <a:cs typeface="Courier New" panose="02070309020205020404" pitchFamily="49" charset="0"/>
              </a:rPr>
              <a:t>@</a:t>
            </a:r>
            <a:r>
              <a:rPr lang="it-IT" i="1" dirty="0" err="1">
                <a:latin typeface="Courier New" panose="02070309020205020404" pitchFamily="49" charset="0"/>
                <a:cs typeface="Courier New" panose="02070309020205020404" pitchFamily="49" charset="0"/>
              </a:rPr>
              <a:t>Table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Question</a:t>
            </a:r>
            <a:r>
              <a:rPr lang="it-IT" dirty="0">
                <a:latin typeface="Courier New" panose="02070309020205020404" pitchFamily="49" charset="0"/>
                <a:cs typeface="Courier New" panose="02070309020205020404" pitchFamily="49" charset="0"/>
              </a:rPr>
              <a:t>", schema = "</a:t>
            </a:r>
            <a:r>
              <a:rPr lang="it-IT" dirty="0" err="1">
                <a:latin typeface="Courier New" panose="02070309020205020404" pitchFamily="49" charset="0"/>
                <a:cs typeface="Courier New" panose="02070309020205020404" pitchFamily="49" charset="0"/>
              </a:rPr>
              <a:t>gamified_marketing</a:t>
            </a:r>
            <a:r>
              <a:rPr lang="it-IT" dirty="0">
                <a:latin typeface="Courier New" panose="02070309020205020404" pitchFamily="49" charset="0"/>
                <a:cs typeface="Courier New" panose="02070309020205020404" pitchFamily="49" charset="0"/>
              </a:rPr>
              <a:t>")</a:t>
            </a:r>
          </a:p>
          <a:p>
            <a:pPr marL="0" indent="0">
              <a:buNone/>
            </a:pPr>
            <a:r>
              <a:rPr lang="it-IT" i="1" dirty="0">
                <a:latin typeface="Courier New" panose="02070309020205020404" pitchFamily="49" charset="0"/>
                <a:cs typeface="Courier New" panose="02070309020205020404" pitchFamily="49" charset="0"/>
              </a:rPr>
              <a:t>@</a:t>
            </a:r>
            <a:r>
              <a:rPr lang="it-IT" i="1" dirty="0" err="1">
                <a:latin typeface="Courier New" panose="02070309020205020404" pitchFamily="49" charset="0"/>
                <a:cs typeface="Courier New" panose="02070309020205020404" pitchFamily="49" charset="0"/>
              </a:rPr>
              <a:t>NamedQuery</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Question.findQuestions</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query</a:t>
            </a:r>
            <a:r>
              <a:rPr lang="it-IT" dirty="0">
                <a:latin typeface="Courier New" panose="02070309020205020404" pitchFamily="49" charset="0"/>
                <a:cs typeface="Courier New" panose="02070309020205020404" pitchFamily="49" charset="0"/>
              </a:rPr>
              <a:t>="SELECT </a:t>
            </a:r>
            <a:r>
              <a:rPr lang="it-IT" dirty="0" err="1">
                <a:latin typeface="Courier New" panose="02070309020205020404" pitchFamily="49" charset="0"/>
                <a:cs typeface="Courier New" panose="02070309020205020404" pitchFamily="49" charset="0"/>
              </a:rPr>
              <a:t>q</a:t>
            </a:r>
            <a:r>
              <a:rPr lang="it-IT" dirty="0">
                <a:latin typeface="Courier New" panose="02070309020205020404" pitchFamily="49" charset="0"/>
                <a:cs typeface="Courier New" panose="02070309020205020404" pitchFamily="49" charset="0"/>
              </a:rPr>
              <a:t> FROM </a:t>
            </a:r>
            <a:r>
              <a:rPr lang="it-IT" dirty="0" err="1">
                <a:latin typeface="Courier New" panose="02070309020205020404" pitchFamily="49" charset="0"/>
                <a:cs typeface="Courier New" panose="02070309020205020404" pitchFamily="49" charset="0"/>
              </a:rPr>
              <a:t>Question</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a:t>
            </a:r>
            <a:r>
              <a:rPr lang="it-IT" dirty="0">
                <a:latin typeface="Courier New" panose="02070309020205020404" pitchFamily="49" charset="0"/>
                <a:cs typeface="Courier New" panose="02070309020205020404" pitchFamily="49" charset="0"/>
              </a:rPr>
              <a:t> </a:t>
            </a:r>
          </a:p>
          <a:p>
            <a:pPr marL="0" indent="0">
              <a:buNone/>
            </a:pPr>
            <a:r>
              <a:rPr lang="it-IT" dirty="0">
                <a:latin typeface="Courier New" panose="02070309020205020404" pitchFamily="49" charset="0"/>
                <a:cs typeface="Courier New" panose="02070309020205020404" pitchFamily="49" charset="0"/>
              </a:rPr>
              <a:t>			WHERE </a:t>
            </a:r>
            <a:r>
              <a:rPr lang="it-IT" dirty="0" err="1">
                <a:latin typeface="Courier New" panose="02070309020205020404" pitchFamily="49" charset="0"/>
                <a:cs typeface="Courier New" panose="02070309020205020404" pitchFamily="49" charset="0"/>
              </a:rPr>
              <a:t>q.questionnaire_idx.ID_questionnaire</a:t>
            </a:r>
            <a:r>
              <a:rPr lang="it-IT" dirty="0">
                <a:latin typeface="Courier New" panose="02070309020205020404" pitchFamily="49" charset="0"/>
                <a:cs typeface="Courier New" panose="02070309020205020404" pitchFamily="49" charset="0"/>
              </a:rPr>
              <a:t> = :ID AND </a:t>
            </a:r>
            <a:r>
              <a:rPr lang="it-IT" dirty="0" err="1">
                <a:latin typeface="Courier New" panose="02070309020205020404" pitchFamily="49" charset="0"/>
                <a:cs typeface="Courier New" panose="02070309020205020404" pitchFamily="49" charset="0"/>
              </a:rPr>
              <a:t>q.q_type</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type</a:t>
            </a:r>
            <a:r>
              <a:rPr lang="it-IT" dirty="0">
                <a:latin typeface="Courier New" panose="02070309020205020404" pitchFamily="49" charset="0"/>
                <a:cs typeface="Courier New" panose="02070309020205020404" pitchFamily="49" charset="0"/>
              </a:rPr>
              <a:t>")</a:t>
            </a:r>
          </a:p>
          <a:p>
            <a:pPr marL="0" indent="0">
              <a:buNone/>
            </a:pPr>
            <a:endParaRPr lang="it-IT" dirty="0">
              <a:latin typeface="Courier New" panose="02070309020205020404" pitchFamily="49" charset="0"/>
              <a:cs typeface="Courier New" panose="02070309020205020404" pitchFamily="49" charset="0"/>
            </a:endParaRPr>
          </a:p>
          <a:p>
            <a:pPr marL="0" indent="0">
              <a:buNone/>
            </a:pPr>
            <a:r>
              <a:rPr lang="it-IT" dirty="0">
                <a:latin typeface="Courier New" panose="02070309020205020404" pitchFamily="49" charset="0"/>
                <a:cs typeface="Courier New" panose="02070309020205020404" pitchFamily="49" charset="0"/>
              </a:rPr>
              <a:t>public </a:t>
            </a:r>
            <a:r>
              <a:rPr lang="it-IT" dirty="0" err="1">
                <a:latin typeface="Courier New" panose="02070309020205020404" pitchFamily="49" charset="0"/>
                <a:cs typeface="Courier New" panose="02070309020205020404" pitchFamily="49" charset="0"/>
              </a:rPr>
              <a:t>class</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Question</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implements</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Serializable</a:t>
            </a:r>
            <a:r>
              <a:rPr lang="it-IT" dirty="0">
                <a:latin typeface="Courier New" panose="02070309020205020404" pitchFamily="49" charset="0"/>
                <a:cs typeface="Courier New" panose="02070309020205020404" pitchFamily="49" charset="0"/>
              </a:rPr>
              <a:t> {</a:t>
            </a: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static</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final</a:t>
            </a:r>
            <a:r>
              <a:rPr lang="it-IT" dirty="0">
                <a:latin typeface="Courier New" panose="02070309020205020404" pitchFamily="49" charset="0"/>
                <a:cs typeface="Courier New" panose="02070309020205020404" pitchFamily="49" charset="0"/>
              </a:rPr>
              <a:t> long </a:t>
            </a:r>
            <a:r>
              <a:rPr lang="it-IT" b="1" i="1" dirty="0" err="1">
                <a:latin typeface="Courier New" panose="02070309020205020404" pitchFamily="49" charset="0"/>
                <a:cs typeface="Courier New" panose="02070309020205020404" pitchFamily="49" charset="0"/>
              </a:rPr>
              <a:t>serialVersionUID</a:t>
            </a:r>
            <a:r>
              <a:rPr lang="it-IT" dirty="0">
                <a:latin typeface="Courier New" panose="02070309020205020404" pitchFamily="49" charset="0"/>
                <a:cs typeface="Courier New" panose="02070309020205020404" pitchFamily="49" charset="0"/>
              </a:rPr>
              <a:t> = 1L;</a:t>
            </a:r>
          </a:p>
          <a:p>
            <a:pPr marL="0" indent="0">
              <a:buNone/>
            </a:pPr>
            <a:endParaRPr lang="it-IT" dirty="0">
              <a:latin typeface="Courier New" panose="02070309020205020404" pitchFamily="49" charset="0"/>
              <a:cs typeface="Courier New" panose="02070309020205020404" pitchFamily="49" charset="0"/>
            </a:endParaRPr>
          </a:p>
          <a:p>
            <a:pPr marL="0" indent="0">
              <a:buNone/>
            </a:pPr>
            <a:r>
              <a:rPr lang="it-IT" i="1" dirty="0">
                <a:latin typeface="Courier New" panose="02070309020205020404" pitchFamily="49" charset="0"/>
                <a:cs typeface="Courier New" panose="02070309020205020404" pitchFamily="49" charset="0"/>
              </a:rPr>
              <a:t>	@Id</a:t>
            </a:r>
            <a:endParaRPr lang="it-IT" dirty="0">
              <a:latin typeface="Courier New" panose="02070309020205020404" pitchFamily="49" charset="0"/>
              <a:cs typeface="Courier New" panose="02070309020205020404" pitchFamily="49" charset="0"/>
            </a:endParaRP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Column</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ID_question</a:t>
            </a:r>
            <a:r>
              <a:rPr lang="it-IT" dirty="0">
                <a:latin typeface="Courier New" panose="02070309020205020404" pitchFamily="49" charset="0"/>
                <a:cs typeface="Courier New" panose="02070309020205020404" pitchFamily="49" charset="0"/>
              </a:rPr>
              <a:t>")</a:t>
            </a: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GeneratedValue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strategy</a:t>
            </a:r>
            <a:r>
              <a:rPr lang="it-IT" dirty="0">
                <a:latin typeface="Courier New" panose="02070309020205020404" pitchFamily="49" charset="0"/>
                <a:cs typeface="Courier New" panose="02070309020205020404" pitchFamily="49" charset="0"/>
              </a:rPr>
              <a:t> = </a:t>
            </a:r>
            <a:r>
              <a:rPr lang="it-IT" i="1" dirty="0" err="1">
                <a:latin typeface="Courier New" panose="02070309020205020404" pitchFamily="49" charset="0"/>
                <a:cs typeface="Courier New" panose="02070309020205020404" pitchFamily="49" charset="0"/>
              </a:rPr>
              <a:t>GenerationType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IDENTITY</a:t>
            </a:r>
            <a:r>
              <a:rPr lang="it-IT" dirty="0">
                <a:latin typeface="Courier New" panose="02070309020205020404" pitchFamily="49" charset="0"/>
                <a:cs typeface="Courier New" panose="02070309020205020404" pitchFamily="49" charset="0"/>
              </a:rPr>
              <a:t>)</a:t>
            </a: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ID_question</a:t>
            </a:r>
            <a:r>
              <a:rPr lang="it-IT" dirty="0">
                <a:latin typeface="Courier New" panose="02070309020205020404" pitchFamily="49" charset="0"/>
                <a:cs typeface="Courier New" panose="02070309020205020404" pitchFamily="49" charset="0"/>
              </a:rPr>
              <a:t>;</a:t>
            </a:r>
          </a:p>
          <a:p>
            <a:pPr marL="0" indent="0">
              <a:buNone/>
            </a:pPr>
            <a:endParaRPr lang="it-IT" dirty="0">
              <a:latin typeface="Courier New" panose="02070309020205020404" pitchFamily="49" charset="0"/>
              <a:cs typeface="Courier New" panose="02070309020205020404" pitchFamily="49" charset="0"/>
            </a:endParaRP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String</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question</a:t>
            </a:r>
            <a:r>
              <a:rPr lang="it-IT" dirty="0">
                <a:latin typeface="Courier New" panose="02070309020205020404" pitchFamily="49" charset="0"/>
                <a:cs typeface="Courier New" panose="02070309020205020404" pitchFamily="49" charset="0"/>
              </a:rPr>
              <a:t>;</a:t>
            </a: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String</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q_type</a:t>
            </a:r>
            <a:r>
              <a:rPr lang="it-IT" dirty="0">
                <a:latin typeface="Courier New" panose="02070309020205020404" pitchFamily="49" charset="0"/>
                <a:cs typeface="Courier New" panose="02070309020205020404" pitchFamily="49" charset="0"/>
              </a:rPr>
              <a:t>;</a:t>
            </a:r>
          </a:p>
          <a:p>
            <a:pPr marL="0" indent="0">
              <a:buNone/>
            </a:pPr>
            <a:endParaRPr lang="it-IT" i="1" dirty="0">
              <a:latin typeface="Courier New" panose="02070309020205020404" pitchFamily="49" charset="0"/>
              <a:cs typeface="Courier New" panose="02070309020205020404" pitchFamily="49" charset="0"/>
            </a:endParaRP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OneToMany</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fetch</a:t>
            </a:r>
            <a:r>
              <a:rPr lang="it-IT" dirty="0">
                <a:latin typeface="Courier New" panose="02070309020205020404" pitchFamily="49" charset="0"/>
                <a:cs typeface="Courier New" panose="02070309020205020404" pitchFamily="49" charset="0"/>
              </a:rPr>
              <a:t> = </a:t>
            </a:r>
            <a:r>
              <a:rPr lang="it-IT" i="1" dirty="0" err="1">
                <a:latin typeface="Courier New" panose="02070309020205020404" pitchFamily="49" charset="0"/>
                <a:cs typeface="Courier New" panose="02070309020205020404" pitchFamily="49" charset="0"/>
              </a:rPr>
              <a:t>FetchType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LAZY</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mappedBy</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question_idx</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cascade</a:t>
            </a:r>
            <a:r>
              <a:rPr lang="it-IT" dirty="0">
                <a:latin typeface="Courier New" panose="02070309020205020404" pitchFamily="49" charset="0"/>
                <a:cs typeface="Courier New" panose="02070309020205020404" pitchFamily="49" charset="0"/>
              </a:rPr>
              <a:t> = { </a:t>
            </a:r>
            <a:r>
              <a:rPr lang="it-IT" i="1" dirty="0" err="1">
                <a:latin typeface="Courier New" panose="02070309020205020404" pitchFamily="49" charset="0"/>
                <a:cs typeface="Courier New" panose="02070309020205020404" pitchFamily="49" charset="0"/>
              </a:rPr>
              <a:t>CascadeType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PERSIST</a:t>
            </a:r>
            <a:r>
              <a:rPr lang="it-IT"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CascadeType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REMOVE</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orphanRemoval</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true</a:t>
            </a:r>
            <a:r>
              <a:rPr lang="it-IT" dirty="0">
                <a:latin typeface="Courier New" panose="02070309020205020404" pitchFamily="49" charset="0"/>
                <a:cs typeface="Courier New" panose="02070309020205020404" pitchFamily="49" charset="0"/>
              </a:rPr>
              <a:t>)</a:t>
            </a:r>
          </a:p>
          <a:p>
            <a:pPr marL="0" indent="0">
              <a:buNone/>
            </a:pPr>
            <a:r>
              <a:rPr lang="it-IT" dirty="0">
                <a:latin typeface="Courier New" panose="02070309020205020404" pitchFamily="49" charset="0"/>
                <a:cs typeface="Courier New" panose="02070309020205020404" pitchFamily="49" charset="0"/>
              </a:rPr>
              <a:t>	private List&lt;</a:t>
            </a:r>
            <a:r>
              <a:rPr lang="it-IT" dirty="0" err="1">
                <a:latin typeface="Courier New" panose="02070309020205020404" pitchFamily="49" charset="0"/>
                <a:cs typeface="Courier New" panose="02070309020205020404" pitchFamily="49" charset="0"/>
              </a:rPr>
              <a:t>Answer</a:t>
            </a:r>
            <a:r>
              <a:rPr lang="it-IT" dirty="0">
                <a:latin typeface="Courier New" panose="02070309020205020404" pitchFamily="49" charset="0"/>
                <a:cs typeface="Courier New" panose="02070309020205020404" pitchFamily="49" charset="0"/>
              </a:rPr>
              <a:t>&gt; </a:t>
            </a:r>
            <a:r>
              <a:rPr lang="it-IT" dirty="0" err="1">
                <a:latin typeface="Courier New" panose="02070309020205020404" pitchFamily="49" charset="0"/>
                <a:cs typeface="Courier New" panose="02070309020205020404" pitchFamily="49" charset="0"/>
              </a:rPr>
              <a:t>answers</a:t>
            </a:r>
            <a:r>
              <a:rPr lang="it-IT" dirty="0">
                <a:latin typeface="Courier New" panose="02070309020205020404" pitchFamily="49" charset="0"/>
                <a:cs typeface="Courier New" panose="02070309020205020404" pitchFamily="49" charset="0"/>
              </a:rPr>
              <a:t> = new </a:t>
            </a:r>
            <a:r>
              <a:rPr lang="it-IT" dirty="0" err="1">
                <a:latin typeface="Courier New" panose="02070309020205020404" pitchFamily="49" charset="0"/>
                <a:cs typeface="Courier New" panose="02070309020205020404" pitchFamily="49" charset="0"/>
              </a:rPr>
              <a:t>ArrayList</a:t>
            </a:r>
            <a:r>
              <a:rPr lang="it-IT" dirty="0">
                <a:latin typeface="Courier New" panose="02070309020205020404" pitchFamily="49" charset="0"/>
                <a:cs typeface="Courier New" panose="02070309020205020404" pitchFamily="49" charset="0"/>
              </a:rPr>
              <a:t>&lt;&gt;();</a:t>
            </a:r>
          </a:p>
          <a:p>
            <a:pPr marL="0" indent="0">
              <a:buNone/>
            </a:pPr>
            <a:endParaRPr lang="it-IT" i="1" dirty="0">
              <a:latin typeface="Courier New" panose="02070309020205020404" pitchFamily="49" charset="0"/>
              <a:cs typeface="Courier New" panose="02070309020205020404" pitchFamily="49" charset="0"/>
            </a:endParaRP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ManyToOne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fetch</a:t>
            </a:r>
            <a:r>
              <a:rPr lang="it-IT" dirty="0">
                <a:latin typeface="Courier New" panose="02070309020205020404" pitchFamily="49" charset="0"/>
                <a:cs typeface="Courier New" panose="02070309020205020404" pitchFamily="49" charset="0"/>
              </a:rPr>
              <a:t> = </a:t>
            </a:r>
            <a:r>
              <a:rPr lang="it-IT" i="1" dirty="0" err="1">
                <a:latin typeface="Courier New" panose="02070309020205020404" pitchFamily="49" charset="0"/>
                <a:cs typeface="Courier New" panose="02070309020205020404" pitchFamily="49" charset="0"/>
              </a:rPr>
              <a:t>FetchType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LAZY</a:t>
            </a:r>
            <a:r>
              <a:rPr lang="it-IT" dirty="0">
                <a:latin typeface="Courier New" panose="02070309020205020404" pitchFamily="49" charset="0"/>
                <a:cs typeface="Courier New" panose="02070309020205020404" pitchFamily="49" charset="0"/>
              </a:rPr>
              <a:t>)</a:t>
            </a: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JoinColumn</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questionnaire_idx</a:t>
            </a:r>
            <a:r>
              <a:rPr lang="it-IT" dirty="0">
                <a:latin typeface="Courier New" panose="02070309020205020404" pitchFamily="49" charset="0"/>
                <a:cs typeface="Courier New" panose="02070309020205020404" pitchFamily="49" charset="0"/>
              </a:rPr>
              <a:t>")</a:t>
            </a: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Questionnaire</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questionnaire_idx</a:t>
            </a:r>
            <a:r>
              <a:rPr lang="it-IT" dirty="0">
                <a:latin typeface="Courier New" panose="02070309020205020404" pitchFamily="49" charset="0"/>
                <a:cs typeface="Courier New" panose="02070309020205020404" pitchFamily="49" charset="0"/>
              </a:rPr>
              <a:t>;</a:t>
            </a:r>
          </a:p>
          <a:p>
            <a:pPr marL="0" indent="0">
              <a:spcBef>
                <a:spcPts val="0"/>
              </a:spcBef>
              <a:buNone/>
            </a:pPr>
            <a:endParaRPr lang="en-GB" sz="1000" dirty="0">
              <a:latin typeface="Courier New" panose="02070309020205020404" pitchFamily="49" charset="0"/>
              <a:cs typeface="Courier New" panose="02070309020205020404" pitchFamily="49" charset="0"/>
            </a:endParaRPr>
          </a:p>
          <a:p>
            <a:pPr marL="0" indent="0">
              <a:spcBef>
                <a:spcPts val="0"/>
              </a:spcBef>
              <a:buNone/>
            </a:pPr>
            <a:endParaRPr lang="en-GB"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62044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of Question</a:t>
            </a:r>
          </a:p>
        </p:txBody>
      </p:sp>
      <p:sp>
        <p:nvSpPr>
          <p:cNvPr id="3" name="Content Placeholder 2"/>
          <p:cNvSpPr>
            <a:spLocks noGrp="1"/>
          </p:cNvSpPr>
          <p:nvPr>
            <p:ph idx="1"/>
          </p:nvPr>
        </p:nvSpPr>
        <p:spPr>
          <a:xfrm>
            <a:off x="308982" y="1624903"/>
            <a:ext cx="4106902" cy="4946882"/>
          </a:xfrm>
        </p:spPr>
        <p:txBody>
          <a:bodyPr>
            <a:normAutofit/>
          </a:bodyPr>
          <a:lstStyle/>
          <a:p>
            <a:pPr marL="0" inden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Question</a:t>
            </a:r>
            <a:r>
              <a:rPr lang="it-IT" sz="1400" dirty="0">
                <a:latin typeface="Courier New" panose="02070309020205020404" pitchFamily="49" charset="0"/>
                <a:cs typeface="Courier New" panose="02070309020205020404" pitchFamily="49" charset="0"/>
              </a:rPr>
              <a:t>() {}</a:t>
            </a:r>
          </a:p>
          <a:p>
            <a:pPr marL="0" indent="0">
              <a:buNone/>
            </a:pP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Question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String</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question</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Questionnaire</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questionnaire</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this.question</a:t>
            </a:r>
            <a:r>
              <a:rPr lang="it-IT" sz="1400" dirty="0">
                <a:latin typeface="Courier New" panose="02070309020205020404" pitchFamily="49" charset="0"/>
                <a:cs typeface="Courier New" panose="02070309020205020404" pitchFamily="49" charset="0"/>
              </a:rPr>
              <a:t> = </a:t>
            </a:r>
            <a:r>
              <a:rPr lang="it-IT" sz="1400" dirty="0" err="1">
                <a:latin typeface="Courier New" panose="02070309020205020404" pitchFamily="49" charset="0"/>
                <a:cs typeface="Courier New" panose="02070309020205020404" pitchFamily="49" charset="0"/>
              </a:rPr>
              <a:t>question</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this.questionnaire_idx</a:t>
            </a:r>
            <a:r>
              <a:rPr lang="it-IT" sz="1400" dirty="0">
                <a:latin typeface="Courier New" panose="02070309020205020404" pitchFamily="49" charset="0"/>
                <a:cs typeface="Courier New" panose="02070309020205020404" pitchFamily="49" charset="0"/>
              </a:rPr>
              <a:t> = 	</a:t>
            </a:r>
            <a:r>
              <a:rPr lang="it-IT" sz="1400" dirty="0" err="1">
                <a:latin typeface="Courier New" panose="02070309020205020404" pitchFamily="49" charset="0"/>
                <a:cs typeface="Courier New" panose="02070309020205020404" pitchFamily="49" charset="0"/>
              </a:rPr>
              <a:t>questionnaire</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q_type</a:t>
            </a:r>
            <a:r>
              <a:rPr lang="it-IT" sz="1400" dirty="0">
                <a:latin typeface="Courier New" panose="02070309020205020404" pitchFamily="49" charset="0"/>
                <a:cs typeface="Courier New" panose="02070309020205020404" pitchFamily="49" charset="0"/>
              </a:rPr>
              <a:t> = "Marketing";</a:t>
            </a:r>
          </a:p>
          <a:p>
            <a:pPr marL="0" indent="0">
              <a:buNone/>
            </a:pPr>
            <a:r>
              <a:rPr lang="it-IT" sz="1400" dirty="0">
                <a:latin typeface="Courier New" panose="02070309020205020404" pitchFamily="49" charset="0"/>
                <a:cs typeface="Courier New" panose="02070309020205020404" pitchFamily="49" charset="0"/>
              </a:rPr>
              <a:t>}</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dirty="0">
                <a:latin typeface="Courier New" panose="02070309020205020404" pitchFamily="49" charset="0"/>
                <a:cs typeface="Courier New" panose="02070309020205020404" pitchFamily="49" charset="0"/>
              </a:rPr>
              <a:t>// getter and setter methods...</a:t>
            </a:r>
          </a:p>
        </p:txBody>
      </p:sp>
      <p:sp>
        <p:nvSpPr>
          <p:cNvPr id="4" name="Content Placeholder 2">
            <a:extLst>
              <a:ext uri="{FF2B5EF4-FFF2-40B4-BE49-F238E27FC236}">
                <a16:creationId xmlns:a16="http://schemas.microsoft.com/office/drawing/2014/main" id="{2B0CCDE5-2DD3-6D40-9F1C-C304CA03C85B}"/>
              </a:ext>
            </a:extLst>
          </p:cNvPr>
          <p:cNvSpPr txBox="1">
            <a:spLocks/>
          </p:cNvSpPr>
          <p:nvPr/>
        </p:nvSpPr>
        <p:spPr>
          <a:xfrm>
            <a:off x="4567818" y="1553737"/>
            <a:ext cx="4472100" cy="49468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400" dirty="0">
                <a:latin typeface="Courier New" panose="02070309020205020404" pitchFamily="49" charset="0"/>
                <a:cs typeface="Courier New" panose="02070309020205020404" pitchFamily="49" charset="0"/>
              </a:rPr>
              <a:t>public List&lt;</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&gt; </a:t>
            </a:r>
            <a:r>
              <a:rPr lang="it-IT" sz="1400" dirty="0" err="1">
                <a:latin typeface="Courier New" panose="02070309020205020404" pitchFamily="49" charset="0"/>
                <a:cs typeface="Courier New" panose="02070309020205020404" pitchFamily="49" charset="0"/>
              </a:rPr>
              <a:t>getAnswer</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return</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this.answers</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a:t>
            </a:r>
          </a:p>
          <a:p>
            <a:pPr marL="0" indent="0">
              <a:buNone/>
            </a:pPr>
            <a:br>
              <a:rPr lang="it-IT" sz="1400" dirty="0">
                <a:latin typeface="Courier New" panose="02070309020205020404" pitchFamily="49" charset="0"/>
                <a:cs typeface="Courier New" panose="02070309020205020404" pitchFamily="49" charset="0"/>
              </a:rPr>
            </a:b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void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add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getAnswer</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add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answer.setQuestion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this</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a:t>
            </a:r>
          </a:p>
          <a:p>
            <a:pPr marL="0" indent="0">
              <a:buNone/>
            </a:pPr>
            <a:br>
              <a:rPr lang="it-IT" sz="1400" dirty="0">
                <a:latin typeface="Courier New" panose="02070309020205020404" pitchFamily="49" charset="0"/>
                <a:cs typeface="Courier New" panose="02070309020205020404" pitchFamily="49" charset="0"/>
              </a:rPr>
            </a:b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void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removeAnswer</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getAnswer</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remove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a:t>
            </a:r>
          </a:p>
        </p:txBody>
      </p:sp>
      <p:cxnSp>
        <p:nvCxnSpPr>
          <p:cNvPr id="6" name="Connettore 1 5">
            <a:extLst>
              <a:ext uri="{FF2B5EF4-FFF2-40B4-BE49-F238E27FC236}">
                <a16:creationId xmlns:a16="http://schemas.microsoft.com/office/drawing/2014/main" id="{67DDB9C1-ACB2-AF4E-B1F7-0D60331CD351}"/>
              </a:ext>
            </a:extLst>
          </p:cNvPr>
          <p:cNvCxnSpPr>
            <a:cxnSpLocks/>
          </p:cNvCxnSpPr>
          <p:nvPr/>
        </p:nvCxnSpPr>
        <p:spPr>
          <a:xfrm>
            <a:off x="4408448" y="1553737"/>
            <a:ext cx="7436" cy="4939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040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2951"/>
            <a:ext cx="7886700" cy="1325563"/>
          </a:xfrm>
        </p:spPr>
        <p:txBody>
          <a:bodyPr/>
          <a:lstStyle/>
          <a:p>
            <a:r>
              <a:rPr lang="en-GB" dirty="0"/>
              <a:t>Relationship “consisting of” </a:t>
            </a:r>
          </a:p>
        </p:txBody>
      </p:sp>
      <p:sp>
        <p:nvSpPr>
          <p:cNvPr id="5" name="Content Placeholder 4"/>
          <p:cNvSpPr>
            <a:spLocks noGrp="1"/>
          </p:cNvSpPr>
          <p:nvPr>
            <p:ph sz="half" idx="2"/>
          </p:nvPr>
        </p:nvSpPr>
        <p:spPr>
          <a:xfrm>
            <a:off x="4807985" y="1256371"/>
            <a:ext cx="3886200" cy="5345151"/>
          </a:xfrm>
        </p:spPr>
        <p:txBody>
          <a:bodyPr>
            <a:normAutofit/>
          </a:bodyPr>
          <a:lstStyle/>
          <a:p>
            <a:r>
              <a:rPr lang="en-GB" sz="2000" dirty="0"/>
              <a:t>Questionnaire </a:t>
            </a:r>
            <a:r>
              <a:rPr lang="en-GB" sz="2000" dirty="0">
                <a:sym typeface="Wingdings" panose="05000000000000000000" pitchFamily="2" charset="2"/>
              </a:rPr>
              <a:t></a:t>
            </a:r>
            <a:r>
              <a:rPr lang="en-GB" sz="2000" dirty="0"/>
              <a:t> Question </a:t>
            </a:r>
            <a:br>
              <a:rPr lang="en-GB" sz="2400" dirty="0"/>
            </a:br>
            <a:r>
              <a:rPr lang="en-GB" sz="1400" dirty="0"/>
              <a:t>- @</a:t>
            </a:r>
            <a:r>
              <a:rPr lang="en-GB" sz="1400" dirty="0" err="1"/>
              <a:t>OneToMany</a:t>
            </a:r>
            <a:br>
              <a:rPr lang="en-GB" sz="1400" dirty="0"/>
            </a:br>
            <a:r>
              <a:rPr lang="en-GB" sz="1400" dirty="0"/>
              <a:t>- </a:t>
            </a:r>
            <a:r>
              <a:rPr lang="en-GB" sz="1400" dirty="0" err="1"/>
              <a:t>fetchType.LAZY</a:t>
            </a:r>
            <a:r>
              <a:rPr lang="en-GB" sz="1400" dirty="0"/>
              <a:t>, since we don’t have hurry to load all the data</a:t>
            </a:r>
            <a:br>
              <a:rPr lang="en-GB" sz="1400" dirty="0"/>
            </a:br>
            <a:r>
              <a:rPr lang="en-GB" sz="1400" dirty="0"/>
              <a:t>- cascade: persist and remove, since we want to persist all the question related to the questionnaire when we persist this latter and because we want to delete all the questions related to the questionnaire we want to delete</a:t>
            </a:r>
            <a:br>
              <a:rPr lang="en-GB" sz="1400" dirty="0"/>
            </a:br>
            <a:r>
              <a:rPr lang="en-GB" sz="1400" dirty="0"/>
              <a:t>- orphan removal: true, since we want to eliminate from the database all the answers linked with a question that we want to delete</a:t>
            </a:r>
          </a:p>
          <a:p>
            <a:r>
              <a:rPr lang="en-GB" sz="2000" dirty="0"/>
              <a:t>Question </a:t>
            </a:r>
            <a:r>
              <a:rPr lang="en-GB" sz="2000" dirty="0">
                <a:sym typeface="Wingdings" panose="05000000000000000000" pitchFamily="2" charset="2"/>
              </a:rPr>
              <a:t></a:t>
            </a:r>
            <a:r>
              <a:rPr lang="en-GB" sz="2000" dirty="0"/>
              <a:t> Questionnaire </a:t>
            </a:r>
            <a:br>
              <a:rPr lang="en-GB" sz="2400" dirty="0"/>
            </a:br>
            <a:r>
              <a:rPr lang="en-GB" sz="1400" dirty="0"/>
              <a:t>-</a:t>
            </a:r>
            <a:r>
              <a:rPr lang="en-GB" sz="1800" dirty="0"/>
              <a:t> </a:t>
            </a:r>
            <a:r>
              <a:rPr lang="en-GB" sz="1400" dirty="0"/>
              <a:t>@</a:t>
            </a:r>
            <a:r>
              <a:rPr lang="en-GB" sz="1400" dirty="0" err="1"/>
              <a:t>ManyToOne</a:t>
            </a:r>
            <a:br>
              <a:rPr lang="en-GB" sz="1400" dirty="0"/>
            </a:br>
            <a:r>
              <a:rPr lang="en-GB" sz="1400" dirty="0"/>
              <a:t>- </a:t>
            </a:r>
            <a:r>
              <a:rPr lang="en-GB" sz="1400" dirty="0" err="1"/>
              <a:t>fetchType.LAZY</a:t>
            </a:r>
            <a:r>
              <a:rPr lang="en-GB" sz="1400" dirty="0"/>
              <a:t>, since we don’t have hurry to load all the data </a:t>
            </a:r>
            <a:br>
              <a:rPr lang="en-GB" sz="1400" dirty="0"/>
            </a:br>
            <a:r>
              <a:rPr lang="en-GB" sz="1400" dirty="0"/>
              <a:t>- cascade: none</a:t>
            </a:r>
            <a:br>
              <a:rPr lang="en-GB" sz="1400" dirty="0"/>
            </a:br>
            <a:r>
              <a:rPr lang="en-GB" sz="1400" dirty="0"/>
              <a:t>- orphan removal: none since it can be applied only for @</a:t>
            </a:r>
            <a:r>
              <a:rPr lang="en-GB" sz="1400" dirty="0" err="1"/>
              <a:t>OneToOne</a:t>
            </a:r>
            <a:r>
              <a:rPr lang="en-GB" sz="1400" dirty="0"/>
              <a:t> and @</a:t>
            </a:r>
            <a:r>
              <a:rPr lang="en-GB" sz="1400" dirty="0" err="1"/>
              <a:t>OneToMany</a:t>
            </a:r>
            <a:r>
              <a:rPr lang="en-GB" sz="1400" dirty="0"/>
              <a:t> type</a:t>
            </a:r>
          </a:p>
          <a:p>
            <a:pPr marL="0" indent="0">
              <a:buNone/>
            </a:pPr>
            <a:br>
              <a:rPr lang="en-GB" sz="1800" dirty="0"/>
            </a:br>
            <a:r>
              <a:rPr lang="en-GB" sz="1800" dirty="0"/>
              <a:t>The owner of the relationship is Question</a:t>
            </a:r>
          </a:p>
          <a:p>
            <a:endParaRPr lang="en-GB" sz="1800" dirty="0"/>
          </a:p>
        </p:txBody>
      </p:sp>
      <p:sp>
        <p:nvSpPr>
          <p:cNvPr id="6" name="Rectangle 5"/>
          <p:cNvSpPr/>
          <p:nvPr/>
        </p:nvSpPr>
        <p:spPr>
          <a:xfrm>
            <a:off x="3003082" y="197989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7" name="Rectangle 6"/>
          <p:cNvSpPr/>
          <p:nvPr/>
        </p:nvSpPr>
        <p:spPr>
          <a:xfrm>
            <a:off x="239020" y="197989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8" name="Diamond 7"/>
          <p:cNvSpPr/>
          <p:nvPr/>
        </p:nvSpPr>
        <p:spPr>
          <a:xfrm rot="5400000">
            <a:off x="2239472" y="2007090"/>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74289" y="2215711"/>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807939" y="2215712"/>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36741" y="2265246"/>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92694" y="2261146"/>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56797" y="1623922"/>
            <a:ext cx="1359988" cy="369332"/>
          </a:xfrm>
          <a:prstGeom prst="rect">
            <a:avLst/>
          </a:prstGeom>
          <a:noFill/>
        </p:spPr>
        <p:txBody>
          <a:bodyPr wrap="none" rtlCol="0">
            <a:spAutoFit/>
          </a:bodyPr>
          <a:lstStyle/>
          <a:p>
            <a:r>
              <a:rPr lang="en-GB" dirty="0"/>
              <a:t>consisting of</a:t>
            </a:r>
          </a:p>
        </p:txBody>
      </p:sp>
      <p:sp>
        <p:nvSpPr>
          <p:cNvPr id="14" name="Rectangle 13"/>
          <p:cNvSpPr/>
          <p:nvPr/>
        </p:nvSpPr>
        <p:spPr>
          <a:xfrm>
            <a:off x="3003082" y="35364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5" name="Rectangle 14"/>
          <p:cNvSpPr/>
          <p:nvPr/>
        </p:nvSpPr>
        <p:spPr>
          <a:xfrm>
            <a:off x="239020" y="35364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16" name="Straight Connector 15"/>
          <p:cNvCxnSpPr>
            <a:stCxn id="14" idx="1"/>
            <a:endCxn id="15" idx="3"/>
          </p:cNvCxnSpPr>
          <p:nvPr/>
        </p:nvCxnSpPr>
        <p:spPr>
          <a:xfrm flipH="1">
            <a:off x="1807938" y="3772318"/>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18635" y="3429000"/>
            <a:ext cx="300082" cy="369332"/>
          </a:xfrm>
          <a:prstGeom prst="rect">
            <a:avLst/>
          </a:prstGeom>
          <a:noFill/>
        </p:spPr>
        <p:txBody>
          <a:bodyPr wrap="none" rtlCol="0">
            <a:spAutoFit/>
          </a:bodyPr>
          <a:lstStyle/>
          <a:p>
            <a:r>
              <a:rPr lang="en-GB" dirty="0"/>
              <a:t>*</a:t>
            </a:r>
          </a:p>
        </p:txBody>
      </p:sp>
      <p:sp>
        <p:nvSpPr>
          <p:cNvPr id="17" name="Rectangle 13">
            <a:extLst>
              <a:ext uri="{FF2B5EF4-FFF2-40B4-BE49-F238E27FC236}">
                <a16:creationId xmlns:a16="http://schemas.microsoft.com/office/drawing/2014/main" id="{FAB68C02-2F49-DC44-B9A9-014DB449C2ED}"/>
              </a:ext>
            </a:extLst>
          </p:cNvPr>
          <p:cNvSpPr/>
          <p:nvPr/>
        </p:nvSpPr>
        <p:spPr>
          <a:xfrm>
            <a:off x="3003082" y="521153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8" name="Rectangle 14">
            <a:extLst>
              <a:ext uri="{FF2B5EF4-FFF2-40B4-BE49-F238E27FC236}">
                <a16:creationId xmlns:a16="http://schemas.microsoft.com/office/drawing/2014/main" id="{E5C40EC6-023A-7D4C-9119-74F38279DEE8}"/>
              </a:ext>
            </a:extLst>
          </p:cNvPr>
          <p:cNvSpPr/>
          <p:nvPr/>
        </p:nvSpPr>
        <p:spPr>
          <a:xfrm>
            <a:off x="239020" y="521153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19" name="Straight Connector 15">
            <a:extLst>
              <a:ext uri="{FF2B5EF4-FFF2-40B4-BE49-F238E27FC236}">
                <a16:creationId xmlns:a16="http://schemas.microsoft.com/office/drawing/2014/main" id="{8D4DA308-EA4A-2541-9FA9-3134C5FE32E0}"/>
              </a:ext>
            </a:extLst>
          </p:cNvPr>
          <p:cNvCxnSpPr>
            <a:cxnSpLocks/>
            <a:stCxn id="18" idx="3"/>
            <a:endCxn id="17" idx="1"/>
          </p:cNvCxnSpPr>
          <p:nvPr/>
        </p:nvCxnSpPr>
        <p:spPr>
          <a:xfrm>
            <a:off x="1807938" y="5447357"/>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99DD1684-6AEF-D54C-9BA8-1DE45323D616}"/>
              </a:ext>
            </a:extLst>
          </p:cNvPr>
          <p:cNvSpPr txBox="1"/>
          <p:nvPr/>
        </p:nvSpPr>
        <p:spPr>
          <a:xfrm>
            <a:off x="1792694" y="5093106"/>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805190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79" y="-104078"/>
            <a:ext cx="7886700" cy="1273524"/>
          </a:xfrm>
        </p:spPr>
        <p:txBody>
          <a:bodyPr/>
          <a:lstStyle/>
          <a:p>
            <a:r>
              <a:rPr lang="en-GB" dirty="0"/>
              <a:t>Entity Questionnaire</a:t>
            </a:r>
          </a:p>
        </p:txBody>
      </p:sp>
      <p:sp>
        <p:nvSpPr>
          <p:cNvPr id="5" name="Content Placeholder 4"/>
          <p:cNvSpPr>
            <a:spLocks noGrp="1"/>
          </p:cNvSpPr>
          <p:nvPr>
            <p:ph idx="1"/>
          </p:nvPr>
        </p:nvSpPr>
        <p:spPr>
          <a:xfrm>
            <a:off x="0" y="958378"/>
            <a:ext cx="9144000" cy="5899622"/>
          </a:xfrm>
        </p:spPr>
        <p:txBody>
          <a:bodyPr>
            <a:normAutofit fontScale="32500" lnSpcReduction="20000"/>
          </a:bodyPr>
          <a:lstStyle/>
          <a:p>
            <a:pPr marL="0" indent="0">
              <a:buNone/>
            </a:pPr>
            <a:r>
              <a:rPr lang="it-IT" i="1" dirty="0">
                <a:latin typeface="Courier New" panose="02070309020205020404" pitchFamily="49" charset="0"/>
                <a:cs typeface="Courier New" panose="02070309020205020404" pitchFamily="49" charset="0"/>
              </a:rPr>
              <a:t>@</a:t>
            </a:r>
            <a:r>
              <a:rPr lang="it-IT" i="1" dirty="0" err="1">
                <a:latin typeface="Courier New" panose="02070309020205020404" pitchFamily="49" charset="0"/>
                <a:cs typeface="Courier New" panose="02070309020205020404" pitchFamily="49" charset="0"/>
              </a:rPr>
              <a:t>Entity</a:t>
            </a:r>
            <a:endParaRPr lang="it-IT" dirty="0">
              <a:latin typeface="Courier New" panose="02070309020205020404" pitchFamily="49" charset="0"/>
              <a:cs typeface="Courier New" panose="02070309020205020404" pitchFamily="49" charset="0"/>
            </a:endParaRPr>
          </a:p>
          <a:p>
            <a:pPr marL="0" indent="0">
              <a:buNone/>
            </a:pPr>
            <a:r>
              <a:rPr lang="it-IT" i="1" dirty="0">
                <a:latin typeface="Courier New" panose="02070309020205020404" pitchFamily="49" charset="0"/>
                <a:cs typeface="Courier New" panose="02070309020205020404" pitchFamily="49" charset="0"/>
              </a:rPr>
              <a:t>@</a:t>
            </a:r>
            <a:r>
              <a:rPr lang="it-IT" i="1" dirty="0" err="1">
                <a:latin typeface="Courier New" panose="02070309020205020404" pitchFamily="49" charset="0"/>
                <a:cs typeface="Courier New" panose="02070309020205020404" pitchFamily="49" charset="0"/>
              </a:rPr>
              <a:t>Table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Questionnaire</a:t>
            </a:r>
            <a:r>
              <a:rPr lang="it-IT" dirty="0">
                <a:latin typeface="Courier New" panose="02070309020205020404" pitchFamily="49" charset="0"/>
                <a:cs typeface="Courier New" panose="02070309020205020404" pitchFamily="49" charset="0"/>
              </a:rPr>
              <a:t>", schema = "</a:t>
            </a:r>
            <a:r>
              <a:rPr lang="it-IT" dirty="0" err="1">
                <a:latin typeface="Courier New" panose="02070309020205020404" pitchFamily="49" charset="0"/>
                <a:cs typeface="Courier New" panose="02070309020205020404" pitchFamily="49" charset="0"/>
              </a:rPr>
              <a:t>gamified_marketing</a:t>
            </a:r>
            <a:r>
              <a:rPr lang="it-IT" dirty="0">
                <a:latin typeface="Courier New" panose="02070309020205020404" pitchFamily="49" charset="0"/>
                <a:cs typeface="Courier New" panose="02070309020205020404" pitchFamily="49" charset="0"/>
              </a:rPr>
              <a:t>")</a:t>
            </a:r>
          </a:p>
          <a:p>
            <a:pPr marL="0" indent="0">
              <a:buNone/>
            </a:pPr>
            <a:r>
              <a:rPr lang="it-IT" i="1" dirty="0">
                <a:latin typeface="Courier New" panose="02070309020205020404" pitchFamily="49" charset="0"/>
                <a:cs typeface="Courier New" panose="02070309020205020404" pitchFamily="49" charset="0"/>
              </a:rPr>
              <a:t>@</a:t>
            </a:r>
            <a:r>
              <a:rPr lang="it-IT" i="1" dirty="0" err="1">
                <a:latin typeface="Courier New" panose="02070309020205020404" pitchFamily="49" charset="0"/>
                <a:cs typeface="Courier New" panose="02070309020205020404" pitchFamily="49" charset="0"/>
              </a:rPr>
              <a:t>NamedQueries</a:t>
            </a:r>
            <a:r>
              <a:rPr lang="it-IT" dirty="0">
                <a:latin typeface="Courier New" panose="02070309020205020404" pitchFamily="49" charset="0"/>
                <a:cs typeface="Courier New" panose="02070309020205020404" pitchFamily="49" charset="0"/>
              </a:rPr>
              <a:t>({</a:t>
            </a: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NamedQuery</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Questionnaire.findDailyQuestionnaire</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query</a:t>
            </a:r>
            <a:r>
              <a:rPr lang="it-IT" dirty="0">
                <a:latin typeface="Courier New" panose="02070309020205020404" pitchFamily="49" charset="0"/>
                <a:cs typeface="Courier New" panose="02070309020205020404" pitchFamily="49" charset="0"/>
              </a:rPr>
              <a:t> = "SELECT </a:t>
            </a:r>
            <a:r>
              <a:rPr lang="it-IT" dirty="0" err="1">
                <a:latin typeface="Courier New" panose="02070309020205020404" pitchFamily="49" charset="0"/>
                <a:cs typeface="Courier New" panose="02070309020205020404" pitchFamily="49" charset="0"/>
              </a:rPr>
              <a:t>q</a:t>
            </a:r>
            <a:r>
              <a:rPr lang="it-IT" dirty="0">
                <a:latin typeface="Courier New" panose="02070309020205020404" pitchFamily="49" charset="0"/>
                <a:cs typeface="Courier New" panose="02070309020205020404" pitchFamily="49" charset="0"/>
              </a:rPr>
              <a:t> FROM </a:t>
            </a:r>
            <a:r>
              <a:rPr lang="it-IT" dirty="0" err="1">
                <a:latin typeface="Courier New" panose="02070309020205020404" pitchFamily="49" charset="0"/>
                <a:cs typeface="Courier New" panose="02070309020205020404" pitchFamily="49" charset="0"/>
              </a:rPr>
              <a:t>Questionnaire</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a:t>
            </a:r>
            <a:r>
              <a:rPr lang="it-IT" dirty="0">
                <a:latin typeface="Courier New" panose="02070309020205020404" pitchFamily="49" charset="0"/>
                <a:cs typeface="Courier New" panose="02070309020205020404" pitchFamily="49" charset="0"/>
              </a:rPr>
              <a:t> </a:t>
            </a:r>
          </a:p>
          <a:p>
            <a:pPr marL="0" indent="0">
              <a:buNone/>
            </a:pPr>
            <a:r>
              <a:rPr lang="it-IT" dirty="0">
                <a:latin typeface="Courier New" panose="02070309020205020404" pitchFamily="49" charset="0"/>
                <a:cs typeface="Courier New" panose="02070309020205020404" pitchFamily="49" charset="0"/>
              </a:rPr>
              <a:t>						WHERE </a:t>
            </a:r>
            <a:r>
              <a:rPr lang="it-IT" dirty="0" err="1">
                <a:latin typeface="Courier New" panose="02070309020205020404" pitchFamily="49" charset="0"/>
                <a:cs typeface="Courier New" panose="02070309020205020404" pitchFamily="49" charset="0"/>
              </a:rPr>
              <a:t>q.q_date</a:t>
            </a:r>
            <a:r>
              <a:rPr lang="it-IT" dirty="0">
                <a:latin typeface="Courier New" panose="02070309020205020404" pitchFamily="49" charset="0"/>
                <a:cs typeface="Courier New" panose="02070309020205020404" pitchFamily="49" charset="0"/>
              </a:rPr>
              <a:t> = :date"),</a:t>
            </a: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NamedQuery</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Questionnaire.findQuestionnaireDP</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query</a:t>
            </a:r>
            <a:r>
              <a:rPr lang="it-IT" dirty="0">
                <a:latin typeface="Courier New" panose="02070309020205020404" pitchFamily="49" charset="0"/>
                <a:cs typeface="Courier New" panose="02070309020205020404" pitchFamily="49" charset="0"/>
              </a:rPr>
              <a:t> = "SELECT </a:t>
            </a:r>
            <a:r>
              <a:rPr lang="it-IT" dirty="0" err="1">
                <a:latin typeface="Courier New" panose="02070309020205020404" pitchFamily="49" charset="0"/>
                <a:cs typeface="Courier New" panose="02070309020205020404" pitchFamily="49" charset="0"/>
              </a:rPr>
              <a:t>q</a:t>
            </a:r>
            <a:r>
              <a:rPr lang="it-IT" dirty="0">
                <a:latin typeface="Courier New" panose="02070309020205020404" pitchFamily="49" charset="0"/>
                <a:cs typeface="Courier New" panose="02070309020205020404" pitchFamily="49" charset="0"/>
              </a:rPr>
              <a:t> FROM </a:t>
            </a:r>
            <a:r>
              <a:rPr lang="it-IT" dirty="0" err="1">
                <a:latin typeface="Courier New" panose="02070309020205020404" pitchFamily="49" charset="0"/>
                <a:cs typeface="Courier New" panose="02070309020205020404" pitchFamily="49" charset="0"/>
              </a:rPr>
              <a:t>Questionnaire</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a:t>
            </a:r>
            <a:r>
              <a:rPr lang="it-IT" dirty="0">
                <a:latin typeface="Courier New" panose="02070309020205020404" pitchFamily="49" charset="0"/>
                <a:cs typeface="Courier New" panose="02070309020205020404" pitchFamily="49" charset="0"/>
              </a:rPr>
              <a:t>  </a:t>
            </a:r>
          </a:p>
          <a:p>
            <a:pPr marL="0" indent="0">
              <a:buNone/>
            </a:pPr>
            <a:r>
              <a:rPr lang="it-IT" dirty="0">
                <a:latin typeface="Courier New" panose="02070309020205020404" pitchFamily="49" charset="0"/>
                <a:cs typeface="Courier New" panose="02070309020205020404" pitchFamily="49" charset="0"/>
              </a:rPr>
              <a:t>					WHERE </a:t>
            </a:r>
            <a:r>
              <a:rPr lang="it-IT" dirty="0" err="1">
                <a:latin typeface="Courier New" panose="02070309020205020404" pitchFamily="49" charset="0"/>
                <a:cs typeface="Courier New" panose="02070309020205020404" pitchFamily="49" charset="0"/>
              </a:rPr>
              <a:t>q.q_date</a:t>
            </a:r>
            <a:r>
              <a:rPr lang="it-IT" dirty="0">
                <a:latin typeface="Courier New" panose="02070309020205020404" pitchFamily="49" charset="0"/>
                <a:cs typeface="Courier New" panose="02070309020205020404" pitchFamily="49" charset="0"/>
              </a:rPr>
              <a:t> = :date AND </a:t>
            </a:r>
            <a:r>
              <a:rPr lang="it-IT" dirty="0" err="1">
                <a:latin typeface="Courier New" panose="02070309020205020404" pitchFamily="49" charset="0"/>
                <a:cs typeface="Courier New" panose="02070309020205020404" pitchFamily="49" charset="0"/>
              </a:rPr>
              <a:t>q.product_idx</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product</a:t>
            </a:r>
            <a:r>
              <a:rPr lang="it-IT" dirty="0">
                <a:latin typeface="Courier New" panose="02070309020205020404" pitchFamily="49" charset="0"/>
                <a:cs typeface="Courier New" panose="02070309020205020404" pitchFamily="49" charset="0"/>
              </a:rPr>
              <a:t>"),</a:t>
            </a: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NamedQuery</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Questionnaire.findAllQuestionnaires</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query</a:t>
            </a:r>
            <a:r>
              <a:rPr lang="it-IT" dirty="0">
                <a:latin typeface="Courier New" panose="02070309020205020404" pitchFamily="49" charset="0"/>
                <a:cs typeface="Courier New" panose="02070309020205020404" pitchFamily="49" charset="0"/>
              </a:rPr>
              <a:t> = "SELECT </a:t>
            </a:r>
            <a:r>
              <a:rPr lang="it-IT" dirty="0" err="1">
                <a:latin typeface="Courier New" panose="02070309020205020404" pitchFamily="49" charset="0"/>
                <a:cs typeface="Courier New" panose="02070309020205020404" pitchFamily="49" charset="0"/>
              </a:rPr>
              <a:t>q</a:t>
            </a:r>
            <a:r>
              <a:rPr lang="it-IT" dirty="0">
                <a:latin typeface="Courier New" panose="02070309020205020404" pitchFamily="49" charset="0"/>
                <a:cs typeface="Courier New" panose="02070309020205020404" pitchFamily="49" charset="0"/>
              </a:rPr>
              <a:t> FROM </a:t>
            </a:r>
            <a:r>
              <a:rPr lang="it-IT" dirty="0" err="1">
                <a:latin typeface="Courier New" panose="02070309020205020404" pitchFamily="49" charset="0"/>
                <a:cs typeface="Courier New" panose="02070309020205020404" pitchFamily="49" charset="0"/>
              </a:rPr>
              <a:t>Questionnaire</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a:t>
            </a:r>
            <a:r>
              <a:rPr lang="it-IT" dirty="0">
                <a:latin typeface="Courier New" panose="02070309020205020404" pitchFamily="49" charset="0"/>
                <a:cs typeface="Courier New" panose="02070309020205020404" pitchFamily="49" charset="0"/>
              </a:rPr>
              <a:t>")</a:t>
            </a:r>
          </a:p>
          <a:p>
            <a:pPr marL="0" indent="0">
              <a:buNone/>
            </a:pPr>
            <a:r>
              <a:rPr lang="it-IT" dirty="0">
                <a:latin typeface="Courier New" panose="02070309020205020404" pitchFamily="49" charset="0"/>
                <a:cs typeface="Courier New" panose="02070309020205020404" pitchFamily="49" charset="0"/>
              </a:rPr>
              <a:t>})</a:t>
            </a:r>
          </a:p>
          <a:p>
            <a:pPr marL="0" indent="0">
              <a:buNone/>
            </a:pPr>
            <a:endParaRPr lang="it-IT" dirty="0">
              <a:latin typeface="Courier New" panose="02070309020205020404" pitchFamily="49" charset="0"/>
              <a:cs typeface="Courier New" panose="02070309020205020404" pitchFamily="49" charset="0"/>
            </a:endParaRPr>
          </a:p>
          <a:p>
            <a:pPr marL="0" indent="0">
              <a:buNone/>
            </a:pPr>
            <a:r>
              <a:rPr lang="it-IT" dirty="0">
                <a:latin typeface="Courier New" panose="02070309020205020404" pitchFamily="49" charset="0"/>
                <a:cs typeface="Courier New" panose="02070309020205020404" pitchFamily="49" charset="0"/>
              </a:rPr>
              <a:t>public </a:t>
            </a:r>
            <a:r>
              <a:rPr lang="it-IT" dirty="0" err="1">
                <a:latin typeface="Courier New" panose="02070309020205020404" pitchFamily="49" charset="0"/>
                <a:cs typeface="Courier New" panose="02070309020205020404" pitchFamily="49" charset="0"/>
              </a:rPr>
              <a:t>class</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Questionnaire</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implements</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Serializable</a:t>
            </a:r>
            <a:r>
              <a:rPr lang="it-IT" dirty="0">
                <a:latin typeface="Courier New" panose="02070309020205020404" pitchFamily="49" charset="0"/>
                <a:cs typeface="Courier New" panose="02070309020205020404" pitchFamily="49" charset="0"/>
              </a:rPr>
              <a:t> {</a:t>
            </a: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static</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final</a:t>
            </a:r>
            <a:r>
              <a:rPr lang="it-IT" dirty="0">
                <a:latin typeface="Courier New" panose="02070309020205020404" pitchFamily="49" charset="0"/>
                <a:cs typeface="Courier New" panose="02070309020205020404" pitchFamily="49" charset="0"/>
              </a:rPr>
              <a:t> long </a:t>
            </a:r>
            <a:r>
              <a:rPr lang="it-IT" b="1" i="1" dirty="0" err="1">
                <a:latin typeface="Courier New" panose="02070309020205020404" pitchFamily="49" charset="0"/>
                <a:cs typeface="Courier New" panose="02070309020205020404" pitchFamily="49" charset="0"/>
              </a:rPr>
              <a:t>serialVersionUID</a:t>
            </a:r>
            <a:r>
              <a:rPr lang="it-IT" dirty="0">
                <a:latin typeface="Courier New" panose="02070309020205020404" pitchFamily="49" charset="0"/>
                <a:cs typeface="Courier New" panose="02070309020205020404" pitchFamily="49" charset="0"/>
              </a:rPr>
              <a:t> = 1L;</a:t>
            </a:r>
          </a:p>
          <a:p>
            <a:pPr marL="0" indent="0">
              <a:buNone/>
            </a:pPr>
            <a:br>
              <a:rPr lang="it-IT" dirty="0">
                <a:latin typeface="Courier New" panose="02070309020205020404" pitchFamily="49" charset="0"/>
                <a:cs typeface="Courier New" panose="02070309020205020404" pitchFamily="49" charset="0"/>
              </a:rPr>
            </a:br>
            <a:r>
              <a:rPr lang="it-IT" dirty="0">
                <a:latin typeface="Courier New" panose="02070309020205020404" pitchFamily="49" charset="0"/>
                <a:cs typeface="Courier New" panose="02070309020205020404" pitchFamily="49" charset="0"/>
              </a:rPr>
              <a:t>	</a:t>
            </a:r>
            <a:r>
              <a:rPr lang="it-IT" i="1" dirty="0">
                <a:latin typeface="Courier New" panose="02070309020205020404" pitchFamily="49" charset="0"/>
                <a:cs typeface="Courier New" panose="02070309020205020404" pitchFamily="49" charset="0"/>
              </a:rPr>
              <a:t>@Id</a:t>
            </a:r>
            <a:endParaRPr lang="it-IT" dirty="0">
              <a:latin typeface="Courier New" panose="02070309020205020404" pitchFamily="49" charset="0"/>
              <a:cs typeface="Courier New" panose="02070309020205020404" pitchFamily="49" charset="0"/>
            </a:endParaRP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Column</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ID_questionnaire</a:t>
            </a:r>
            <a:r>
              <a:rPr lang="it-IT" dirty="0">
                <a:latin typeface="Courier New" panose="02070309020205020404" pitchFamily="49" charset="0"/>
                <a:cs typeface="Courier New" panose="02070309020205020404" pitchFamily="49" charset="0"/>
              </a:rPr>
              <a:t>")</a:t>
            </a: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GeneratedValue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strategy</a:t>
            </a:r>
            <a:r>
              <a:rPr lang="it-IT" dirty="0">
                <a:latin typeface="Courier New" panose="02070309020205020404" pitchFamily="49" charset="0"/>
                <a:cs typeface="Courier New" panose="02070309020205020404" pitchFamily="49" charset="0"/>
              </a:rPr>
              <a:t> = </a:t>
            </a:r>
            <a:r>
              <a:rPr lang="it-IT" i="1" dirty="0" err="1">
                <a:latin typeface="Courier New" panose="02070309020205020404" pitchFamily="49" charset="0"/>
                <a:cs typeface="Courier New" panose="02070309020205020404" pitchFamily="49" charset="0"/>
              </a:rPr>
              <a:t>GenerationType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IDENTITY</a:t>
            </a:r>
            <a:r>
              <a:rPr lang="it-IT" dirty="0">
                <a:latin typeface="Courier New" panose="02070309020205020404" pitchFamily="49" charset="0"/>
                <a:cs typeface="Courier New" panose="02070309020205020404" pitchFamily="49" charset="0"/>
              </a:rPr>
              <a:t>)</a:t>
            </a:r>
          </a:p>
          <a:p>
            <a:pPr marL="0" indent="0">
              <a:buNone/>
            </a:pPr>
            <a:endParaRPr lang="it-IT" dirty="0">
              <a:latin typeface="Courier New" panose="02070309020205020404" pitchFamily="49" charset="0"/>
              <a:cs typeface="Courier New" panose="02070309020205020404" pitchFamily="49" charset="0"/>
            </a:endParaRP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ID_questionnaire</a:t>
            </a:r>
            <a:r>
              <a:rPr lang="it-IT" dirty="0">
                <a:latin typeface="Courier New" panose="02070309020205020404" pitchFamily="49" charset="0"/>
                <a:cs typeface="Courier New" panose="02070309020205020404" pitchFamily="49" charset="0"/>
              </a:rPr>
              <a:t>;</a:t>
            </a: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String</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q_date</a:t>
            </a:r>
            <a:r>
              <a:rPr lang="it-IT" dirty="0">
                <a:latin typeface="Courier New" panose="02070309020205020404" pitchFamily="49" charset="0"/>
                <a:cs typeface="Courier New" panose="02070309020205020404" pitchFamily="49" charset="0"/>
              </a:rPr>
              <a:t>;</a:t>
            </a:r>
          </a:p>
          <a:p>
            <a:pPr marL="0" indent="0">
              <a:buNone/>
            </a:pPr>
            <a:r>
              <a:rPr lang="it-IT" i="1" dirty="0">
                <a:latin typeface="Courier New" panose="02070309020205020404" pitchFamily="49" charset="0"/>
                <a:cs typeface="Courier New" panose="02070309020205020404" pitchFamily="49" charset="0"/>
              </a:rPr>
              <a:t>	</a:t>
            </a: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OneToOne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fetch</a:t>
            </a:r>
            <a:r>
              <a:rPr lang="it-IT" dirty="0">
                <a:latin typeface="Courier New" panose="02070309020205020404" pitchFamily="49" charset="0"/>
                <a:cs typeface="Courier New" panose="02070309020205020404" pitchFamily="49" charset="0"/>
              </a:rPr>
              <a:t> = </a:t>
            </a:r>
            <a:r>
              <a:rPr lang="it-IT" i="1" dirty="0" err="1">
                <a:latin typeface="Courier New" panose="02070309020205020404" pitchFamily="49" charset="0"/>
                <a:cs typeface="Courier New" panose="02070309020205020404" pitchFamily="49" charset="0"/>
              </a:rPr>
              <a:t>FetchType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EAGER</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cascade</a:t>
            </a:r>
            <a:r>
              <a:rPr lang="it-IT" dirty="0">
                <a:latin typeface="Courier New" panose="02070309020205020404" pitchFamily="49" charset="0"/>
                <a:cs typeface="Courier New" panose="02070309020205020404" pitchFamily="49" charset="0"/>
              </a:rPr>
              <a:t> = { </a:t>
            </a:r>
            <a:r>
              <a:rPr lang="it-IT" i="1" dirty="0" err="1">
                <a:latin typeface="Courier New" panose="02070309020205020404" pitchFamily="49" charset="0"/>
                <a:cs typeface="Courier New" panose="02070309020205020404" pitchFamily="49" charset="0"/>
              </a:rPr>
              <a:t>CascadeType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PERSIST</a:t>
            </a:r>
            <a:r>
              <a:rPr lang="it-IT" dirty="0">
                <a:latin typeface="Courier New" panose="02070309020205020404" pitchFamily="49" charset="0"/>
                <a:cs typeface="Courier New" panose="02070309020205020404" pitchFamily="49" charset="0"/>
              </a:rPr>
              <a:t> })</a:t>
            </a: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JoinColumn</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product_idx</a:t>
            </a:r>
            <a:r>
              <a:rPr lang="it-IT" dirty="0">
                <a:latin typeface="Courier New" panose="02070309020205020404" pitchFamily="49" charset="0"/>
                <a:cs typeface="Courier New" panose="02070309020205020404" pitchFamily="49" charset="0"/>
              </a:rPr>
              <a:t>")</a:t>
            </a:r>
          </a:p>
          <a:p>
            <a:pPr marL="0" indent="0">
              <a:buNone/>
            </a:pPr>
            <a:r>
              <a:rPr lang="it-IT" dirty="0">
                <a:latin typeface="Courier New" panose="02070309020205020404" pitchFamily="49" charset="0"/>
                <a:cs typeface="Courier New" panose="02070309020205020404" pitchFamily="49" charset="0"/>
              </a:rPr>
              <a:t>	private Product </a:t>
            </a:r>
            <a:r>
              <a:rPr lang="it-IT" dirty="0" err="1">
                <a:latin typeface="Courier New" panose="02070309020205020404" pitchFamily="49" charset="0"/>
                <a:cs typeface="Courier New" panose="02070309020205020404" pitchFamily="49" charset="0"/>
              </a:rPr>
              <a:t>product_idx</a:t>
            </a:r>
            <a:r>
              <a:rPr lang="it-IT" dirty="0">
                <a:latin typeface="Courier New" panose="02070309020205020404" pitchFamily="49" charset="0"/>
                <a:cs typeface="Courier New" panose="02070309020205020404" pitchFamily="49" charset="0"/>
              </a:rPr>
              <a:t>;</a:t>
            </a:r>
          </a:p>
          <a:p>
            <a:pPr marL="0" indent="0">
              <a:buNone/>
            </a:pPr>
            <a:endParaRPr lang="it-IT" i="1" dirty="0">
              <a:latin typeface="Courier New" panose="02070309020205020404" pitchFamily="49" charset="0"/>
              <a:cs typeface="Courier New" panose="02070309020205020404" pitchFamily="49" charset="0"/>
            </a:endParaRP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OneToMany</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fetch</a:t>
            </a:r>
            <a:r>
              <a:rPr lang="it-IT" dirty="0">
                <a:latin typeface="Courier New" panose="02070309020205020404" pitchFamily="49" charset="0"/>
                <a:cs typeface="Courier New" panose="02070309020205020404" pitchFamily="49" charset="0"/>
              </a:rPr>
              <a:t> = </a:t>
            </a:r>
            <a:r>
              <a:rPr lang="it-IT" i="1" dirty="0" err="1">
                <a:latin typeface="Courier New" panose="02070309020205020404" pitchFamily="49" charset="0"/>
                <a:cs typeface="Courier New" panose="02070309020205020404" pitchFamily="49" charset="0"/>
              </a:rPr>
              <a:t>FetchType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LAZY</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mappedBy</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questionnaire_idx</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cascade</a:t>
            </a:r>
            <a:r>
              <a:rPr lang="it-IT" dirty="0">
                <a:latin typeface="Courier New" panose="02070309020205020404" pitchFamily="49" charset="0"/>
                <a:cs typeface="Courier New" panose="02070309020205020404" pitchFamily="49" charset="0"/>
              </a:rPr>
              <a:t> = { </a:t>
            </a:r>
            <a:r>
              <a:rPr lang="it-IT" i="1" dirty="0" err="1">
                <a:latin typeface="Courier New" panose="02070309020205020404" pitchFamily="49" charset="0"/>
                <a:cs typeface="Courier New" panose="02070309020205020404" pitchFamily="49" charset="0"/>
              </a:rPr>
              <a:t>CascadeType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PERSIST</a:t>
            </a:r>
            <a:r>
              <a:rPr lang="it-IT"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CascadeType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REMOVE</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orphanRemoval</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true</a:t>
            </a:r>
            <a:r>
              <a:rPr lang="it-IT" dirty="0">
                <a:latin typeface="Courier New" panose="02070309020205020404" pitchFamily="49" charset="0"/>
                <a:cs typeface="Courier New" panose="02070309020205020404" pitchFamily="49" charset="0"/>
              </a:rPr>
              <a:t>)</a:t>
            </a:r>
          </a:p>
          <a:p>
            <a:pPr marL="0" indent="0">
              <a:buNone/>
            </a:pPr>
            <a:r>
              <a:rPr lang="it-IT" dirty="0">
                <a:latin typeface="Courier New" panose="02070309020205020404" pitchFamily="49" charset="0"/>
                <a:cs typeface="Courier New" panose="02070309020205020404" pitchFamily="49" charset="0"/>
              </a:rPr>
              <a:t>	private List&lt;</a:t>
            </a:r>
            <a:r>
              <a:rPr lang="it-IT" dirty="0" err="1">
                <a:latin typeface="Courier New" panose="02070309020205020404" pitchFamily="49" charset="0"/>
                <a:cs typeface="Courier New" panose="02070309020205020404" pitchFamily="49" charset="0"/>
              </a:rPr>
              <a:t>Question</a:t>
            </a:r>
            <a:r>
              <a:rPr lang="it-IT" dirty="0">
                <a:latin typeface="Courier New" panose="02070309020205020404" pitchFamily="49" charset="0"/>
                <a:cs typeface="Courier New" panose="02070309020205020404" pitchFamily="49" charset="0"/>
              </a:rPr>
              <a:t>&gt; </a:t>
            </a:r>
            <a:r>
              <a:rPr lang="it-IT" dirty="0" err="1">
                <a:latin typeface="Courier New" panose="02070309020205020404" pitchFamily="49" charset="0"/>
                <a:cs typeface="Courier New" panose="02070309020205020404" pitchFamily="49" charset="0"/>
              </a:rPr>
              <a:t>questions</a:t>
            </a:r>
            <a:r>
              <a:rPr lang="it-IT" dirty="0">
                <a:latin typeface="Courier New" panose="02070309020205020404" pitchFamily="49" charset="0"/>
                <a:cs typeface="Courier New" panose="02070309020205020404" pitchFamily="49" charset="0"/>
              </a:rPr>
              <a:t> = new </a:t>
            </a:r>
            <a:r>
              <a:rPr lang="it-IT" dirty="0" err="1">
                <a:latin typeface="Courier New" panose="02070309020205020404" pitchFamily="49" charset="0"/>
                <a:cs typeface="Courier New" panose="02070309020205020404" pitchFamily="49" charset="0"/>
              </a:rPr>
              <a:t>ArrayList</a:t>
            </a:r>
            <a:r>
              <a:rPr lang="it-IT" dirty="0">
                <a:latin typeface="Courier New" panose="02070309020205020404" pitchFamily="49" charset="0"/>
                <a:cs typeface="Courier New" panose="02070309020205020404" pitchFamily="49" charset="0"/>
              </a:rPr>
              <a:t>&lt;&gt;();</a:t>
            </a:r>
          </a:p>
        </p:txBody>
      </p:sp>
    </p:spTree>
    <p:extLst>
      <p:ext uri="{BB962C8B-B14F-4D97-AF65-F5344CB8AC3E}">
        <p14:creationId xmlns:p14="http://schemas.microsoft.com/office/powerpoint/2010/main" val="62889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of Questionnaire</a:t>
            </a:r>
          </a:p>
        </p:txBody>
      </p:sp>
      <p:sp>
        <p:nvSpPr>
          <p:cNvPr id="3" name="Content Placeholder 2"/>
          <p:cNvSpPr>
            <a:spLocks noGrp="1"/>
          </p:cNvSpPr>
          <p:nvPr>
            <p:ph idx="1"/>
          </p:nvPr>
        </p:nvSpPr>
        <p:spPr>
          <a:xfrm>
            <a:off x="308982" y="1624903"/>
            <a:ext cx="4106902" cy="4946882"/>
          </a:xfrm>
        </p:spPr>
        <p:txBody>
          <a:bodyPr>
            <a:normAutofit/>
          </a:bodyPr>
          <a:lstStyle/>
          <a:p>
            <a:pPr marL="0" inden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Questionnaire</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a:t>
            </a:r>
          </a:p>
          <a:p>
            <a:pPr marL="0" indent="0">
              <a:buNone/>
            </a:pP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Questionnaire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String</a:t>
            </a:r>
            <a:r>
              <a:rPr lang="it-IT" sz="1400" dirty="0">
                <a:latin typeface="Courier New" panose="02070309020205020404" pitchFamily="49" charset="0"/>
                <a:cs typeface="Courier New" panose="02070309020205020404" pitchFamily="49" charset="0"/>
              </a:rPr>
              <a:t> date, Product </a:t>
            </a:r>
            <a:r>
              <a:rPr lang="it-IT" sz="1400" dirty="0" err="1">
                <a:latin typeface="Courier New" panose="02070309020205020404" pitchFamily="49" charset="0"/>
                <a:cs typeface="Courier New" panose="02070309020205020404" pitchFamily="49" charset="0"/>
              </a:rPr>
              <a:t>product</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q_date</a:t>
            </a:r>
            <a:r>
              <a:rPr lang="it-IT" sz="1400" dirty="0">
                <a:latin typeface="Courier New" panose="02070309020205020404" pitchFamily="49" charset="0"/>
                <a:cs typeface="Courier New" panose="02070309020205020404" pitchFamily="49" charset="0"/>
              </a:rPr>
              <a:t> = date;</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product_idx</a:t>
            </a:r>
            <a:r>
              <a:rPr lang="it-IT" sz="1400" dirty="0">
                <a:latin typeface="Courier New" panose="02070309020205020404" pitchFamily="49" charset="0"/>
                <a:cs typeface="Courier New" panose="02070309020205020404" pitchFamily="49" charset="0"/>
              </a:rPr>
              <a:t> = </a:t>
            </a:r>
            <a:r>
              <a:rPr lang="it-IT" sz="1400" dirty="0" err="1">
                <a:latin typeface="Courier New" panose="02070309020205020404" pitchFamily="49" charset="0"/>
                <a:cs typeface="Courier New" panose="02070309020205020404" pitchFamily="49" charset="0"/>
              </a:rPr>
              <a:t>product</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dirty="0">
                <a:latin typeface="Courier New" panose="02070309020205020404" pitchFamily="49" charset="0"/>
                <a:cs typeface="Courier New" panose="02070309020205020404" pitchFamily="49" charset="0"/>
              </a:rPr>
              <a:t>// getter and setter methods...</a:t>
            </a:r>
          </a:p>
        </p:txBody>
      </p:sp>
      <p:sp>
        <p:nvSpPr>
          <p:cNvPr id="4" name="Content Placeholder 2">
            <a:extLst>
              <a:ext uri="{FF2B5EF4-FFF2-40B4-BE49-F238E27FC236}">
                <a16:creationId xmlns:a16="http://schemas.microsoft.com/office/drawing/2014/main" id="{2B0CCDE5-2DD3-6D40-9F1C-C304CA03C85B}"/>
              </a:ext>
            </a:extLst>
          </p:cNvPr>
          <p:cNvSpPr txBox="1">
            <a:spLocks/>
          </p:cNvSpPr>
          <p:nvPr/>
        </p:nvSpPr>
        <p:spPr>
          <a:xfrm>
            <a:off x="4735552" y="1624903"/>
            <a:ext cx="4341524" cy="49468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400" dirty="0">
                <a:latin typeface="Courier New" panose="02070309020205020404" pitchFamily="49" charset="0"/>
                <a:cs typeface="Courier New" panose="02070309020205020404" pitchFamily="49" charset="0"/>
              </a:rPr>
              <a:t>public List&lt;</a:t>
            </a:r>
            <a:r>
              <a:rPr lang="it-IT" sz="1400" dirty="0" err="1">
                <a:latin typeface="Courier New" panose="02070309020205020404" pitchFamily="49" charset="0"/>
                <a:cs typeface="Courier New" panose="02070309020205020404" pitchFamily="49" charset="0"/>
              </a:rPr>
              <a:t>Question</a:t>
            </a:r>
            <a:r>
              <a:rPr lang="it-IT" sz="1400" dirty="0">
                <a:latin typeface="Courier New" panose="02070309020205020404" pitchFamily="49" charset="0"/>
                <a:cs typeface="Courier New" panose="02070309020205020404" pitchFamily="49" charset="0"/>
              </a:rPr>
              <a:t>&gt; </a:t>
            </a:r>
            <a:r>
              <a:rPr lang="it-IT" sz="1400" dirty="0" err="1">
                <a:latin typeface="Courier New" panose="02070309020205020404" pitchFamily="49" charset="0"/>
                <a:cs typeface="Courier New" panose="02070309020205020404" pitchFamily="49" charset="0"/>
              </a:rPr>
              <a:t>getQuestions</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return</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this.questions</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a:t>
            </a:r>
          </a:p>
          <a:p>
            <a:pPr marL="0" indent="0">
              <a:buNone/>
            </a:pPr>
            <a:br>
              <a:rPr lang="it-IT" sz="1400" dirty="0">
                <a:latin typeface="Courier New" panose="02070309020205020404" pitchFamily="49" charset="0"/>
                <a:cs typeface="Courier New" panose="02070309020205020404" pitchFamily="49" charset="0"/>
              </a:rPr>
            </a:b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void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add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Question</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question</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questions.add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question</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question.setQuestionnaire</a:t>
            </a:r>
            <a:r>
              <a:rPr lang="it-IT" sz="1300" dirty="0">
                <a:latin typeface="Courier New" panose="02070309020205020404" pitchFamily="49" charset="0"/>
                <a:cs typeface="Courier New" panose="02070309020205020404" pitchFamily="49" charset="0"/>
              </a:rPr>
              <a:t>(</a:t>
            </a:r>
            <a:r>
              <a:rPr lang="it-IT" sz="1300" dirty="0" err="1">
                <a:latin typeface="Courier New" panose="02070309020205020404" pitchFamily="49" charset="0"/>
                <a:cs typeface="Courier New" panose="02070309020205020404" pitchFamily="49" charset="0"/>
              </a:rPr>
              <a:t>this</a:t>
            </a:r>
            <a:r>
              <a:rPr lang="it-IT" sz="13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a:t>
            </a:r>
          </a:p>
          <a:p>
            <a:pPr marL="0" indent="0">
              <a:buNone/>
            </a:pPr>
            <a:br>
              <a:rPr lang="it-IT" sz="1400" dirty="0">
                <a:latin typeface="Courier New" panose="02070309020205020404" pitchFamily="49" charset="0"/>
                <a:cs typeface="Courier New" panose="02070309020205020404" pitchFamily="49" charset="0"/>
              </a:rPr>
            </a:b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void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removeQuestion</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Question</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question</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getQuestions</a:t>
            </a:r>
            <a:r>
              <a:rPr lang="it-IT" sz="1300" dirty="0">
                <a:latin typeface="Courier New" panose="02070309020205020404" pitchFamily="49" charset="0"/>
                <a:cs typeface="Courier New" panose="02070309020205020404" pitchFamily="49" charset="0"/>
              </a:rPr>
              <a:t>().</a:t>
            </a:r>
            <a:r>
              <a:rPr lang="it-IT" sz="1300" dirty="0" err="1">
                <a:latin typeface="Courier New" panose="02070309020205020404" pitchFamily="49" charset="0"/>
                <a:cs typeface="Courier New" panose="02070309020205020404" pitchFamily="49" charset="0"/>
              </a:rPr>
              <a:t>remove</a:t>
            </a:r>
            <a:r>
              <a:rPr lang="it-IT" sz="1300" dirty="0">
                <a:latin typeface="Courier New" panose="02070309020205020404" pitchFamily="49" charset="0"/>
                <a:cs typeface="Courier New" panose="02070309020205020404" pitchFamily="49" charset="0"/>
              </a:rPr>
              <a:t>(</a:t>
            </a:r>
            <a:r>
              <a:rPr lang="it-IT" sz="1300" dirty="0" err="1">
                <a:latin typeface="Courier New" panose="02070309020205020404" pitchFamily="49" charset="0"/>
                <a:cs typeface="Courier New" panose="02070309020205020404" pitchFamily="49" charset="0"/>
              </a:rPr>
              <a:t>question</a:t>
            </a:r>
            <a:r>
              <a:rPr lang="it-IT" sz="13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a:t>
            </a:r>
          </a:p>
        </p:txBody>
      </p:sp>
      <p:cxnSp>
        <p:nvCxnSpPr>
          <p:cNvPr id="6" name="Connettore 1 5">
            <a:extLst>
              <a:ext uri="{FF2B5EF4-FFF2-40B4-BE49-F238E27FC236}">
                <a16:creationId xmlns:a16="http://schemas.microsoft.com/office/drawing/2014/main" id="{67DDB9C1-ACB2-AF4E-B1F7-0D60331CD351}"/>
              </a:ext>
            </a:extLst>
          </p:cNvPr>
          <p:cNvCxnSpPr>
            <a:cxnSpLocks/>
          </p:cNvCxnSpPr>
          <p:nvPr/>
        </p:nvCxnSpPr>
        <p:spPr>
          <a:xfrm>
            <a:off x="4408448" y="1553737"/>
            <a:ext cx="7436" cy="4939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287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“report” </a:t>
            </a:r>
          </a:p>
        </p:txBody>
      </p:sp>
      <p:sp>
        <p:nvSpPr>
          <p:cNvPr id="5" name="Content Placeholder 4"/>
          <p:cNvSpPr>
            <a:spLocks noGrp="1"/>
          </p:cNvSpPr>
          <p:nvPr>
            <p:ph sz="half" idx="2"/>
          </p:nvPr>
        </p:nvSpPr>
        <p:spPr>
          <a:xfrm>
            <a:off x="4856447" y="1743850"/>
            <a:ext cx="3886200" cy="4351338"/>
          </a:xfrm>
        </p:spPr>
        <p:txBody>
          <a:bodyPr>
            <a:normAutofit fontScale="85000" lnSpcReduction="10000"/>
          </a:bodyPr>
          <a:lstStyle/>
          <a:p>
            <a:r>
              <a:rPr lang="en-GB" sz="2400" dirty="0"/>
              <a:t>Questionnaire </a:t>
            </a:r>
            <a:r>
              <a:rPr lang="en-GB" sz="2400" dirty="0">
                <a:sym typeface="Wingdings" panose="05000000000000000000" pitchFamily="2" charset="2"/>
              </a:rPr>
              <a:t></a:t>
            </a:r>
            <a:r>
              <a:rPr lang="en-GB" sz="2400" dirty="0"/>
              <a:t> Product </a:t>
            </a:r>
            <a:br>
              <a:rPr lang="en-GB" dirty="0"/>
            </a:br>
            <a:r>
              <a:rPr lang="en-GB" sz="1700" dirty="0"/>
              <a:t>- @</a:t>
            </a:r>
            <a:r>
              <a:rPr lang="en-GB" sz="1700" dirty="0" err="1"/>
              <a:t>OneToOne</a:t>
            </a:r>
            <a:br>
              <a:rPr lang="en-GB" sz="1700" dirty="0"/>
            </a:br>
            <a:r>
              <a:rPr lang="en-GB" sz="1700" dirty="0"/>
              <a:t>- Unidirectional relationship, since we don’t have any necessity to have bidirectionality in this case</a:t>
            </a:r>
            <a:br>
              <a:rPr lang="en-GB" sz="1700" dirty="0"/>
            </a:br>
            <a:r>
              <a:rPr lang="en-GB" sz="1700" dirty="0"/>
              <a:t>- </a:t>
            </a:r>
            <a:r>
              <a:rPr lang="en-GB" sz="1700" dirty="0" err="1"/>
              <a:t>fetchType.EAGER</a:t>
            </a:r>
            <a:r>
              <a:rPr lang="en-GB" sz="1700" dirty="0"/>
              <a:t>, since in the home page the application should display the product name and image</a:t>
            </a:r>
            <a:br>
              <a:rPr lang="en-GB" sz="1700" dirty="0"/>
            </a:br>
            <a:r>
              <a:rPr lang="en-GB" sz="1700" dirty="0"/>
              <a:t>- cascade: persist and remove, since this cascading configuration avoid us to create the product invocating a method, but allows us to persist the product persisting the questionnaire. Furthermore the questionnaire is strictly connected to one product, and vice versa; so when we delete the questionnaire from the database we want also to delete the product related</a:t>
            </a:r>
            <a:br>
              <a:rPr lang="en-GB" sz="1700" dirty="0"/>
            </a:br>
            <a:r>
              <a:rPr lang="en-GB" sz="1700" dirty="0"/>
              <a:t>- orphan removal: true, because we want to delete from the database also the product related when we delete the questionnaire</a:t>
            </a:r>
          </a:p>
          <a:p>
            <a:pPr marL="0" indent="0">
              <a:buNone/>
            </a:pPr>
            <a:r>
              <a:rPr lang="en-GB" sz="2100" dirty="0"/>
              <a:t>The owner of the relationship is obviously Questionnaire</a:t>
            </a:r>
          </a:p>
        </p:txBody>
      </p:sp>
      <p:sp>
        <p:nvSpPr>
          <p:cNvPr id="6" name="Rectangle 5"/>
          <p:cNvSpPr/>
          <p:nvPr/>
        </p:nvSpPr>
        <p:spPr>
          <a:xfrm>
            <a:off x="3003082" y="2683384"/>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7" name="Rectangle 6"/>
          <p:cNvSpPr/>
          <p:nvPr/>
        </p:nvSpPr>
        <p:spPr>
          <a:xfrm>
            <a:off x="239020" y="2683384"/>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8" name="Diamond 7"/>
          <p:cNvSpPr/>
          <p:nvPr/>
        </p:nvSpPr>
        <p:spPr>
          <a:xfrm rot="5400000">
            <a:off x="2239472" y="2710582"/>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74289" y="2919203"/>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807939" y="2919204"/>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36741" y="2968738"/>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92694" y="2964638"/>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2015412" y="2349954"/>
            <a:ext cx="777970" cy="369332"/>
          </a:xfrm>
          <a:prstGeom prst="rect">
            <a:avLst/>
          </a:prstGeom>
          <a:noFill/>
        </p:spPr>
        <p:txBody>
          <a:bodyPr wrap="none" rtlCol="0">
            <a:spAutoFit/>
          </a:bodyPr>
          <a:lstStyle/>
          <a:p>
            <a:r>
              <a:rPr lang="en-GB" dirty="0"/>
              <a:t>report</a:t>
            </a:r>
          </a:p>
        </p:txBody>
      </p:sp>
      <p:sp>
        <p:nvSpPr>
          <p:cNvPr id="14" name="Rectangle 13"/>
          <p:cNvSpPr/>
          <p:nvPr/>
        </p:nvSpPr>
        <p:spPr>
          <a:xfrm>
            <a:off x="3003082" y="4566584"/>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15" name="Rectangle 14"/>
          <p:cNvSpPr/>
          <p:nvPr/>
        </p:nvSpPr>
        <p:spPr>
          <a:xfrm>
            <a:off x="239020" y="4566584"/>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16" name="Straight Connector 15"/>
          <p:cNvCxnSpPr>
            <a:stCxn id="14" idx="1"/>
            <a:endCxn id="15" idx="3"/>
          </p:cNvCxnSpPr>
          <p:nvPr/>
        </p:nvCxnSpPr>
        <p:spPr>
          <a:xfrm flipH="1">
            <a:off x="1807938" y="4802403"/>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18635" y="445908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739190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302"/>
            <a:ext cx="7886700" cy="1325563"/>
          </a:xfrm>
        </p:spPr>
        <p:txBody>
          <a:bodyPr/>
          <a:lstStyle/>
          <a:p>
            <a:r>
              <a:rPr lang="en-GB" dirty="0"/>
              <a:t>Entity Product</a:t>
            </a:r>
          </a:p>
        </p:txBody>
      </p:sp>
      <p:sp>
        <p:nvSpPr>
          <p:cNvPr id="5" name="Content Placeholder 4"/>
          <p:cNvSpPr>
            <a:spLocks noGrp="1"/>
          </p:cNvSpPr>
          <p:nvPr>
            <p:ph idx="1"/>
          </p:nvPr>
        </p:nvSpPr>
        <p:spPr>
          <a:xfrm>
            <a:off x="0" y="1151666"/>
            <a:ext cx="9144000" cy="5706334"/>
          </a:xfrm>
        </p:spPr>
        <p:txBody>
          <a:bodyPr>
            <a:normAutofit/>
          </a:bodyPr>
          <a:lstStyle/>
          <a:p>
            <a:pPr marL="0" indent="0">
              <a:buNone/>
            </a:pPr>
            <a:r>
              <a:rPr lang="it-IT" sz="1400" i="1" dirty="0">
                <a:latin typeface="Courier New" panose="02070309020205020404" pitchFamily="49" charset="0"/>
                <a:cs typeface="Courier New" panose="02070309020205020404" pitchFamily="49" charset="0"/>
              </a:rPr>
              <a:t>@</a:t>
            </a:r>
            <a:r>
              <a:rPr lang="it-IT" sz="1400" i="1" dirty="0" err="1">
                <a:latin typeface="Courier New" panose="02070309020205020404" pitchFamily="49" charset="0"/>
                <a:cs typeface="Courier New" panose="02070309020205020404" pitchFamily="49" charset="0"/>
              </a:rPr>
              <a:t>Entity</a:t>
            </a:r>
            <a:endParaRPr lang="it-IT" sz="1400" dirty="0">
              <a:latin typeface="Courier New" panose="02070309020205020404" pitchFamily="49" charset="0"/>
              <a:cs typeface="Courier New" panose="02070309020205020404" pitchFamily="49" charset="0"/>
            </a:endParaRPr>
          </a:p>
          <a:p>
            <a:pPr marL="0" indent="0">
              <a:buNone/>
            </a:pPr>
            <a:r>
              <a:rPr lang="it-IT" sz="1400" i="1" dirty="0">
                <a:latin typeface="Courier New" panose="02070309020205020404" pitchFamily="49" charset="0"/>
                <a:cs typeface="Courier New" panose="02070309020205020404" pitchFamily="49" charset="0"/>
              </a:rPr>
              <a:t>@</a:t>
            </a:r>
            <a:r>
              <a:rPr lang="it-IT" sz="1400" i="1" dirty="0" err="1">
                <a:latin typeface="Courier New" panose="02070309020205020404" pitchFamily="49" charset="0"/>
                <a:cs typeface="Courier New" panose="02070309020205020404" pitchFamily="49" charset="0"/>
              </a:rPr>
              <a:t>Table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name</a:t>
            </a:r>
            <a:r>
              <a:rPr lang="it-IT" sz="1400" dirty="0">
                <a:latin typeface="Courier New" panose="02070309020205020404" pitchFamily="49" charset="0"/>
                <a:cs typeface="Courier New" panose="02070309020205020404" pitchFamily="49" charset="0"/>
              </a:rPr>
              <a:t> = "Product", schema = "</a:t>
            </a:r>
            <a:r>
              <a:rPr lang="it-IT" sz="1400" dirty="0" err="1">
                <a:latin typeface="Courier New" panose="02070309020205020404" pitchFamily="49" charset="0"/>
                <a:cs typeface="Courier New" panose="02070309020205020404" pitchFamily="49" charset="0"/>
              </a:rPr>
              <a:t>gamified_marketing</a:t>
            </a:r>
            <a:r>
              <a:rPr lang="it-IT" sz="1400" dirty="0">
                <a:latin typeface="Courier New" panose="02070309020205020404" pitchFamily="49" charset="0"/>
                <a:cs typeface="Courier New" panose="02070309020205020404" pitchFamily="49" charset="0"/>
              </a:rPr>
              <a:t>")</a:t>
            </a:r>
          </a:p>
          <a:p>
            <a:pPr marL="0" indent="0">
              <a:buNone/>
            </a:pPr>
            <a:r>
              <a:rPr lang="it-IT" sz="1400" i="1" dirty="0">
                <a:latin typeface="Courier New" panose="02070309020205020404" pitchFamily="49" charset="0"/>
                <a:cs typeface="Courier New" panose="02070309020205020404" pitchFamily="49" charset="0"/>
              </a:rPr>
              <a:t>@</a:t>
            </a:r>
            <a:r>
              <a:rPr lang="it-IT" sz="1400" i="1" dirty="0" err="1">
                <a:latin typeface="Courier New" panose="02070309020205020404" pitchFamily="49" charset="0"/>
                <a:cs typeface="Courier New" panose="02070309020205020404" pitchFamily="49" charset="0"/>
              </a:rPr>
              <a:t>NamedQuery</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name</a:t>
            </a:r>
            <a:r>
              <a:rPr lang="it-IT" sz="1400" dirty="0">
                <a:latin typeface="Courier New" panose="02070309020205020404" pitchFamily="49" charset="0"/>
                <a:cs typeface="Courier New" panose="02070309020205020404" pitchFamily="49" charset="0"/>
              </a:rPr>
              <a:t> = "</a:t>
            </a:r>
            <a:r>
              <a:rPr lang="it-IT" sz="1400" dirty="0" err="1">
                <a:latin typeface="Courier New" panose="02070309020205020404" pitchFamily="49" charset="0"/>
                <a:cs typeface="Courier New" panose="02070309020205020404" pitchFamily="49" charset="0"/>
              </a:rPr>
              <a:t>Product.getProduct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query</a:t>
            </a:r>
            <a:r>
              <a:rPr lang="it-IT" sz="1400" dirty="0">
                <a:latin typeface="Courier New" panose="02070309020205020404" pitchFamily="49" charset="0"/>
                <a:cs typeface="Courier New" panose="02070309020205020404" pitchFamily="49" charset="0"/>
              </a:rPr>
              <a:t> = "SELECT </a:t>
            </a:r>
            <a:r>
              <a:rPr lang="it-IT" sz="1400" dirty="0" err="1">
                <a:latin typeface="Courier New" panose="02070309020205020404" pitchFamily="49" charset="0"/>
                <a:cs typeface="Courier New" panose="02070309020205020404" pitchFamily="49" charset="0"/>
              </a:rPr>
              <a:t>p</a:t>
            </a:r>
            <a:r>
              <a:rPr lang="it-IT" sz="1400" dirty="0">
                <a:latin typeface="Courier New" panose="02070309020205020404" pitchFamily="49" charset="0"/>
                <a:cs typeface="Courier New" panose="02070309020205020404" pitchFamily="49" charset="0"/>
              </a:rPr>
              <a:t> FROM Product </a:t>
            </a:r>
            <a:r>
              <a:rPr lang="it-IT" sz="1400" dirty="0" err="1">
                <a:latin typeface="Courier New" panose="02070309020205020404" pitchFamily="49" charset="0"/>
                <a:cs typeface="Courier New" panose="02070309020205020404" pitchFamily="49" charset="0"/>
              </a:rPr>
              <a:t>p</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WHERE </a:t>
            </a:r>
            <a:r>
              <a:rPr lang="it-IT" sz="1400" dirty="0" err="1">
                <a:latin typeface="Courier New" panose="02070309020205020404" pitchFamily="49" charset="0"/>
                <a:cs typeface="Courier New" panose="02070309020205020404" pitchFamily="49" charset="0"/>
              </a:rPr>
              <a:t>p.p_name</a:t>
            </a:r>
            <a:r>
              <a:rPr lang="it-IT" sz="1400" dirty="0">
                <a:latin typeface="Courier New" panose="02070309020205020404" pitchFamily="49" charset="0"/>
                <a:cs typeface="Courier New" panose="02070309020205020404" pitchFamily="49" charset="0"/>
              </a:rPr>
              <a:t> = :</a:t>
            </a:r>
            <a:r>
              <a:rPr lang="it-IT" sz="1400" dirty="0" err="1">
                <a:latin typeface="Courier New" panose="02070309020205020404" pitchFamily="49" charset="0"/>
                <a:cs typeface="Courier New" panose="02070309020205020404" pitchFamily="49" charset="0"/>
              </a:rPr>
              <a:t>name</a:t>
            </a:r>
            <a:r>
              <a:rPr lang="it-IT" sz="1400" dirty="0">
                <a:latin typeface="Courier New" panose="02070309020205020404" pitchFamily="49" charset="0"/>
                <a:cs typeface="Courier New" panose="02070309020205020404" pitchFamily="49" charset="0"/>
              </a:rPr>
              <a:t>")</a:t>
            </a:r>
          </a:p>
          <a:p>
            <a:pPr marL="0" indent="0">
              <a:buNone/>
            </a:pP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class</a:t>
            </a:r>
            <a:r>
              <a:rPr lang="it-IT" sz="1400" dirty="0">
                <a:latin typeface="Courier New" panose="02070309020205020404" pitchFamily="49" charset="0"/>
                <a:cs typeface="Courier New" panose="02070309020205020404" pitchFamily="49" charset="0"/>
              </a:rPr>
              <a:t> Product </a:t>
            </a:r>
            <a:r>
              <a:rPr lang="it-IT" sz="1400" dirty="0" err="1">
                <a:latin typeface="Courier New" panose="02070309020205020404" pitchFamily="49" charset="0"/>
                <a:cs typeface="Courier New" panose="02070309020205020404" pitchFamily="49" charset="0"/>
              </a:rPr>
              <a:t>implements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Serializable</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private </a:t>
            </a:r>
            <a:r>
              <a:rPr lang="it-IT" sz="1400" dirty="0" err="1">
                <a:latin typeface="Courier New" panose="02070309020205020404" pitchFamily="49" charset="0"/>
                <a:cs typeface="Courier New" panose="02070309020205020404" pitchFamily="49" charset="0"/>
              </a:rPr>
              <a:t>static</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final</a:t>
            </a:r>
            <a:r>
              <a:rPr lang="it-IT" sz="1400" dirty="0">
                <a:latin typeface="Courier New" panose="02070309020205020404" pitchFamily="49" charset="0"/>
                <a:cs typeface="Courier New" panose="02070309020205020404" pitchFamily="49" charset="0"/>
              </a:rPr>
              <a:t> long </a:t>
            </a:r>
            <a:r>
              <a:rPr lang="it-IT" sz="1400" b="1" i="1" dirty="0" err="1">
                <a:latin typeface="Courier New" panose="02070309020205020404" pitchFamily="49" charset="0"/>
                <a:cs typeface="Courier New" panose="02070309020205020404" pitchFamily="49" charset="0"/>
              </a:rPr>
              <a:t>serialVersionUID</a:t>
            </a:r>
            <a:r>
              <a:rPr lang="it-IT" sz="1400" dirty="0">
                <a:latin typeface="Courier New" panose="02070309020205020404" pitchFamily="49" charset="0"/>
                <a:cs typeface="Courier New" panose="02070309020205020404" pitchFamily="49" charset="0"/>
              </a:rPr>
              <a:t> = 1L;</a:t>
            </a:r>
          </a:p>
          <a:p>
            <a:pPr marL="0" indent="0">
              <a:buNone/>
            </a:pPr>
            <a:endParaRPr lang="it-IT" sz="1400" i="1" dirty="0">
              <a:latin typeface="Courier New" panose="02070309020205020404" pitchFamily="49" charset="0"/>
              <a:cs typeface="Courier New" panose="02070309020205020404" pitchFamily="49" charset="0"/>
            </a:endParaRPr>
          </a:p>
          <a:p>
            <a:pPr marL="0" indent="0">
              <a:buNone/>
            </a:pPr>
            <a:r>
              <a:rPr lang="it-IT" sz="1400" i="1" dirty="0">
                <a:latin typeface="Courier New" panose="02070309020205020404" pitchFamily="49" charset="0"/>
                <a:cs typeface="Courier New" panose="02070309020205020404" pitchFamily="49" charset="0"/>
              </a:rPr>
              <a:t>	@Id</a:t>
            </a:r>
            <a:endParaRPr lang="it-IT" sz="1400" dirty="0">
              <a:latin typeface="Courier New" panose="02070309020205020404" pitchFamily="49" charset="0"/>
              <a:cs typeface="Courier New" panose="02070309020205020404" pitchFamily="49" charset="0"/>
            </a:endParaRPr>
          </a:p>
          <a:p>
            <a:pPr marL="0" indent="0">
              <a:buNone/>
            </a:pPr>
            <a:r>
              <a:rPr lang="it-IT" sz="1400" i="1" dirty="0">
                <a:latin typeface="Courier New" panose="02070309020205020404" pitchFamily="49" charset="0"/>
                <a:cs typeface="Courier New" panose="02070309020205020404" pitchFamily="49" charset="0"/>
              </a:rPr>
              <a:t>	@</a:t>
            </a:r>
            <a:r>
              <a:rPr lang="it-IT" sz="1400" i="1" dirty="0" err="1">
                <a:latin typeface="Courier New" panose="02070309020205020404" pitchFamily="49" charset="0"/>
                <a:cs typeface="Courier New" panose="02070309020205020404" pitchFamily="49" charset="0"/>
              </a:rPr>
              <a:t>Column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name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ID_product</a:t>
            </a:r>
            <a:r>
              <a:rPr lang="it-IT" sz="1400" dirty="0">
                <a:latin typeface="Courier New" panose="02070309020205020404" pitchFamily="49" charset="0"/>
                <a:cs typeface="Courier New" panose="02070309020205020404" pitchFamily="49" charset="0"/>
              </a:rPr>
              <a:t>")</a:t>
            </a:r>
          </a:p>
          <a:p>
            <a:pPr marL="0" indent="0">
              <a:buNone/>
            </a:pPr>
            <a:r>
              <a:rPr lang="it-IT" sz="1400" i="1" dirty="0">
                <a:latin typeface="Courier New" panose="02070309020205020404" pitchFamily="49" charset="0"/>
                <a:cs typeface="Courier New" panose="02070309020205020404" pitchFamily="49" charset="0"/>
              </a:rPr>
              <a:t>	@</a:t>
            </a:r>
            <a:r>
              <a:rPr lang="it-IT" sz="1400" i="1" dirty="0" err="1">
                <a:latin typeface="Courier New" panose="02070309020205020404" pitchFamily="49" charset="0"/>
                <a:cs typeface="Courier New" panose="02070309020205020404" pitchFamily="49" charset="0"/>
              </a:rPr>
              <a:t>GeneratedValue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strategy</a:t>
            </a:r>
            <a:r>
              <a:rPr lang="it-IT" sz="1400" dirty="0">
                <a:latin typeface="Courier New" panose="02070309020205020404" pitchFamily="49" charset="0"/>
                <a:cs typeface="Courier New" panose="02070309020205020404" pitchFamily="49" charset="0"/>
              </a:rPr>
              <a:t> = </a:t>
            </a:r>
            <a:r>
              <a:rPr lang="it-IT" sz="1400" i="1" dirty="0" err="1">
                <a:latin typeface="Courier New" panose="02070309020205020404" pitchFamily="49" charset="0"/>
                <a:cs typeface="Courier New" panose="02070309020205020404" pitchFamily="49" charset="0"/>
              </a:rPr>
              <a:t>GenerationType</a:t>
            </a:r>
            <a:r>
              <a:rPr lang="it-IT" sz="1400" dirty="0" err="1">
                <a:latin typeface="Courier New" panose="02070309020205020404" pitchFamily="49" charset="0"/>
                <a:cs typeface="Courier New" panose="02070309020205020404" pitchFamily="49" charset="0"/>
              </a:rPr>
              <a:t>.</a:t>
            </a:r>
            <a:r>
              <a:rPr lang="it-IT" sz="1400" b="1" i="1" dirty="0" err="1">
                <a:latin typeface="Courier New" panose="02070309020205020404" pitchFamily="49" charset="0"/>
                <a:cs typeface="Courier New" panose="02070309020205020404" pitchFamily="49" charset="0"/>
              </a:rPr>
              <a:t>IDENTITY</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	private </a:t>
            </a:r>
            <a:r>
              <a:rPr lang="it-IT" sz="1400" dirty="0" err="1">
                <a:latin typeface="Courier New" panose="02070309020205020404" pitchFamily="49" charset="0"/>
                <a:cs typeface="Courier New" panose="02070309020205020404" pitchFamily="49" charset="0"/>
              </a:rPr>
              <a:t>int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ID_product</a:t>
            </a:r>
            <a:r>
              <a:rPr lang="it-IT" sz="1400" dirty="0">
                <a:latin typeface="Courier New" panose="02070309020205020404" pitchFamily="49" charset="0"/>
                <a:cs typeface="Courier New" panose="02070309020205020404" pitchFamily="49" charset="0"/>
              </a:rPr>
              <a:t>;</a:t>
            </a:r>
          </a:p>
          <a:p>
            <a:pPr marL="0" indent="0">
              <a:buNone/>
            </a:pP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	private </a:t>
            </a:r>
            <a:r>
              <a:rPr lang="it-IT" sz="1400" dirty="0" err="1">
                <a:latin typeface="Courier New" panose="02070309020205020404" pitchFamily="49" charset="0"/>
                <a:cs typeface="Courier New" panose="02070309020205020404" pitchFamily="49" charset="0"/>
              </a:rPr>
              <a:t>String</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p_name</a:t>
            </a:r>
            <a:r>
              <a:rPr lang="it-IT" sz="1400" dirty="0">
                <a:latin typeface="Courier New" panose="02070309020205020404" pitchFamily="49" charset="0"/>
                <a:cs typeface="Courier New" panose="02070309020205020404" pitchFamily="49" charset="0"/>
              </a:rPr>
              <a:t>;</a:t>
            </a:r>
          </a:p>
          <a:p>
            <a:pPr marL="0" indent="0">
              <a:buNone/>
            </a:pPr>
            <a:br>
              <a:rPr lang="it-IT" sz="1400" dirty="0">
                <a:latin typeface="Courier New" panose="02070309020205020404" pitchFamily="49" charset="0"/>
                <a:cs typeface="Courier New" panose="02070309020205020404" pitchFamily="49" charset="0"/>
              </a:rPr>
            </a:br>
            <a:r>
              <a:rPr lang="it-IT" sz="1400" dirty="0">
                <a:latin typeface="Courier New" panose="02070309020205020404" pitchFamily="49" charset="0"/>
                <a:cs typeface="Courier New" panose="02070309020205020404" pitchFamily="49" charset="0"/>
              </a:rPr>
              <a:t>	</a:t>
            </a:r>
            <a:r>
              <a:rPr lang="it-IT" sz="1400" i="1" dirty="0">
                <a:latin typeface="Courier New" panose="02070309020205020404" pitchFamily="49" charset="0"/>
                <a:cs typeface="Courier New" panose="02070309020205020404" pitchFamily="49" charset="0"/>
              </a:rPr>
              <a:t>@Basic</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fetch</a:t>
            </a:r>
            <a:r>
              <a:rPr lang="it-IT" sz="1400" dirty="0">
                <a:latin typeface="Courier New" panose="02070309020205020404" pitchFamily="49" charset="0"/>
                <a:cs typeface="Courier New" panose="02070309020205020404" pitchFamily="49" charset="0"/>
              </a:rPr>
              <a:t>=</a:t>
            </a:r>
            <a:r>
              <a:rPr lang="it-IT" sz="1400" i="1" dirty="0" err="1">
                <a:latin typeface="Courier New" panose="02070309020205020404" pitchFamily="49" charset="0"/>
                <a:cs typeface="Courier New" panose="02070309020205020404" pitchFamily="49" charset="0"/>
              </a:rPr>
              <a:t>FetchType</a:t>
            </a:r>
            <a:r>
              <a:rPr lang="it-IT" sz="1400" dirty="0" err="1">
                <a:latin typeface="Courier New" panose="02070309020205020404" pitchFamily="49" charset="0"/>
                <a:cs typeface="Courier New" panose="02070309020205020404" pitchFamily="49" charset="0"/>
              </a:rPr>
              <a:t>.</a:t>
            </a:r>
            <a:r>
              <a:rPr lang="it-IT" sz="1400" b="1" i="1" dirty="0" err="1">
                <a:latin typeface="Courier New" panose="02070309020205020404" pitchFamily="49" charset="0"/>
                <a:cs typeface="Courier New" panose="02070309020205020404" pitchFamily="49" charset="0"/>
              </a:rPr>
              <a:t>EAGER</a:t>
            </a:r>
            <a:r>
              <a:rPr lang="it-IT" sz="1400" dirty="0">
                <a:latin typeface="Courier New" panose="02070309020205020404" pitchFamily="49" charset="0"/>
                <a:cs typeface="Courier New" panose="02070309020205020404" pitchFamily="49" charset="0"/>
              </a:rPr>
              <a:t>)</a:t>
            </a:r>
          </a:p>
          <a:p>
            <a:pPr marL="0" indent="0">
              <a:buNone/>
            </a:pPr>
            <a:r>
              <a:rPr lang="it-IT" sz="1400" i="1" dirty="0">
                <a:latin typeface="Courier New" panose="02070309020205020404" pitchFamily="49" charset="0"/>
                <a:cs typeface="Courier New" panose="02070309020205020404" pitchFamily="49" charset="0"/>
              </a:rPr>
              <a:t>	@Lob</a:t>
            </a: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	private byte[] image;</a:t>
            </a:r>
          </a:p>
        </p:txBody>
      </p:sp>
    </p:spTree>
    <p:extLst>
      <p:ext uri="{BB962C8B-B14F-4D97-AF65-F5344CB8AC3E}">
        <p14:creationId xmlns:p14="http://schemas.microsoft.com/office/powerpoint/2010/main" val="278508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of Product</a:t>
            </a:r>
          </a:p>
        </p:txBody>
      </p:sp>
      <p:sp>
        <p:nvSpPr>
          <p:cNvPr id="3" name="Content Placeholder 2"/>
          <p:cNvSpPr>
            <a:spLocks noGrp="1"/>
          </p:cNvSpPr>
          <p:nvPr>
            <p:ph idx="1"/>
          </p:nvPr>
        </p:nvSpPr>
        <p:spPr>
          <a:xfrm>
            <a:off x="308982" y="1624903"/>
            <a:ext cx="4106902" cy="4946882"/>
          </a:xfrm>
        </p:spPr>
        <p:txBody>
          <a:bodyPr>
            <a:normAutofit/>
          </a:bodyPr>
          <a:lstStyle/>
          <a:p>
            <a:pPr marL="0" indent="0">
              <a:buNone/>
            </a:pPr>
            <a:r>
              <a:rPr lang="it-IT" sz="1400" dirty="0">
                <a:latin typeface="Courier New" panose="02070309020205020404" pitchFamily="49" charset="0"/>
                <a:cs typeface="Courier New" panose="02070309020205020404" pitchFamily="49" charset="0"/>
              </a:rPr>
              <a:t>public Product() {}</a:t>
            </a:r>
          </a:p>
          <a:p>
            <a:pPr marL="0" indent="0">
              <a:buNone/>
            </a:pP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public Product(</a:t>
            </a:r>
            <a:r>
              <a:rPr lang="it-IT" sz="1400" dirty="0" err="1">
                <a:latin typeface="Courier New" panose="02070309020205020404" pitchFamily="49" charset="0"/>
                <a:cs typeface="Courier New" panose="02070309020205020404" pitchFamily="49" charset="0"/>
              </a:rPr>
              <a:t>String</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name</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p_name</a:t>
            </a:r>
            <a:r>
              <a:rPr lang="it-IT" sz="1400" dirty="0">
                <a:latin typeface="Courier New" panose="02070309020205020404" pitchFamily="49" charset="0"/>
                <a:cs typeface="Courier New" panose="02070309020205020404" pitchFamily="49" charset="0"/>
              </a:rPr>
              <a:t> = </a:t>
            </a:r>
            <a:r>
              <a:rPr lang="it-IT" sz="1400" dirty="0" err="1">
                <a:latin typeface="Courier New" panose="02070309020205020404" pitchFamily="49" charset="0"/>
                <a:cs typeface="Courier New" panose="02070309020205020404" pitchFamily="49" charset="0"/>
              </a:rPr>
              <a:t>name</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a:t>
            </a:r>
          </a:p>
          <a:p>
            <a:pPr marL="0" indent="0">
              <a:buNone/>
            </a:pP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public Product(</a:t>
            </a:r>
            <a:r>
              <a:rPr lang="it-IT" sz="1400" dirty="0" err="1">
                <a:latin typeface="Courier New" panose="02070309020205020404" pitchFamily="49" charset="0"/>
                <a:cs typeface="Courier New" panose="02070309020205020404" pitchFamily="49" charset="0"/>
              </a:rPr>
              <a:t>String</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name</a:t>
            </a:r>
            <a:r>
              <a:rPr lang="it-IT" sz="1400" dirty="0">
                <a:latin typeface="Courier New" panose="02070309020205020404" pitchFamily="49" charset="0"/>
                <a:cs typeface="Courier New" panose="02070309020205020404" pitchFamily="49" charset="0"/>
              </a:rPr>
              <a:t>, byte[] </a:t>
            </a:r>
            <a:r>
              <a:rPr lang="it-IT" sz="1400" dirty="0" err="1">
                <a:latin typeface="Courier New" panose="02070309020205020404" pitchFamily="49" charset="0"/>
                <a:cs typeface="Courier New" panose="02070309020205020404" pitchFamily="49" charset="0"/>
              </a:rPr>
              <a:t>img</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p_name</a:t>
            </a:r>
            <a:r>
              <a:rPr lang="it-IT" sz="1400" dirty="0">
                <a:latin typeface="Courier New" panose="02070309020205020404" pitchFamily="49" charset="0"/>
                <a:cs typeface="Courier New" panose="02070309020205020404" pitchFamily="49" charset="0"/>
              </a:rPr>
              <a:t> = </a:t>
            </a:r>
            <a:r>
              <a:rPr lang="it-IT" sz="1400" dirty="0" err="1">
                <a:latin typeface="Courier New" panose="02070309020205020404" pitchFamily="49" charset="0"/>
                <a:cs typeface="Courier New" panose="02070309020205020404" pitchFamily="49" charset="0"/>
              </a:rPr>
              <a:t>name</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	image = </a:t>
            </a:r>
            <a:r>
              <a:rPr lang="it-IT" sz="1400" dirty="0" err="1">
                <a:latin typeface="Courier New" panose="02070309020205020404" pitchFamily="49" charset="0"/>
                <a:cs typeface="Courier New" panose="02070309020205020404" pitchFamily="49" charset="0"/>
              </a:rPr>
              <a:t>img</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2B0CCDE5-2DD3-6D40-9F1C-C304CA03C85B}"/>
              </a:ext>
            </a:extLst>
          </p:cNvPr>
          <p:cNvSpPr txBox="1">
            <a:spLocks/>
          </p:cNvSpPr>
          <p:nvPr/>
        </p:nvSpPr>
        <p:spPr>
          <a:xfrm>
            <a:off x="4567818" y="1553737"/>
            <a:ext cx="4472100" cy="49468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String</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getImage</a:t>
            </a:r>
            <a:r>
              <a:rPr lang="it-IT" sz="1400" dirty="0">
                <a:latin typeface="Courier New" panose="02070309020205020404" pitchFamily="49" charset="0"/>
                <a:cs typeface="Courier New" panose="02070309020205020404" pitchFamily="49" charset="0"/>
              </a:rPr>
              <a:t>() {</a:t>
            </a:r>
          </a:p>
          <a:p>
            <a:pPr marL="0" indent="0">
              <a:buNone/>
            </a:pPr>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return</a:t>
            </a:r>
            <a:r>
              <a:rPr lang="it-IT" sz="1200" dirty="0">
                <a:latin typeface="Courier New" panose="02070309020205020404" pitchFamily="49" charset="0"/>
                <a:cs typeface="Courier New" panose="02070309020205020404" pitchFamily="49" charset="0"/>
              </a:rPr>
              <a:t> 	Base64.</a:t>
            </a:r>
            <a:r>
              <a:rPr lang="it-IT" sz="1200" i="1" dirty="0">
                <a:latin typeface="Courier New" panose="02070309020205020404" pitchFamily="49" charset="0"/>
                <a:cs typeface="Courier New" panose="02070309020205020404" pitchFamily="49" charset="0"/>
              </a:rPr>
              <a:t>getMimeEncoder</a:t>
            </a:r>
            <a:r>
              <a:rPr lang="it-IT" sz="1200" dirty="0">
                <a:latin typeface="Courier New" panose="02070309020205020404" pitchFamily="49" charset="0"/>
                <a:cs typeface="Courier New" panose="02070309020205020404" pitchFamily="49" charset="0"/>
              </a:rPr>
              <a:t>().</a:t>
            </a:r>
            <a:r>
              <a:rPr lang="it-IT" sz="1200" dirty="0" err="1">
                <a:latin typeface="Courier New" panose="02070309020205020404" pitchFamily="49" charset="0"/>
                <a:cs typeface="Courier New" panose="02070309020205020404" pitchFamily="49" charset="0"/>
              </a:rPr>
              <a:t>encodeToString</a:t>
            </a:r>
            <a:r>
              <a:rPr lang="it-IT" sz="1200" dirty="0">
                <a:latin typeface="Courier New" panose="02070309020205020404" pitchFamily="49" charset="0"/>
                <a:cs typeface="Courier New" panose="02070309020205020404" pitchFamily="49" charset="0"/>
              </a:rPr>
              <a:t>(image);</a:t>
            </a:r>
          </a:p>
          <a:p>
            <a:pPr marL="0" indent="0">
              <a:buNone/>
            </a:pPr>
            <a:r>
              <a:rPr lang="it-IT" sz="1400" dirty="0">
                <a:latin typeface="Courier New" panose="02070309020205020404" pitchFamily="49" charset="0"/>
                <a:cs typeface="Courier New" panose="02070309020205020404" pitchFamily="49" charset="0"/>
              </a:rPr>
              <a:t>}</a:t>
            </a:r>
          </a:p>
          <a:p>
            <a:pPr marL="0" indent="0">
              <a:buNone/>
            </a:pPr>
            <a:br>
              <a:rPr lang="it-IT" sz="1400" dirty="0">
                <a:latin typeface="Courier New" panose="02070309020205020404" pitchFamily="49" charset="0"/>
                <a:cs typeface="Courier New" panose="02070309020205020404" pitchFamily="49" charset="0"/>
              </a:rPr>
            </a:b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void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setImage</a:t>
            </a:r>
            <a:r>
              <a:rPr lang="it-IT" sz="1400" dirty="0">
                <a:latin typeface="Courier New" panose="02070309020205020404" pitchFamily="49" charset="0"/>
                <a:cs typeface="Courier New" panose="02070309020205020404" pitchFamily="49" charset="0"/>
              </a:rPr>
              <a:t>(byte[] image) {</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this.image</a:t>
            </a:r>
            <a:r>
              <a:rPr lang="it-IT" sz="1400" dirty="0">
                <a:latin typeface="Courier New" panose="02070309020205020404" pitchFamily="49" charset="0"/>
                <a:cs typeface="Courier New" panose="02070309020205020404" pitchFamily="49" charset="0"/>
              </a:rPr>
              <a:t> = image;</a:t>
            </a:r>
          </a:p>
          <a:p>
            <a:pPr marL="0" indent="0">
              <a:buNone/>
            </a:pPr>
            <a:r>
              <a:rPr lang="it-IT" sz="1400" dirty="0">
                <a:latin typeface="Courier New" panose="02070309020205020404" pitchFamily="49" charset="0"/>
                <a:cs typeface="Courier New" panose="02070309020205020404" pitchFamily="49" charset="0"/>
              </a:rPr>
              <a:t>}</a:t>
            </a:r>
          </a:p>
        </p:txBody>
      </p:sp>
      <p:cxnSp>
        <p:nvCxnSpPr>
          <p:cNvPr id="6" name="Connettore 1 5">
            <a:extLst>
              <a:ext uri="{FF2B5EF4-FFF2-40B4-BE49-F238E27FC236}">
                <a16:creationId xmlns:a16="http://schemas.microsoft.com/office/drawing/2014/main" id="{67DDB9C1-ACB2-AF4E-B1F7-0D60331CD351}"/>
              </a:ext>
            </a:extLst>
          </p:cNvPr>
          <p:cNvCxnSpPr>
            <a:cxnSpLocks/>
          </p:cNvCxnSpPr>
          <p:nvPr/>
        </p:nvCxnSpPr>
        <p:spPr>
          <a:xfrm>
            <a:off x="4408448" y="1553737"/>
            <a:ext cx="7436" cy="4939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411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473"/>
            <a:ext cx="7886700" cy="1095104"/>
          </a:xfrm>
        </p:spPr>
        <p:txBody>
          <a:bodyPr/>
          <a:lstStyle/>
          <a:p>
            <a:r>
              <a:rPr lang="en-GB" dirty="0"/>
              <a:t>Entity </a:t>
            </a:r>
            <a:r>
              <a:rPr lang="en-GB" dirty="0" err="1"/>
              <a:t>Leaderboard</a:t>
            </a:r>
            <a:endParaRPr lang="en-GB" dirty="0"/>
          </a:p>
        </p:txBody>
      </p:sp>
      <p:sp>
        <p:nvSpPr>
          <p:cNvPr id="5" name="Content Placeholder 4"/>
          <p:cNvSpPr>
            <a:spLocks noGrp="1"/>
          </p:cNvSpPr>
          <p:nvPr>
            <p:ph idx="1"/>
          </p:nvPr>
        </p:nvSpPr>
        <p:spPr>
          <a:xfrm>
            <a:off x="0" y="831998"/>
            <a:ext cx="9144000" cy="6026001"/>
          </a:xfrm>
        </p:spPr>
        <p:txBody>
          <a:bodyPr>
            <a:noAutofit/>
          </a:bodyPr>
          <a:lstStyle/>
          <a:p>
            <a:pPr marL="0" indent="0">
              <a:buNone/>
            </a:pPr>
            <a:r>
              <a:rPr lang="it-IT" sz="700" i="1" dirty="0">
                <a:latin typeface="Courier New" panose="02070309020205020404" pitchFamily="49" charset="0"/>
                <a:cs typeface="Courier New" panose="02070309020205020404" pitchFamily="49" charset="0"/>
              </a:rPr>
              <a:t>@</a:t>
            </a:r>
            <a:r>
              <a:rPr lang="it-IT" sz="700" i="1" dirty="0" err="1">
                <a:latin typeface="Courier New" panose="02070309020205020404" pitchFamily="49" charset="0"/>
                <a:cs typeface="Courier New" panose="02070309020205020404" pitchFamily="49" charset="0"/>
              </a:rPr>
              <a:t>Entity</a:t>
            </a:r>
            <a:endParaRPr lang="it-IT" sz="700" dirty="0">
              <a:latin typeface="Courier New" panose="02070309020205020404" pitchFamily="49" charset="0"/>
              <a:cs typeface="Courier New" panose="02070309020205020404" pitchFamily="49" charset="0"/>
            </a:endParaRPr>
          </a:p>
          <a:p>
            <a:pPr marL="0" indent="0">
              <a:buNone/>
            </a:pPr>
            <a:r>
              <a:rPr lang="it-IT" sz="700" i="1" dirty="0">
                <a:latin typeface="Courier New" panose="02070309020205020404" pitchFamily="49" charset="0"/>
                <a:cs typeface="Courier New" panose="02070309020205020404" pitchFamily="49" charset="0"/>
              </a:rPr>
              <a:t>@</a:t>
            </a:r>
            <a:r>
              <a:rPr lang="it-IT" sz="700" i="1" dirty="0" err="1">
                <a:latin typeface="Courier New" panose="02070309020205020404" pitchFamily="49" charset="0"/>
                <a:cs typeface="Courier New" panose="02070309020205020404" pitchFamily="49" charset="0"/>
              </a:rPr>
              <a:t>Table</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name</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Leaderboard</a:t>
            </a:r>
            <a:r>
              <a:rPr lang="it-IT" sz="700" dirty="0">
                <a:latin typeface="Courier New" panose="02070309020205020404" pitchFamily="49" charset="0"/>
                <a:cs typeface="Courier New" panose="02070309020205020404" pitchFamily="49" charset="0"/>
              </a:rPr>
              <a:t>", schema = "</a:t>
            </a:r>
            <a:r>
              <a:rPr lang="it-IT" sz="700" dirty="0" err="1">
                <a:latin typeface="Courier New" panose="02070309020205020404" pitchFamily="49" charset="0"/>
                <a:cs typeface="Courier New" panose="02070309020205020404" pitchFamily="49" charset="0"/>
              </a:rPr>
              <a:t>gamified_marketing</a:t>
            </a:r>
            <a:r>
              <a:rPr lang="it-IT" sz="700" dirty="0">
                <a:latin typeface="Courier New" panose="02070309020205020404" pitchFamily="49" charset="0"/>
                <a:cs typeface="Courier New" panose="02070309020205020404" pitchFamily="49" charset="0"/>
              </a:rPr>
              <a:t>")</a:t>
            </a:r>
          </a:p>
          <a:p>
            <a:pPr marL="0" indent="0">
              <a:buNone/>
            </a:pPr>
            <a:r>
              <a:rPr lang="it-IT" sz="700" i="1" dirty="0">
                <a:latin typeface="Courier New" panose="02070309020205020404" pitchFamily="49" charset="0"/>
                <a:cs typeface="Courier New" panose="02070309020205020404" pitchFamily="49" charset="0"/>
              </a:rPr>
              <a:t>@</a:t>
            </a:r>
            <a:r>
              <a:rPr lang="it-IT" sz="700" i="1" dirty="0" err="1">
                <a:latin typeface="Courier New" panose="02070309020205020404" pitchFamily="49" charset="0"/>
                <a:cs typeface="Courier New" panose="02070309020205020404" pitchFamily="49" charset="0"/>
              </a:rPr>
              <a:t>NamedQueries</a:t>
            </a:r>
            <a:r>
              <a:rPr lang="it-IT" sz="700" dirty="0">
                <a:latin typeface="Courier New" panose="02070309020205020404" pitchFamily="49" charset="0"/>
                <a:cs typeface="Courier New" panose="02070309020205020404" pitchFamily="49" charset="0"/>
              </a:rPr>
              <a:t>({</a:t>
            </a: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NamedQuery</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name</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Leaderboard.findLeaderboard</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query</a:t>
            </a:r>
            <a:r>
              <a:rPr lang="it-IT" sz="700" dirty="0">
                <a:latin typeface="Courier New" panose="02070309020205020404" pitchFamily="49" charset="0"/>
                <a:cs typeface="Courier New" panose="02070309020205020404" pitchFamily="49" charset="0"/>
              </a:rPr>
              <a:t> = "SELECT l FROM </a:t>
            </a:r>
            <a:r>
              <a:rPr lang="it-IT" sz="700" dirty="0" err="1">
                <a:latin typeface="Courier New" panose="02070309020205020404" pitchFamily="49" charset="0"/>
                <a:cs typeface="Courier New" panose="02070309020205020404" pitchFamily="49" charset="0"/>
              </a:rPr>
              <a:t>Leaderboard</a:t>
            </a:r>
            <a:r>
              <a:rPr lang="it-IT" sz="700" dirty="0">
                <a:latin typeface="Courier New" panose="02070309020205020404" pitchFamily="49" charset="0"/>
                <a:cs typeface="Courier New" panose="02070309020205020404" pitchFamily="49" charset="0"/>
              </a:rPr>
              <a:t> l  </a:t>
            </a:r>
          </a:p>
          <a:p>
            <a:pPr marL="0" indent="0">
              <a:buNone/>
            </a:pPr>
            <a:r>
              <a:rPr lang="it-IT" sz="700" dirty="0">
                <a:latin typeface="Courier New" panose="02070309020205020404" pitchFamily="49" charset="0"/>
                <a:cs typeface="Courier New" panose="02070309020205020404" pitchFamily="49" charset="0"/>
              </a:rPr>
              <a:t>			WHERE </a:t>
            </a:r>
            <a:r>
              <a:rPr lang="it-IT" sz="700" dirty="0" err="1">
                <a:latin typeface="Courier New" panose="02070309020205020404" pitchFamily="49" charset="0"/>
                <a:cs typeface="Courier New" panose="02070309020205020404" pitchFamily="49" charset="0"/>
              </a:rPr>
              <a:t>l.questionnaire_ID</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questionnaire</a:t>
            </a:r>
            <a:r>
              <a:rPr lang="it-IT" sz="700" dirty="0">
                <a:latin typeface="Courier New" panose="02070309020205020404" pitchFamily="49" charset="0"/>
                <a:cs typeface="Courier New" panose="02070309020205020404" pitchFamily="49" charset="0"/>
              </a:rPr>
              <a:t> AND </a:t>
            </a:r>
            <a:r>
              <a:rPr lang="it-IT" sz="700" dirty="0" err="1">
                <a:latin typeface="Courier New" panose="02070309020205020404" pitchFamily="49" charset="0"/>
                <a:cs typeface="Courier New" panose="02070309020205020404" pitchFamily="49" charset="0"/>
              </a:rPr>
              <a:t>l.points</a:t>
            </a:r>
            <a:r>
              <a:rPr lang="it-IT" sz="700" dirty="0">
                <a:latin typeface="Courier New" panose="02070309020205020404" pitchFamily="49" charset="0"/>
                <a:cs typeface="Courier New" panose="02070309020205020404" pitchFamily="49" charset="0"/>
              </a:rPr>
              <a:t> &lt;&gt; 0 ORDER BY </a:t>
            </a:r>
            <a:r>
              <a:rPr lang="it-IT" sz="700" dirty="0" err="1">
                <a:latin typeface="Courier New" panose="02070309020205020404" pitchFamily="49" charset="0"/>
                <a:cs typeface="Courier New" panose="02070309020205020404" pitchFamily="49" charset="0"/>
              </a:rPr>
              <a:t>l.points</a:t>
            </a:r>
            <a:r>
              <a:rPr lang="it-IT" sz="700" dirty="0">
                <a:latin typeface="Courier New" panose="02070309020205020404" pitchFamily="49" charset="0"/>
                <a:cs typeface="Courier New" panose="02070309020205020404" pitchFamily="49" charset="0"/>
              </a:rPr>
              <a:t> DESC"),</a:t>
            </a: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NamedQuery</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name</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Leaderboard.findUserCancel</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query</a:t>
            </a:r>
            <a:r>
              <a:rPr lang="it-IT" sz="700" dirty="0">
                <a:latin typeface="Courier New" panose="02070309020205020404" pitchFamily="49" charset="0"/>
                <a:cs typeface="Courier New" panose="02070309020205020404" pitchFamily="49" charset="0"/>
              </a:rPr>
              <a:t> = "SELECT l FROM </a:t>
            </a:r>
            <a:r>
              <a:rPr lang="it-IT" sz="700" dirty="0" err="1">
                <a:latin typeface="Courier New" panose="02070309020205020404" pitchFamily="49" charset="0"/>
                <a:cs typeface="Courier New" panose="02070309020205020404" pitchFamily="49" charset="0"/>
              </a:rPr>
              <a:t>Leaderboard</a:t>
            </a:r>
            <a:r>
              <a:rPr lang="it-IT" sz="700" dirty="0">
                <a:latin typeface="Courier New" panose="02070309020205020404" pitchFamily="49" charset="0"/>
                <a:cs typeface="Courier New" panose="02070309020205020404" pitchFamily="49" charset="0"/>
              </a:rPr>
              <a:t> l  </a:t>
            </a:r>
          </a:p>
          <a:p>
            <a:pPr marL="0" indent="0">
              <a:buNone/>
            </a:pPr>
            <a:r>
              <a:rPr lang="it-IT" sz="700" dirty="0">
                <a:latin typeface="Courier New" panose="02070309020205020404" pitchFamily="49" charset="0"/>
                <a:cs typeface="Courier New" panose="02070309020205020404" pitchFamily="49" charset="0"/>
              </a:rPr>
              <a:t>			WHERE </a:t>
            </a:r>
            <a:r>
              <a:rPr lang="it-IT" sz="700" dirty="0" err="1">
                <a:latin typeface="Courier New" panose="02070309020205020404" pitchFamily="49" charset="0"/>
                <a:cs typeface="Courier New" panose="02070309020205020404" pitchFamily="49" charset="0"/>
              </a:rPr>
              <a:t>l.questionnaire_ID</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questionnaire</a:t>
            </a:r>
            <a:r>
              <a:rPr lang="it-IT" sz="700" dirty="0">
                <a:latin typeface="Courier New" panose="02070309020205020404" pitchFamily="49" charset="0"/>
                <a:cs typeface="Courier New" panose="02070309020205020404" pitchFamily="49" charset="0"/>
              </a:rPr>
              <a:t> AND </a:t>
            </a:r>
            <a:r>
              <a:rPr lang="it-IT" sz="700" dirty="0" err="1">
                <a:latin typeface="Courier New" panose="02070309020205020404" pitchFamily="49" charset="0"/>
                <a:cs typeface="Courier New" panose="02070309020205020404" pitchFamily="49" charset="0"/>
              </a:rPr>
              <a:t>l.user_ID</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user</a:t>
            </a:r>
            <a:r>
              <a:rPr lang="it-IT" sz="700" dirty="0">
                <a:latin typeface="Courier New" panose="02070309020205020404" pitchFamily="49" charset="0"/>
                <a:cs typeface="Courier New" panose="02070309020205020404" pitchFamily="49" charset="0"/>
              </a:rPr>
              <a:t> AND </a:t>
            </a:r>
            <a:r>
              <a:rPr lang="it-IT" sz="700" dirty="0" err="1">
                <a:latin typeface="Courier New" panose="02070309020205020404" pitchFamily="49" charset="0"/>
                <a:cs typeface="Courier New" panose="02070309020205020404" pitchFamily="49" charset="0"/>
              </a:rPr>
              <a:t>l.points</a:t>
            </a:r>
            <a:r>
              <a:rPr lang="it-IT" sz="700" dirty="0">
                <a:latin typeface="Courier New" panose="02070309020205020404" pitchFamily="49" charset="0"/>
                <a:cs typeface="Courier New" panose="02070309020205020404" pitchFamily="49" charset="0"/>
              </a:rPr>
              <a:t> = 0"),</a:t>
            </a: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NamedQuery</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name</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Leaderboard.findCancel</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query</a:t>
            </a:r>
            <a:r>
              <a:rPr lang="it-IT" sz="700" dirty="0">
                <a:latin typeface="Courier New" panose="02070309020205020404" pitchFamily="49" charset="0"/>
                <a:cs typeface="Courier New" panose="02070309020205020404" pitchFamily="49" charset="0"/>
              </a:rPr>
              <a:t> = "SELECT l FROM </a:t>
            </a:r>
            <a:r>
              <a:rPr lang="it-IT" sz="700" dirty="0" err="1">
                <a:latin typeface="Courier New" panose="02070309020205020404" pitchFamily="49" charset="0"/>
                <a:cs typeface="Courier New" panose="02070309020205020404" pitchFamily="49" charset="0"/>
              </a:rPr>
              <a:t>Leaderboard</a:t>
            </a:r>
            <a:r>
              <a:rPr lang="it-IT" sz="700" dirty="0">
                <a:latin typeface="Courier New" panose="02070309020205020404" pitchFamily="49" charset="0"/>
                <a:cs typeface="Courier New" panose="02070309020205020404" pitchFamily="49" charset="0"/>
              </a:rPr>
              <a:t> l  WHERE </a:t>
            </a:r>
            <a:r>
              <a:rPr lang="it-IT" sz="700" dirty="0" err="1">
                <a:latin typeface="Courier New" panose="02070309020205020404" pitchFamily="49" charset="0"/>
                <a:cs typeface="Courier New" panose="02070309020205020404" pitchFamily="49" charset="0"/>
              </a:rPr>
              <a:t>l.questionnaire_ID</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questionnaire</a:t>
            </a:r>
            <a:r>
              <a:rPr lang="it-IT" sz="700" dirty="0">
                <a:latin typeface="Courier New" panose="02070309020205020404" pitchFamily="49" charset="0"/>
                <a:cs typeface="Courier New" panose="02070309020205020404" pitchFamily="49" charset="0"/>
              </a:rPr>
              <a:t> AND </a:t>
            </a:r>
            <a:r>
              <a:rPr lang="it-IT" sz="700" dirty="0" err="1">
                <a:latin typeface="Courier New" panose="02070309020205020404" pitchFamily="49" charset="0"/>
                <a:cs typeface="Courier New" panose="02070309020205020404" pitchFamily="49" charset="0"/>
              </a:rPr>
              <a:t>l.points</a:t>
            </a:r>
            <a:r>
              <a:rPr lang="it-IT" sz="700" dirty="0">
                <a:latin typeface="Courier New" panose="02070309020205020404" pitchFamily="49" charset="0"/>
                <a:cs typeface="Courier New" panose="02070309020205020404" pitchFamily="49" charset="0"/>
              </a:rPr>
              <a:t> = 0"),</a:t>
            </a:r>
          </a:p>
          <a:p>
            <a:pPr marL="0" indent="0">
              <a:buNone/>
            </a:pPr>
            <a:r>
              <a:rPr lang="it-IT" sz="700" dirty="0">
                <a:latin typeface="Courier New" panose="02070309020205020404" pitchFamily="49" charset="0"/>
                <a:cs typeface="Courier New" panose="02070309020205020404" pitchFamily="49" charset="0"/>
              </a:rPr>
              <a:t>})</a:t>
            </a:r>
          </a:p>
          <a:p>
            <a:pPr marL="0" indent="0">
              <a:buNone/>
            </a:pPr>
            <a:r>
              <a:rPr lang="it-IT" sz="700" dirty="0">
                <a:latin typeface="Courier New" panose="02070309020205020404" pitchFamily="49" charset="0"/>
                <a:cs typeface="Courier New" panose="02070309020205020404" pitchFamily="49" charset="0"/>
              </a:rPr>
              <a:t>public </a:t>
            </a:r>
            <a:r>
              <a:rPr lang="it-IT" sz="700" dirty="0" err="1">
                <a:latin typeface="Courier New" panose="02070309020205020404" pitchFamily="49" charset="0"/>
                <a:cs typeface="Courier New" panose="02070309020205020404" pitchFamily="49" charset="0"/>
              </a:rPr>
              <a:t>class</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Leaderboard</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implements</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Serializable</a:t>
            </a:r>
            <a:r>
              <a:rPr lang="it-IT" sz="700" dirty="0">
                <a:latin typeface="Courier New" panose="02070309020205020404" pitchFamily="49" charset="0"/>
                <a:cs typeface="Courier New" panose="02070309020205020404" pitchFamily="49" charset="0"/>
              </a:rPr>
              <a:t> {</a:t>
            </a:r>
          </a:p>
          <a:p>
            <a:pPr marL="0" indent="0">
              <a:buNone/>
            </a:pPr>
            <a:r>
              <a:rPr lang="it-IT" sz="700" dirty="0">
                <a:latin typeface="Courier New" panose="02070309020205020404" pitchFamily="49" charset="0"/>
                <a:cs typeface="Courier New" panose="02070309020205020404" pitchFamily="49" charset="0"/>
              </a:rPr>
              <a:t>	private </a:t>
            </a:r>
            <a:r>
              <a:rPr lang="it-IT" sz="700" dirty="0" err="1">
                <a:latin typeface="Courier New" panose="02070309020205020404" pitchFamily="49" charset="0"/>
                <a:cs typeface="Courier New" panose="02070309020205020404" pitchFamily="49" charset="0"/>
              </a:rPr>
              <a:t>static</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final</a:t>
            </a:r>
            <a:r>
              <a:rPr lang="it-IT" sz="700" dirty="0">
                <a:latin typeface="Courier New" panose="02070309020205020404" pitchFamily="49" charset="0"/>
                <a:cs typeface="Courier New" panose="02070309020205020404" pitchFamily="49" charset="0"/>
              </a:rPr>
              <a:t> long </a:t>
            </a:r>
            <a:r>
              <a:rPr lang="it-IT" sz="700" b="1" i="1" dirty="0" err="1">
                <a:latin typeface="Courier New" panose="02070309020205020404" pitchFamily="49" charset="0"/>
                <a:cs typeface="Courier New" panose="02070309020205020404" pitchFamily="49" charset="0"/>
              </a:rPr>
              <a:t>serialVersionUID</a:t>
            </a:r>
            <a:r>
              <a:rPr lang="it-IT" sz="700" dirty="0">
                <a:latin typeface="Courier New" panose="02070309020205020404" pitchFamily="49" charset="0"/>
                <a:cs typeface="Courier New" panose="02070309020205020404" pitchFamily="49" charset="0"/>
              </a:rPr>
              <a:t> = 1L;</a:t>
            </a:r>
          </a:p>
          <a:p>
            <a:pPr marL="0" indent="0">
              <a:buNone/>
            </a:pPr>
            <a:r>
              <a:rPr lang="it-IT" sz="700" i="1" dirty="0">
                <a:latin typeface="Courier New" panose="02070309020205020404" pitchFamily="49" charset="0"/>
                <a:cs typeface="Courier New" panose="02070309020205020404" pitchFamily="49" charset="0"/>
              </a:rPr>
              <a:t>	</a:t>
            </a:r>
          </a:p>
          <a:p>
            <a:pPr marL="0" indent="0">
              <a:buNone/>
            </a:pPr>
            <a:r>
              <a:rPr lang="it-IT" sz="700" i="1" dirty="0">
                <a:latin typeface="Courier New" panose="02070309020205020404" pitchFamily="49" charset="0"/>
                <a:cs typeface="Courier New" panose="02070309020205020404" pitchFamily="49" charset="0"/>
              </a:rPr>
              <a:t>	@Id</a:t>
            </a:r>
            <a:endParaRPr lang="it-IT" sz="700" dirty="0">
              <a:latin typeface="Courier New" panose="02070309020205020404" pitchFamily="49" charset="0"/>
              <a:cs typeface="Courier New" panose="02070309020205020404" pitchFamily="49" charset="0"/>
            </a:endParaRP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Column</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name</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ID_leaderboard</a:t>
            </a:r>
            <a:r>
              <a:rPr lang="it-IT" sz="700" dirty="0">
                <a:latin typeface="Courier New" panose="02070309020205020404" pitchFamily="49" charset="0"/>
                <a:cs typeface="Courier New" panose="02070309020205020404" pitchFamily="49" charset="0"/>
              </a:rPr>
              <a:t>")</a:t>
            </a: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GeneratedValue</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strategy</a:t>
            </a:r>
            <a:r>
              <a:rPr lang="it-IT" sz="700" dirty="0">
                <a:latin typeface="Courier New" panose="02070309020205020404" pitchFamily="49" charset="0"/>
                <a:cs typeface="Courier New" panose="02070309020205020404" pitchFamily="49" charset="0"/>
              </a:rPr>
              <a:t> = </a:t>
            </a:r>
            <a:r>
              <a:rPr lang="it-IT" sz="700" i="1" dirty="0" err="1">
                <a:latin typeface="Courier New" panose="02070309020205020404" pitchFamily="49" charset="0"/>
                <a:cs typeface="Courier New" panose="02070309020205020404" pitchFamily="49" charset="0"/>
              </a:rPr>
              <a:t>GenerationType</a:t>
            </a:r>
            <a:r>
              <a:rPr lang="it-IT" sz="700" dirty="0" err="1">
                <a:latin typeface="Courier New" panose="02070309020205020404" pitchFamily="49" charset="0"/>
                <a:cs typeface="Courier New" panose="02070309020205020404" pitchFamily="49" charset="0"/>
              </a:rPr>
              <a:t>.</a:t>
            </a:r>
            <a:r>
              <a:rPr lang="it-IT" sz="700" b="1" i="1" dirty="0" err="1">
                <a:latin typeface="Courier New" panose="02070309020205020404" pitchFamily="49" charset="0"/>
                <a:cs typeface="Courier New" panose="02070309020205020404" pitchFamily="49" charset="0"/>
              </a:rPr>
              <a:t>IDENTITY</a:t>
            </a:r>
            <a:r>
              <a:rPr lang="it-IT" sz="700" dirty="0">
                <a:latin typeface="Courier New" panose="02070309020205020404" pitchFamily="49" charset="0"/>
                <a:cs typeface="Courier New" panose="02070309020205020404" pitchFamily="49" charset="0"/>
              </a:rPr>
              <a:t>)</a:t>
            </a:r>
          </a:p>
          <a:p>
            <a:pPr marL="0" indent="0">
              <a:buNone/>
            </a:pPr>
            <a:r>
              <a:rPr lang="it-IT" sz="700" dirty="0">
                <a:latin typeface="Courier New" panose="02070309020205020404" pitchFamily="49" charset="0"/>
                <a:cs typeface="Courier New" panose="02070309020205020404" pitchFamily="49" charset="0"/>
              </a:rPr>
              <a:t>	private </a:t>
            </a:r>
            <a:r>
              <a:rPr lang="it-IT" sz="700" dirty="0" err="1">
                <a:latin typeface="Courier New" panose="02070309020205020404" pitchFamily="49" charset="0"/>
                <a:cs typeface="Courier New" panose="02070309020205020404" pitchFamily="49" charset="0"/>
              </a:rPr>
              <a:t>int</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ID_leaderboard</a:t>
            </a:r>
            <a:r>
              <a:rPr lang="it-IT" sz="700" dirty="0">
                <a:latin typeface="Courier New" panose="02070309020205020404" pitchFamily="49" charset="0"/>
                <a:cs typeface="Courier New" panose="02070309020205020404" pitchFamily="49" charset="0"/>
              </a:rPr>
              <a:t>;</a:t>
            </a:r>
          </a:p>
          <a:p>
            <a:pPr marL="0" indent="0">
              <a:buNone/>
            </a:pPr>
            <a:endParaRPr lang="it-IT" sz="700" dirty="0">
              <a:latin typeface="Courier New" panose="02070309020205020404" pitchFamily="49" charset="0"/>
              <a:cs typeface="Courier New" panose="02070309020205020404" pitchFamily="49" charset="0"/>
            </a:endParaRPr>
          </a:p>
          <a:p>
            <a:pPr marL="0" indent="0">
              <a:buNone/>
            </a:pPr>
            <a:r>
              <a:rPr lang="it-IT" sz="700" dirty="0">
                <a:latin typeface="Courier New" panose="02070309020205020404" pitchFamily="49" charset="0"/>
                <a:cs typeface="Courier New" panose="02070309020205020404" pitchFamily="49" charset="0"/>
              </a:rPr>
              <a:t>	private </a:t>
            </a:r>
            <a:r>
              <a:rPr lang="it-IT" sz="700" dirty="0" err="1">
                <a:latin typeface="Courier New" panose="02070309020205020404" pitchFamily="49" charset="0"/>
                <a:cs typeface="Courier New" panose="02070309020205020404" pitchFamily="49" charset="0"/>
              </a:rPr>
              <a:t>int</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points</a:t>
            </a:r>
            <a:r>
              <a:rPr lang="it-IT" sz="700" dirty="0">
                <a:latin typeface="Courier New" panose="02070309020205020404" pitchFamily="49" charset="0"/>
                <a:cs typeface="Courier New" panose="02070309020205020404" pitchFamily="49" charset="0"/>
              </a:rPr>
              <a:t>;</a:t>
            </a:r>
          </a:p>
          <a:p>
            <a:pPr marL="0" indent="0">
              <a:buNone/>
            </a:pPr>
            <a:endParaRPr lang="it-IT" sz="700" i="1" dirty="0">
              <a:latin typeface="Courier New" panose="02070309020205020404" pitchFamily="49" charset="0"/>
              <a:cs typeface="Courier New" panose="02070309020205020404" pitchFamily="49" charset="0"/>
            </a:endParaRP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ManyToOne</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fetch</a:t>
            </a:r>
            <a:r>
              <a:rPr lang="it-IT" sz="700" dirty="0">
                <a:latin typeface="Courier New" panose="02070309020205020404" pitchFamily="49" charset="0"/>
                <a:cs typeface="Courier New" panose="02070309020205020404" pitchFamily="49" charset="0"/>
              </a:rPr>
              <a:t> = </a:t>
            </a:r>
            <a:r>
              <a:rPr lang="it-IT" sz="700" i="1" dirty="0" err="1">
                <a:latin typeface="Courier New" panose="02070309020205020404" pitchFamily="49" charset="0"/>
                <a:cs typeface="Courier New" panose="02070309020205020404" pitchFamily="49" charset="0"/>
              </a:rPr>
              <a:t>FetchType</a:t>
            </a:r>
            <a:r>
              <a:rPr lang="it-IT" sz="700" dirty="0" err="1">
                <a:latin typeface="Courier New" panose="02070309020205020404" pitchFamily="49" charset="0"/>
                <a:cs typeface="Courier New" panose="02070309020205020404" pitchFamily="49" charset="0"/>
              </a:rPr>
              <a:t>.</a:t>
            </a:r>
            <a:r>
              <a:rPr lang="it-IT" sz="700" b="1" i="1" dirty="0" err="1">
                <a:latin typeface="Courier New" panose="02070309020205020404" pitchFamily="49" charset="0"/>
                <a:cs typeface="Courier New" panose="02070309020205020404" pitchFamily="49" charset="0"/>
              </a:rPr>
              <a:t>EAGER</a:t>
            </a:r>
            <a:r>
              <a:rPr lang="it-IT" sz="700" dirty="0">
                <a:latin typeface="Courier New" panose="02070309020205020404" pitchFamily="49" charset="0"/>
                <a:cs typeface="Courier New" panose="02070309020205020404" pitchFamily="49" charset="0"/>
              </a:rPr>
              <a:t>)</a:t>
            </a: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JoinColumn</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name</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user_ID</a:t>
            </a:r>
            <a:r>
              <a:rPr lang="it-IT" sz="700" dirty="0">
                <a:latin typeface="Courier New" panose="02070309020205020404" pitchFamily="49" charset="0"/>
                <a:cs typeface="Courier New" panose="02070309020205020404" pitchFamily="49" charset="0"/>
              </a:rPr>
              <a:t>")</a:t>
            </a:r>
          </a:p>
          <a:p>
            <a:pPr marL="0" indent="0">
              <a:buNone/>
            </a:pPr>
            <a:r>
              <a:rPr lang="it-IT" sz="700" dirty="0">
                <a:latin typeface="Courier New" panose="02070309020205020404" pitchFamily="49" charset="0"/>
                <a:cs typeface="Courier New" panose="02070309020205020404" pitchFamily="49" charset="0"/>
              </a:rPr>
              <a:t>	private User </a:t>
            </a:r>
            <a:r>
              <a:rPr lang="it-IT" sz="700" dirty="0" err="1">
                <a:latin typeface="Courier New" panose="02070309020205020404" pitchFamily="49" charset="0"/>
                <a:cs typeface="Courier New" panose="02070309020205020404" pitchFamily="49" charset="0"/>
              </a:rPr>
              <a:t>user_ID</a:t>
            </a:r>
            <a:r>
              <a:rPr lang="it-IT" sz="700" dirty="0">
                <a:latin typeface="Courier New" panose="02070309020205020404" pitchFamily="49" charset="0"/>
                <a:cs typeface="Courier New" panose="02070309020205020404" pitchFamily="49" charset="0"/>
              </a:rPr>
              <a:t>;</a:t>
            </a:r>
          </a:p>
          <a:p>
            <a:pPr marL="0" indent="0">
              <a:buNone/>
            </a:pPr>
            <a:endParaRPr lang="it-IT" sz="700" i="1" dirty="0">
              <a:latin typeface="Courier New" panose="02070309020205020404" pitchFamily="49" charset="0"/>
              <a:cs typeface="Courier New" panose="02070309020205020404" pitchFamily="49" charset="0"/>
            </a:endParaRP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ManyToOne</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fetch</a:t>
            </a:r>
            <a:r>
              <a:rPr lang="it-IT" sz="700" dirty="0">
                <a:latin typeface="Courier New" panose="02070309020205020404" pitchFamily="49" charset="0"/>
                <a:cs typeface="Courier New" panose="02070309020205020404" pitchFamily="49" charset="0"/>
              </a:rPr>
              <a:t> = </a:t>
            </a:r>
            <a:r>
              <a:rPr lang="it-IT" sz="700" i="1" dirty="0" err="1">
                <a:latin typeface="Courier New" panose="02070309020205020404" pitchFamily="49" charset="0"/>
                <a:cs typeface="Courier New" panose="02070309020205020404" pitchFamily="49" charset="0"/>
              </a:rPr>
              <a:t>FetchType</a:t>
            </a:r>
            <a:r>
              <a:rPr lang="it-IT" sz="700" dirty="0" err="1">
                <a:latin typeface="Courier New" panose="02070309020205020404" pitchFamily="49" charset="0"/>
                <a:cs typeface="Courier New" panose="02070309020205020404" pitchFamily="49" charset="0"/>
              </a:rPr>
              <a:t>.</a:t>
            </a:r>
            <a:r>
              <a:rPr lang="it-IT" sz="700" b="1" i="1" dirty="0" err="1">
                <a:latin typeface="Courier New" panose="02070309020205020404" pitchFamily="49" charset="0"/>
                <a:cs typeface="Courier New" panose="02070309020205020404" pitchFamily="49" charset="0"/>
              </a:rPr>
              <a:t>EAGER</a:t>
            </a:r>
            <a:r>
              <a:rPr lang="it-IT" sz="700" dirty="0">
                <a:latin typeface="Courier New" panose="02070309020205020404" pitchFamily="49" charset="0"/>
                <a:cs typeface="Courier New" panose="02070309020205020404" pitchFamily="49" charset="0"/>
              </a:rPr>
              <a:t>)</a:t>
            </a: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JoinColumn</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name</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questionnaire_ID</a:t>
            </a:r>
            <a:r>
              <a:rPr lang="it-IT" sz="700" dirty="0">
                <a:latin typeface="Courier New" panose="02070309020205020404" pitchFamily="49" charset="0"/>
                <a:cs typeface="Courier New" panose="02070309020205020404" pitchFamily="49" charset="0"/>
              </a:rPr>
              <a:t>")</a:t>
            </a:r>
          </a:p>
          <a:p>
            <a:pPr marL="0" indent="0">
              <a:buNone/>
            </a:pPr>
            <a:r>
              <a:rPr lang="it-IT" sz="700" dirty="0">
                <a:latin typeface="Courier New" panose="02070309020205020404" pitchFamily="49" charset="0"/>
                <a:cs typeface="Courier New" panose="02070309020205020404" pitchFamily="49" charset="0"/>
              </a:rPr>
              <a:t>	private </a:t>
            </a:r>
            <a:r>
              <a:rPr lang="it-IT" sz="700" dirty="0" err="1">
                <a:latin typeface="Courier New" panose="02070309020205020404" pitchFamily="49" charset="0"/>
                <a:cs typeface="Courier New" panose="02070309020205020404" pitchFamily="49" charset="0"/>
              </a:rPr>
              <a:t>Questionnaire</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questionnaire_ID</a:t>
            </a:r>
            <a:r>
              <a:rPr lang="it-IT"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6876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of </a:t>
            </a:r>
            <a:r>
              <a:rPr lang="en-GB" dirty="0" err="1"/>
              <a:t>Leaderboard</a:t>
            </a:r>
            <a:endParaRPr lang="en-GB" dirty="0"/>
          </a:p>
        </p:txBody>
      </p:sp>
      <p:sp>
        <p:nvSpPr>
          <p:cNvPr id="3" name="Content Placeholder 2"/>
          <p:cNvSpPr>
            <a:spLocks noGrp="1"/>
          </p:cNvSpPr>
          <p:nvPr>
            <p:ph idx="1"/>
          </p:nvPr>
        </p:nvSpPr>
        <p:spPr>
          <a:xfrm>
            <a:off x="308982" y="1624903"/>
            <a:ext cx="4106902" cy="4946882"/>
          </a:xfrm>
        </p:spPr>
        <p:txBody>
          <a:bodyPr>
            <a:normAutofit/>
          </a:bodyPr>
          <a:lstStyle/>
          <a:p>
            <a:pPr marL="0" indent="0">
              <a:buNone/>
            </a:pPr>
            <a:r>
              <a:rPr lang="it-IT" sz="1300" dirty="0">
                <a:latin typeface="Courier New" panose="02070309020205020404" pitchFamily="49" charset="0"/>
                <a:cs typeface="Courier New" panose="02070309020205020404" pitchFamily="49" charset="0"/>
              </a:rPr>
              <a:t>public </a:t>
            </a:r>
            <a:r>
              <a:rPr lang="it-IT" sz="1300" dirty="0" err="1">
                <a:latin typeface="Courier New" panose="02070309020205020404" pitchFamily="49" charset="0"/>
                <a:cs typeface="Courier New" panose="02070309020205020404" pitchFamily="49" charset="0"/>
              </a:rPr>
              <a:t>Leaderboard</a:t>
            </a:r>
            <a:r>
              <a:rPr lang="it-IT" sz="1300" dirty="0">
                <a:latin typeface="Courier New" panose="02070309020205020404" pitchFamily="49" charset="0"/>
                <a:cs typeface="Courier New" panose="02070309020205020404" pitchFamily="49" charset="0"/>
              </a:rPr>
              <a:t>() {}</a:t>
            </a:r>
          </a:p>
          <a:p>
            <a:pPr marL="0" indent="0">
              <a:buNone/>
            </a:pPr>
            <a:endParaRPr lang="it-IT" sz="1300" dirty="0">
              <a:latin typeface="Courier New" panose="02070309020205020404" pitchFamily="49" charset="0"/>
              <a:cs typeface="Courier New" panose="02070309020205020404" pitchFamily="49" charset="0"/>
            </a:endParaRPr>
          </a:p>
          <a:p>
            <a:pPr marL="0" indent="0">
              <a:buNone/>
            </a:pPr>
            <a:r>
              <a:rPr lang="it-IT" sz="1300" dirty="0">
                <a:latin typeface="Courier New" panose="02070309020205020404" pitchFamily="49" charset="0"/>
                <a:cs typeface="Courier New" panose="02070309020205020404" pitchFamily="49" charset="0"/>
              </a:rPr>
              <a:t>public </a:t>
            </a:r>
            <a:r>
              <a:rPr lang="it-IT" sz="1300" dirty="0" err="1">
                <a:latin typeface="Courier New" panose="02070309020205020404" pitchFamily="49" charset="0"/>
                <a:cs typeface="Courier New" panose="02070309020205020404" pitchFamily="49" charset="0"/>
              </a:rPr>
              <a:t>Leaderboard</a:t>
            </a:r>
            <a:r>
              <a:rPr lang="it-IT" sz="1300" dirty="0">
                <a:latin typeface="Courier New" panose="02070309020205020404" pitchFamily="49" charset="0"/>
                <a:cs typeface="Courier New" panose="02070309020205020404" pitchFamily="49" charset="0"/>
              </a:rPr>
              <a:t>(User </a:t>
            </a:r>
            <a:r>
              <a:rPr lang="it-IT" sz="1300" dirty="0" err="1">
                <a:latin typeface="Courier New" panose="02070309020205020404" pitchFamily="49" charset="0"/>
                <a:cs typeface="Courier New" panose="02070309020205020404" pitchFamily="49" charset="0"/>
              </a:rPr>
              <a:t>user</a:t>
            </a:r>
            <a:r>
              <a:rPr lang="it-IT" sz="13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Questionnaire</a:t>
            </a:r>
            <a:r>
              <a:rPr lang="it-IT" sz="13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questionnaire</a:t>
            </a:r>
            <a:r>
              <a:rPr lang="it-IT" sz="1300" dirty="0">
                <a:latin typeface="Courier New" panose="02070309020205020404" pitchFamily="49" charset="0"/>
                <a:cs typeface="Courier New" panose="02070309020205020404" pitchFamily="49" charset="0"/>
              </a:rPr>
              <a:t>) {</a:t>
            </a:r>
          </a:p>
          <a:p>
            <a:pPr marL="0" indent="0">
              <a:buNone/>
            </a:pPr>
            <a:r>
              <a:rPr lang="it-IT" sz="13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user_ID</a:t>
            </a:r>
            <a:r>
              <a:rPr lang="it-IT" sz="1300" dirty="0">
                <a:latin typeface="Courier New" panose="02070309020205020404" pitchFamily="49" charset="0"/>
                <a:cs typeface="Courier New" panose="02070309020205020404" pitchFamily="49" charset="0"/>
              </a:rPr>
              <a:t> = </a:t>
            </a:r>
            <a:r>
              <a:rPr lang="it-IT" sz="1300" dirty="0" err="1">
                <a:latin typeface="Courier New" panose="02070309020205020404" pitchFamily="49" charset="0"/>
                <a:cs typeface="Courier New" panose="02070309020205020404" pitchFamily="49" charset="0"/>
              </a:rPr>
              <a:t>user</a:t>
            </a:r>
            <a:r>
              <a:rPr lang="it-IT" sz="1300" dirty="0">
                <a:latin typeface="Courier New" panose="02070309020205020404" pitchFamily="49" charset="0"/>
                <a:cs typeface="Courier New" panose="02070309020205020404" pitchFamily="49" charset="0"/>
              </a:rPr>
              <a:t>;</a:t>
            </a:r>
          </a:p>
          <a:p>
            <a:pPr marL="0" indent="0">
              <a:buNone/>
            </a:pPr>
            <a:r>
              <a:rPr lang="it-IT" sz="13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questionnaire_ID</a:t>
            </a:r>
            <a:r>
              <a:rPr lang="it-IT" sz="1300" dirty="0">
                <a:latin typeface="Courier New" panose="02070309020205020404" pitchFamily="49" charset="0"/>
                <a:cs typeface="Courier New" panose="02070309020205020404" pitchFamily="49" charset="0"/>
              </a:rPr>
              <a:t> = </a:t>
            </a:r>
            <a:r>
              <a:rPr lang="it-IT" sz="1300" dirty="0" err="1">
                <a:latin typeface="Courier New" panose="02070309020205020404" pitchFamily="49" charset="0"/>
                <a:cs typeface="Courier New" panose="02070309020205020404" pitchFamily="49" charset="0"/>
              </a:rPr>
              <a:t>questionnaire</a:t>
            </a:r>
            <a:r>
              <a:rPr lang="it-IT" sz="1300" dirty="0">
                <a:latin typeface="Courier New" panose="02070309020205020404" pitchFamily="49" charset="0"/>
                <a:cs typeface="Courier New" panose="02070309020205020404" pitchFamily="49" charset="0"/>
              </a:rPr>
              <a:t>;</a:t>
            </a:r>
          </a:p>
          <a:p>
            <a:pPr marL="0" indent="0">
              <a:buNone/>
            </a:pPr>
            <a:r>
              <a:rPr lang="it-IT" sz="13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points</a:t>
            </a:r>
            <a:r>
              <a:rPr lang="it-IT" sz="1300" dirty="0">
                <a:latin typeface="Courier New" panose="02070309020205020404" pitchFamily="49" charset="0"/>
                <a:cs typeface="Courier New" panose="02070309020205020404" pitchFamily="49" charset="0"/>
              </a:rPr>
              <a:t> = 0;</a:t>
            </a:r>
          </a:p>
          <a:p>
            <a:pPr marL="0" indent="0">
              <a:buNone/>
            </a:pPr>
            <a:r>
              <a:rPr lang="it-IT" sz="13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getter and setter methods...</a:t>
            </a:r>
          </a:p>
        </p:txBody>
      </p:sp>
      <p:sp>
        <p:nvSpPr>
          <p:cNvPr id="4" name="Content Placeholder 2">
            <a:extLst>
              <a:ext uri="{FF2B5EF4-FFF2-40B4-BE49-F238E27FC236}">
                <a16:creationId xmlns:a16="http://schemas.microsoft.com/office/drawing/2014/main" id="{2B0CCDE5-2DD3-6D40-9F1C-C304CA03C85B}"/>
              </a:ext>
            </a:extLst>
          </p:cNvPr>
          <p:cNvSpPr txBox="1">
            <a:spLocks/>
          </p:cNvSpPr>
          <p:nvPr/>
        </p:nvSpPr>
        <p:spPr>
          <a:xfrm>
            <a:off x="4735552" y="1624903"/>
            <a:ext cx="4106902" cy="49468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latin typeface="Courier New" panose="02070309020205020404" pitchFamily="49" charset="0"/>
              <a:cs typeface="Courier New" panose="02070309020205020404" pitchFamily="49" charset="0"/>
            </a:endParaRPr>
          </a:p>
        </p:txBody>
      </p:sp>
      <p:cxnSp>
        <p:nvCxnSpPr>
          <p:cNvPr id="6" name="Connettore 1 5">
            <a:extLst>
              <a:ext uri="{FF2B5EF4-FFF2-40B4-BE49-F238E27FC236}">
                <a16:creationId xmlns:a16="http://schemas.microsoft.com/office/drawing/2014/main" id="{67DDB9C1-ACB2-AF4E-B1F7-0D60331CD351}"/>
              </a:ext>
            </a:extLst>
          </p:cNvPr>
          <p:cNvCxnSpPr>
            <a:cxnSpLocks/>
          </p:cNvCxnSpPr>
          <p:nvPr/>
        </p:nvCxnSpPr>
        <p:spPr>
          <a:xfrm>
            <a:off x="4408448" y="1553737"/>
            <a:ext cx="7436" cy="4939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096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p:txBody>
          <a:bodyPr>
            <a:normAutofit fontScale="70000" lnSpcReduction="20000"/>
          </a:bodyPr>
          <a:lstStyle/>
          <a:p>
            <a:r>
              <a:rPr lang="it-IT" dirty="0"/>
              <a:t>The database </a:t>
            </a:r>
            <a:r>
              <a:rPr lang="it-IT" dirty="0" err="1"/>
              <a:t>contains</a:t>
            </a:r>
            <a:r>
              <a:rPr lang="it-IT" dirty="0"/>
              <a:t> a </a:t>
            </a:r>
            <a:r>
              <a:rPr lang="it-IT" dirty="0" err="1"/>
              <a:t>table</a:t>
            </a:r>
            <a:r>
              <a:rPr lang="it-IT" dirty="0"/>
              <a:t> of offensive </a:t>
            </a:r>
            <a:r>
              <a:rPr lang="it-IT" dirty="0" err="1"/>
              <a:t>words</a:t>
            </a:r>
            <a:r>
              <a:rPr lang="it-IT" dirty="0"/>
              <a:t>. </a:t>
            </a:r>
            <a:r>
              <a:rPr lang="it-IT" dirty="0" err="1"/>
              <a:t>If</a:t>
            </a:r>
            <a:r>
              <a:rPr lang="it-IT" dirty="0"/>
              <a:t> </a:t>
            </a:r>
            <a:r>
              <a:rPr lang="it-IT" dirty="0" err="1"/>
              <a:t>any</a:t>
            </a:r>
            <a:r>
              <a:rPr lang="it-IT" dirty="0"/>
              <a:t> </a:t>
            </a:r>
            <a:r>
              <a:rPr lang="it-IT" dirty="0" err="1"/>
              <a:t>response</a:t>
            </a:r>
            <a:r>
              <a:rPr lang="it-IT" dirty="0"/>
              <a:t> of the </a:t>
            </a:r>
            <a:r>
              <a:rPr lang="it-IT" dirty="0" err="1"/>
              <a:t>user</a:t>
            </a:r>
            <a:r>
              <a:rPr lang="it-IT" dirty="0"/>
              <a:t> </a:t>
            </a:r>
            <a:r>
              <a:rPr lang="it-IT" dirty="0" err="1"/>
              <a:t>contains</a:t>
            </a:r>
            <a:r>
              <a:rPr lang="it-IT" dirty="0"/>
              <a:t> a word </a:t>
            </a:r>
            <a:r>
              <a:rPr lang="it-IT" dirty="0" err="1"/>
              <a:t>listed</a:t>
            </a:r>
            <a:r>
              <a:rPr lang="it-IT" dirty="0"/>
              <a:t> in the </a:t>
            </a:r>
            <a:r>
              <a:rPr lang="it-IT" dirty="0" err="1"/>
              <a:t>table</a:t>
            </a:r>
            <a:r>
              <a:rPr lang="it-IT" dirty="0"/>
              <a:t>, the </a:t>
            </a:r>
            <a:r>
              <a:rPr lang="it-IT" dirty="0" err="1"/>
              <a:t>transaction</a:t>
            </a:r>
            <a:r>
              <a:rPr lang="it-IT" dirty="0"/>
              <a:t> </a:t>
            </a:r>
            <a:r>
              <a:rPr lang="it-IT" dirty="0" err="1"/>
              <a:t>is</a:t>
            </a:r>
            <a:r>
              <a:rPr lang="it-IT" dirty="0"/>
              <a:t> </a:t>
            </a:r>
            <a:r>
              <a:rPr lang="it-IT" dirty="0" err="1"/>
              <a:t>rolled</a:t>
            </a:r>
            <a:r>
              <a:rPr lang="it-IT" dirty="0"/>
              <a:t> back, no data are </a:t>
            </a:r>
            <a:r>
              <a:rPr lang="it-IT" dirty="0" err="1"/>
              <a:t>recorded</a:t>
            </a:r>
            <a:r>
              <a:rPr lang="it-IT" dirty="0"/>
              <a:t> in the database, and the </a:t>
            </a:r>
            <a:r>
              <a:rPr lang="it-IT" dirty="0" err="1"/>
              <a:t>user’s</a:t>
            </a:r>
            <a:r>
              <a:rPr lang="it-IT" dirty="0"/>
              <a:t> account </a:t>
            </a:r>
            <a:r>
              <a:rPr lang="it-IT" dirty="0" err="1"/>
              <a:t>is</a:t>
            </a:r>
            <a:r>
              <a:rPr lang="it-IT" dirty="0"/>
              <a:t> </a:t>
            </a:r>
            <a:r>
              <a:rPr lang="it-IT" dirty="0" err="1"/>
              <a:t>blocked</a:t>
            </a:r>
            <a:r>
              <a:rPr lang="it-IT" dirty="0"/>
              <a:t> so </a:t>
            </a:r>
            <a:r>
              <a:rPr lang="it-IT" dirty="0" err="1"/>
              <a:t>that</a:t>
            </a:r>
            <a:r>
              <a:rPr lang="it-IT" dirty="0"/>
              <a:t> no </a:t>
            </a:r>
            <a:r>
              <a:rPr lang="it-IT" dirty="0" err="1"/>
              <a:t>questionnaires</a:t>
            </a:r>
            <a:r>
              <a:rPr lang="it-IT" dirty="0"/>
              <a:t> can be </a:t>
            </a:r>
            <a:r>
              <a:rPr lang="it-IT" dirty="0" err="1"/>
              <a:t>filled</a:t>
            </a:r>
            <a:r>
              <a:rPr lang="it-IT" dirty="0"/>
              <a:t> in by </a:t>
            </a:r>
            <a:r>
              <a:rPr lang="it-IT" dirty="0" err="1"/>
              <a:t>such</a:t>
            </a:r>
            <a:r>
              <a:rPr lang="it-IT" dirty="0"/>
              <a:t> account in the future. </a:t>
            </a:r>
          </a:p>
          <a:p>
            <a:r>
              <a:rPr lang="it-IT" dirty="0" err="1"/>
              <a:t>When</a:t>
            </a:r>
            <a:r>
              <a:rPr lang="it-IT" dirty="0"/>
              <a:t> the </a:t>
            </a:r>
            <a:r>
              <a:rPr lang="it-IT" dirty="0" err="1"/>
              <a:t>user</a:t>
            </a:r>
            <a:r>
              <a:rPr lang="it-IT" dirty="0"/>
              <a:t> </a:t>
            </a:r>
            <a:r>
              <a:rPr lang="it-IT" dirty="0" err="1"/>
              <a:t>submits</a:t>
            </a:r>
            <a:r>
              <a:rPr lang="it-IT" dirty="0"/>
              <a:t> the </a:t>
            </a:r>
            <a:r>
              <a:rPr lang="it-IT" dirty="0" err="1"/>
              <a:t>questionnaire</a:t>
            </a:r>
            <a:r>
              <a:rPr lang="it-IT" dirty="0"/>
              <a:t> </a:t>
            </a:r>
            <a:r>
              <a:rPr lang="it-IT" dirty="0" err="1"/>
              <a:t>one</a:t>
            </a:r>
            <a:r>
              <a:rPr lang="it-IT" dirty="0"/>
              <a:t> or more trigger compute the </a:t>
            </a:r>
            <a:r>
              <a:rPr lang="it-IT" dirty="0" err="1"/>
              <a:t>gamification</a:t>
            </a:r>
            <a:r>
              <a:rPr lang="it-IT" dirty="0"/>
              <a:t> </a:t>
            </a:r>
            <a:r>
              <a:rPr lang="it-IT" dirty="0" err="1"/>
              <a:t>points</a:t>
            </a:r>
            <a:r>
              <a:rPr lang="it-IT" dirty="0"/>
              <a:t> to </a:t>
            </a:r>
            <a:r>
              <a:rPr lang="it-IT" dirty="0" err="1"/>
              <a:t>assign</a:t>
            </a:r>
            <a:r>
              <a:rPr lang="it-IT" dirty="0"/>
              <a:t> to the </a:t>
            </a:r>
            <a:r>
              <a:rPr lang="it-IT" dirty="0" err="1"/>
              <a:t>user</a:t>
            </a:r>
            <a:r>
              <a:rPr lang="it-IT" dirty="0"/>
              <a:t> for the </a:t>
            </a:r>
            <a:r>
              <a:rPr lang="it-IT" dirty="0" err="1"/>
              <a:t>specific</a:t>
            </a:r>
            <a:r>
              <a:rPr lang="it-IT" dirty="0"/>
              <a:t> </a:t>
            </a:r>
            <a:r>
              <a:rPr lang="it-IT" dirty="0" err="1"/>
              <a:t>questionnaire</a:t>
            </a:r>
            <a:r>
              <a:rPr lang="it-IT" dirty="0"/>
              <a:t>, </a:t>
            </a:r>
            <a:r>
              <a:rPr lang="it-IT" dirty="0" err="1"/>
              <a:t>according</a:t>
            </a:r>
            <a:r>
              <a:rPr lang="it-IT" dirty="0"/>
              <a:t> to the </a:t>
            </a:r>
            <a:r>
              <a:rPr lang="it-IT" dirty="0" err="1"/>
              <a:t>following</a:t>
            </a:r>
            <a:r>
              <a:rPr lang="it-IT" dirty="0"/>
              <a:t> </a:t>
            </a:r>
            <a:r>
              <a:rPr lang="it-IT" dirty="0" err="1"/>
              <a:t>rule</a:t>
            </a:r>
            <a:r>
              <a:rPr lang="it-IT" dirty="0"/>
              <a:t>:  </a:t>
            </a:r>
            <a:br>
              <a:rPr lang="it-IT" dirty="0"/>
            </a:br>
            <a:r>
              <a:rPr lang="it-IT" dirty="0"/>
              <a:t>- </a:t>
            </a:r>
            <a:r>
              <a:rPr lang="it-IT" dirty="0" err="1"/>
              <a:t>One</a:t>
            </a:r>
            <a:r>
              <a:rPr lang="it-IT" dirty="0"/>
              <a:t> </a:t>
            </a:r>
            <a:r>
              <a:rPr lang="it-IT" dirty="0" err="1"/>
              <a:t>point</a:t>
            </a:r>
            <a:r>
              <a:rPr lang="it-IT" dirty="0"/>
              <a:t> </a:t>
            </a:r>
            <a:r>
              <a:rPr lang="it-IT" dirty="0" err="1"/>
              <a:t>is</a:t>
            </a:r>
            <a:r>
              <a:rPr lang="it-IT" dirty="0"/>
              <a:t> </a:t>
            </a:r>
            <a:r>
              <a:rPr lang="it-IT" dirty="0" err="1"/>
              <a:t>assigned</a:t>
            </a:r>
            <a:r>
              <a:rPr lang="it-IT" dirty="0"/>
              <a:t> for </a:t>
            </a:r>
            <a:r>
              <a:rPr lang="it-IT" dirty="0" err="1"/>
              <a:t>every</a:t>
            </a:r>
            <a:r>
              <a:rPr lang="it-IT" dirty="0"/>
              <a:t> </a:t>
            </a:r>
            <a:r>
              <a:rPr lang="it-IT" dirty="0" err="1"/>
              <a:t>answered</a:t>
            </a:r>
            <a:r>
              <a:rPr lang="it-IT" dirty="0"/>
              <a:t> </a:t>
            </a:r>
            <a:r>
              <a:rPr lang="it-IT" dirty="0" err="1"/>
              <a:t>question</a:t>
            </a:r>
            <a:r>
              <a:rPr lang="it-IT" dirty="0"/>
              <a:t> of </a:t>
            </a:r>
            <a:r>
              <a:rPr lang="it-IT" dirty="0" err="1"/>
              <a:t>section</a:t>
            </a:r>
            <a:r>
              <a:rPr lang="it-IT" dirty="0"/>
              <a:t> 1 (</a:t>
            </a:r>
            <a:r>
              <a:rPr lang="it-IT" dirty="0" err="1"/>
              <a:t>remember</a:t>
            </a:r>
            <a:r>
              <a:rPr lang="it-IT" dirty="0"/>
              <a:t> </a:t>
            </a:r>
            <a:r>
              <a:rPr lang="it-IT" dirty="0" err="1"/>
              <a:t>that</a:t>
            </a:r>
            <a:r>
              <a:rPr lang="it-IT" dirty="0"/>
              <a:t> the </a:t>
            </a:r>
            <a:r>
              <a:rPr lang="it-IT" dirty="0" err="1"/>
              <a:t>number</a:t>
            </a:r>
            <a:r>
              <a:rPr lang="it-IT" dirty="0"/>
              <a:t> of </a:t>
            </a:r>
            <a:r>
              <a:rPr lang="it-IT" dirty="0" err="1"/>
              <a:t>questions</a:t>
            </a:r>
            <a:r>
              <a:rPr lang="it-IT" dirty="0"/>
              <a:t> can </a:t>
            </a:r>
            <a:r>
              <a:rPr lang="it-IT" dirty="0" err="1"/>
              <a:t>vary</a:t>
            </a:r>
            <a:r>
              <a:rPr lang="it-IT" dirty="0"/>
              <a:t> in </a:t>
            </a:r>
            <a:r>
              <a:rPr lang="it-IT" dirty="0" err="1"/>
              <a:t>different</a:t>
            </a:r>
            <a:r>
              <a:rPr lang="it-IT" dirty="0"/>
              <a:t> </a:t>
            </a:r>
            <a:r>
              <a:rPr lang="it-IT" dirty="0" err="1"/>
              <a:t>questionnaires</a:t>
            </a:r>
            <a:r>
              <a:rPr lang="it-IT" dirty="0"/>
              <a:t>). </a:t>
            </a:r>
            <a:br>
              <a:rPr lang="it-IT" dirty="0"/>
            </a:br>
            <a:r>
              <a:rPr lang="it-IT" dirty="0"/>
              <a:t>- </a:t>
            </a:r>
            <a:r>
              <a:rPr lang="it-IT" dirty="0" err="1"/>
              <a:t>Two</a:t>
            </a:r>
            <a:r>
              <a:rPr lang="it-IT" dirty="0"/>
              <a:t> </a:t>
            </a:r>
            <a:r>
              <a:rPr lang="it-IT" dirty="0" err="1"/>
              <a:t>points</a:t>
            </a:r>
            <a:r>
              <a:rPr lang="it-IT" dirty="0"/>
              <a:t> are </a:t>
            </a:r>
            <a:r>
              <a:rPr lang="it-IT" dirty="0" err="1"/>
              <a:t>assigned</a:t>
            </a:r>
            <a:r>
              <a:rPr lang="it-IT" dirty="0"/>
              <a:t> for </a:t>
            </a:r>
            <a:r>
              <a:rPr lang="it-IT" dirty="0" err="1"/>
              <a:t>every</a:t>
            </a:r>
            <a:r>
              <a:rPr lang="it-IT" dirty="0"/>
              <a:t> </a:t>
            </a:r>
            <a:r>
              <a:rPr lang="it-IT" dirty="0" err="1"/>
              <a:t>answered</a:t>
            </a:r>
            <a:r>
              <a:rPr lang="it-IT" dirty="0"/>
              <a:t> optional </a:t>
            </a:r>
            <a:r>
              <a:rPr lang="it-IT" dirty="0" err="1"/>
              <a:t>question</a:t>
            </a:r>
            <a:r>
              <a:rPr lang="it-IT" dirty="0"/>
              <a:t> of </a:t>
            </a:r>
            <a:r>
              <a:rPr lang="it-IT" dirty="0" err="1"/>
              <a:t>section</a:t>
            </a:r>
            <a:r>
              <a:rPr lang="it-IT" dirty="0"/>
              <a:t> 2. </a:t>
            </a:r>
          </a:p>
          <a:p>
            <a:r>
              <a:rPr lang="it-IT" dirty="0" err="1"/>
              <a:t>When</a:t>
            </a:r>
            <a:r>
              <a:rPr lang="it-IT" dirty="0"/>
              <a:t> the </a:t>
            </a:r>
            <a:r>
              <a:rPr lang="it-IT" dirty="0" err="1"/>
              <a:t>user</a:t>
            </a:r>
            <a:r>
              <a:rPr lang="it-IT" dirty="0"/>
              <a:t> </a:t>
            </a:r>
            <a:r>
              <a:rPr lang="it-IT" dirty="0" err="1"/>
              <a:t>cancels</a:t>
            </a:r>
            <a:r>
              <a:rPr lang="it-IT" dirty="0"/>
              <a:t> the </a:t>
            </a:r>
            <a:r>
              <a:rPr lang="it-IT" dirty="0" err="1"/>
              <a:t>questionnaire</a:t>
            </a:r>
            <a:r>
              <a:rPr lang="it-IT" dirty="0"/>
              <a:t>, no </a:t>
            </a:r>
            <a:r>
              <a:rPr lang="it-IT" dirty="0" err="1"/>
              <a:t>responses</a:t>
            </a:r>
            <a:r>
              <a:rPr lang="it-IT" dirty="0"/>
              <a:t> are </a:t>
            </a:r>
            <a:r>
              <a:rPr lang="it-IT" dirty="0" err="1"/>
              <a:t>stored</a:t>
            </a:r>
            <a:r>
              <a:rPr lang="it-IT" dirty="0"/>
              <a:t> in the database. </a:t>
            </a:r>
            <a:r>
              <a:rPr lang="it-IT" dirty="0" err="1"/>
              <a:t>However</a:t>
            </a:r>
            <a:r>
              <a:rPr lang="it-IT" dirty="0"/>
              <a:t>, the database </a:t>
            </a:r>
            <a:r>
              <a:rPr lang="it-IT" dirty="0" err="1"/>
              <a:t>retains</a:t>
            </a:r>
            <a:r>
              <a:rPr lang="it-IT" dirty="0"/>
              <a:t> the information </a:t>
            </a:r>
            <a:r>
              <a:rPr lang="it-IT" dirty="0" err="1"/>
              <a:t>that</a:t>
            </a:r>
            <a:r>
              <a:rPr lang="it-IT" dirty="0"/>
              <a:t> the </a:t>
            </a:r>
            <a:r>
              <a:rPr lang="it-IT" dirty="0" err="1"/>
              <a:t>user</a:t>
            </a:r>
            <a:r>
              <a:rPr lang="it-IT" dirty="0"/>
              <a:t> X </a:t>
            </a:r>
            <a:r>
              <a:rPr lang="it-IT" dirty="0" err="1"/>
              <a:t>has</a:t>
            </a:r>
            <a:r>
              <a:rPr lang="it-IT" dirty="0"/>
              <a:t> </a:t>
            </a:r>
            <a:r>
              <a:rPr lang="it-IT" dirty="0" err="1"/>
              <a:t>logged</a:t>
            </a:r>
            <a:r>
              <a:rPr lang="it-IT" dirty="0"/>
              <a:t> in </a:t>
            </a:r>
            <a:r>
              <a:rPr lang="it-IT" dirty="0" err="1"/>
              <a:t>at</a:t>
            </a:r>
            <a:r>
              <a:rPr lang="it-IT" dirty="0"/>
              <a:t> a </a:t>
            </a:r>
            <a:r>
              <a:rPr lang="it-IT" dirty="0" err="1"/>
              <a:t>given</a:t>
            </a:r>
            <a:r>
              <a:rPr lang="it-IT" dirty="0"/>
              <a:t> date and time. </a:t>
            </a:r>
          </a:p>
          <a:p>
            <a:r>
              <a:rPr lang="it-IT" dirty="0"/>
              <a:t>The </a:t>
            </a:r>
            <a:r>
              <a:rPr lang="it-IT" dirty="0" err="1"/>
              <a:t>user</a:t>
            </a:r>
            <a:r>
              <a:rPr lang="it-IT" dirty="0"/>
              <a:t> can </a:t>
            </a:r>
            <a:r>
              <a:rPr lang="it-IT" dirty="0" err="1"/>
              <a:t>access</a:t>
            </a:r>
            <a:r>
              <a:rPr lang="it-IT" dirty="0"/>
              <a:t> a LEADERBOARD page, </a:t>
            </a:r>
            <a:r>
              <a:rPr lang="it-IT" dirty="0" err="1"/>
              <a:t>which</a:t>
            </a:r>
            <a:r>
              <a:rPr lang="it-IT" dirty="0"/>
              <a:t> shows a list of the usernames and </a:t>
            </a:r>
            <a:r>
              <a:rPr lang="it-IT" dirty="0" err="1"/>
              <a:t>points</a:t>
            </a:r>
            <a:r>
              <a:rPr lang="it-IT" dirty="0"/>
              <a:t> of </a:t>
            </a:r>
            <a:r>
              <a:rPr lang="it-IT" dirty="0" err="1"/>
              <a:t>all</a:t>
            </a:r>
            <a:r>
              <a:rPr lang="it-IT" dirty="0"/>
              <a:t> the </a:t>
            </a:r>
            <a:r>
              <a:rPr lang="it-IT" dirty="0" err="1"/>
              <a:t>users</a:t>
            </a:r>
            <a:r>
              <a:rPr lang="it-IT" dirty="0"/>
              <a:t> </a:t>
            </a:r>
            <a:r>
              <a:rPr lang="it-IT" dirty="0" err="1"/>
              <a:t>who</a:t>
            </a:r>
            <a:r>
              <a:rPr lang="it-IT" dirty="0"/>
              <a:t> </a:t>
            </a:r>
            <a:r>
              <a:rPr lang="it-IT" dirty="0" err="1"/>
              <a:t>filled</a:t>
            </a:r>
            <a:r>
              <a:rPr lang="it-IT" dirty="0"/>
              <a:t> in the </a:t>
            </a:r>
            <a:r>
              <a:rPr lang="it-IT" dirty="0" err="1"/>
              <a:t>questionnaire</a:t>
            </a:r>
            <a:r>
              <a:rPr lang="it-IT" dirty="0"/>
              <a:t> of the </a:t>
            </a:r>
            <a:r>
              <a:rPr lang="it-IT" dirty="0" err="1"/>
              <a:t>day</a:t>
            </a:r>
            <a:r>
              <a:rPr lang="it-IT" dirty="0"/>
              <a:t>, </a:t>
            </a:r>
            <a:r>
              <a:rPr lang="it-IT" dirty="0" err="1"/>
              <a:t>ordered</a:t>
            </a:r>
            <a:r>
              <a:rPr lang="it-IT" dirty="0"/>
              <a:t> by the </a:t>
            </a:r>
            <a:r>
              <a:rPr lang="it-IT" dirty="0" err="1"/>
              <a:t>number</a:t>
            </a:r>
            <a:r>
              <a:rPr lang="it-IT" dirty="0"/>
              <a:t> of </a:t>
            </a:r>
            <a:r>
              <a:rPr lang="it-IT" dirty="0" err="1"/>
              <a:t>points</a:t>
            </a:r>
            <a:r>
              <a:rPr lang="it-IT" dirty="0"/>
              <a:t> (</a:t>
            </a:r>
            <a:r>
              <a:rPr lang="it-IT" dirty="0" err="1"/>
              <a:t>descending</a:t>
            </a:r>
            <a:r>
              <a:rPr lang="it-IT" dirty="0"/>
              <a:t>). </a:t>
            </a:r>
          </a:p>
        </p:txBody>
      </p:sp>
    </p:spTree>
    <p:extLst>
      <p:ext uri="{BB962C8B-B14F-4D97-AF65-F5344CB8AC3E}">
        <p14:creationId xmlns:p14="http://schemas.microsoft.com/office/powerpoint/2010/main" val="267091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2951"/>
            <a:ext cx="7886700" cy="1325563"/>
          </a:xfrm>
        </p:spPr>
        <p:txBody>
          <a:bodyPr/>
          <a:lstStyle/>
          <a:p>
            <a:r>
              <a:rPr lang="en-GB" dirty="0"/>
              <a:t>Relationship “submit” </a:t>
            </a:r>
          </a:p>
        </p:txBody>
      </p:sp>
      <p:sp>
        <p:nvSpPr>
          <p:cNvPr id="5" name="Content Placeholder 4"/>
          <p:cNvSpPr>
            <a:spLocks noGrp="1"/>
          </p:cNvSpPr>
          <p:nvPr>
            <p:ph sz="half" idx="2"/>
          </p:nvPr>
        </p:nvSpPr>
        <p:spPr>
          <a:xfrm>
            <a:off x="4894926" y="2572216"/>
            <a:ext cx="3886200" cy="2735764"/>
          </a:xfrm>
        </p:spPr>
        <p:txBody>
          <a:bodyPr>
            <a:normAutofit lnSpcReduction="10000"/>
          </a:bodyPr>
          <a:lstStyle/>
          <a:p>
            <a:r>
              <a:rPr lang="en-GB" sz="2000" dirty="0" err="1"/>
              <a:t>Leaderboard</a:t>
            </a:r>
            <a:r>
              <a:rPr lang="en-GB" sz="2000" dirty="0"/>
              <a:t> </a:t>
            </a:r>
            <a:r>
              <a:rPr lang="en-GB" sz="2000" dirty="0">
                <a:sym typeface="Wingdings" panose="05000000000000000000" pitchFamily="2" charset="2"/>
              </a:rPr>
              <a:t></a:t>
            </a:r>
            <a:r>
              <a:rPr lang="en-GB" sz="2000" dirty="0"/>
              <a:t> </a:t>
            </a:r>
            <a:r>
              <a:rPr lang="en-GB" sz="2000" dirty="0" err="1"/>
              <a:t>Usertable</a:t>
            </a:r>
            <a:r>
              <a:rPr lang="en-GB" sz="2000" dirty="0"/>
              <a:t> </a:t>
            </a:r>
            <a:br>
              <a:rPr lang="en-GB" sz="2400" dirty="0"/>
            </a:br>
            <a:r>
              <a:rPr lang="en-GB" sz="1400" dirty="0"/>
              <a:t>- @</a:t>
            </a:r>
            <a:r>
              <a:rPr lang="en-GB" sz="1400" dirty="0" err="1"/>
              <a:t>ManyToOne</a:t>
            </a:r>
            <a:br>
              <a:rPr lang="en-GB" sz="1400" dirty="0"/>
            </a:br>
            <a:r>
              <a:rPr lang="en-GB" sz="1400" dirty="0"/>
              <a:t>- Unidirectional relationship, since we don’t have any necessity to have bidirectionality in this case</a:t>
            </a:r>
            <a:br>
              <a:rPr lang="en-GB" sz="1400" dirty="0"/>
            </a:br>
            <a:r>
              <a:rPr lang="en-GB" sz="1400" dirty="0"/>
              <a:t>- </a:t>
            </a:r>
            <a:r>
              <a:rPr lang="en-GB" sz="1400" dirty="0" err="1"/>
              <a:t>fetchType.EAGER</a:t>
            </a:r>
            <a:r>
              <a:rPr lang="en-GB" sz="1400" dirty="0"/>
              <a:t>, since in the home page the application should display users’ reviews of the product of the day</a:t>
            </a:r>
            <a:br>
              <a:rPr lang="en-GB" sz="1400" dirty="0"/>
            </a:br>
            <a:r>
              <a:rPr lang="en-GB" sz="1400" dirty="0"/>
              <a:t>- cascade: none</a:t>
            </a:r>
            <a:br>
              <a:rPr lang="en-GB" sz="1400" dirty="0"/>
            </a:br>
            <a:r>
              <a:rPr lang="en-GB" sz="1400" dirty="0"/>
              <a:t>- orphan removal: none</a:t>
            </a:r>
            <a:br>
              <a:rPr lang="en-GB" sz="1400" dirty="0"/>
            </a:br>
            <a:endParaRPr lang="en-GB" sz="1400" dirty="0"/>
          </a:p>
          <a:p>
            <a:pPr marL="0" indent="0">
              <a:buNone/>
            </a:pPr>
            <a:r>
              <a:rPr lang="en-GB" sz="1800" dirty="0"/>
              <a:t>The owner of the relationship is obviously </a:t>
            </a:r>
            <a:r>
              <a:rPr lang="en-GB" sz="1800" dirty="0" err="1"/>
              <a:t>Leaderboard</a:t>
            </a:r>
            <a:endParaRPr lang="en-GB" sz="1800" dirty="0"/>
          </a:p>
          <a:p>
            <a:endParaRPr lang="en-GB" sz="1400" dirty="0"/>
          </a:p>
          <a:p>
            <a:endParaRPr lang="en-GB" sz="1800" dirty="0"/>
          </a:p>
        </p:txBody>
      </p:sp>
      <p:sp>
        <p:nvSpPr>
          <p:cNvPr id="6" name="Rectangle 5"/>
          <p:cNvSpPr/>
          <p:nvPr/>
        </p:nvSpPr>
        <p:spPr>
          <a:xfrm>
            <a:off x="3003082" y="197989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Leaderboard</a:t>
            </a:r>
            <a:endParaRPr lang="en-GB" dirty="0"/>
          </a:p>
        </p:txBody>
      </p:sp>
      <p:sp>
        <p:nvSpPr>
          <p:cNvPr id="7" name="Rectangle 6"/>
          <p:cNvSpPr/>
          <p:nvPr/>
        </p:nvSpPr>
        <p:spPr>
          <a:xfrm>
            <a:off x="239020" y="197989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Usertable</a:t>
            </a:r>
            <a:endParaRPr lang="en-GB" dirty="0"/>
          </a:p>
        </p:txBody>
      </p:sp>
      <p:sp>
        <p:nvSpPr>
          <p:cNvPr id="8" name="Diamond 7"/>
          <p:cNvSpPr/>
          <p:nvPr/>
        </p:nvSpPr>
        <p:spPr>
          <a:xfrm rot="5400000">
            <a:off x="2239472" y="2007090"/>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74289" y="2215711"/>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807939" y="2215712"/>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36741" y="2265246"/>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92694" y="2261146"/>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66854" y="1640959"/>
            <a:ext cx="832279" cy="369332"/>
          </a:xfrm>
          <a:prstGeom prst="rect">
            <a:avLst/>
          </a:prstGeom>
          <a:noFill/>
        </p:spPr>
        <p:txBody>
          <a:bodyPr wrap="none" rtlCol="0">
            <a:spAutoFit/>
          </a:bodyPr>
          <a:lstStyle/>
          <a:p>
            <a:r>
              <a:rPr lang="en-GB" dirty="0"/>
              <a:t>submit</a:t>
            </a:r>
          </a:p>
        </p:txBody>
      </p:sp>
      <p:sp>
        <p:nvSpPr>
          <p:cNvPr id="14" name="Rectangle 13"/>
          <p:cNvSpPr/>
          <p:nvPr/>
        </p:nvSpPr>
        <p:spPr>
          <a:xfrm>
            <a:off x="3003082" y="35364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Leaderboard</a:t>
            </a:r>
            <a:endParaRPr lang="en-GB" dirty="0"/>
          </a:p>
        </p:txBody>
      </p:sp>
      <p:sp>
        <p:nvSpPr>
          <p:cNvPr id="15" name="Rectangle 14"/>
          <p:cNvSpPr/>
          <p:nvPr/>
        </p:nvSpPr>
        <p:spPr>
          <a:xfrm>
            <a:off x="239020" y="35364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Usertable</a:t>
            </a:r>
            <a:endParaRPr lang="en-GB" dirty="0"/>
          </a:p>
        </p:txBody>
      </p:sp>
      <p:cxnSp>
        <p:nvCxnSpPr>
          <p:cNvPr id="16" name="Straight Connector 15"/>
          <p:cNvCxnSpPr>
            <a:stCxn id="14" idx="1"/>
            <a:endCxn id="15" idx="3"/>
          </p:cNvCxnSpPr>
          <p:nvPr/>
        </p:nvCxnSpPr>
        <p:spPr>
          <a:xfrm flipH="1">
            <a:off x="1807938" y="3772318"/>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18635" y="3429000"/>
            <a:ext cx="300082" cy="369332"/>
          </a:xfrm>
          <a:prstGeom prst="rect">
            <a:avLst/>
          </a:prstGeom>
          <a:noFill/>
        </p:spPr>
        <p:txBody>
          <a:bodyPr wrap="none" rtlCol="0">
            <a:spAutoFit/>
          </a:bodyPr>
          <a:lstStyle/>
          <a:p>
            <a:r>
              <a:rPr lang="en-GB" dirty="0"/>
              <a:t>*</a:t>
            </a:r>
          </a:p>
        </p:txBody>
      </p:sp>
      <p:sp>
        <p:nvSpPr>
          <p:cNvPr id="17" name="Rectangle 13">
            <a:extLst>
              <a:ext uri="{FF2B5EF4-FFF2-40B4-BE49-F238E27FC236}">
                <a16:creationId xmlns:a16="http://schemas.microsoft.com/office/drawing/2014/main" id="{FAB68C02-2F49-DC44-B9A9-014DB449C2ED}"/>
              </a:ext>
            </a:extLst>
          </p:cNvPr>
          <p:cNvSpPr/>
          <p:nvPr/>
        </p:nvSpPr>
        <p:spPr>
          <a:xfrm>
            <a:off x="3003082" y="521153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Leaderboard</a:t>
            </a:r>
            <a:endParaRPr lang="en-GB" dirty="0"/>
          </a:p>
        </p:txBody>
      </p:sp>
      <p:sp>
        <p:nvSpPr>
          <p:cNvPr id="18" name="Rectangle 14">
            <a:extLst>
              <a:ext uri="{FF2B5EF4-FFF2-40B4-BE49-F238E27FC236}">
                <a16:creationId xmlns:a16="http://schemas.microsoft.com/office/drawing/2014/main" id="{E5C40EC6-023A-7D4C-9119-74F38279DEE8}"/>
              </a:ext>
            </a:extLst>
          </p:cNvPr>
          <p:cNvSpPr/>
          <p:nvPr/>
        </p:nvSpPr>
        <p:spPr>
          <a:xfrm>
            <a:off x="239020" y="521153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Usertable</a:t>
            </a:r>
            <a:endParaRPr lang="en-GB" dirty="0"/>
          </a:p>
        </p:txBody>
      </p:sp>
      <p:cxnSp>
        <p:nvCxnSpPr>
          <p:cNvPr id="19" name="Straight Connector 15">
            <a:extLst>
              <a:ext uri="{FF2B5EF4-FFF2-40B4-BE49-F238E27FC236}">
                <a16:creationId xmlns:a16="http://schemas.microsoft.com/office/drawing/2014/main" id="{8D4DA308-EA4A-2541-9FA9-3134C5FE32E0}"/>
              </a:ext>
            </a:extLst>
          </p:cNvPr>
          <p:cNvCxnSpPr>
            <a:cxnSpLocks/>
            <a:stCxn id="18" idx="3"/>
            <a:endCxn id="17" idx="1"/>
          </p:cNvCxnSpPr>
          <p:nvPr/>
        </p:nvCxnSpPr>
        <p:spPr>
          <a:xfrm>
            <a:off x="1807938" y="5447357"/>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99DD1684-6AEF-D54C-9BA8-1DE45323D616}"/>
              </a:ext>
            </a:extLst>
          </p:cNvPr>
          <p:cNvSpPr txBox="1"/>
          <p:nvPr/>
        </p:nvSpPr>
        <p:spPr>
          <a:xfrm>
            <a:off x="1792694" y="5093106"/>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071102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2951"/>
            <a:ext cx="7886700" cy="1325563"/>
          </a:xfrm>
        </p:spPr>
        <p:txBody>
          <a:bodyPr/>
          <a:lstStyle/>
          <a:p>
            <a:r>
              <a:rPr lang="en-GB" dirty="0"/>
              <a:t>Relationship “submitted” </a:t>
            </a:r>
          </a:p>
        </p:txBody>
      </p:sp>
      <p:sp>
        <p:nvSpPr>
          <p:cNvPr id="5" name="Content Placeholder 4"/>
          <p:cNvSpPr>
            <a:spLocks noGrp="1"/>
          </p:cNvSpPr>
          <p:nvPr>
            <p:ph sz="half" idx="2"/>
          </p:nvPr>
        </p:nvSpPr>
        <p:spPr>
          <a:xfrm>
            <a:off x="4930789" y="2566378"/>
            <a:ext cx="3886200" cy="2704432"/>
          </a:xfrm>
        </p:spPr>
        <p:txBody>
          <a:bodyPr>
            <a:normAutofit lnSpcReduction="10000"/>
          </a:bodyPr>
          <a:lstStyle/>
          <a:p>
            <a:r>
              <a:rPr lang="en-GB" sz="2000" dirty="0" err="1"/>
              <a:t>Leaderboard</a:t>
            </a:r>
            <a:r>
              <a:rPr lang="en-GB" sz="2000" dirty="0"/>
              <a:t> </a:t>
            </a:r>
            <a:r>
              <a:rPr lang="en-GB" sz="2000" dirty="0">
                <a:sym typeface="Wingdings" panose="05000000000000000000" pitchFamily="2" charset="2"/>
              </a:rPr>
              <a:t></a:t>
            </a:r>
            <a:r>
              <a:rPr lang="en-GB" sz="2000" dirty="0"/>
              <a:t> Questionnaire </a:t>
            </a:r>
            <a:br>
              <a:rPr lang="en-GB" sz="2400" dirty="0"/>
            </a:br>
            <a:r>
              <a:rPr lang="en-GB" sz="1400" dirty="0"/>
              <a:t>- @</a:t>
            </a:r>
            <a:r>
              <a:rPr lang="en-GB" sz="1400" dirty="0" err="1"/>
              <a:t>ManyToOne</a:t>
            </a:r>
            <a:br>
              <a:rPr lang="en-GB" sz="1400" dirty="0"/>
            </a:br>
            <a:r>
              <a:rPr lang="en-GB" sz="1400" dirty="0"/>
              <a:t>- Unidirectional relationship, since we don’t have any necessity to have bidirectionality in this case</a:t>
            </a:r>
            <a:br>
              <a:rPr lang="en-GB" sz="1400" dirty="0"/>
            </a:br>
            <a:r>
              <a:rPr lang="en-GB" sz="1400" dirty="0"/>
              <a:t>- </a:t>
            </a:r>
            <a:r>
              <a:rPr lang="en-GB" sz="1400" dirty="0" err="1"/>
              <a:t>fetchType.EAGER</a:t>
            </a:r>
            <a:r>
              <a:rPr lang="en-GB" sz="1400" dirty="0"/>
              <a:t>, since in the home page the application should display users’ reviews of the product of the day</a:t>
            </a:r>
            <a:br>
              <a:rPr lang="en-GB" sz="1400" dirty="0"/>
            </a:br>
            <a:r>
              <a:rPr lang="en-GB" sz="1400" dirty="0"/>
              <a:t>- cascade: none</a:t>
            </a:r>
            <a:br>
              <a:rPr lang="en-GB" sz="1400" dirty="0"/>
            </a:br>
            <a:r>
              <a:rPr lang="en-GB" sz="1400" dirty="0"/>
              <a:t>- orphan removal: none</a:t>
            </a:r>
          </a:p>
          <a:p>
            <a:pPr marL="0" indent="0">
              <a:buNone/>
            </a:pPr>
            <a:br>
              <a:rPr lang="en-GB" sz="1800" dirty="0"/>
            </a:br>
            <a:r>
              <a:rPr lang="en-GB" sz="1800" dirty="0"/>
              <a:t>The owner of the relationship is obviously </a:t>
            </a:r>
            <a:r>
              <a:rPr lang="en-GB" sz="1800" dirty="0" err="1"/>
              <a:t>Leaderboard</a:t>
            </a:r>
            <a:endParaRPr lang="en-GB" sz="1800" dirty="0"/>
          </a:p>
          <a:p>
            <a:endParaRPr lang="en-GB" sz="1800" dirty="0"/>
          </a:p>
        </p:txBody>
      </p:sp>
      <p:sp>
        <p:nvSpPr>
          <p:cNvPr id="6" name="Rectangle 5"/>
          <p:cNvSpPr/>
          <p:nvPr/>
        </p:nvSpPr>
        <p:spPr>
          <a:xfrm>
            <a:off x="3003082" y="197989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7" name="Rectangle 6"/>
          <p:cNvSpPr/>
          <p:nvPr/>
        </p:nvSpPr>
        <p:spPr>
          <a:xfrm>
            <a:off x="239020" y="197989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Leaderboard</a:t>
            </a:r>
            <a:endParaRPr lang="en-GB" dirty="0"/>
          </a:p>
        </p:txBody>
      </p:sp>
      <p:sp>
        <p:nvSpPr>
          <p:cNvPr id="8" name="Diamond 7"/>
          <p:cNvSpPr/>
          <p:nvPr/>
        </p:nvSpPr>
        <p:spPr>
          <a:xfrm rot="5400000">
            <a:off x="2239472" y="2007090"/>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74289" y="2215711"/>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807939" y="2215712"/>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36741" y="2265246"/>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92694" y="2261146"/>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1966854" y="1640959"/>
            <a:ext cx="832279" cy="369332"/>
          </a:xfrm>
          <a:prstGeom prst="rect">
            <a:avLst/>
          </a:prstGeom>
          <a:noFill/>
        </p:spPr>
        <p:txBody>
          <a:bodyPr wrap="none" rtlCol="0">
            <a:spAutoFit/>
          </a:bodyPr>
          <a:lstStyle/>
          <a:p>
            <a:r>
              <a:rPr lang="en-GB" dirty="0"/>
              <a:t>submit</a:t>
            </a:r>
          </a:p>
        </p:txBody>
      </p:sp>
      <p:sp>
        <p:nvSpPr>
          <p:cNvPr id="14" name="Rectangle 13"/>
          <p:cNvSpPr/>
          <p:nvPr/>
        </p:nvSpPr>
        <p:spPr>
          <a:xfrm>
            <a:off x="3003082" y="35364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15" name="Rectangle 14"/>
          <p:cNvSpPr/>
          <p:nvPr/>
        </p:nvSpPr>
        <p:spPr>
          <a:xfrm>
            <a:off x="239020" y="35364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Leaderboard</a:t>
            </a:r>
            <a:endParaRPr lang="en-GB" dirty="0"/>
          </a:p>
        </p:txBody>
      </p:sp>
      <p:cxnSp>
        <p:nvCxnSpPr>
          <p:cNvPr id="16" name="Straight Connector 15"/>
          <p:cNvCxnSpPr>
            <a:stCxn id="14" idx="1"/>
            <a:endCxn id="15" idx="3"/>
          </p:cNvCxnSpPr>
          <p:nvPr/>
        </p:nvCxnSpPr>
        <p:spPr>
          <a:xfrm flipH="1">
            <a:off x="1807938" y="3772318"/>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18635" y="3429000"/>
            <a:ext cx="301686" cy="369332"/>
          </a:xfrm>
          <a:prstGeom prst="rect">
            <a:avLst/>
          </a:prstGeom>
          <a:noFill/>
        </p:spPr>
        <p:txBody>
          <a:bodyPr wrap="none" rtlCol="0">
            <a:spAutoFit/>
          </a:bodyPr>
          <a:lstStyle/>
          <a:p>
            <a:r>
              <a:rPr lang="en-GB" dirty="0"/>
              <a:t>1</a:t>
            </a:r>
          </a:p>
        </p:txBody>
      </p:sp>
      <p:sp>
        <p:nvSpPr>
          <p:cNvPr id="17" name="Rectangle 13">
            <a:extLst>
              <a:ext uri="{FF2B5EF4-FFF2-40B4-BE49-F238E27FC236}">
                <a16:creationId xmlns:a16="http://schemas.microsoft.com/office/drawing/2014/main" id="{FAB68C02-2F49-DC44-B9A9-014DB449C2ED}"/>
              </a:ext>
            </a:extLst>
          </p:cNvPr>
          <p:cNvSpPr/>
          <p:nvPr/>
        </p:nvSpPr>
        <p:spPr>
          <a:xfrm>
            <a:off x="3003082" y="521153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18" name="Rectangle 14">
            <a:extLst>
              <a:ext uri="{FF2B5EF4-FFF2-40B4-BE49-F238E27FC236}">
                <a16:creationId xmlns:a16="http://schemas.microsoft.com/office/drawing/2014/main" id="{E5C40EC6-023A-7D4C-9119-74F38279DEE8}"/>
              </a:ext>
            </a:extLst>
          </p:cNvPr>
          <p:cNvSpPr/>
          <p:nvPr/>
        </p:nvSpPr>
        <p:spPr>
          <a:xfrm>
            <a:off x="239020" y="521153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Leaderboard</a:t>
            </a:r>
            <a:endParaRPr lang="en-GB" dirty="0"/>
          </a:p>
        </p:txBody>
      </p:sp>
      <p:cxnSp>
        <p:nvCxnSpPr>
          <p:cNvPr id="19" name="Straight Connector 15">
            <a:extLst>
              <a:ext uri="{FF2B5EF4-FFF2-40B4-BE49-F238E27FC236}">
                <a16:creationId xmlns:a16="http://schemas.microsoft.com/office/drawing/2014/main" id="{8D4DA308-EA4A-2541-9FA9-3134C5FE32E0}"/>
              </a:ext>
            </a:extLst>
          </p:cNvPr>
          <p:cNvCxnSpPr>
            <a:cxnSpLocks/>
            <a:stCxn id="18" idx="3"/>
            <a:endCxn id="17" idx="1"/>
          </p:cNvCxnSpPr>
          <p:nvPr/>
        </p:nvCxnSpPr>
        <p:spPr>
          <a:xfrm>
            <a:off x="1807938" y="5447357"/>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99DD1684-6AEF-D54C-9BA8-1DE45323D616}"/>
              </a:ext>
            </a:extLst>
          </p:cNvPr>
          <p:cNvSpPr txBox="1"/>
          <p:nvPr/>
        </p:nvSpPr>
        <p:spPr>
          <a:xfrm>
            <a:off x="1792694" y="5093106"/>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457849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a:t>
            </a:r>
            <a:r>
              <a:rPr lang="en-GB" dirty="0" err="1"/>
              <a:t>BadWord</a:t>
            </a:r>
            <a:endParaRPr lang="en-GB" dirty="0"/>
          </a:p>
        </p:txBody>
      </p:sp>
      <p:sp>
        <p:nvSpPr>
          <p:cNvPr id="5" name="Content Placeholder 4"/>
          <p:cNvSpPr>
            <a:spLocks noGrp="1"/>
          </p:cNvSpPr>
          <p:nvPr>
            <p:ph idx="1"/>
          </p:nvPr>
        </p:nvSpPr>
        <p:spPr>
          <a:xfrm>
            <a:off x="0" y="1902516"/>
            <a:ext cx="9144000" cy="5342021"/>
          </a:xfrm>
        </p:spPr>
        <p:txBody>
          <a:bodyPr>
            <a:normAutofit/>
          </a:bodyPr>
          <a:lstStyle/>
          <a:p>
            <a:pPr marL="0" indent="0">
              <a:buNone/>
            </a:pPr>
            <a:r>
              <a:rPr lang="it-IT" sz="1600" i="1" dirty="0">
                <a:latin typeface="Courier New" panose="02070309020205020404" pitchFamily="49" charset="0"/>
                <a:cs typeface="Courier New" panose="02070309020205020404" pitchFamily="49" charset="0"/>
              </a:rPr>
              <a:t>@</a:t>
            </a:r>
            <a:r>
              <a:rPr lang="it-IT" sz="1600" i="1" dirty="0" err="1">
                <a:latin typeface="Courier New" panose="02070309020205020404" pitchFamily="49" charset="0"/>
                <a:cs typeface="Courier New" panose="02070309020205020404" pitchFamily="49" charset="0"/>
              </a:rPr>
              <a:t>Entity</a:t>
            </a:r>
            <a:endParaRPr lang="it-IT" sz="1600" dirty="0">
              <a:latin typeface="Courier New" panose="02070309020205020404" pitchFamily="49" charset="0"/>
              <a:cs typeface="Courier New" panose="02070309020205020404" pitchFamily="49" charset="0"/>
            </a:endParaRPr>
          </a:p>
          <a:p>
            <a:pPr marL="0" indent="0">
              <a:buNone/>
            </a:pPr>
            <a:r>
              <a:rPr lang="it-IT" sz="1600" i="1" dirty="0">
                <a:latin typeface="Courier New" panose="02070309020205020404" pitchFamily="49" charset="0"/>
                <a:cs typeface="Courier New" panose="02070309020205020404" pitchFamily="49" charset="0"/>
              </a:rPr>
              <a:t>@</a:t>
            </a:r>
            <a:r>
              <a:rPr lang="it-IT" sz="1600" i="1" dirty="0" err="1">
                <a:latin typeface="Courier New" panose="02070309020205020404" pitchFamily="49" charset="0"/>
                <a:cs typeface="Courier New" panose="02070309020205020404" pitchFamily="49" charset="0"/>
              </a:rPr>
              <a:t>Table</a:t>
            </a:r>
            <a:r>
              <a:rPr lang="it-IT" sz="1600" dirty="0">
                <a:latin typeface="Courier New" panose="02070309020205020404" pitchFamily="49" charset="0"/>
                <a:cs typeface="Courier New" panose="02070309020205020404" pitchFamily="49" charset="0"/>
              </a:rPr>
              <a:t>(</a:t>
            </a:r>
            <a:r>
              <a:rPr lang="it-IT" sz="1600" dirty="0" err="1">
                <a:latin typeface="Courier New" panose="02070309020205020404" pitchFamily="49" charset="0"/>
                <a:cs typeface="Courier New" panose="02070309020205020404" pitchFamily="49" charset="0"/>
              </a:rPr>
              <a:t>name</a:t>
            </a:r>
            <a:r>
              <a:rPr lang="it-IT" sz="1600" dirty="0">
                <a:latin typeface="Courier New" panose="02070309020205020404" pitchFamily="49" charset="0"/>
                <a:cs typeface="Courier New" panose="02070309020205020404" pitchFamily="49" charset="0"/>
              </a:rPr>
              <a:t> = "</a:t>
            </a:r>
            <a:r>
              <a:rPr lang="it-IT" sz="1600" dirty="0" err="1">
                <a:latin typeface="Courier New" panose="02070309020205020404" pitchFamily="49" charset="0"/>
                <a:cs typeface="Courier New" panose="02070309020205020404" pitchFamily="49" charset="0"/>
              </a:rPr>
              <a:t>BadWord</a:t>
            </a:r>
            <a:r>
              <a:rPr lang="it-IT" sz="1600" dirty="0">
                <a:latin typeface="Courier New" panose="02070309020205020404" pitchFamily="49" charset="0"/>
                <a:cs typeface="Courier New" panose="02070309020205020404" pitchFamily="49" charset="0"/>
              </a:rPr>
              <a:t>", schema = "</a:t>
            </a:r>
            <a:r>
              <a:rPr lang="it-IT" sz="1600" dirty="0" err="1">
                <a:latin typeface="Courier New" panose="02070309020205020404" pitchFamily="49" charset="0"/>
                <a:cs typeface="Courier New" panose="02070309020205020404" pitchFamily="49" charset="0"/>
              </a:rPr>
              <a:t>gamified_marketing</a:t>
            </a:r>
            <a:r>
              <a:rPr lang="it-IT" sz="1600" dirty="0">
                <a:latin typeface="Courier New" panose="02070309020205020404" pitchFamily="49" charset="0"/>
                <a:cs typeface="Courier New" panose="02070309020205020404" pitchFamily="49" charset="0"/>
              </a:rPr>
              <a:t>")</a:t>
            </a:r>
          </a:p>
          <a:p>
            <a:pPr marL="0" indent="0">
              <a:buNone/>
            </a:pPr>
            <a:r>
              <a:rPr lang="it-IT" sz="1600" i="1" dirty="0">
                <a:latin typeface="Courier New" panose="02070309020205020404" pitchFamily="49" charset="0"/>
                <a:cs typeface="Courier New" panose="02070309020205020404" pitchFamily="49" charset="0"/>
              </a:rPr>
              <a:t>@</a:t>
            </a:r>
            <a:r>
              <a:rPr lang="it-IT" sz="1600" i="1" dirty="0" err="1">
                <a:latin typeface="Courier New" panose="02070309020205020404" pitchFamily="49" charset="0"/>
                <a:cs typeface="Courier New" panose="02070309020205020404" pitchFamily="49" charset="0"/>
              </a:rPr>
              <a:t>NamedQuery</a:t>
            </a:r>
            <a:r>
              <a:rPr lang="it-IT" sz="1600" dirty="0">
                <a:latin typeface="Courier New" panose="02070309020205020404" pitchFamily="49" charset="0"/>
                <a:cs typeface="Courier New" panose="02070309020205020404" pitchFamily="49" charset="0"/>
              </a:rPr>
              <a:t>(</a:t>
            </a:r>
            <a:r>
              <a:rPr lang="it-IT" sz="1600" dirty="0" err="1">
                <a:latin typeface="Courier New" panose="02070309020205020404" pitchFamily="49" charset="0"/>
                <a:cs typeface="Courier New" panose="02070309020205020404" pitchFamily="49" charset="0"/>
              </a:rPr>
              <a:t>name</a:t>
            </a:r>
            <a:r>
              <a:rPr lang="it-IT" sz="1600" dirty="0">
                <a:latin typeface="Courier New" panose="02070309020205020404" pitchFamily="49" charset="0"/>
                <a:cs typeface="Courier New" panose="02070309020205020404" pitchFamily="49" charset="0"/>
              </a:rPr>
              <a:t> = "</a:t>
            </a:r>
            <a:r>
              <a:rPr lang="it-IT" sz="1600" dirty="0" err="1">
                <a:latin typeface="Courier New" panose="02070309020205020404" pitchFamily="49" charset="0"/>
                <a:cs typeface="Courier New" panose="02070309020205020404" pitchFamily="49" charset="0"/>
              </a:rPr>
              <a:t>BadWord.getAllWords</a:t>
            </a:r>
            <a:r>
              <a:rPr lang="it-IT" sz="1600" dirty="0">
                <a:latin typeface="Courier New" panose="02070309020205020404" pitchFamily="49" charset="0"/>
                <a:cs typeface="Courier New" panose="02070309020205020404" pitchFamily="49" charset="0"/>
              </a:rPr>
              <a:t>", </a:t>
            </a:r>
          </a:p>
          <a:p>
            <a:pPr marL="0" indent="0">
              <a:buNone/>
            </a:pP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query</a:t>
            </a:r>
            <a:r>
              <a:rPr lang="it-IT" sz="1600" dirty="0">
                <a:latin typeface="Courier New" panose="02070309020205020404" pitchFamily="49" charset="0"/>
                <a:cs typeface="Courier New" panose="02070309020205020404" pitchFamily="49" charset="0"/>
              </a:rPr>
              <a:t> = "SELECT </a:t>
            </a:r>
            <a:r>
              <a:rPr lang="it-IT" sz="1600" dirty="0" err="1">
                <a:latin typeface="Courier New" panose="02070309020205020404" pitchFamily="49" charset="0"/>
                <a:cs typeface="Courier New" panose="02070309020205020404" pitchFamily="49" charset="0"/>
              </a:rPr>
              <a:t>w</a:t>
            </a:r>
            <a:r>
              <a:rPr lang="it-IT" sz="1600" dirty="0">
                <a:latin typeface="Courier New" panose="02070309020205020404" pitchFamily="49" charset="0"/>
                <a:cs typeface="Courier New" panose="02070309020205020404" pitchFamily="49" charset="0"/>
              </a:rPr>
              <a:t> FROM </a:t>
            </a:r>
            <a:r>
              <a:rPr lang="it-IT" sz="1600" dirty="0" err="1">
                <a:latin typeface="Courier New" panose="02070309020205020404" pitchFamily="49" charset="0"/>
                <a:cs typeface="Courier New" panose="02070309020205020404" pitchFamily="49" charset="0"/>
              </a:rPr>
              <a:t>BadWord</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w</a:t>
            </a:r>
            <a:r>
              <a:rPr lang="it-IT" sz="1600" dirty="0">
                <a:latin typeface="Courier New" panose="02070309020205020404" pitchFamily="49" charset="0"/>
                <a:cs typeface="Courier New" panose="02070309020205020404" pitchFamily="49" charset="0"/>
              </a:rPr>
              <a:t>")</a:t>
            </a:r>
          </a:p>
          <a:p>
            <a:pPr marL="0" indent="0">
              <a:buNone/>
            </a:pPr>
            <a:endParaRPr lang="it-IT" sz="1600" dirty="0">
              <a:latin typeface="Courier New" panose="02070309020205020404" pitchFamily="49" charset="0"/>
              <a:cs typeface="Courier New" panose="02070309020205020404" pitchFamily="49" charset="0"/>
            </a:endParaRPr>
          </a:p>
          <a:p>
            <a:pPr marL="0" indent="0">
              <a:buNone/>
            </a:pPr>
            <a:r>
              <a:rPr lang="it-IT" sz="1600" dirty="0">
                <a:latin typeface="Courier New" panose="02070309020205020404" pitchFamily="49" charset="0"/>
                <a:cs typeface="Courier New" panose="02070309020205020404" pitchFamily="49" charset="0"/>
              </a:rPr>
              <a:t>public </a:t>
            </a:r>
            <a:r>
              <a:rPr lang="it-IT" sz="1600" dirty="0" err="1">
                <a:latin typeface="Courier New" panose="02070309020205020404" pitchFamily="49" charset="0"/>
                <a:cs typeface="Courier New" panose="02070309020205020404" pitchFamily="49" charset="0"/>
              </a:rPr>
              <a:t>class</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BadWord</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implements</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Serializable</a:t>
            </a:r>
            <a:r>
              <a:rPr lang="it-IT" sz="1600" dirty="0">
                <a:latin typeface="Courier New" panose="02070309020205020404" pitchFamily="49" charset="0"/>
                <a:cs typeface="Courier New" panose="02070309020205020404" pitchFamily="49" charset="0"/>
              </a:rPr>
              <a:t> {</a:t>
            </a:r>
          </a:p>
          <a:p>
            <a:pPr marL="0" indent="0">
              <a:buNone/>
            </a:pPr>
            <a:r>
              <a:rPr lang="it-IT" sz="1600" dirty="0">
                <a:latin typeface="Courier New" panose="02070309020205020404" pitchFamily="49" charset="0"/>
                <a:cs typeface="Courier New" panose="02070309020205020404" pitchFamily="49" charset="0"/>
              </a:rPr>
              <a:t>	private </a:t>
            </a:r>
            <a:r>
              <a:rPr lang="it-IT" sz="1600" dirty="0" err="1">
                <a:latin typeface="Courier New" panose="02070309020205020404" pitchFamily="49" charset="0"/>
                <a:cs typeface="Courier New" panose="02070309020205020404" pitchFamily="49" charset="0"/>
              </a:rPr>
              <a:t>static</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final</a:t>
            </a:r>
            <a:r>
              <a:rPr lang="it-IT" sz="1600" dirty="0">
                <a:latin typeface="Courier New" panose="02070309020205020404" pitchFamily="49" charset="0"/>
                <a:cs typeface="Courier New" panose="02070309020205020404" pitchFamily="49" charset="0"/>
              </a:rPr>
              <a:t> long </a:t>
            </a:r>
            <a:r>
              <a:rPr lang="it-IT" sz="1600" b="1" i="1" dirty="0" err="1">
                <a:latin typeface="Courier New" panose="02070309020205020404" pitchFamily="49" charset="0"/>
                <a:cs typeface="Courier New" panose="02070309020205020404" pitchFamily="49" charset="0"/>
              </a:rPr>
              <a:t>serialVersionUID</a:t>
            </a:r>
            <a:r>
              <a:rPr lang="it-IT" sz="1600" dirty="0">
                <a:latin typeface="Courier New" panose="02070309020205020404" pitchFamily="49" charset="0"/>
                <a:cs typeface="Courier New" panose="02070309020205020404" pitchFamily="49" charset="0"/>
              </a:rPr>
              <a:t> = 1L;</a:t>
            </a:r>
          </a:p>
          <a:p>
            <a:pPr marL="0" indent="0">
              <a:buNone/>
            </a:pPr>
            <a:endParaRPr lang="it-IT" sz="1600" i="1" dirty="0">
              <a:latin typeface="Courier New" panose="02070309020205020404" pitchFamily="49" charset="0"/>
              <a:cs typeface="Courier New" panose="02070309020205020404" pitchFamily="49" charset="0"/>
            </a:endParaRPr>
          </a:p>
          <a:p>
            <a:pPr marL="0" indent="0">
              <a:buNone/>
            </a:pPr>
            <a:r>
              <a:rPr lang="it-IT" sz="1600" i="1" dirty="0">
                <a:latin typeface="Courier New" panose="02070309020205020404" pitchFamily="49" charset="0"/>
                <a:cs typeface="Courier New" panose="02070309020205020404" pitchFamily="49" charset="0"/>
              </a:rPr>
              <a:t>	@Id</a:t>
            </a:r>
            <a:endParaRPr lang="it-IT" sz="1600" dirty="0">
              <a:latin typeface="Courier New" panose="02070309020205020404" pitchFamily="49" charset="0"/>
              <a:cs typeface="Courier New" panose="02070309020205020404" pitchFamily="49" charset="0"/>
            </a:endParaRPr>
          </a:p>
          <a:p>
            <a:pPr marL="0" indent="0">
              <a:buNone/>
            </a:pPr>
            <a:r>
              <a:rPr lang="it-IT" sz="1600" dirty="0">
                <a:latin typeface="Courier New" panose="02070309020205020404" pitchFamily="49" charset="0"/>
                <a:cs typeface="Courier New" panose="02070309020205020404" pitchFamily="49" charset="0"/>
              </a:rPr>
              <a:t>	private </a:t>
            </a:r>
            <a:r>
              <a:rPr lang="it-IT" sz="1600" dirty="0" err="1">
                <a:latin typeface="Courier New" panose="02070309020205020404" pitchFamily="49" charset="0"/>
                <a:cs typeface="Courier New" panose="02070309020205020404" pitchFamily="49" charset="0"/>
              </a:rPr>
              <a:t>String</a:t>
            </a:r>
            <a:r>
              <a:rPr lang="it-IT" sz="1600" dirty="0">
                <a:latin typeface="Courier New" panose="02070309020205020404" pitchFamily="49" charset="0"/>
                <a:cs typeface="Courier New" panose="02070309020205020404" pitchFamily="49" charset="0"/>
              </a:rPr>
              <a:t> word;</a:t>
            </a:r>
          </a:p>
        </p:txBody>
      </p:sp>
    </p:spTree>
    <p:extLst>
      <p:ext uri="{BB962C8B-B14F-4D97-AF65-F5344CB8AC3E}">
        <p14:creationId xmlns:p14="http://schemas.microsoft.com/office/powerpoint/2010/main" val="1441619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of </a:t>
            </a:r>
            <a:r>
              <a:rPr lang="en-GB" dirty="0" err="1"/>
              <a:t>BadWord</a:t>
            </a:r>
            <a:endParaRPr lang="en-GB" dirty="0"/>
          </a:p>
        </p:txBody>
      </p:sp>
      <p:sp>
        <p:nvSpPr>
          <p:cNvPr id="3" name="Content Placeholder 2"/>
          <p:cNvSpPr>
            <a:spLocks noGrp="1"/>
          </p:cNvSpPr>
          <p:nvPr>
            <p:ph idx="1"/>
          </p:nvPr>
        </p:nvSpPr>
        <p:spPr>
          <a:xfrm>
            <a:off x="308981" y="1624903"/>
            <a:ext cx="6649379" cy="4946882"/>
          </a:xfrm>
        </p:spPr>
        <p:txBody>
          <a:bodyPr>
            <a:normAutofit/>
          </a:bodyPr>
          <a:lstStyle/>
          <a:p>
            <a:pPr marL="0" indent="0">
              <a:buNone/>
            </a:pPr>
            <a:r>
              <a:rPr lang="it-IT" sz="1600" dirty="0">
                <a:latin typeface="Courier New" panose="02070309020205020404" pitchFamily="49" charset="0"/>
                <a:cs typeface="Courier New" panose="02070309020205020404" pitchFamily="49" charset="0"/>
              </a:rPr>
              <a:t>public </a:t>
            </a:r>
            <a:r>
              <a:rPr lang="it-IT" sz="1600" dirty="0" err="1">
                <a:latin typeface="Courier New" panose="02070309020205020404" pitchFamily="49" charset="0"/>
                <a:cs typeface="Courier New" panose="02070309020205020404" pitchFamily="49" charset="0"/>
              </a:rPr>
              <a:t>BadWord</a:t>
            </a:r>
            <a:r>
              <a:rPr lang="it-IT" sz="1600" dirty="0">
                <a:latin typeface="Courier New" panose="02070309020205020404" pitchFamily="49" charset="0"/>
                <a:cs typeface="Courier New" panose="02070309020205020404" pitchFamily="49" charset="0"/>
              </a:rPr>
              <a:t>() {}</a:t>
            </a:r>
          </a:p>
          <a:p>
            <a:pPr marL="0" indent="0">
              <a:buNone/>
            </a:pPr>
            <a:endParaRPr lang="it-IT" sz="1600" dirty="0">
              <a:latin typeface="Courier New" panose="02070309020205020404" pitchFamily="49" charset="0"/>
              <a:cs typeface="Courier New" panose="02070309020205020404" pitchFamily="49" charset="0"/>
            </a:endParaRPr>
          </a:p>
          <a:p>
            <a:pPr marL="0" indent="0">
              <a:buNone/>
            </a:pPr>
            <a:r>
              <a:rPr lang="it-IT" sz="1600" dirty="0">
                <a:latin typeface="Courier New" panose="02070309020205020404" pitchFamily="49" charset="0"/>
                <a:cs typeface="Courier New" panose="02070309020205020404" pitchFamily="49" charset="0"/>
              </a:rPr>
              <a:t>public </a:t>
            </a:r>
            <a:r>
              <a:rPr lang="it-IT" sz="1600" dirty="0" err="1">
                <a:latin typeface="Courier New" panose="02070309020205020404" pitchFamily="49" charset="0"/>
                <a:cs typeface="Courier New" panose="02070309020205020404" pitchFamily="49" charset="0"/>
              </a:rPr>
              <a:t>String</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getWord</a:t>
            </a:r>
            <a:r>
              <a:rPr lang="it-IT" sz="1600" dirty="0">
                <a:latin typeface="Courier New" panose="02070309020205020404" pitchFamily="49" charset="0"/>
                <a:cs typeface="Courier New" panose="02070309020205020404" pitchFamily="49" charset="0"/>
              </a:rPr>
              <a:t>() {</a:t>
            </a:r>
          </a:p>
          <a:p>
            <a:pPr marL="0" indent="0">
              <a:buNone/>
            </a:pP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return</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this.word</a:t>
            </a:r>
            <a:r>
              <a:rPr lang="it-IT" sz="1600" dirty="0">
                <a:latin typeface="Courier New" panose="02070309020205020404" pitchFamily="49" charset="0"/>
                <a:cs typeface="Courier New" panose="02070309020205020404" pitchFamily="49" charset="0"/>
              </a:rPr>
              <a:t>;</a:t>
            </a:r>
          </a:p>
          <a:p>
            <a:pPr marL="0" indent="0">
              <a:buNone/>
            </a:pPr>
            <a:r>
              <a:rPr lang="it-IT" sz="1600" dirty="0">
                <a:latin typeface="Courier New" panose="02070309020205020404" pitchFamily="49" charset="0"/>
                <a:cs typeface="Courier New" panose="02070309020205020404" pitchFamily="49" charset="0"/>
              </a:rPr>
              <a:t>}</a:t>
            </a:r>
          </a:p>
          <a:p>
            <a:pPr marL="0" indent="0">
              <a:buNone/>
            </a:pPr>
            <a:br>
              <a:rPr lang="it-IT" sz="1600" dirty="0">
                <a:latin typeface="Courier New" panose="02070309020205020404" pitchFamily="49" charset="0"/>
                <a:cs typeface="Courier New" panose="02070309020205020404" pitchFamily="49" charset="0"/>
              </a:rPr>
            </a:br>
            <a:r>
              <a:rPr lang="it-IT" sz="1600" dirty="0">
                <a:latin typeface="Courier New" panose="02070309020205020404" pitchFamily="49" charset="0"/>
                <a:cs typeface="Courier New" panose="02070309020205020404" pitchFamily="49" charset="0"/>
              </a:rPr>
              <a:t>public </a:t>
            </a:r>
            <a:r>
              <a:rPr lang="it-IT" sz="1600" dirty="0" err="1">
                <a:latin typeface="Courier New" panose="02070309020205020404" pitchFamily="49" charset="0"/>
                <a:cs typeface="Courier New" panose="02070309020205020404" pitchFamily="49" charset="0"/>
              </a:rPr>
              <a:t>void</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setWord</a:t>
            </a:r>
            <a:r>
              <a:rPr lang="it-IT" sz="1600" dirty="0">
                <a:latin typeface="Courier New" panose="02070309020205020404" pitchFamily="49" charset="0"/>
                <a:cs typeface="Courier New" panose="02070309020205020404" pitchFamily="49" charset="0"/>
              </a:rPr>
              <a:t>(</a:t>
            </a:r>
            <a:r>
              <a:rPr lang="it-IT" sz="1600" dirty="0" err="1">
                <a:latin typeface="Courier New" panose="02070309020205020404" pitchFamily="49" charset="0"/>
                <a:cs typeface="Courier New" panose="02070309020205020404" pitchFamily="49" charset="0"/>
              </a:rPr>
              <a:t>String</a:t>
            </a:r>
            <a:r>
              <a:rPr lang="it-IT" sz="1600" dirty="0">
                <a:latin typeface="Courier New" panose="02070309020205020404" pitchFamily="49" charset="0"/>
                <a:cs typeface="Courier New" panose="02070309020205020404" pitchFamily="49" charset="0"/>
              </a:rPr>
              <a:t> word) {</a:t>
            </a:r>
          </a:p>
          <a:p>
            <a:pPr marL="0" indent="0">
              <a:buNone/>
            </a:pP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this.word</a:t>
            </a:r>
            <a:r>
              <a:rPr lang="it-IT" sz="1600" dirty="0">
                <a:latin typeface="Courier New" panose="02070309020205020404" pitchFamily="49" charset="0"/>
                <a:cs typeface="Courier New" panose="02070309020205020404" pitchFamily="49" charset="0"/>
              </a:rPr>
              <a:t> = word;</a:t>
            </a:r>
          </a:p>
          <a:p>
            <a:pPr marL="0" indent="0">
              <a:buNone/>
            </a:pPr>
            <a:r>
              <a:rPr lang="it-IT"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62414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GB" dirty="0"/>
              <a:t>Business Components</a:t>
            </a:r>
          </a:p>
        </p:txBody>
      </p:sp>
      <p:sp>
        <p:nvSpPr>
          <p:cNvPr id="5" name="Content Placeholder 4"/>
          <p:cNvSpPr>
            <a:spLocks noGrp="1"/>
          </p:cNvSpPr>
          <p:nvPr>
            <p:ph sz="half" idx="2"/>
          </p:nvPr>
        </p:nvSpPr>
        <p:spPr>
          <a:xfrm>
            <a:off x="64583" y="1149252"/>
            <a:ext cx="4418597" cy="5429967"/>
          </a:xfrm>
        </p:spPr>
        <p:txBody>
          <a:bodyPr>
            <a:normAutofit/>
          </a:bodyPr>
          <a:lstStyle/>
          <a:p>
            <a:pPr lvl="1"/>
            <a:r>
              <a:rPr lang="en-GB" sz="1800" dirty="0"/>
              <a:t>@Stateful </a:t>
            </a:r>
            <a:r>
              <a:rPr lang="en-GB" sz="1800" dirty="0" err="1"/>
              <a:t>AnswerService</a:t>
            </a:r>
            <a:endParaRPr lang="en-GB" sz="1800" dirty="0"/>
          </a:p>
          <a:p>
            <a:pPr lvl="2"/>
            <a:r>
              <a:rPr lang="it-IT" sz="1200" dirty="0" err="1"/>
              <a:t>reportAnswers</a:t>
            </a:r>
            <a:r>
              <a:rPr lang="it-IT" sz="1200" dirty="0"/>
              <a:t>(User </a:t>
            </a:r>
            <a:r>
              <a:rPr lang="it-IT" sz="1200" dirty="0" err="1"/>
              <a:t>user_idx</a:t>
            </a:r>
            <a:r>
              <a:rPr lang="it-IT" sz="1200" dirty="0"/>
              <a:t>)</a:t>
            </a:r>
            <a:endParaRPr lang="en-GB" sz="1200" dirty="0"/>
          </a:p>
          <a:p>
            <a:pPr lvl="2"/>
            <a:r>
              <a:rPr lang="it-IT" sz="1200" dirty="0" err="1"/>
              <a:t>setQuestions</a:t>
            </a:r>
            <a:r>
              <a:rPr lang="it-IT" sz="1200" dirty="0"/>
              <a:t>(List&lt;</a:t>
            </a:r>
            <a:r>
              <a:rPr lang="it-IT" sz="1200" dirty="0" err="1"/>
              <a:t>Question</a:t>
            </a:r>
            <a:r>
              <a:rPr lang="it-IT" sz="1200" dirty="0"/>
              <a:t>&gt; </a:t>
            </a:r>
            <a:r>
              <a:rPr lang="it-IT" sz="1200" dirty="0" err="1"/>
              <a:t>qs</a:t>
            </a:r>
            <a:r>
              <a:rPr lang="it-IT" sz="1200" dirty="0"/>
              <a:t>)</a:t>
            </a:r>
          </a:p>
          <a:p>
            <a:pPr lvl="2"/>
            <a:r>
              <a:rPr lang="it-IT" sz="1200" dirty="0" err="1"/>
              <a:t>addAnswers</a:t>
            </a:r>
            <a:r>
              <a:rPr lang="it-IT" sz="1200" dirty="0"/>
              <a:t>(</a:t>
            </a:r>
            <a:r>
              <a:rPr lang="it-IT" sz="1200" dirty="0" err="1"/>
              <a:t>String</a:t>
            </a:r>
            <a:r>
              <a:rPr lang="it-IT" sz="1200" dirty="0"/>
              <a:t>[] </a:t>
            </a:r>
            <a:r>
              <a:rPr lang="it-IT" sz="1200" dirty="0" err="1"/>
              <a:t>answs</a:t>
            </a:r>
            <a:r>
              <a:rPr lang="it-IT" sz="1200" dirty="0"/>
              <a:t>, User </a:t>
            </a:r>
            <a:r>
              <a:rPr lang="it-IT" sz="1200" dirty="0" err="1"/>
              <a:t>user</a:t>
            </a:r>
            <a:r>
              <a:rPr lang="it-IT" sz="1200" dirty="0"/>
              <a:t>)</a:t>
            </a:r>
          </a:p>
          <a:p>
            <a:pPr marL="914400" lvl="2" indent="0">
              <a:buNone/>
            </a:pPr>
            <a:endParaRPr lang="en-GB" dirty="0"/>
          </a:p>
          <a:p>
            <a:pPr lvl="1"/>
            <a:r>
              <a:rPr lang="en-GB" sz="1800" dirty="0"/>
              <a:t>@Stateless </a:t>
            </a:r>
            <a:r>
              <a:rPr lang="en-GB" sz="1800" dirty="0" err="1"/>
              <a:t>LeaderboardService</a:t>
            </a:r>
            <a:endParaRPr lang="en-GB" sz="1800" dirty="0"/>
          </a:p>
          <a:p>
            <a:pPr lvl="2"/>
            <a:r>
              <a:rPr lang="it-IT" sz="1200" dirty="0" err="1"/>
              <a:t>getLeaderboards</a:t>
            </a:r>
            <a:r>
              <a:rPr lang="it-IT" sz="1200" dirty="0"/>
              <a:t>(</a:t>
            </a:r>
            <a:r>
              <a:rPr lang="it-IT" sz="1200" dirty="0" err="1"/>
              <a:t>int</a:t>
            </a:r>
            <a:r>
              <a:rPr lang="it-IT" sz="1200" dirty="0"/>
              <a:t> </a:t>
            </a:r>
            <a:r>
              <a:rPr lang="it-IT" sz="1200" dirty="0" err="1"/>
              <a:t>questionnaireID</a:t>
            </a:r>
            <a:r>
              <a:rPr lang="it-IT" sz="1200" dirty="0"/>
              <a:t>)</a:t>
            </a:r>
          </a:p>
          <a:p>
            <a:pPr lvl="2"/>
            <a:r>
              <a:rPr lang="it-IT" sz="1200" dirty="0" err="1"/>
              <a:t>getUsers</a:t>
            </a:r>
            <a:r>
              <a:rPr lang="it-IT" sz="1200" dirty="0"/>
              <a:t>(</a:t>
            </a:r>
            <a:r>
              <a:rPr lang="it-IT" sz="1200" dirty="0" err="1"/>
              <a:t>int</a:t>
            </a:r>
            <a:r>
              <a:rPr lang="it-IT" sz="1200" dirty="0"/>
              <a:t> </a:t>
            </a:r>
            <a:r>
              <a:rPr lang="it-IT" sz="1200" dirty="0" err="1"/>
              <a:t>questionnaireID</a:t>
            </a:r>
            <a:r>
              <a:rPr lang="it-IT" sz="1200" dirty="0"/>
              <a:t>)</a:t>
            </a:r>
          </a:p>
          <a:p>
            <a:pPr lvl="2"/>
            <a:r>
              <a:rPr lang="it-IT" sz="1200" dirty="0" err="1"/>
              <a:t>getUsersCancelled</a:t>
            </a:r>
            <a:r>
              <a:rPr lang="it-IT" sz="1200" dirty="0"/>
              <a:t>(</a:t>
            </a:r>
            <a:r>
              <a:rPr lang="it-IT" sz="1200" dirty="0" err="1"/>
              <a:t>int</a:t>
            </a:r>
            <a:r>
              <a:rPr lang="it-IT" sz="1200" dirty="0"/>
              <a:t> </a:t>
            </a:r>
            <a:r>
              <a:rPr lang="it-IT" sz="1200" dirty="0" err="1"/>
              <a:t>questionnaireID</a:t>
            </a:r>
            <a:r>
              <a:rPr lang="it-IT" sz="1200" dirty="0"/>
              <a:t>)</a:t>
            </a:r>
          </a:p>
          <a:p>
            <a:pPr lvl="2"/>
            <a:r>
              <a:rPr lang="it-IT" sz="1200" dirty="0" err="1"/>
              <a:t>userCancels</a:t>
            </a:r>
            <a:r>
              <a:rPr lang="it-IT" sz="1200" dirty="0"/>
              <a:t>(User </a:t>
            </a:r>
            <a:r>
              <a:rPr lang="it-IT" sz="1200" dirty="0" err="1"/>
              <a:t>user</a:t>
            </a:r>
            <a:r>
              <a:rPr lang="it-IT" sz="1200" dirty="0"/>
              <a:t>, </a:t>
            </a:r>
            <a:r>
              <a:rPr lang="it-IT" sz="1200" dirty="0" err="1"/>
              <a:t>int</a:t>
            </a:r>
            <a:r>
              <a:rPr lang="it-IT" sz="1200" dirty="0"/>
              <a:t> </a:t>
            </a:r>
            <a:r>
              <a:rPr lang="it-IT" sz="1200" dirty="0" err="1"/>
              <a:t>questionnaire</a:t>
            </a:r>
            <a:r>
              <a:rPr lang="it-IT" sz="1200" dirty="0"/>
              <a:t>)</a:t>
            </a:r>
            <a:br>
              <a:rPr lang="en-GB" dirty="0"/>
            </a:br>
            <a:endParaRPr lang="en-GB" dirty="0"/>
          </a:p>
          <a:p>
            <a:pPr lvl="1"/>
            <a:r>
              <a:rPr lang="en-GB" sz="1800" dirty="0"/>
              <a:t>@Stateless </a:t>
            </a:r>
            <a:r>
              <a:rPr lang="en-GB" sz="1800" dirty="0" err="1"/>
              <a:t>ProductService</a:t>
            </a:r>
            <a:endParaRPr lang="en-GB" sz="1800" dirty="0"/>
          </a:p>
          <a:p>
            <a:pPr lvl="2"/>
            <a:r>
              <a:rPr lang="it-IT" sz="1200" dirty="0" err="1"/>
              <a:t>getProduct</a:t>
            </a:r>
            <a:r>
              <a:rPr lang="it-IT" sz="1200" dirty="0"/>
              <a:t>(</a:t>
            </a:r>
            <a:r>
              <a:rPr lang="it-IT" sz="1200" dirty="0" err="1"/>
              <a:t>String</a:t>
            </a:r>
            <a:r>
              <a:rPr lang="it-IT" sz="1200" dirty="0"/>
              <a:t> </a:t>
            </a:r>
            <a:r>
              <a:rPr lang="it-IT" sz="1200" dirty="0" err="1"/>
              <a:t>name</a:t>
            </a:r>
            <a:r>
              <a:rPr lang="it-IT" sz="1200" dirty="0"/>
              <a:t>)</a:t>
            </a:r>
          </a:p>
          <a:p>
            <a:pPr lvl="2"/>
            <a:endParaRPr lang="it-IT" sz="1200" dirty="0"/>
          </a:p>
          <a:p>
            <a:pPr lvl="1"/>
            <a:r>
              <a:rPr lang="en-GB" sz="1800" dirty="0"/>
              <a:t>@Stateless </a:t>
            </a:r>
            <a:r>
              <a:rPr lang="en-GB" sz="1800" dirty="0" err="1"/>
              <a:t>UserService</a:t>
            </a:r>
            <a:endParaRPr lang="en-GB" sz="1800" dirty="0"/>
          </a:p>
          <a:p>
            <a:pPr lvl="2"/>
            <a:r>
              <a:rPr lang="it-IT" sz="1200" dirty="0" err="1"/>
              <a:t>checkCredentials</a:t>
            </a:r>
            <a:r>
              <a:rPr lang="it-IT" sz="1200" dirty="0"/>
              <a:t>(</a:t>
            </a:r>
            <a:r>
              <a:rPr lang="it-IT" sz="1200" dirty="0" err="1"/>
              <a:t>String</a:t>
            </a:r>
            <a:r>
              <a:rPr lang="it-IT" sz="1200" dirty="0"/>
              <a:t> </a:t>
            </a:r>
            <a:r>
              <a:rPr lang="it-IT" sz="1200" dirty="0" err="1"/>
              <a:t>usr</a:t>
            </a:r>
            <a:r>
              <a:rPr lang="it-IT" sz="1200" dirty="0"/>
              <a:t>, </a:t>
            </a:r>
            <a:r>
              <a:rPr lang="it-IT" sz="1200" dirty="0" err="1"/>
              <a:t>String</a:t>
            </a:r>
            <a:r>
              <a:rPr lang="it-IT" sz="1200" dirty="0"/>
              <a:t> </a:t>
            </a:r>
            <a:r>
              <a:rPr lang="it-IT" sz="1200" dirty="0" err="1"/>
              <a:t>pwd</a:t>
            </a:r>
            <a:r>
              <a:rPr lang="it-IT" sz="1200" dirty="0"/>
              <a:t>)</a:t>
            </a:r>
          </a:p>
          <a:p>
            <a:pPr lvl="2"/>
            <a:r>
              <a:rPr lang="it-IT" sz="1200" dirty="0" err="1"/>
              <a:t>createUser</a:t>
            </a:r>
            <a:r>
              <a:rPr lang="it-IT" sz="1200" dirty="0"/>
              <a:t>(</a:t>
            </a:r>
            <a:r>
              <a:rPr lang="it-IT" sz="1200" dirty="0" err="1"/>
              <a:t>String</a:t>
            </a:r>
            <a:r>
              <a:rPr lang="it-IT" sz="1200" dirty="0"/>
              <a:t> username, </a:t>
            </a:r>
            <a:r>
              <a:rPr lang="it-IT" sz="1200" dirty="0" err="1"/>
              <a:t>String</a:t>
            </a:r>
            <a:r>
              <a:rPr lang="it-IT" sz="1200" dirty="0"/>
              <a:t> password, </a:t>
            </a:r>
            <a:r>
              <a:rPr lang="it-IT" sz="1200" dirty="0" err="1"/>
              <a:t>String</a:t>
            </a:r>
            <a:r>
              <a:rPr lang="it-IT" sz="1200" dirty="0"/>
              <a:t> email)</a:t>
            </a:r>
          </a:p>
          <a:p>
            <a:pPr lvl="2"/>
            <a:r>
              <a:rPr lang="it-IT" sz="1200" dirty="0" err="1"/>
              <a:t>updateUser</a:t>
            </a:r>
            <a:r>
              <a:rPr lang="it-IT" sz="1200" dirty="0"/>
              <a:t>(User u)</a:t>
            </a:r>
          </a:p>
          <a:p>
            <a:pPr lvl="2"/>
            <a:r>
              <a:rPr lang="it-IT" sz="1200" dirty="0" err="1"/>
              <a:t>getAnswers</a:t>
            </a:r>
            <a:r>
              <a:rPr lang="it-IT" sz="1200" dirty="0"/>
              <a:t>(User </a:t>
            </a:r>
            <a:r>
              <a:rPr lang="it-IT" sz="1200" dirty="0" err="1"/>
              <a:t>user</a:t>
            </a:r>
            <a:r>
              <a:rPr lang="it-IT" sz="1200" dirty="0"/>
              <a:t>, </a:t>
            </a:r>
            <a:r>
              <a:rPr lang="it-IT" sz="1200" dirty="0" err="1"/>
              <a:t>int</a:t>
            </a:r>
            <a:r>
              <a:rPr lang="it-IT" sz="1200" dirty="0"/>
              <a:t> </a:t>
            </a:r>
            <a:r>
              <a:rPr lang="it-IT" sz="1200" dirty="0" err="1"/>
              <a:t>questionnaire</a:t>
            </a:r>
            <a:r>
              <a:rPr lang="it-IT" sz="1200" dirty="0"/>
              <a:t>)</a:t>
            </a:r>
          </a:p>
          <a:p>
            <a:pPr lvl="2"/>
            <a:endParaRPr lang="en-GB" sz="1200" dirty="0"/>
          </a:p>
          <a:p>
            <a:pPr lvl="2"/>
            <a:endParaRPr lang="en-GB" sz="1200" dirty="0"/>
          </a:p>
          <a:p>
            <a:pPr lvl="1"/>
            <a:endParaRPr lang="en-GB" dirty="0"/>
          </a:p>
        </p:txBody>
      </p:sp>
      <p:sp>
        <p:nvSpPr>
          <p:cNvPr id="7" name="Content Placeholder 4">
            <a:extLst>
              <a:ext uri="{FF2B5EF4-FFF2-40B4-BE49-F238E27FC236}">
                <a16:creationId xmlns:a16="http://schemas.microsoft.com/office/drawing/2014/main" id="{463216EF-2A40-BC49-8C45-6D17938F8160}"/>
              </a:ext>
            </a:extLst>
          </p:cNvPr>
          <p:cNvSpPr txBox="1">
            <a:spLocks/>
          </p:cNvSpPr>
          <p:nvPr/>
        </p:nvSpPr>
        <p:spPr>
          <a:xfrm>
            <a:off x="4394973" y="1149253"/>
            <a:ext cx="4418597" cy="54299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GB" sz="1800" dirty="0"/>
              <a:t>@Stateless </a:t>
            </a:r>
            <a:r>
              <a:rPr lang="en-GB" sz="1800" dirty="0" err="1"/>
              <a:t>QuestionnaireService</a:t>
            </a:r>
            <a:endParaRPr lang="en-GB" sz="1800" dirty="0"/>
          </a:p>
          <a:p>
            <a:pPr lvl="2"/>
            <a:r>
              <a:rPr lang="it-IT" sz="1200" dirty="0" err="1"/>
              <a:t>findDailyQuestionnaire</a:t>
            </a:r>
            <a:r>
              <a:rPr lang="it-IT" sz="1200" dirty="0"/>
              <a:t>(</a:t>
            </a:r>
            <a:r>
              <a:rPr lang="it-IT" sz="1200" dirty="0" err="1"/>
              <a:t>String</a:t>
            </a:r>
            <a:r>
              <a:rPr lang="it-IT" sz="1200" dirty="0"/>
              <a:t> date)</a:t>
            </a:r>
          </a:p>
          <a:p>
            <a:pPr lvl="2"/>
            <a:r>
              <a:rPr lang="it-IT" sz="1200" dirty="0" err="1"/>
              <a:t>findQuestionnaire</a:t>
            </a:r>
            <a:r>
              <a:rPr lang="it-IT" sz="1200" dirty="0"/>
              <a:t> (</a:t>
            </a:r>
            <a:r>
              <a:rPr lang="it-IT" sz="1200" dirty="0" err="1"/>
              <a:t>String</a:t>
            </a:r>
            <a:r>
              <a:rPr lang="it-IT" sz="1200" dirty="0"/>
              <a:t> date, Product </a:t>
            </a:r>
            <a:r>
              <a:rPr lang="it-IT" sz="1200" dirty="0" err="1"/>
              <a:t>product</a:t>
            </a:r>
            <a:r>
              <a:rPr lang="it-IT" sz="1200" dirty="0"/>
              <a:t>)</a:t>
            </a:r>
          </a:p>
          <a:p>
            <a:pPr lvl="2"/>
            <a:r>
              <a:rPr lang="it-IT" sz="1200" dirty="0" err="1"/>
              <a:t>findQuestionnaires</a:t>
            </a:r>
            <a:r>
              <a:rPr lang="it-IT" sz="1200" dirty="0"/>
              <a:t> ()</a:t>
            </a:r>
          </a:p>
          <a:p>
            <a:pPr lvl="2"/>
            <a:r>
              <a:rPr lang="it-IT" sz="1200" dirty="0" err="1"/>
              <a:t>deleteQuestionnaire</a:t>
            </a:r>
            <a:r>
              <a:rPr lang="it-IT" sz="1200" dirty="0"/>
              <a:t> (</a:t>
            </a:r>
            <a:r>
              <a:rPr lang="it-IT" sz="1200" dirty="0" err="1"/>
              <a:t>int</a:t>
            </a:r>
            <a:r>
              <a:rPr lang="it-IT" sz="1200" dirty="0"/>
              <a:t> </a:t>
            </a:r>
            <a:r>
              <a:rPr lang="it-IT" sz="1200" dirty="0" err="1"/>
              <a:t>questionnaireID</a:t>
            </a:r>
            <a:r>
              <a:rPr lang="it-IT" sz="1200" dirty="0"/>
              <a:t>)</a:t>
            </a:r>
            <a:endParaRPr lang="en-GB" sz="1200" dirty="0"/>
          </a:p>
          <a:p>
            <a:pPr marL="457200" lvl="1" indent="0">
              <a:buNone/>
            </a:pPr>
            <a:endParaRPr lang="en-GB" dirty="0"/>
          </a:p>
          <a:p>
            <a:pPr lvl="1"/>
            <a:r>
              <a:rPr lang="en-GB" sz="1800" dirty="0"/>
              <a:t>@Stateless </a:t>
            </a:r>
            <a:r>
              <a:rPr lang="en-GB" sz="1800" dirty="0" err="1"/>
              <a:t>QuestionService</a:t>
            </a:r>
            <a:endParaRPr lang="en-GB" sz="1800" dirty="0"/>
          </a:p>
          <a:p>
            <a:pPr lvl="2"/>
            <a:r>
              <a:rPr lang="it-IT" sz="1200" dirty="0" err="1"/>
              <a:t>findMarketingQuestions</a:t>
            </a:r>
            <a:r>
              <a:rPr lang="it-IT" sz="1200" dirty="0"/>
              <a:t>(</a:t>
            </a:r>
            <a:r>
              <a:rPr lang="it-IT" sz="1200" dirty="0" err="1"/>
              <a:t>int</a:t>
            </a:r>
            <a:r>
              <a:rPr lang="it-IT" sz="1200" dirty="0"/>
              <a:t> </a:t>
            </a:r>
            <a:r>
              <a:rPr lang="it-IT" sz="1200" dirty="0" err="1"/>
              <a:t>ID_questionnaire</a:t>
            </a:r>
            <a:r>
              <a:rPr lang="it-IT" sz="1200" dirty="0"/>
              <a:t>)</a:t>
            </a:r>
          </a:p>
          <a:p>
            <a:pPr lvl="2"/>
            <a:r>
              <a:rPr lang="it-IT" sz="1200" dirty="0" err="1"/>
              <a:t>findStatisticalQuestions</a:t>
            </a:r>
            <a:r>
              <a:rPr lang="it-IT" sz="1200" dirty="0"/>
              <a:t>(</a:t>
            </a:r>
            <a:r>
              <a:rPr lang="it-IT" sz="1200" dirty="0" err="1"/>
              <a:t>int</a:t>
            </a:r>
            <a:r>
              <a:rPr lang="it-IT" sz="1200" dirty="0"/>
              <a:t> </a:t>
            </a:r>
            <a:r>
              <a:rPr lang="it-IT" sz="1200" dirty="0" err="1"/>
              <a:t>ID_questionnaire</a:t>
            </a:r>
            <a:r>
              <a:rPr lang="it-IT" sz="1200" dirty="0"/>
              <a:t>)</a:t>
            </a:r>
          </a:p>
          <a:p>
            <a:pPr lvl="2"/>
            <a:r>
              <a:rPr lang="it-IT" sz="1200" dirty="0" err="1"/>
              <a:t>submitQuestion</a:t>
            </a:r>
            <a:r>
              <a:rPr lang="it-IT" sz="1200" dirty="0"/>
              <a:t>(</a:t>
            </a:r>
            <a:r>
              <a:rPr lang="it-IT" sz="1200" dirty="0" err="1"/>
              <a:t>String</a:t>
            </a:r>
            <a:r>
              <a:rPr lang="it-IT" sz="1200" dirty="0"/>
              <a:t> </a:t>
            </a:r>
            <a:r>
              <a:rPr lang="it-IT" sz="1200" dirty="0" err="1"/>
              <a:t>quest</a:t>
            </a:r>
            <a:r>
              <a:rPr lang="it-IT" sz="1200" dirty="0"/>
              <a:t>, </a:t>
            </a:r>
            <a:r>
              <a:rPr lang="it-IT" sz="1200" dirty="0" err="1"/>
              <a:t>Questionnaire</a:t>
            </a:r>
            <a:r>
              <a:rPr lang="it-IT" sz="1200" dirty="0"/>
              <a:t> </a:t>
            </a:r>
            <a:r>
              <a:rPr lang="it-IT" sz="1200" dirty="0" err="1"/>
              <a:t>questionnaire</a:t>
            </a:r>
            <a:r>
              <a:rPr lang="it-IT" sz="1200" dirty="0"/>
              <a:t>)</a:t>
            </a:r>
            <a:endParaRPr lang="en-GB" sz="1200" dirty="0"/>
          </a:p>
          <a:p>
            <a:pPr marL="914400" lvl="2" indent="0">
              <a:buNone/>
            </a:pPr>
            <a:endParaRPr lang="en-GB" dirty="0"/>
          </a:p>
          <a:p>
            <a:pPr lvl="1"/>
            <a:r>
              <a:rPr lang="en-GB" sz="1800" dirty="0"/>
              <a:t>@Stateful </a:t>
            </a:r>
            <a:r>
              <a:rPr lang="it-IT" sz="1800" dirty="0" err="1"/>
              <a:t>QuestionnaireCreationService</a:t>
            </a:r>
            <a:endParaRPr lang="en-GB" sz="1800" dirty="0"/>
          </a:p>
          <a:p>
            <a:pPr lvl="2"/>
            <a:r>
              <a:rPr lang="it-IT" sz="1200" dirty="0" err="1"/>
              <a:t>createQuestionnaire</a:t>
            </a:r>
            <a:r>
              <a:rPr lang="it-IT" sz="1200" dirty="0"/>
              <a:t>(</a:t>
            </a:r>
            <a:r>
              <a:rPr lang="it-IT" sz="1200" dirty="0" err="1"/>
              <a:t>String</a:t>
            </a:r>
            <a:r>
              <a:rPr lang="it-IT" sz="1200" dirty="0"/>
              <a:t>[] </a:t>
            </a:r>
            <a:r>
              <a:rPr lang="it-IT" sz="1200" dirty="0" err="1"/>
              <a:t>questions</a:t>
            </a:r>
            <a:r>
              <a:rPr lang="it-IT" sz="1200" dirty="0"/>
              <a:t>)</a:t>
            </a:r>
          </a:p>
          <a:p>
            <a:pPr lvl="2"/>
            <a:r>
              <a:rPr lang="it-IT" sz="1200" dirty="0" err="1"/>
              <a:t>addProduct</a:t>
            </a:r>
            <a:r>
              <a:rPr lang="it-IT" sz="1200" dirty="0"/>
              <a:t>(</a:t>
            </a:r>
            <a:r>
              <a:rPr lang="it-IT" sz="1200" dirty="0" err="1"/>
              <a:t>String</a:t>
            </a:r>
            <a:r>
              <a:rPr lang="it-IT" sz="1200" dirty="0"/>
              <a:t> </a:t>
            </a:r>
            <a:r>
              <a:rPr lang="it-IT" sz="1200" dirty="0" err="1"/>
              <a:t>productName</a:t>
            </a:r>
            <a:r>
              <a:rPr lang="it-IT" sz="1200" dirty="0"/>
              <a:t>, byte[] image)</a:t>
            </a:r>
          </a:p>
          <a:p>
            <a:pPr lvl="2"/>
            <a:r>
              <a:rPr lang="it-IT" sz="1200" dirty="0" err="1"/>
              <a:t>addQuestionnaireDate</a:t>
            </a:r>
            <a:r>
              <a:rPr lang="it-IT" sz="1200" dirty="0"/>
              <a:t>(</a:t>
            </a:r>
            <a:r>
              <a:rPr lang="it-IT" sz="1200" dirty="0" err="1"/>
              <a:t>String</a:t>
            </a:r>
            <a:r>
              <a:rPr lang="it-IT" sz="1200" dirty="0"/>
              <a:t> date)</a:t>
            </a:r>
          </a:p>
          <a:p>
            <a:pPr lvl="2"/>
            <a:endParaRPr lang="it-IT" sz="1200" dirty="0"/>
          </a:p>
          <a:p>
            <a:pPr marL="914400" lvl="2" indent="0">
              <a:buNone/>
            </a:pPr>
            <a:endParaRPr lang="en-GB" dirty="0"/>
          </a:p>
          <a:p>
            <a:pPr lvl="2"/>
            <a:endParaRPr lang="en-GB" dirty="0"/>
          </a:p>
          <a:p>
            <a:pPr lvl="1"/>
            <a:endParaRPr lang="en-GB" dirty="0"/>
          </a:p>
        </p:txBody>
      </p:sp>
    </p:spTree>
    <p:extLst>
      <p:ext uri="{BB962C8B-B14F-4D97-AF65-F5344CB8AC3E}">
        <p14:creationId xmlns:p14="http://schemas.microsoft.com/office/powerpoint/2010/main" val="696842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GB" dirty="0"/>
              <a:t>Client Components</a:t>
            </a:r>
          </a:p>
        </p:txBody>
      </p:sp>
      <p:sp>
        <p:nvSpPr>
          <p:cNvPr id="4" name="Content Placeholder 3"/>
          <p:cNvSpPr>
            <a:spLocks noGrp="1"/>
          </p:cNvSpPr>
          <p:nvPr>
            <p:ph sz="half" idx="1"/>
          </p:nvPr>
        </p:nvSpPr>
        <p:spPr>
          <a:xfrm>
            <a:off x="263680" y="1250291"/>
            <a:ext cx="3886200" cy="5489440"/>
          </a:xfrm>
        </p:spPr>
        <p:txBody>
          <a:bodyPr>
            <a:normAutofit/>
          </a:bodyPr>
          <a:lstStyle/>
          <a:p>
            <a:r>
              <a:rPr lang="en-GB" sz="2000" dirty="0"/>
              <a:t>Servlets</a:t>
            </a:r>
          </a:p>
          <a:p>
            <a:pPr lvl="1"/>
            <a:r>
              <a:rPr lang="en-GB" sz="1400" dirty="0" err="1"/>
              <a:t>CheckLogin</a:t>
            </a:r>
            <a:endParaRPr lang="en-GB" sz="1400" dirty="0"/>
          </a:p>
          <a:p>
            <a:pPr lvl="1"/>
            <a:r>
              <a:rPr lang="en-GB" sz="1400" dirty="0"/>
              <a:t>Cancel</a:t>
            </a:r>
          </a:p>
          <a:p>
            <a:pPr lvl="1"/>
            <a:r>
              <a:rPr lang="en-GB" sz="1400" dirty="0" err="1"/>
              <a:t>CreateProduct</a:t>
            </a:r>
            <a:endParaRPr lang="en-GB" sz="1400" dirty="0"/>
          </a:p>
          <a:p>
            <a:pPr lvl="1"/>
            <a:r>
              <a:rPr lang="en-GB" sz="1400" dirty="0" err="1"/>
              <a:t>CreateQuestionnaire</a:t>
            </a:r>
            <a:endParaRPr lang="en-GB" sz="1400" dirty="0"/>
          </a:p>
          <a:p>
            <a:pPr lvl="1"/>
            <a:r>
              <a:rPr lang="en-GB" sz="1400" dirty="0" err="1"/>
              <a:t>DeleteQuestionnaire</a:t>
            </a:r>
            <a:endParaRPr lang="en-GB" sz="1400" dirty="0"/>
          </a:p>
          <a:p>
            <a:pPr lvl="1"/>
            <a:r>
              <a:rPr lang="en-GB" sz="1400" dirty="0" err="1"/>
              <a:t>GoToAdminPage</a:t>
            </a:r>
            <a:endParaRPr lang="en-GB" sz="1400" dirty="0"/>
          </a:p>
          <a:p>
            <a:pPr lvl="1"/>
            <a:r>
              <a:rPr lang="en-GB" sz="1400" dirty="0" err="1"/>
              <a:t>GoToCreationPage</a:t>
            </a:r>
            <a:endParaRPr lang="en-GB" sz="1400" dirty="0"/>
          </a:p>
          <a:p>
            <a:pPr lvl="1"/>
            <a:r>
              <a:rPr lang="en-GB" sz="1400" dirty="0" err="1"/>
              <a:t>GoToDeletionPage</a:t>
            </a:r>
            <a:endParaRPr lang="en-GB" sz="1400" dirty="0"/>
          </a:p>
          <a:p>
            <a:pPr lvl="1"/>
            <a:r>
              <a:rPr lang="en-GB" sz="1400" dirty="0" err="1"/>
              <a:t>GoToHomePage</a:t>
            </a:r>
            <a:endParaRPr lang="en-GB" sz="1400" dirty="0"/>
          </a:p>
          <a:p>
            <a:pPr lvl="1"/>
            <a:r>
              <a:rPr lang="en-GB" sz="1400" dirty="0" err="1"/>
              <a:t>GoToInspectionPage</a:t>
            </a:r>
            <a:endParaRPr lang="en-GB" sz="1400" dirty="0"/>
          </a:p>
          <a:p>
            <a:pPr lvl="1"/>
            <a:r>
              <a:rPr lang="en-GB" sz="1400" dirty="0" err="1"/>
              <a:t>GoToLeaderboardPage</a:t>
            </a:r>
            <a:endParaRPr lang="en-GB" sz="1400" dirty="0"/>
          </a:p>
          <a:p>
            <a:pPr lvl="1"/>
            <a:r>
              <a:rPr lang="en-GB" sz="1400" dirty="0" err="1"/>
              <a:t>GoToQuestionnairePage</a:t>
            </a:r>
            <a:endParaRPr lang="en-GB" sz="1400" dirty="0"/>
          </a:p>
          <a:p>
            <a:pPr lvl="1"/>
            <a:r>
              <a:rPr lang="en-GB" sz="1400" dirty="0" err="1"/>
              <a:t>GoToStatisticalSection</a:t>
            </a:r>
            <a:endParaRPr lang="en-GB" sz="1400" dirty="0"/>
          </a:p>
          <a:p>
            <a:pPr lvl="1"/>
            <a:r>
              <a:rPr lang="en-GB" sz="1400" dirty="0" err="1"/>
              <a:t>InspectQuestionnaire</a:t>
            </a:r>
            <a:endParaRPr lang="en-GB" sz="1400" dirty="0"/>
          </a:p>
          <a:p>
            <a:pPr lvl="1"/>
            <a:r>
              <a:rPr lang="en-GB" sz="1400" dirty="0" err="1"/>
              <a:t>SubmitAnswers</a:t>
            </a:r>
            <a:endParaRPr lang="en-GB" sz="1400" dirty="0"/>
          </a:p>
          <a:p>
            <a:pPr lvl="1"/>
            <a:r>
              <a:rPr lang="en-GB" sz="1400" dirty="0" err="1"/>
              <a:t>SubmitQuestions</a:t>
            </a:r>
            <a:endParaRPr lang="en-GB" sz="1400" dirty="0"/>
          </a:p>
          <a:p>
            <a:pPr lvl="1"/>
            <a:r>
              <a:rPr lang="en-GB" sz="1400" dirty="0"/>
              <a:t>Subscribe</a:t>
            </a:r>
          </a:p>
          <a:p>
            <a:r>
              <a:rPr lang="en-GB" sz="2000" dirty="0"/>
              <a:t>Utils</a:t>
            </a:r>
          </a:p>
          <a:p>
            <a:pPr lvl="1"/>
            <a:r>
              <a:rPr lang="en-GB" sz="1400" dirty="0" err="1"/>
              <a:t>ImageUtils</a:t>
            </a:r>
            <a:endParaRPr lang="en-GB" sz="1400" dirty="0"/>
          </a:p>
          <a:p>
            <a:pPr lvl="1"/>
            <a:endParaRPr lang="en-GB" sz="1400" dirty="0"/>
          </a:p>
        </p:txBody>
      </p:sp>
      <p:sp>
        <p:nvSpPr>
          <p:cNvPr id="5" name="Content Placeholder 4"/>
          <p:cNvSpPr>
            <a:spLocks noGrp="1"/>
          </p:cNvSpPr>
          <p:nvPr>
            <p:ph sz="half" idx="2"/>
          </p:nvPr>
        </p:nvSpPr>
        <p:spPr>
          <a:xfrm>
            <a:off x="4461723" y="1250291"/>
            <a:ext cx="4418597" cy="5385362"/>
          </a:xfrm>
        </p:spPr>
        <p:txBody>
          <a:bodyPr>
            <a:normAutofit/>
          </a:bodyPr>
          <a:lstStyle/>
          <a:p>
            <a:r>
              <a:rPr lang="en-GB" sz="2000" dirty="0"/>
              <a:t>Views</a:t>
            </a:r>
          </a:p>
          <a:p>
            <a:pPr lvl="1"/>
            <a:r>
              <a:rPr lang="en-GB" sz="1400" dirty="0" err="1"/>
              <a:t>index.html</a:t>
            </a:r>
            <a:endParaRPr lang="en-GB" sz="1400" dirty="0"/>
          </a:p>
          <a:p>
            <a:pPr lvl="1"/>
            <a:r>
              <a:rPr lang="en-GB" sz="1400" dirty="0" err="1"/>
              <a:t>signUp.html</a:t>
            </a:r>
            <a:endParaRPr lang="en-GB" sz="1400" dirty="0"/>
          </a:p>
          <a:p>
            <a:pPr lvl="1"/>
            <a:r>
              <a:rPr lang="en-GB" sz="1400" dirty="0" err="1"/>
              <a:t>addQuestions.html</a:t>
            </a:r>
            <a:endParaRPr lang="en-GB" sz="1400" dirty="0"/>
          </a:p>
          <a:p>
            <a:pPr lvl="1"/>
            <a:r>
              <a:rPr lang="en-GB" sz="1400" dirty="0" err="1"/>
              <a:t>adminPage.html</a:t>
            </a:r>
            <a:endParaRPr lang="en-GB" sz="1400" dirty="0"/>
          </a:p>
          <a:p>
            <a:pPr lvl="1"/>
            <a:r>
              <a:rPr lang="en-GB" sz="1400" dirty="0" err="1"/>
              <a:t>creationPage.html</a:t>
            </a:r>
            <a:endParaRPr lang="en-GB" sz="1400" dirty="0"/>
          </a:p>
          <a:p>
            <a:pPr lvl="1"/>
            <a:r>
              <a:rPr lang="en-GB" sz="1400" dirty="0" err="1"/>
              <a:t>deletionPage.hmtl</a:t>
            </a:r>
            <a:endParaRPr lang="en-GB" sz="1400" dirty="0"/>
          </a:p>
          <a:p>
            <a:pPr lvl="1"/>
            <a:r>
              <a:rPr lang="en-GB" sz="1400" dirty="0" err="1"/>
              <a:t>greetingsPage.html</a:t>
            </a:r>
            <a:endParaRPr lang="en-GB" sz="1400" dirty="0"/>
          </a:p>
          <a:p>
            <a:pPr lvl="1"/>
            <a:r>
              <a:rPr lang="en-GB" sz="1400" dirty="0" err="1"/>
              <a:t>home.html</a:t>
            </a:r>
            <a:endParaRPr lang="en-GB" sz="1400" dirty="0"/>
          </a:p>
          <a:p>
            <a:pPr lvl="1"/>
            <a:r>
              <a:rPr lang="en-GB" sz="1400" dirty="0" err="1"/>
              <a:t>inspectionPage.html</a:t>
            </a:r>
            <a:endParaRPr lang="en-GB" sz="1400" dirty="0"/>
          </a:p>
          <a:p>
            <a:pPr lvl="1"/>
            <a:r>
              <a:rPr lang="en-GB" sz="1400" dirty="0" err="1"/>
              <a:t>leaderboardPage.html</a:t>
            </a:r>
            <a:endParaRPr lang="en-GB" sz="1400" dirty="0"/>
          </a:p>
          <a:p>
            <a:pPr lvl="1"/>
            <a:r>
              <a:rPr lang="en-GB" sz="1400" dirty="0" err="1"/>
              <a:t>questionnaire.html</a:t>
            </a:r>
            <a:endParaRPr lang="en-GB" sz="1400" dirty="0"/>
          </a:p>
          <a:p>
            <a:pPr lvl="1"/>
            <a:r>
              <a:rPr lang="en-GB" sz="1400" dirty="0" err="1"/>
              <a:t>questionnaireInfo.html</a:t>
            </a:r>
            <a:endParaRPr lang="en-GB" sz="1400" dirty="0"/>
          </a:p>
          <a:p>
            <a:pPr lvl="1"/>
            <a:r>
              <a:rPr lang="en-GB" sz="1400" dirty="0" err="1"/>
              <a:t>questionnaireView.html</a:t>
            </a:r>
            <a:endParaRPr lang="en-GB" sz="1400" dirty="0"/>
          </a:p>
          <a:p>
            <a:pPr lvl="1"/>
            <a:r>
              <a:rPr lang="en-GB" sz="1400" dirty="0" err="1"/>
              <a:t>statisticalSection.html</a:t>
            </a:r>
            <a:endParaRPr lang="en-GB" sz="1400" dirty="0"/>
          </a:p>
          <a:p>
            <a:pPr lvl="1"/>
            <a:endParaRPr lang="en-GB" sz="1400" dirty="0"/>
          </a:p>
          <a:p>
            <a:pPr lvl="1"/>
            <a:endParaRPr lang="en-GB" sz="1400" dirty="0"/>
          </a:p>
          <a:p>
            <a:pPr marL="457200" lvl="1" indent="0">
              <a:buNone/>
            </a:pPr>
            <a:endParaRPr lang="en-GB" sz="2000" dirty="0"/>
          </a:p>
        </p:txBody>
      </p:sp>
    </p:spTree>
    <p:extLst>
      <p:ext uri="{BB962C8B-B14F-4D97-AF65-F5344CB8AC3E}">
        <p14:creationId xmlns:p14="http://schemas.microsoft.com/office/powerpoint/2010/main" val="168154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p:txBody>
          <a:bodyPr>
            <a:normAutofit fontScale="77500" lnSpcReduction="20000"/>
          </a:bodyPr>
          <a:lstStyle/>
          <a:p>
            <a:r>
              <a:rPr lang="it-IT" dirty="0"/>
              <a:t>The </a:t>
            </a:r>
            <a:r>
              <a:rPr lang="it-IT" dirty="0" err="1"/>
              <a:t>administrator</a:t>
            </a:r>
            <a:r>
              <a:rPr lang="it-IT" dirty="0"/>
              <a:t> can </a:t>
            </a:r>
            <a:r>
              <a:rPr lang="it-IT" dirty="0" err="1"/>
              <a:t>access</a:t>
            </a:r>
            <a:r>
              <a:rPr lang="it-IT" dirty="0"/>
              <a:t> a </a:t>
            </a:r>
            <a:r>
              <a:rPr lang="it-IT" dirty="0" err="1"/>
              <a:t>dedicated</a:t>
            </a:r>
            <a:r>
              <a:rPr lang="it-IT" dirty="0"/>
              <a:t> </a:t>
            </a:r>
            <a:r>
              <a:rPr lang="it-IT" dirty="0" err="1"/>
              <a:t>application</a:t>
            </a:r>
            <a:r>
              <a:rPr lang="it-IT" dirty="0"/>
              <a:t> on the </a:t>
            </a:r>
            <a:r>
              <a:rPr lang="it-IT" dirty="0" err="1"/>
              <a:t>same</a:t>
            </a:r>
            <a:r>
              <a:rPr lang="it-IT" dirty="0"/>
              <a:t> database, </a:t>
            </a:r>
            <a:r>
              <a:rPr lang="it-IT" dirty="0" err="1"/>
              <a:t>which</a:t>
            </a:r>
            <a:r>
              <a:rPr lang="it-IT" dirty="0"/>
              <a:t> </a:t>
            </a:r>
            <a:r>
              <a:rPr lang="it-IT" dirty="0" err="1"/>
              <a:t>features</a:t>
            </a:r>
            <a:r>
              <a:rPr lang="it-IT" dirty="0"/>
              <a:t> the </a:t>
            </a:r>
            <a:r>
              <a:rPr lang="it-IT" dirty="0" err="1"/>
              <a:t>following</a:t>
            </a:r>
            <a:r>
              <a:rPr lang="it-IT" dirty="0"/>
              <a:t> </a:t>
            </a:r>
            <a:r>
              <a:rPr lang="it-IT" dirty="0" err="1"/>
              <a:t>pages</a:t>
            </a:r>
            <a:r>
              <a:rPr lang="it-IT" dirty="0"/>
              <a:t>: </a:t>
            </a:r>
          </a:p>
          <a:p>
            <a:r>
              <a:rPr lang="it-IT" dirty="0"/>
              <a:t>A CREATION page for </a:t>
            </a:r>
            <a:r>
              <a:rPr lang="it-IT" dirty="0" err="1"/>
              <a:t>inserting</a:t>
            </a:r>
            <a:r>
              <a:rPr lang="it-IT" dirty="0"/>
              <a:t> the </a:t>
            </a:r>
            <a:r>
              <a:rPr lang="it-IT" dirty="0" err="1"/>
              <a:t>product</a:t>
            </a:r>
            <a:r>
              <a:rPr lang="it-IT" dirty="0"/>
              <a:t> of the </a:t>
            </a:r>
            <a:r>
              <a:rPr lang="it-IT" dirty="0" err="1"/>
              <a:t>day</a:t>
            </a:r>
            <a:r>
              <a:rPr lang="it-IT" dirty="0"/>
              <a:t> for the </a:t>
            </a:r>
            <a:r>
              <a:rPr lang="it-IT" dirty="0" err="1"/>
              <a:t>current</a:t>
            </a:r>
            <a:r>
              <a:rPr lang="it-IT" dirty="0"/>
              <a:t> date or for a </a:t>
            </a:r>
            <a:r>
              <a:rPr lang="it-IT" dirty="0" err="1"/>
              <a:t>posterior</a:t>
            </a:r>
            <a:r>
              <a:rPr lang="it-IT" dirty="0"/>
              <a:t> date and for </a:t>
            </a:r>
            <a:r>
              <a:rPr lang="it-IT" dirty="0" err="1"/>
              <a:t>creating</a:t>
            </a:r>
            <a:r>
              <a:rPr lang="it-IT" dirty="0"/>
              <a:t> a </a:t>
            </a:r>
            <a:r>
              <a:rPr lang="it-IT" dirty="0" err="1"/>
              <a:t>variable</a:t>
            </a:r>
            <a:r>
              <a:rPr lang="it-IT" dirty="0"/>
              <a:t> </a:t>
            </a:r>
            <a:r>
              <a:rPr lang="it-IT" dirty="0" err="1"/>
              <a:t>number</a:t>
            </a:r>
            <a:r>
              <a:rPr lang="it-IT" dirty="0"/>
              <a:t> of marketing </a:t>
            </a:r>
            <a:r>
              <a:rPr lang="it-IT" dirty="0" err="1"/>
              <a:t>questions</a:t>
            </a:r>
            <a:r>
              <a:rPr lang="it-IT" dirty="0"/>
              <a:t> </a:t>
            </a:r>
            <a:r>
              <a:rPr lang="it-IT" dirty="0" err="1"/>
              <a:t>about</a:t>
            </a:r>
            <a:r>
              <a:rPr lang="it-IT" dirty="0"/>
              <a:t> </a:t>
            </a:r>
            <a:r>
              <a:rPr lang="it-IT" dirty="0" err="1"/>
              <a:t>such</a:t>
            </a:r>
            <a:r>
              <a:rPr lang="it-IT" dirty="0"/>
              <a:t> </a:t>
            </a:r>
            <a:r>
              <a:rPr lang="it-IT" dirty="0" err="1"/>
              <a:t>product</a:t>
            </a:r>
            <a:r>
              <a:rPr lang="it-IT" dirty="0"/>
              <a:t>. </a:t>
            </a:r>
          </a:p>
          <a:p>
            <a:r>
              <a:rPr lang="it-IT" dirty="0"/>
              <a:t>An INSPECTION page for </a:t>
            </a:r>
            <a:r>
              <a:rPr lang="it-IT" dirty="0" err="1"/>
              <a:t>accessing</a:t>
            </a:r>
            <a:r>
              <a:rPr lang="it-IT" dirty="0"/>
              <a:t> the data of a </a:t>
            </a:r>
            <a:r>
              <a:rPr lang="it-IT" dirty="0" err="1"/>
              <a:t>past</a:t>
            </a:r>
            <a:r>
              <a:rPr lang="it-IT" dirty="0"/>
              <a:t> </a:t>
            </a:r>
            <a:r>
              <a:rPr lang="it-IT" dirty="0" err="1"/>
              <a:t>questionnaire</a:t>
            </a:r>
            <a:r>
              <a:rPr lang="it-IT" dirty="0"/>
              <a:t>. The </a:t>
            </a:r>
            <a:r>
              <a:rPr lang="it-IT" dirty="0" err="1"/>
              <a:t>visualized</a:t>
            </a:r>
            <a:r>
              <a:rPr lang="it-IT" dirty="0"/>
              <a:t> data for a </a:t>
            </a:r>
            <a:r>
              <a:rPr lang="it-IT" dirty="0" err="1"/>
              <a:t>given</a:t>
            </a:r>
            <a:r>
              <a:rPr lang="it-IT" dirty="0"/>
              <a:t> </a:t>
            </a:r>
            <a:r>
              <a:rPr lang="it-IT" dirty="0" err="1"/>
              <a:t>questionnaire</a:t>
            </a:r>
            <a:r>
              <a:rPr lang="it-IT" dirty="0"/>
              <a:t> include: </a:t>
            </a:r>
            <a:br>
              <a:rPr lang="it-IT" dirty="0"/>
            </a:br>
            <a:r>
              <a:rPr lang="it-IT" dirty="0"/>
              <a:t>- List of </a:t>
            </a:r>
            <a:r>
              <a:rPr lang="it-IT" dirty="0" err="1"/>
              <a:t>users</a:t>
            </a:r>
            <a:r>
              <a:rPr lang="it-IT" dirty="0"/>
              <a:t> </a:t>
            </a:r>
            <a:r>
              <a:rPr lang="it-IT" dirty="0" err="1"/>
              <a:t>who</a:t>
            </a:r>
            <a:r>
              <a:rPr lang="it-IT" dirty="0"/>
              <a:t> </a:t>
            </a:r>
            <a:r>
              <a:rPr lang="it-IT" dirty="0" err="1"/>
              <a:t>submitted</a:t>
            </a:r>
            <a:r>
              <a:rPr lang="it-IT" dirty="0"/>
              <a:t> the </a:t>
            </a:r>
            <a:r>
              <a:rPr lang="it-IT" dirty="0" err="1"/>
              <a:t>questionnaire</a:t>
            </a:r>
            <a:br>
              <a:rPr lang="it-IT" dirty="0"/>
            </a:br>
            <a:r>
              <a:rPr lang="it-IT" dirty="0"/>
              <a:t>- List of </a:t>
            </a:r>
            <a:r>
              <a:rPr lang="it-IT" dirty="0" err="1"/>
              <a:t>users</a:t>
            </a:r>
            <a:r>
              <a:rPr lang="it-IT" dirty="0"/>
              <a:t> </a:t>
            </a:r>
            <a:r>
              <a:rPr lang="it-IT" dirty="0" err="1"/>
              <a:t>who</a:t>
            </a:r>
            <a:r>
              <a:rPr lang="it-IT" dirty="0"/>
              <a:t> </a:t>
            </a:r>
            <a:r>
              <a:rPr lang="it-IT" dirty="0" err="1"/>
              <a:t>cancelled</a:t>
            </a:r>
            <a:r>
              <a:rPr lang="it-IT" dirty="0"/>
              <a:t> the </a:t>
            </a:r>
            <a:r>
              <a:rPr lang="it-IT" dirty="0" err="1"/>
              <a:t>questionnaire</a:t>
            </a:r>
            <a:r>
              <a:rPr lang="it-IT" dirty="0"/>
              <a:t> </a:t>
            </a:r>
            <a:br>
              <a:rPr lang="it-IT" dirty="0"/>
            </a:br>
            <a:r>
              <a:rPr lang="it-IT" dirty="0"/>
              <a:t>- </a:t>
            </a:r>
            <a:r>
              <a:rPr lang="it-IT" dirty="0" err="1"/>
              <a:t>Questionnaire</a:t>
            </a:r>
            <a:r>
              <a:rPr lang="it-IT" dirty="0"/>
              <a:t> </a:t>
            </a:r>
            <a:r>
              <a:rPr lang="it-IT" dirty="0" err="1"/>
              <a:t>answers</a:t>
            </a:r>
            <a:r>
              <a:rPr lang="it-IT" dirty="0"/>
              <a:t> of </a:t>
            </a:r>
            <a:r>
              <a:rPr lang="it-IT" dirty="0" err="1"/>
              <a:t>each</a:t>
            </a:r>
            <a:r>
              <a:rPr lang="it-IT" dirty="0"/>
              <a:t> </a:t>
            </a:r>
            <a:r>
              <a:rPr lang="it-IT" dirty="0" err="1"/>
              <a:t>user</a:t>
            </a:r>
            <a:r>
              <a:rPr lang="it-IT" dirty="0"/>
              <a:t>. </a:t>
            </a:r>
          </a:p>
          <a:p>
            <a:r>
              <a:rPr lang="it-IT" dirty="0"/>
              <a:t>A DELETION page for ERASING the </a:t>
            </a:r>
            <a:r>
              <a:rPr lang="it-IT" dirty="0" err="1"/>
              <a:t>questionnaire</a:t>
            </a:r>
            <a:r>
              <a:rPr lang="it-IT" dirty="0"/>
              <a:t> data and the </a:t>
            </a:r>
            <a:r>
              <a:rPr lang="it-IT" dirty="0" err="1"/>
              <a:t>related</a:t>
            </a:r>
            <a:r>
              <a:rPr lang="it-IT" dirty="0"/>
              <a:t> </a:t>
            </a:r>
            <a:r>
              <a:rPr lang="it-IT" dirty="0" err="1"/>
              <a:t>responses</a:t>
            </a:r>
            <a:r>
              <a:rPr lang="it-IT" dirty="0"/>
              <a:t> and </a:t>
            </a:r>
            <a:r>
              <a:rPr lang="it-IT" dirty="0" err="1"/>
              <a:t>points</a:t>
            </a:r>
            <a:r>
              <a:rPr lang="it-IT" dirty="0"/>
              <a:t> of </a:t>
            </a:r>
            <a:r>
              <a:rPr lang="it-IT" dirty="0" err="1"/>
              <a:t>all</a:t>
            </a:r>
            <a:r>
              <a:rPr lang="it-IT" dirty="0"/>
              <a:t> </a:t>
            </a:r>
            <a:r>
              <a:rPr lang="it-IT" dirty="0" err="1"/>
              <a:t>users</a:t>
            </a:r>
            <a:r>
              <a:rPr lang="it-IT" dirty="0"/>
              <a:t> </a:t>
            </a:r>
            <a:r>
              <a:rPr lang="it-IT" dirty="0" err="1"/>
              <a:t>who</a:t>
            </a:r>
            <a:r>
              <a:rPr lang="it-IT" dirty="0"/>
              <a:t> </a:t>
            </a:r>
            <a:r>
              <a:rPr lang="it-IT" dirty="0" err="1"/>
              <a:t>filled</a:t>
            </a:r>
            <a:r>
              <a:rPr lang="it-IT" dirty="0"/>
              <a:t> in the </a:t>
            </a:r>
            <a:r>
              <a:rPr lang="it-IT" dirty="0" err="1"/>
              <a:t>questionnaire</a:t>
            </a:r>
            <a:r>
              <a:rPr lang="it-IT" dirty="0"/>
              <a:t>. </a:t>
            </a:r>
            <a:r>
              <a:rPr lang="it-IT" dirty="0" err="1"/>
              <a:t>Deletion</a:t>
            </a:r>
            <a:r>
              <a:rPr lang="it-IT" dirty="0"/>
              <a:t> </a:t>
            </a:r>
            <a:r>
              <a:rPr lang="it-IT" dirty="0" err="1"/>
              <a:t>should</a:t>
            </a:r>
            <a:r>
              <a:rPr lang="it-IT" dirty="0"/>
              <a:t> be </a:t>
            </a:r>
            <a:r>
              <a:rPr lang="it-IT" dirty="0" err="1"/>
              <a:t>possible</a:t>
            </a:r>
            <a:r>
              <a:rPr lang="it-IT" dirty="0"/>
              <a:t> </a:t>
            </a:r>
            <a:r>
              <a:rPr lang="it-IT" dirty="0" err="1"/>
              <a:t>only</a:t>
            </a:r>
            <a:r>
              <a:rPr lang="it-IT" dirty="0"/>
              <a:t> for a date </a:t>
            </a:r>
            <a:r>
              <a:rPr lang="it-IT" dirty="0" err="1"/>
              <a:t>preceding</a:t>
            </a:r>
            <a:r>
              <a:rPr lang="it-IT" dirty="0"/>
              <a:t> the </a:t>
            </a:r>
            <a:r>
              <a:rPr lang="it-IT" dirty="0" err="1"/>
              <a:t>current</a:t>
            </a:r>
            <a:r>
              <a:rPr lang="it-IT" dirty="0"/>
              <a:t> date. </a:t>
            </a:r>
          </a:p>
        </p:txBody>
      </p:sp>
    </p:spTree>
    <p:extLst>
      <p:ext uri="{BB962C8B-B14F-4D97-AF65-F5344CB8AC3E}">
        <p14:creationId xmlns:p14="http://schemas.microsoft.com/office/powerpoint/2010/main" val="415557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GB" dirty="0"/>
              <a:t>Entity Relationship</a:t>
            </a:r>
          </a:p>
        </p:txBody>
      </p:sp>
      <p:cxnSp>
        <p:nvCxnSpPr>
          <p:cNvPr id="7" name="Elbow Connector 6"/>
          <p:cNvCxnSpPr>
            <a:cxnSpLocks/>
            <a:stCxn id="17" idx="3"/>
            <a:endCxn id="16" idx="1"/>
          </p:cNvCxnSpPr>
          <p:nvPr/>
        </p:nvCxnSpPr>
        <p:spPr>
          <a:xfrm flipV="1">
            <a:off x="1604961" y="5118983"/>
            <a:ext cx="717160"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172635" y="4825413"/>
            <a:ext cx="513282" cy="369332"/>
          </a:xfrm>
          <a:prstGeom prst="rect">
            <a:avLst/>
          </a:prstGeom>
          <a:noFill/>
        </p:spPr>
        <p:txBody>
          <a:bodyPr wrap="none" rtlCol="0">
            <a:spAutoFit/>
          </a:bodyPr>
          <a:lstStyle/>
          <a:p>
            <a:r>
              <a:rPr lang="en-GB" dirty="0"/>
              <a:t>0:N</a:t>
            </a:r>
          </a:p>
        </p:txBody>
      </p:sp>
      <p:sp>
        <p:nvSpPr>
          <p:cNvPr id="15" name="TextBox 14"/>
          <p:cNvSpPr txBox="1"/>
          <p:nvPr/>
        </p:nvSpPr>
        <p:spPr>
          <a:xfrm>
            <a:off x="2246511" y="5375289"/>
            <a:ext cx="746423" cy="307777"/>
          </a:xfrm>
          <a:prstGeom prst="rect">
            <a:avLst/>
          </a:prstGeom>
          <a:noFill/>
        </p:spPr>
        <p:txBody>
          <a:bodyPr wrap="none" rtlCol="0">
            <a:spAutoFit/>
          </a:bodyPr>
          <a:lstStyle/>
          <a:p>
            <a:r>
              <a:rPr lang="en-GB" sz="1400" dirty="0"/>
              <a:t>reply to</a:t>
            </a:r>
          </a:p>
        </p:txBody>
      </p:sp>
      <p:sp>
        <p:nvSpPr>
          <p:cNvPr id="16" name="Diamond 15"/>
          <p:cNvSpPr/>
          <p:nvPr/>
        </p:nvSpPr>
        <p:spPr>
          <a:xfrm>
            <a:off x="2322121" y="4861505"/>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sp>
        <p:nvSpPr>
          <p:cNvPr id="22" name="TextBox 21"/>
          <p:cNvSpPr txBox="1"/>
          <p:nvPr/>
        </p:nvSpPr>
        <p:spPr>
          <a:xfrm>
            <a:off x="1597281" y="4825413"/>
            <a:ext cx="481222" cy="369332"/>
          </a:xfrm>
          <a:prstGeom prst="rect">
            <a:avLst/>
          </a:prstGeom>
          <a:noFill/>
        </p:spPr>
        <p:txBody>
          <a:bodyPr wrap="none" rtlCol="0">
            <a:spAutoFit/>
          </a:bodyPr>
          <a:lstStyle/>
          <a:p>
            <a:r>
              <a:rPr lang="en-GB" dirty="0"/>
              <a:t>1:1</a:t>
            </a:r>
          </a:p>
        </p:txBody>
      </p:sp>
      <p:sp>
        <p:nvSpPr>
          <p:cNvPr id="24" name="TextBox 23"/>
          <p:cNvSpPr txBox="1"/>
          <p:nvPr/>
        </p:nvSpPr>
        <p:spPr>
          <a:xfrm>
            <a:off x="385703" y="5406573"/>
            <a:ext cx="953506" cy="707886"/>
          </a:xfrm>
          <a:prstGeom prst="rect">
            <a:avLst/>
          </a:prstGeom>
          <a:noFill/>
        </p:spPr>
        <p:txBody>
          <a:bodyPr wrap="square" rtlCol="0">
            <a:spAutoFit/>
          </a:bodyPr>
          <a:lstStyle/>
          <a:p>
            <a:r>
              <a:rPr lang="en-GB" sz="1000" u="sng" dirty="0" err="1"/>
              <a:t>ID_answer</a:t>
            </a:r>
            <a:r>
              <a:rPr lang="en-GB" sz="1000" u="sng" dirty="0"/>
              <a:t>,</a:t>
            </a:r>
            <a:br>
              <a:rPr lang="en-GB" sz="1000" u="sng" dirty="0"/>
            </a:br>
            <a:r>
              <a:rPr lang="en-GB" sz="1000" dirty="0"/>
              <a:t>answer,</a:t>
            </a:r>
            <a:br>
              <a:rPr lang="en-GB" sz="1000" dirty="0"/>
            </a:br>
            <a:r>
              <a:rPr lang="en-GB" sz="1000" dirty="0" err="1"/>
              <a:t>user_idx</a:t>
            </a:r>
            <a:r>
              <a:rPr lang="en-GB" sz="1000" dirty="0"/>
              <a:t>,</a:t>
            </a:r>
            <a:br>
              <a:rPr lang="en-GB" sz="1000" dirty="0"/>
            </a:br>
            <a:r>
              <a:rPr lang="en-GB" sz="1000" dirty="0" err="1"/>
              <a:t>question_idx</a:t>
            </a:r>
            <a:endParaRPr lang="en-GB" sz="1000" dirty="0"/>
          </a:p>
        </p:txBody>
      </p:sp>
      <p:sp>
        <p:nvSpPr>
          <p:cNvPr id="13" name="TextBox 12"/>
          <p:cNvSpPr txBox="1"/>
          <p:nvPr/>
        </p:nvSpPr>
        <p:spPr>
          <a:xfrm>
            <a:off x="1304637" y="3765831"/>
            <a:ext cx="773802" cy="307777"/>
          </a:xfrm>
          <a:prstGeom prst="rect">
            <a:avLst/>
          </a:prstGeom>
          <a:noFill/>
        </p:spPr>
        <p:txBody>
          <a:bodyPr wrap="none" rtlCol="0">
            <a:spAutoFit/>
          </a:bodyPr>
          <a:lstStyle/>
          <a:p>
            <a:r>
              <a:rPr lang="en-GB" sz="1400" dirty="0"/>
              <a:t>replying</a:t>
            </a:r>
          </a:p>
        </p:txBody>
      </p:sp>
      <p:sp>
        <p:nvSpPr>
          <p:cNvPr id="17" name="Rectangle 16"/>
          <p:cNvSpPr/>
          <p:nvPr/>
        </p:nvSpPr>
        <p:spPr>
          <a:xfrm>
            <a:off x="451138" y="4825413"/>
            <a:ext cx="1153823"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8" name="Rectangle 17"/>
          <p:cNvSpPr/>
          <p:nvPr/>
        </p:nvSpPr>
        <p:spPr>
          <a:xfrm>
            <a:off x="3546947" y="2394086"/>
            <a:ext cx="15381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33" name="Elbow Connector 32"/>
          <p:cNvCxnSpPr>
            <a:cxnSpLocks/>
            <a:stCxn id="35" idx="2"/>
            <a:endCxn id="17" idx="0"/>
          </p:cNvCxnSpPr>
          <p:nvPr/>
        </p:nvCxnSpPr>
        <p:spPr>
          <a:xfrm rot="5400000">
            <a:off x="729211" y="4526336"/>
            <a:ext cx="597917" cy="23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5" name="Diamond 34"/>
          <p:cNvSpPr/>
          <p:nvPr/>
        </p:nvSpPr>
        <p:spPr>
          <a:xfrm>
            <a:off x="730685" y="3712540"/>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38" name="Elbow Connector 37"/>
          <p:cNvCxnSpPr>
            <a:cxnSpLocks/>
            <a:stCxn id="35" idx="0"/>
            <a:endCxn id="42" idx="2"/>
          </p:cNvCxnSpPr>
          <p:nvPr/>
        </p:nvCxnSpPr>
        <p:spPr>
          <a:xfrm rot="5400000" flipH="1" flipV="1">
            <a:off x="666486" y="3350739"/>
            <a:ext cx="723603"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503052" y="1836506"/>
            <a:ext cx="1110198" cy="707886"/>
          </a:xfrm>
          <a:prstGeom prst="rect">
            <a:avLst/>
          </a:prstGeom>
        </p:spPr>
        <p:txBody>
          <a:bodyPr wrap="square">
            <a:spAutoFit/>
          </a:bodyPr>
          <a:lstStyle/>
          <a:p>
            <a:r>
              <a:rPr lang="en-GB" sz="1000" u="sng" dirty="0" err="1"/>
              <a:t>ID_questionnaire</a:t>
            </a:r>
            <a:r>
              <a:rPr lang="en-GB" sz="1000" u="sng" dirty="0"/>
              <a:t>,</a:t>
            </a:r>
          </a:p>
          <a:p>
            <a:r>
              <a:rPr lang="en-GB" sz="1000" dirty="0" err="1"/>
              <a:t>q_date</a:t>
            </a:r>
            <a:r>
              <a:rPr lang="en-GB" sz="1000" dirty="0"/>
              <a:t>,</a:t>
            </a:r>
          </a:p>
          <a:p>
            <a:r>
              <a:rPr lang="en-GB" sz="1000" dirty="0" err="1"/>
              <a:t>product_idx</a:t>
            </a:r>
            <a:endParaRPr lang="en-GB" sz="1000" dirty="0"/>
          </a:p>
          <a:p>
            <a:endParaRPr lang="en-GB" sz="1000" dirty="0"/>
          </a:p>
        </p:txBody>
      </p:sp>
      <p:sp>
        <p:nvSpPr>
          <p:cNvPr id="40" name="TextBox 39"/>
          <p:cNvSpPr txBox="1"/>
          <p:nvPr/>
        </p:nvSpPr>
        <p:spPr>
          <a:xfrm>
            <a:off x="1028287" y="3003550"/>
            <a:ext cx="513282" cy="369332"/>
          </a:xfrm>
          <a:prstGeom prst="rect">
            <a:avLst/>
          </a:prstGeom>
          <a:noFill/>
        </p:spPr>
        <p:txBody>
          <a:bodyPr wrap="none" rtlCol="0">
            <a:spAutoFit/>
          </a:bodyPr>
          <a:lstStyle/>
          <a:p>
            <a:r>
              <a:rPr lang="en-GB" dirty="0"/>
              <a:t>0:N</a:t>
            </a:r>
          </a:p>
        </p:txBody>
      </p:sp>
      <p:sp>
        <p:nvSpPr>
          <p:cNvPr id="41" name="TextBox 40"/>
          <p:cNvSpPr txBox="1"/>
          <p:nvPr/>
        </p:nvSpPr>
        <p:spPr>
          <a:xfrm>
            <a:off x="1074672" y="4480883"/>
            <a:ext cx="481222" cy="369332"/>
          </a:xfrm>
          <a:prstGeom prst="rect">
            <a:avLst/>
          </a:prstGeom>
          <a:noFill/>
        </p:spPr>
        <p:txBody>
          <a:bodyPr wrap="none" rtlCol="0">
            <a:spAutoFit/>
          </a:bodyPr>
          <a:lstStyle/>
          <a:p>
            <a:r>
              <a:rPr lang="en-GB" dirty="0"/>
              <a:t>1:1</a:t>
            </a:r>
          </a:p>
        </p:txBody>
      </p:sp>
      <p:sp>
        <p:nvSpPr>
          <p:cNvPr id="42" name="Rectangle 41"/>
          <p:cNvSpPr/>
          <p:nvPr/>
        </p:nvSpPr>
        <p:spPr>
          <a:xfrm>
            <a:off x="459294" y="2401796"/>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Usertable</a:t>
            </a:r>
            <a:endParaRPr lang="en-GB" dirty="0"/>
          </a:p>
        </p:txBody>
      </p:sp>
      <p:sp>
        <p:nvSpPr>
          <p:cNvPr id="43" name="Diamond 42"/>
          <p:cNvSpPr/>
          <p:nvPr/>
        </p:nvSpPr>
        <p:spPr>
          <a:xfrm>
            <a:off x="2274512" y="2434875"/>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49" name="Straight Connector 48"/>
          <p:cNvCxnSpPr>
            <a:stCxn id="42" idx="3"/>
            <a:endCxn id="43" idx="1"/>
          </p:cNvCxnSpPr>
          <p:nvPr/>
        </p:nvCxnSpPr>
        <p:spPr>
          <a:xfrm flipV="1">
            <a:off x="1597281" y="2692353"/>
            <a:ext cx="677231" cy="3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a:stCxn id="43" idx="3"/>
            <a:endCxn id="18" idx="1"/>
          </p:cNvCxnSpPr>
          <p:nvPr/>
        </p:nvCxnSpPr>
        <p:spPr>
          <a:xfrm flipV="1">
            <a:off x="2869716" y="2687657"/>
            <a:ext cx="677231" cy="4696"/>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587954" y="2398912"/>
            <a:ext cx="513282" cy="369332"/>
          </a:xfrm>
          <a:prstGeom prst="rect">
            <a:avLst/>
          </a:prstGeom>
          <a:noFill/>
        </p:spPr>
        <p:txBody>
          <a:bodyPr wrap="square" rtlCol="0">
            <a:spAutoFit/>
          </a:bodyPr>
          <a:lstStyle/>
          <a:p>
            <a:r>
              <a:rPr lang="en-GB" dirty="0"/>
              <a:t>0:N</a:t>
            </a:r>
          </a:p>
        </p:txBody>
      </p:sp>
      <p:sp>
        <p:nvSpPr>
          <p:cNvPr id="53" name="TextBox 52"/>
          <p:cNvSpPr txBox="1"/>
          <p:nvPr/>
        </p:nvSpPr>
        <p:spPr>
          <a:xfrm>
            <a:off x="3044980" y="2394086"/>
            <a:ext cx="513282" cy="369332"/>
          </a:xfrm>
          <a:prstGeom prst="rect">
            <a:avLst/>
          </a:prstGeom>
          <a:noFill/>
        </p:spPr>
        <p:txBody>
          <a:bodyPr wrap="none" rtlCol="0">
            <a:spAutoFit/>
          </a:bodyPr>
          <a:lstStyle/>
          <a:p>
            <a:r>
              <a:rPr lang="en-GB" dirty="0"/>
              <a:t>0:N</a:t>
            </a:r>
          </a:p>
        </p:txBody>
      </p:sp>
      <p:sp>
        <p:nvSpPr>
          <p:cNvPr id="54" name="TextBox 53"/>
          <p:cNvSpPr txBox="1"/>
          <p:nvPr/>
        </p:nvSpPr>
        <p:spPr>
          <a:xfrm>
            <a:off x="2016321" y="2134955"/>
            <a:ext cx="1113575" cy="307777"/>
          </a:xfrm>
          <a:prstGeom prst="rect">
            <a:avLst/>
          </a:prstGeom>
          <a:noFill/>
        </p:spPr>
        <p:txBody>
          <a:bodyPr wrap="none" rtlCol="0">
            <a:spAutoFit/>
          </a:bodyPr>
          <a:lstStyle/>
          <a:p>
            <a:r>
              <a:rPr lang="en-GB" sz="1400" dirty="0" err="1"/>
              <a:t>Leaderboard</a:t>
            </a:r>
            <a:endParaRPr lang="en-GB" sz="1400" dirty="0"/>
          </a:p>
        </p:txBody>
      </p:sp>
      <p:sp>
        <p:nvSpPr>
          <p:cNvPr id="55" name="TextBox 54"/>
          <p:cNvSpPr txBox="1"/>
          <p:nvPr/>
        </p:nvSpPr>
        <p:spPr>
          <a:xfrm>
            <a:off x="429999" y="1378854"/>
            <a:ext cx="885284" cy="1015663"/>
          </a:xfrm>
          <a:prstGeom prst="rect">
            <a:avLst/>
          </a:prstGeom>
          <a:noFill/>
        </p:spPr>
        <p:txBody>
          <a:bodyPr wrap="square" rtlCol="0">
            <a:spAutoFit/>
          </a:bodyPr>
          <a:lstStyle/>
          <a:p>
            <a:r>
              <a:rPr lang="en-GB" sz="1000" u="sng" dirty="0"/>
              <a:t>ID</a:t>
            </a:r>
          </a:p>
          <a:p>
            <a:r>
              <a:rPr lang="en-GB" sz="1000" dirty="0"/>
              <a:t>username</a:t>
            </a:r>
          </a:p>
          <a:p>
            <a:r>
              <a:rPr lang="en-GB" sz="1000" dirty="0"/>
              <a:t>password</a:t>
            </a:r>
          </a:p>
          <a:p>
            <a:r>
              <a:rPr lang="en-GB" sz="1000" dirty="0"/>
              <a:t>email</a:t>
            </a:r>
            <a:br>
              <a:rPr lang="en-GB" sz="1000" dirty="0"/>
            </a:br>
            <a:r>
              <a:rPr lang="en-GB" sz="1000" dirty="0" err="1"/>
              <a:t>last_login</a:t>
            </a:r>
            <a:br>
              <a:rPr lang="en-GB" sz="1000" dirty="0"/>
            </a:br>
            <a:r>
              <a:rPr lang="en-GB" sz="1000" dirty="0" err="1"/>
              <a:t>user_type</a:t>
            </a:r>
            <a:endParaRPr lang="en-GB" sz="1000" dirty="0"/>
          </a:p>
        </p:txBody>
      </p:sp>
      <p:sp>
        <p:nvSpPr>
          <p:cNvPr id="65" name="Rectangle 16">
            <a:extLst>
              <a:ext uri="{FF2B5EF4-FFF2-40B4-BE49-F238E27FC236}">
                <a16:creationId xmlns:a16="http://schemas.microsoft.com/office/drawing/2014/main" id="{D8106593-C400-514D-AE76-B5A38C0A56DD}"/>
              </a:ext>
            </a:extLst>
          </p:cNvPr>
          <p:cNvSpPr/>
          <p:nvPr/>
        </p:nvSpPr>
        <p:spPr>
          <a:xfrm>
            <a:off x="3739094" y="4824240"/>
            <a:ext cx="1153823"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66" name="Elbow Connector 6">
            <a:extLst>
              <a:ext uri="{FF2B5EF4-FFF2-40B4-BE49-F238E27FC236}">
                <a16:creationId xmlns:a16="http://schemas.microsoft.com/office/drawing/2014/main" id="{04A860C8-B5F8-F246-83C0-F47F637AE15B}"/>
              </a:ext>
            </a:extLst>
          </p:cNvPr>
          <p:cNvCxnSpPr>
            <a:cxnSpLocks/>
            <a:stCxn id="16" idx="3"/>
            <a:endCxn id="65" idx="1"/>
          </p:cNvCxnSpPr>
          <p:nvPr/>
        </p:nvCxnSpPr>
        <p:spPr>
          <a:xfrm flipV="1">
            <a:off x="2917325" y="5117811"/>
            <a:ext cx="821769" cy="11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71" name="TextBox 23">
            <a:extLst>
              <a:ext uri="{FF2B5EF4-FFF2-40B4-BE49-F238E27FC236}">
                <a16:creationId xmlns:a16="http://schemas.microsoft.com/office/drawing/2014/main" id="{5785625D-D35B-1F4F-AA09-24BE2FA4478C}"/>
              </a:ext>
            </a:extLst>
          </p:cNvPr>
          <p:cNvSpPr txBox="1"/>
          <p:nvPr/>
        </p:nvSpPr>
        <p:spPr>
          <a:xfrm>
            <a:off x="3674607" y="5400795"/>
            <a:ext cx="1152875" cy="707886"/>
          </a:xfrm>
          <a:prstGeom prst="rect">
            <a:avLst/>
          </a:prstGeom>
          <a:noFill/>
        </p:spPr>
        <p:txBody>
          <a:bodyPr wrap="square" rtlCol="0">
            <a:spAutoFit/>
          </a:bodyPr>
          <a:lstStyle/>
          <a:p>
            <a:r>
              <a:rPr lang="en-GB" sz="1000" u="sng" dirty="0" err="1"/>
              <a:t>ID_question</a:t>
            </a:r>
            <a:r>
              <a:rPr lang="en-GB" sz="1000" u="sng" dirty="0"/>
              <a:t>,</a:t>
            </a:r>
            <a:br>
              <a:rPr lang="en-GB" sz="1000" u="sng" dirty="0"/>
            </a:br>
            <a:r>
              <a:rPr lang="en-GB" sz="1000" dirty="0"/>
              <a:t>question,</a:t>
            </a:r>
            <a:br>
              <a:rPr lang="en-GB" sz="1000" dirty="0"/>
            </a:br>
            <a:r>
              <a:rPr lang="en-GB" sz="1000" dirty="0" err="1"/>
              <a:t>q_type</a:t>
            </a:r>
            <a:r>
              <a:rPr lang="en-GB" sz="1000" dirty="0"/>
              <a:t>,</a:t>
            </a:r>
            <a:br>
              <a:rPr lang="en-GB" sz="1000" dirty="0"/>
            </a:br>
            <a:r>
              <a:rPr lang="en-GB" sz="1000" dirty="0" err="1"/>
              <a:t>questionnaire_idx</a:t>
            </a:r>
            <a:endParaRPr lang="en-GB" sz="1000" dirty="0"/>
          </a:p>
        </p:txBody>
      </p:sp>
      <p:sp>
        <p:nvSpPr>
          <p:cNvPr id="78" name="Rectangle 17">
            <a:extLst>
              <a:ext uri="{FF2B5EF4-FFF2-40B4-BE49-F238E27FC236}">
                <a16:creationId xmlns:a16="http://schemas.microsoft.com/office/drawing/2014/main" id="{734CF340-20A7-314D-843E-C37044E8139C}"/>
              </a:ext>
            </a:extLst>
          </p:cNvPr>
          <p:cNvSpPr/>
          <p:nvPr/>
        </p:nvSpPr>
        <p:spPr>
          <a:xfrm>
            <a:off x="7035793" y="2397762"/>
            <a:ext cx="137222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79" name="Diamond 42">
            <a:extLst>
              <a:ext uri="{FF2B5EF4-FFF2-40B4-BE49-F238E27FC236}">
                <a16:creationId xmlns:a16="http://schemas.microsoft.com/office/drawing/2014/main" id="{ACEBE8C4-D676-3746-98A7-82926CA66FF2}"/>
              </a:ext>
            </a:extLst>
          </p:cNvPr>
          <p:cNvSpPr/>
          <p:nvPr/>
        </p:nvSpPr>
        <p:spPr>
          <a:xfrm>
            <a:off x="5729342" y="2430178"/>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80" name="Straight Connector 48">
            <a:extLst>
              <a:ext uri="{FF2B5EF4-FFF2-40B4-BE49-F238E27FC236}">
                <a16:creationId xmlns:a16="http://schemas.microsoft.com/office/drawing/2014/main" id="{E6A70054-0D88-5B45-A3C2-670F8C29DFB3}"/>
              </a:ext>
            </a:extLst>
          </p:cNvPr>
          <p:cNvCxnSpPr>
            <a:cxnSpLocks/>
            <a:stCxn id="79" idx="1"/>
            <a:endCxn id="18" idx="3"/>
          </p:cNvCxnSpPr>
          <p:nvPr/>
        </p:nvCxnSpPr>
        <p:spPr>
          <a:xfrm flipH="1">
            <a:off x="5085066" y="2687656"/>
            <a:ext cx="64427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48">
            <a:extLst>
              <a:ext uri="{FF2B5EF4-FFF2-40B4-BE49-F238E27FC236}">
                <a16:creationId xmlns:a16="http://schemas.microsoft.com/office/drawing/2014/main" id="{8B707014-F411-1C47-8AEF-5CF573320898}"/>
              </a:ext>
            </a:extLst>
          </p:cNvPr>
          <p:cNvCxnSpPr>
            <a:cxnSpLocks/>
            <a:stCxn id="79" idx="3"/>
            <a:endCxn id="78" idx="1"/>
          </p:cNvCxnSpPr>
          <p:nvPr/>
        </p:nvCxnSpPr>
        <p:spPr>
          <a:xfrm>
            <a:off x="6324546" y="2687656"/>
            <a:ext cx="711247" cy="3677"/>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52">
            <a:extLst>
              <a:ext uri="{FF2B5EF4-FFF2-40B4-BE49-F238E27FC236}">
                <a16:creationId xmlns:a16="http://schemas.microsoft.com/office/drawing/2014/main" id="{276F21C4-CA91-F247-A9A2-01AF5643AE27}"/>
              </a:ext>
            </a:extLst>
          </p:cNvPr>
          <p:cNvSpPr txBox="1"/>
          <p:nvPr/>
        </p:nvSpPr>
        <p:spPr>
          <a:xfrm>
            <a:off x="5041616" y="2401796"/>
            <a:ext cx="481222" cy="369332"/>
          </a:xfrm>
          <a:prstGeom prst="rect">
            <a:avLst/>
          </a:prstGeom>
          <a:noFill/>
        </p:spPr>
        <p:txBody>
          <a:bodyPr wrap="none" rtlCol="0">
            <a:spAutoFit/>
          </a:bodyPr>
          <a:lstStyle/>
          <a:p>
            <a:r>
              <a:rPr lang="en-GB" dirty="0"/>
              <a:t>1:1</a:t>
            </a:r>
          </a:p>
        </p:txBody>
      </p:sp>
      <p:sp>
        <p:nvSpPr>
          <p:cNvPr id="90" name="TextBox 52">
            <a:extLst>
              <a:ext uri="{FF2B5EF4-FFF2-40B4-BE49-F238E27FC236}">
                <a16:creationId xmlns:a16="http://schemas.microsoft.com/office/drawing/2014/main" id="{10125055-31DF-7F40-96D8-CFABC5F0F86E}"/>
              </a:ext>
            </a:extLst>
          </p:cNvPr>
          <p:cNvSpPr txBox="1"/>
          <p:nvPr/>
        </p:nvSpPr>
        <p:spPr>
          <a:xfrm>
            <a:off x="6565961" y="2394086"/>
            <a:ext cx="481222" cy="369332"/>
          </a:xfrm>
          <a:prstGeom prst="rect">
            <a:avLst/>
          </a:prstGeom>
          <a:noFill/>
        </p:spPr>
        <p:txBody>
          <a:bodyPr wrap="none" rtlCol="0">
            <a:spAutoFit/>
          </a:bodyPr>
          <a:lstStyle/>
          <a:p>
            <a:r>
              <a:rPr lang="en-GB" dirty="0"/>
              <a:t>1:1</a:t>
            </a:r>
          </a:p>
        </p:txBody>
      </p:sp>
      <p:sp>
        <p:nvSpPr>
          <p:cNvPr id="91" name="TextBox 12">
            <a:extLst>
              <a:ext uri="{FF2B5EF4-FFF2-40B4-BE49-F238E27FC236}">
                <a16:creationId xmlns:a16="http://schemas.microsoft.com/office/drawing/2014/main" id="{FC5CAB3D-8021-7E4E-9C69-D2325F7A9C20}"/>
              </a:ext>
            </a:extLst>
          </p:cNvPr>
          <p:cNvSpPr txBox="1"/>
          <p:nvPr/>
        </p:nvSpPr>
        <p:spPr>
          <a:xfrm>
            <a:off x="5701147" y="2134954"/>
            <a:ext cx="647165" cy="307777"/>
          </a:xfrm>
          <a:prstGeom prst="rect">
            <a:avLst/>
          </a:prstGeom>
          <a:noFill/>
        </p:spPr>
        <p:txBody>
          <a:bodyPr wrap="none" rtlCol="0">
            <a:spAutoFit/>
          </a:bodyPr>
          <a:lstStyle/>
          <a:p>
            <a:r>
              <a:rPr lang="en-GB" sz="1400" dirty="0"/>
              <a:t>report</a:t>
            </a:r>
          </a:p>
        </p:txBody>
      </p:sp>
      <p:sp>
        <p:nvSpPr>
          <p:cNvPr id="92" name="Rectangle 38">
            <a:extLst>
              <a:ext uri="{FF2B5EF4-FFF2-40B4-BE49-F238E27FC236}">
                <a16:creationId xmlns:a16="http://schemas.microsoft.com/office/drawing/2014/main" id="{76355D4F-368F-8C40-A3EB-AE2C57368714}"/>
              </a:ext>
            </a:extLst>
          </p:cNvPr>
          <p:cNvSpPr/>
          <p:nvPr/>
        </p:nvSpPr>
        <p:spPr>
          <a:xfrm>
            <a:off x="6968822" y="1812332"/>
            <a:ext cx="1769956" cy="707886"/>
          </a:xfrm>
          <a:prstGeom prst="rect">
            <a:avLst/>
          </a:prstGeom>
        </p:spPr>
        <p:txBody>
          <a:bodyPr wrap="square">
            <a:spAutoFit/>
          </a:bodyPr>
          <a:lstStyle/>
          <a:p>
            <a:r>
              <a:rPr lang="en-GB" sz="1000" u="sng" dirty="0" err="1"/>
              <a:t>ID_product</a:t>
            </a:r>
            <a:r>
              <a:rPr lang="en-GB" sz="1000" u="sng" dirty="0"/>
              <a:t>,</a:t>
            </a:r>
          </a:p>
          <a:p>
            <a:r>
              <a:rPr lang="en-GB" sz="1000" dirty="0" err="1"/>
              <a:t>p_name</a:t>
            </a:r>
            <a:r>
              <a:rPr lang="en-GB" sz="1000" dirty="0"/>
              <a:t>,</a:t>
            </a:r>
          </a:p>
          <a:p>
            <a:r>
              <a:rPr lang="en-GB" sz="1000" dirty="0"/>
              <a:t>image</a:t>
            </a:r>
          </a:p>
          <a:p>
            <a:endParaRPr lang="en-GB" sz="1000" dirty="0"/>
          </a:p>
        </p:txBody>
      </p:sp>
      <p:cxnSp>
        <p:nvCxnSpPr>
          <p:cNvPr id="93" name="Straight Connector 48">
            <a:extLst>
              <a:ext uri="{FF2B5EF4-FFF2-40B4-BE49-F238E27FC236}">
                <a16:creationId xmlns:a16="http://schemas.microsoft.com/office/drawing/2014/main" id="{BB0A3D6E-8736-364E-A279-F302E5C1A451}"/>
              </a:ext>
            </a:extLst>
          </p:cNvPr>
          <p:cNvCxnSpPr>
            <a:cxnSpLocks/>
          </p:cNvCxnSpPr>
          <p:nvPr/>
        </p:nvCxnSpPr>
        <p:spPr>
          <a:xfrm flipH="1">
            <a:off x="2274512" y="2813788"/>
            <a:ext cx="111396" cy="194555"/>
          </a:xfrm>
          <a:prstGeom prst="line">
            <a:avLst/>
          </a:prstGeom>
        </p:spPr>
        <p:style>
          <a:lnRef idx="1">
            <a:schemeClr val="accent1"/>
          </a:lnRef>
          <a:fillRef idx="0">
            <a:schemeClr val="accent1"/>
          </a:fillRef>
          <a:effectRef idx="0">
            <a:schemeClr val="accent1"/>
          </a:effectRef>
          <a:fontRef idx="minor">
            <a:schemeClr val="tx1"/>
          </a:fontRef>
        </p:style>
      </p:cxnSp>
      <p:sp>
        <p:nvSpPr>
          <p:cNvPr id="96" name="CasellaDiTesto 95">
            <a:extLst>
              <a:ext uri="{FF2B5EF4-FFF2-40B4-BE49-F238E27FC236}">
                <a16:creationId xmlns:a16="http://schemas.microsoft.com/office/drawing/2014/main" id="{199E3E99-FAEE-3542-8D40-23F1AD758AED}"/>
              </a:ext>
            </a:extLst>
          </p:cNvPr>
          <p:cNvSpPr txBox="1"/>
          <p:nvPr/>
        </p:nvSpPr>
        <p:spPr>
          <a:xfrm>
            <a:off x="2014405" y="2948264"/>
            <a:ext cx="508473" cy="246221"/>
          </a:xfrm>
          <a:prstGeom prst="rect">
            <a:avLst/>
          </a:prstGeom>
          <a:noFill/>
        </p:spPr>
        <p:txBody>
          <a:bodyPr wrap="none" rtlCol="0">
            <a:spAutoFit/>
          </a:bodyPr>
          <a:lstStyle/>
          <a:p>
            <a:r>
              <a:rPr lang="it-IT" sz="1000" dirty="0" err="1"/>
              <a:t>points</a:t>
            </a:r>
            <a:endParaRPr lang="it-IT" sz="1000" dirty="0"/>
          </a:p>
        </p:txBody>
      </p:sp>
      <p:sp>
        <p:nvSpPr>
          <p:cNvPr id="97" name="Diamond 42">
            <a:extLst>
              <a:ext uri="{FF2B5EF4-FFF2-40B4-BE49-F238E27FC236}">
                <a16:creationId xmlns:a16="http://schemas.microsoft.com/office/drawing/2014/main" id="{441F89D2-E8C5-744D-97E7-4B8F0DD592F9}"/>
              </a:ext>
            </a:extLst>
          </p:cNvPr>
          <p:cNvSpPr/>
          <p:nvPr/>
        </p:nvSpPr>
        <p:spPr>
          <a:xfrm>
            <a:off x="4018404" y="3662241"/>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sp>
        <p:nvSpPr>
          <p:cNvPr id="98" name="TextBox 52">
            <a:extLst>
              <a:ext uri="{FF2B5EF4-FFF2-40B4-BE49-F238E27FC236}">
                <a16:creationId xmlns:a16="http://schemas.microsoft.com/office/drawing/2014/main" id="{2C98152F-8FB8-B741-A726-E59DE4EB4EBD}"/>
              </a:ext>
            </a:extLst>
          </p:cNvPr>
          <p:cNvSpPr txBox="1"/>
          <p:nvPr/>
        </p:nvSpPr>
        <p:spPr>
          <a:xfrm>
            <a:off x="4261722" y="2937376"/>
            <a:ext cx="513282" cy="369332"/>
          </a:xfrm>
          <a:prstGeom prst="rect">
            <a:avLst/>
          </a:prstGeom>
          <a:noFill/>
        </p:spPr>
        <p:txBody>
          <a:bodyPr wrap="none" rtlCol="0">
            <a:spAutoFit/>
          </a:bodyPr>
          <a:lstStyle/>
          <a:p>
            <a:r>
              <a:rPr lang="en-GB" dirty="0"/>
              <a:t>0:N</a:t>
            </a:r>
          </a:p>
        </p:txBody>
      </p:sp>
      <p:sp>
        <p:nvSpPr>
          <p:cNvPr id="99" name="TextBox 52">
            <a:extLst>
              <a:ext uri="{FF2B5EF4-FFF2-40B4-BE49-F238E27FC236}">
                <a16:creationId xmlns:a16="http://schemas.microsoft.com/office/drawing/2014/main" id="{D733D12D-CC92-4D46-9B52-02FA75DDBEB9}"/>
              </a:ext>
            </a:extLst>
          </p:cNvPr>
          <p:cNvSpPr txBox="1"/>
          <p:nvPr/>
        </p:nvSpPr>
        <p:spPr>
          <a:xfrm>
            <a:off x="4251045" y="4480883"/>
            <a:ext cx="481222" cy="369332"/>
          </a:xfrm>
          <a:prstGeom prst="rect">
            <a:avLst/>
          </a:prstGeom>
          <a:noFill/>
        </p:spPr>
        <p:txBody>
          <a:bodyPr wrap="none" rtlCol="0">
            <a:spAutoFit/>
          </a:bodyPr>
          <a:lstStyle/>
          <a:p>
            <a:r>
              <a:rPr lang="en-GB" dirty="0"/>
              <a:t>1:1</a:t>
            </a:r>
          </a:p>
        </p:txBody>
      </p:sp>
      <p:cxnSp>
        <p:nvCxnSpPr>
          <p:cNvPr id="100" name="Straight Connector 48">
            <a:extLst>
              <a:ext uri="{FF2B5EF4-FFF2-40B4-BE49-F238E27FC236}">
                <a16:creationId xmlns:a16="http://schemas.microsoft.com/office/drawing/2014/main" id="{E89C7231-6E2B-5649-8FB1-1060F7943A20}"/>
              </a:ext>
            </a:extLst>
          </p:cNvPr>
          <p:cNvCxnSpPr>
            <a:cxnSpLocks/>
            <a:stCxn id="18" idx="2"/>
            <a:endCxn id="97" idx="0"/>
          </p:cNvCxnSpPr>
          <p:nvPr/>
        </p:nvCxnSpPr>
        <p:spPr>
          <a:xfrm flipH="1">
            <a:off x="4316006" y="2981227"/>
            <a:ext cx="1" cy="681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48">
            <a:extLst>
              <a:ext uri="{FF2B5EF4-FFF2-40B4-BE49-F238E27FC236}">
                <a16:creationId xmlns:a16="http://schemas.microsoft.com/office/drawing/2014/main" id="{5ABB8027-FCA4-7447-9F82-186D549D1C7E}"/>
              </a:ext>
            </a:extLst>
          </p:cNvPr>
          <p:cNvCxnSpPr>
            <a:cxnSpLocks/>
            <a:stCxn id="97" idx="2"/>
            <a:endCxn id="65" idx="0"/>
          </p:cNvCxnSpPr>
          <p:nvPr/>
        </p:nvCxnSpPr>
        <p:spPr>
          <a:xfrm>
            <a:off x="4316006" y="4177197"/>
            <a:ext cx="0" cy="647043"/>
          </a:xfrm>
          <a:prstGeom prst="line">
            <a:avLst/>
          </a:prstGeom>
        </p:spPr>
        <p:style>
          <a:lnRef idx="1">
            <a:schemeClr val="accent1"/>
          </a:lnRef>
          <a:fillRef idx="0">
            <a:schemeClr val="accent1"/>
          </a:fillRef>
          <a:effectRef idx="0">
            <a:schemeClr val="accent1"/>
          </a:effectRef>
          <a:fontRef idx="minor">
            <a:schemeClr val="tx1"/>
          </a:fontRef>
        </p:style>
      </p:cxnSp>
      <p:sp>
        <p:nvSpPr>
          <p:cNvPr id="110" name="TextBox 12">
            <a:extLst>
              <a:ext uri="{FF2B5EF4-FFF2-40B4-BE49-F238E27FC236}">
                <a16:creationId xmlns:a16="http://schemas.microsoft.com/office/drawing/2014/main" id="{B9E1E749-5440-8F49-8835-F0DB4875101B}"/>
              </a:ext>
            </a:extLst>
          </p:cNvPr>
          <p:cNvSpPr txBox="1"/>
          <p:nvPr/>
        </p:nvSpPr>
        <p:spPr>
          <a:xfrm>
            <a:off x="4617437" y="3765831"/>
            <a:ext cx="1099725" cy="307777"/>
          </a:xfrm>
          <a:prstGeom prst="rect">
            <a:avLst/>
          </a:prstGeom>
          <a:noFill/>
        </p:spPr>
        <p:txBody>
          <a:bodyPr wrap="none" rtlCol="0">
            <a:spAutoFit/>
          </a:bodyPr>
          <a:lstStyle/>
          <a:p>
            <a:r>
              <a:rPr lang="en-GB" sz="1400" dirty="0"/>
              <a:t>consisting of</a:t>
            </a:r>
          </a:p>
        </p:txBody>
      </p:sp>
      <p:sp>
        <p:nvSpPr>
          <p:cNvPr id="111" name="Rectangle 17">
            <a:extLst>
              <a:ext uri="{FF2B5EF4-FFF2-40B4-BE49-F238E27FC236}">
                <a16:creationId xmlns:a16="http://schemas.microsoft.com/office/drawing/2014/main" id="{C1C4CF88-C1C1-4B46-AA0C-63A60E8B4219}"/>
              </a:ext>
            </a:extLst>
          </p:cNvPr>
          <p:cNvSpPr/>
          <p:nvPr/>
        </p:nvSpPr>
        <p:spPr>
          <a:xfrm>
            <a:off x="6852887" y="4480883"/>
            <a:ext cx="137222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BadWord</a:t>
            </a:r>
            <a:endParaRPr lang="en-GB" dirty="0"/>
          </a:p>
        </p:txBody>
      </p:sp>
      <p:sp>
        <p:nvSpPr>
          <p:cNvPr id="112" name="Rectangle 38">
            <a:extLst>
              <a:ext uri="{FF2B5EF4-FFF2-40B4-BE49-F238E27FC236}">
                <a16:creationId xmlns:a16="http://schemas.microsoft.com/office/drawing/2014/main" id="{AACBFAAB-CCCC-7744-A1CF-CCF2CED413E1}"/>
              </a:ext>
            </a:extLst>
          </p:cNvPr>
          <p:cNvSpPr/>
          <p:nvPr/>
        </p:nvSpPr>
        <p:spPr>
          <a:xfrm>
            <a:off x="6822602" y="5117810"/>
            <a:ext cx="574374" cy="400110"/>
          </a:xfrm>
          <a:prstGeom prst="rect">
            <a:avLst/>
          </a:prstGeom>
        </p:spPr>
        <p:txBody>
          <a:bodyPr wrap="square">
            <a:spAutoFit/>
          </a:bodyPr>
          <a:lstStyle/>
          <a:p>
            <a:r>
              <a:rPr lang="en-GB" sz="1000" u="sng" dirty="0"/>
              <a:t>word</a:t>
            </a:r>
            <a:endParaRPr lang="en-GB" sz="1000" dirty="0"/>
          </a:p>
          <a:p>
            <a:endParaRPr lang="en-GB" sz="1000" dirty="0"/>
          </a:p>
        </p:txBody>
      </p:sp>
    </p:spTree>
    <p:extLst>
      <p:ext uri="{BB962C8B-B14F-4D97-AF65-F5344CB8AC3E}">
        <p14:creationId xmlns:p14="http://schemas.microsoft.com/office/powerpoint/2010/main" val="23591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a:t>
            </a:r>
          </a:p>
        </p:txBody>
      </p:sp>
      <p:sp>
        <p:nvSpPr>
          <p:cNvPr id="3" name="Content Placeholder 2"/>
          <p:cNvSpPr>
            <a:spLocks noGrp="1"/>
          </p:cNvSpPr>
          <p:nvPr>
            <p:ph idx="1"/>
          </p:nvPr>
        </p:nvSpPr>
        <p:spPr/>
        <p:txBody>
          <a:bodyPr/>
          <a:lstStyle/>
          <a:p>
            <a:r>
              <a:rPr lang="en-GB" dirty="0"/>
              <a:t>Since between the </a:t>
            </a:r>
            <a:r>
              <a:rPr lang="en-GB" dirty="0" err="1"/>
              <a:t>Usertable</a:t>
            </a:r>
            <a:r>
              <a:rPr lang="en-GB" dirty="0"/>
              <a:t> and Questionnaire tables we had a N:M relationship I decided to add a table called </a:t>
            </a:r>
            <a:r>
              <a:rPr lang="en-GB" dirty="0" err="1"/>
              <a:t>Leaderboard</a:t>
            </a:r>
            <a:r>
              <a:rPr lang="en-GB" dirty="0"/>
              <a:t> in which I keep track of the points made by the user submitting the questionnaire and in which I have set some useful name queries.</a:t>
            </a:r>
          </a:p>
          <a:p>
            <a:r>
              <a:rPr lang="en-GB" dirty="0"/>
              <a:t>I decided to keep separated the </a:t>
            </a:r>
            <a:r>
              <a:rPr lang="en-GB" dirty="0" err="1"/>
              <a:t>BadWord</a:t>
            </a:r>
            <a:r>
              <a:rPr lang="en-GB" dirty="0"/>
              <a:t> table from the other tables of the database to reduce the total costs</a:t>
            </a:r>
          </a:p>
        </p:txBody>
      </p:sp>
    </p:spTree>
    <p:extLst>
      <p:ext uri="{BB962C8B-B14F-4D97-AF65-F5344CB8AC3E}">
        <p14:creationId xmlns:p14="http://schemas.microsoft.com/office/powerpoint/2010/main" val="31425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101" y="0"/>
            <a:ext cx="7886700" cy="1325563"/>
          </a:xfrm>
        </p:spPr>
        <p:txBody>
          <a:bodyPr/>
          <a:lstStyle/>
          <a:p>
            <a:r>
              <a:rPr lang="en-GB" dirty="0"/>
              <a:t>Entity Relationship</a:t>
            </a:r>
          </a:p>
        </p:txBody>
      </p:sp>
      <p:cxnSp>
        <p:nvCxnSpPr>
          <p:cNvPr id="7" name="Elbow Connector 6"/>
          <p:cNvCxnSpPr>
            <a:cxnSpLocks/>
            <a:stCxn id="17" idx="3"/>
            <a:endCxn id="16" idx="1"/>
          </p:cNvCxnSpPr>
          <p:nvPr/>
        </p:nvCxnSpPr>
        <p:spPr>
          <a:xfrm flipV="1">
            <a:off x="1259932" y="5122720"/>
            <a:ext cx="1176865" cy="302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80939" y="4819432"/>
            <a:ext cx="513282" cy="369332"/>
          </a:xfrm>
          <a:prstGeom prst="rect">
            <a:avLst/>
          </a:prstGeom>
          <a:noFill/>
        </p:spPr>
        <p:txBody>
          <a:bodyPr wrap="none" rtlCol="0">
            <a:spAutoFit/>
          </a:bodyPr>
          <a:lstStyle/>
          <a:p>
            <a:r>
              <a:rPr lang="en-GB" dirty="0"/>
              <a:t>0:N</a:t>
            </a:r>
          </a:p>
        </p:txBody>
      </p:sp>
      <p:sp>
        <p:nvSpPr>
          <p:cNvPr id="15" name="TextBox 14"/>
          <p:cNvSpPr txBox="1"/>
          <p:nvPr/>
        </p:nvSpPr>
        <p:spPr>
          <a:xfrm>
            <a:off x="2361187" y="5411355"/>
            <a:ext cx="746423" cy="307777"/>
          </a:xfrm>
          <a:prstGeom prst="rect">
            <a:avLst/>
          </a:prstGeom>
          <a:noFill/>
        </p:spPr>
        <p:txBody>
          <a:bodyPr wrap="none" rtlCol="0">
            <a:spAutoFit/>
          </a:bodyPr>
          <a:lstStyle/>
          <a:p>
            <a:r>
              <a:rPr lang="en-GB" sz="1400" dirty="0"/>
              <a:t>reply to</a:t>
            </a:r>
          </a:p>
        </p:txBody>
      </p:sp>
      <p:sp>
        <p:nvSpPr>
          <p:cNvPr id="16" name="Diamond 15"/>
          <p:cNvSpPr/>
          <p:nvPr/>
        </p:nvSpPr>
        <p:spPr>
          <a:xfrm>
            <a:off x="2436797" y="4865242"/>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sp>
        <p:nvSpPr>
          <p:cNvPr id="22" name="TextBox 21"/>
          <p:cNvSpPr txBox="1"/>
          <p:nvPr/>
        </p:nvSpPr>
        <p:spPr>
          <a:xfrm>
            <a:off x="1252252" y="4832175"/>
            <a:ext cx="481222" cy="369332"/>
          </a:xfrm>
          <a:prstGeom prst="rect">
            <a:avLst/>
          </a:prstGeom>
          <a:noFill/>
        </p:spPr>
        <p:txBody>
          <a:bodyPr wrap="none" rtlCol="0">
            <a:spAutoFit/>
          </a:bodyPr>
          <a:lstStyle/>
          <a:p>
            <a:r>
              <a:rPr lang="en-GB" dirty="0"/>
              <a:t>1:1</a:t>
            </a:r>
          </a:p>
        </p:txBody>
      </p:sp>
      <p:sp>
        <p:nvSpPr>
          <p:cNvPr id="24" name="TextBox 23"/>
          <p:cNvSpPr txBox="1"/>
          <p:nvPr/>
        </p:nvSpPr>
        <p:spPr>
          <a:xfrm>
            <a:off x="40674" y="5413335"/>
            <a:ext cx="953506" cy="707886"/>
          </a:xfrm>
          <a:prstGeom prst="rect">
            <a:avLst/>
          </a:prstGeom>
          <a:noFill/>
        </p:spPr>
        <p:txBody>
          <a:bodyPr wrap="square" rtlCol="0">
            <a:spAutoFit/>
          </a:bodyPr>
          <a:lstStyle/>
          <a:p>
            <a:r>
              <a:rPr lang="en-GB" sz="1000" u="sng" dirty="0" err="1"/>
              <a:t>ID_answer</a:t>
            </a:r>
            <a:r>
              <a:rPr lang="en-GB" sz="1000" u="sng" dirty="0"/>
              <a:t>,</a:t>
            </a:r>
            <a:br>
              <a:rPr lang="en-GB" sz="1000" u="sng" dirty="0"/>
            </a:br>
            <a:r>
              <a:rPr lang="en-GB" sz="1000" dirty="0"/>
              <a:t>answer,</a:t>
            </a:r>
            <a:br>
              <a:rPr lang="en-GB" sz="1000" dirty="0"/>
            </a:br>
            <a:r>
              <a:rPr lang="en-GB" sz="1000" dirty="0" err="1"/>
              <a:t>user_idx</a:t>
            </a:r>
            <a:r>
              <a:rPr lang="en-GB" sz="1000" dirty="0"/>
              <a:t>,</a:t>
            </a:r>
            <a:br>
              <a:rPr lang="en-GB" sz="1000" dirty="0"/>
            </a:br>
            <a:r>
              <a:rPr lang="en-GB" sz="1000" dirty="0" err="1"/>
              <a:t>question_idx</a:t>
            </a:r>
            <a:endParaRPr lang="en-GB" sz="1000" dirty="0"/>
          </a:p>
        </p:txBody>
      </p:sp>
      <p:sp>
        <p:nvSpPr>
          <p:cNvPr id="13" name="TextBox 12"/>
          <p:cNvSpPr txBox="1"/>
          <p:nvPr/>
        </p:nvSpPr>
        <p:spPr>
          <a:xfrm>
            <a:off x="944340" y="3753418"/>
            <a:ext cx="773802" cy="307777"/>
          </a:xfrm>
          <a:prstGeom prst="rect">
            <a:avLst/>
          </a:prstGeom>
          <a:noFill/>
        </p:spPr>
        <p:txBody>
          <a:bodyPr wrap="none" rtlCol="0">
            <a:spAutoFit/>
          </a:bodyPr>
          <a:lstStyle/>
          <a:p>
            <a:r>
              <a:rPr lang="en-GB" sz="1400" dirty="0"/>
              <a:t>replying</a:t>
            </a:r>
          </a:p>
        </p:txBody>
      </p:sp>
      <p:sp>
        <p:nvSpPr>
          <p:cNvPr id="17" name="Rectangle 16"/>
          <p:cNvSpPr/>
          <p:nvPr/>
        </p:nvSpPr>
        <p:spPr>
          <a:xfrm>
            <a:off x="106109" y="4832175"/>
            <a:ext cx="1153823"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8" name="Rectangle 17"/>
          <p:cNvSpPr/>
          <p:nvPr/>
        </p:nvSpPr>
        <p:spPr>
          <a:xfrm>
            <a:off x="4181475" y="2400848"/>
            <a:ext cx="15381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33" name="Elbow Connector 32"/>
          <p:cNvCxnSpPr>
            <a:cxnSpLocks/>
            <a:stCxn id="35" idx="2"/>
            <a:endCxn id="17" idx="0"/>
          </p:cNvCxnSpPr>
          <p:nvPr/>
        </p:nvCxnSpPr>
        <p:spPr>
          <a:xfrm rot="16200000" flipH="1">
            <a:off x="353127" y="4502281"/>
            <a:ext cx="659786"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5" name="Diamond 34"/>
          <p:cNvSpPr/>
          <p:nvPr/>
        </p:nvSpPr>
        <p:spPr>
          <a:xfrm>
            <a:off x="385418" y="3657433"/>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38" name="Elbow Connector 37"/>
          <p:cNvCxnSpPr>
            <a:cxnSpLocks/>
            <a:stCxn id="35" idx="0"/>
            <a:endCxn id="42" idx="2"/>
          </p:cNvCxnSpPr>
          <p:nvPr/>
        </p:nvCxnSpPr>
        <p:spPr>
          <a:xfrm rot="5400000" flipH="1" flipV="1">
            <a:off x="352272" y="3326447"/>
            <a:ext cx="661734" cy="23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137580" y="1843268"/>
            <a:ext cx="1110198" cy="707886"/>
          </a:xfrm>
          <a:prstGeom prst="rect">
            <a:avLst/>
          </a:prstGeom>
        </p:spPr>
        <p:txBody>
          <a:bodyPr wrap="square">
            <a:spAutoFit/>
          </a:bodyPr>
          <a:lstStyle/>
          <a:p>
            <a:r>
              <a:rPr lang="en-GB" sz="1000" u="sng" dirty="0" err="1"/>
              <a:t>ID_questionnaire</a:t>
            </a:r>
            <a:r>
              <a:rPr lang="en-GB" sz="1000" u="sng" dirty="0"/>
              <a:t>,</a:t>
            </a:r>
          </a:p>
          <a:p>
            <a:r>
              <a:rPr lang="en-GB" sz="1000" dirty="0" err="1"/>
              <a:t>q_date</a:t>
            </a:r>
            <a:r>
              <a:rPr lang="en-GB" sz="1000" dirty="0"/>
              <a:t>,</a:t>
            </a:r>
          </a:p>
          <a:p>
            <a:r>
              <a:rPr lang="en-GB" sz="1000" dirty="0" err="1"/>
              <a:t>product_idx</a:t>
            </a:r>
            <a:endParaRPr lang="en-GB" sz="1000" dirty="0"/>
          </a:p>
          <a:p>
            <a:endParaRPr lang="en-GB" sz="1000" dirty="0"/>
          </a:p>
        </p:txBody>
      </p:sp>
      <p:sp>
        <p:nvSpPr>
          <p:cNvPr id="40" name="TextBox 39"/>
          <p:cNvSpPr txBox="1"/>
          <p:nvPr/>
        </p:nvSpPr>
        <p:spPr>
          <a:xfrm>
            <a:off x="649956" y="3001247"/>
            <a:ext cx="513282" cy="369332"/>
          </a:xfrm>
          <a:prstGeom prst="rect">
            <a:avLst/>
          </a:prstGeom>
          <a:noFill/>
        </p:spPr>
        <p:txBody>
          <a:bodyPr wrap="none" rtlCol="0">
            <a:spAutoFit/>
          </a:bodyPr>
          <a:lstStyle/>
          <a:p>
            <a:r>
              <a:rPr lang="en-GB" dirty="0"/>
              <a:t>0:N</a:t>
            </a:r>
          </a:p>
        </p:txBody>
      </p:sp>
      <p:sp>
        <p:nvSpPr>
          <p:cNvPr id="41" name="TextBox 40"/>
          <p:cNvSpPr txBox="1"/>
          <p:nvPr/>
        </p:nvSpPr>
        <p:spPr>
          <a:xfrm>
            <a:off x="628650" y="4495910"/>
            <a:ext cx="481222" cy="369332"/>
          </a:xfrm>
          <a:prstGeom prst="rect">
            <a:avLst/>
          </a:prstGeom>
          <a:noFill/>
        </p:spPr>
        <p:txBody>
          <a:bodyPr wrap="none" rtlCol="0">
            <a:spAutoFit/>
          </a:bodyPr>
          <a:lstStyle/>
          <a:p>
            <a:r>
              <a:rPr lang="en-GB" dirty="0"/>
              <a:t>1:1</a:t>
            </a:r>
          </a:p>
        </p:txBody>
      </p:sp>
      <p:sp>
        <p:nvSpPr>
          <p:cNvPr id="42" name="Rectangle 41"/>
          <p:cNvSpPr/>
          <p:nvPr/>
        </p:nvSpPr>
        <p:spPr>
          <a:xfrm>
            <a:off x="114265" y="2408558"/>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Usertable</a:t>
            </a:r>
            <a:endParaRPr lang="en-GB" dirty="0"/>
          </a:p>
        </p:txBody>
      </p:sp>
      <p:cxnSp>
        <p:nvCxnSpPr>
          <p:cNvPr id="49" name="Straight Connector 48"/>
          <p:cNvCxnSpPr>
            <a:cxnSpLocks/>
            <a:stCxn id="42" idx="3"/>
          </p:cNvCxnSpPr>
          <p:nvPr/>
        </p:nvCxnSpPr>
        <p:spPr>
          <a:xfrm flipV="1">
            <a:off x="1252252" y="2350690"/>
            <a:ext cx="248366" cy="351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a:endCxn id="18" idx="1"/>
          </p:cNvCxnSpPr>
          <p:nvPr/>
        </p:nvCxnSpPr>
        <p:spPr>
          <a:xfrm>
            <a:off x="3699109" y="2350690"/>
            <a:ext cx="482366" cy="34372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20014" y="2590334"/>
            <a:ext cx="513282" cy="369332"/>
          </a:xfrm>
          <a:prstGeom prst="rect">
            <a:avLst/>
          </a:prstGeom>
          <a:noFill/>
        </p:spPr>
        <p:txBody>
          <a:bodyPr wrap="square" rtlCol="0">
            <a:spAutoFit/>
          </a:bodyPr>
          <a:lstStyle/>
          <a:p>
            <a:r>
              <a:rPr lang="en-GB" dirty="0"/>
              <a:t>0:N</a:t>
            </a:r>
          </a:p>
        </p:txBody>
      </p:sp>
      <p:sp>
        <p:nvSpPr>
          <p:cNvPr id="53" name="TextBox 52"/>
          <p:cNvSpPr txBox="1"/>
          <p:nvPr/>
        </p:nvSpPr>
        <p:spPr>
          <a:xfrm>
            <a:off x="3650611" y="2592213"/>
            <a:ext cx="513282" cy="369332"/>
          </a:xfrm>
          <a:prstGeom prst="rect">
            <a:avLst/>
          </a:prstGeom>
          <a:noFill/>
        </p:spPr>
        <p:txBody>
          <a:bodyPr wrap="square" rtlCol="0">
            <a:spAutoFit/>
          </a:bodyPr>
          <a:lstStyle/>
          <a:p>
            <a:r>
              <a:rPr lang="en-GB" dirty="0"/>
              <a:t>0:N</a:t>
            </a:r>
          </a:p>
        </p:txBody>
      </p:sp>
      <p:sp>
        <p:nvSpPr>
          <p:cNvPr id="55" name="TextBox 54"/>
          <p:cNvSpPr txBox="1"/>
          <p:nvPr/>
        </p:nvSpPr>
        <p:spPr>
          <a:xfrm>
            <a:off x="84970" y="1385616"/>
            <a:ext cx="885284" cy="1015663"/>
          </a:xfrm>
          <a:prstGeom prst="rect">
            <a:avLst/>
          </a:prstGeom>
          <a:noFill/>
        </p:spPr>
        <p:txBody>
          <a:bodyPr wrap="square" rtlCol="0">
            <a:spAutoFit/>
          </a:bodyPr>
          <a:lstStyle/>
          <a:p>
            <a:r>
              <a:rPr lang="en-GB" sz="1000" u="sng" dirty="0"/>
              <a:t>ID</a:t>
            </a:r>
          </a:p>
          <a:p>
            <a:r>
              <a:rPr lang="en-GB" sz="1000" dirty="0"/>
              <a:t>username</a:t>
            </a:r>
          </a:p>
          <a:p>
            <a:r>
              <a:rPr lang="en-GB" sz="1000" dirty="0"/>
              <a:t>password</a:t>
            </a:r>
          </a:p>
          <a:p>
            <a:r>
              <a:rPr lang="en-GB" sz="1000" dirty="0"/>
              <a:t>email</a:t>
            </a:r>
            <a:br>
              <a:rPr lang="en-GB" sz="1000" dirty="0"/>
            </a:br>
            <a:r>
              <a:rPr lang="en-GB" sz="1000" dirty="0" err="1"/>
              <a:t>last_login</a:t>
            </a:r>
            <a:br>
              <a:rPr lang="en-GB" sz="1000" dirty="0"/>
            </a:br>
            <a:r>
              <a:rPr lang="en-GB" sz="1000" dirty="0" err="1"/>
              <a:t>user_type</a:t>
            </a:r>
            <a:endParaRPr lang="en-GB" sz="1000" dirty="0"/>
          </a:p>
        </p:txBody>
      </p:sp>
      <p:sp>
        <p:nvSpPr>
          <p:cNvPr id="65" name="Rectangle 16">
            <a:extLst>
              <a:ext uri="{FF2B5EF4-FFF2-40B4-BE49-F238E27FC236}">
                <a16:creationId xmlns:a16="http://schemas.microsoft.com/office/drawing/2014/main" id="{D8106593-C400-514D-AE76-B5A38C0A56DD}"/>
              </a:ext>
            </a:extLst>
          </p:cNvPr>
          <p:cNvSpPr/>
          <p:nvPr/>
        </p:nvSpPr>
        <p:spPr>
          <a:xfrm>
            <a:off x="4373622" y="4829601"/>
            <a:ext cx="1153823"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66" name="Elbow Connector 6">
            <a:extLst>
              <a:ext uri="{FF2B5EF4-FFF2-40B4-BE49-F238E27FC236}">
                <a16:creationId xmlns:a16="http://schemas.microsoft.com/office/drawing/2014/main" id="{04A860C8-B5F8-F246-83C0-F47F637AE15B}"/>
              </a:ext>
            </a:extLst>
          </p:cNvPr>
          <p:cNvCxnSpPr>
            <a:cxnSpLocks/>
            <a:stCxn id="16" idx="3"/>
            <a:endCxn id="65" idx="1"/>
          </p:cNvCxnSpPr>
          <p:nvPr/>
        </p:nvCxnSpPr>
        <p:spPr>
          <a:xfrm>
            <a:off x="3032001" y="5122720"/>
            <a:ext cx="1341621" cy="45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71" name="TextBox 23">
            <a:extLst>
              <a:ext uri="{FF2B5EF4-FFF2-40B4-BE49-F238E27FC236}">
                <a16:creationId xmlns:a16="http://schemas.microsoft.com/office/drawing/2014/main" id="{5785625D-D35B-1F4F-AA09-24BE2FA4478C}"/>
              </a:ext>
            </a:extLst>
          </p:cNvPr>
          <p:cNvSpPr txBox="1"/>
          <p:nvPr/>
        </p:nvSpPr>
        <p:spPr>
          <a:xfrm>
            <a:off x="4322451" y="5395987"/>
            <a:ext cx="1152875" cy="707886"/>
          </a:xfrm>
          <a:prstGeom prst="rect">
            <a:avLst/>
          </a:prstGeom>
          <a:noFill/>
        </p:spPr>
        <p:txBody>
          <a:bodyPr wrap="square" rtlCol="0">
            <a:spAutoFit/>
          </a:bodyPr>
          <a:lstStyle/>
          <a:p>
            <a:r>
              <a:rPr lang="en-GB" sz="1000" u="sng" dirty="0" err="1"/>
              <a:t>ID_question</a:t>
            </a:r>
            <a:r>
              <a:rPr lang="en-GB" sz="1000" u="sng" dirty="0"/>
              <a:t>,</a:t>
            </a:r>
            <a:br>
              <a:rPr lang="en-GB" sz="1000" u="sng" dirty="0"/>
            </a:br>
            <a:r>
              <a:rPr lang="en-GB" sz="1000" dirty="0"/>
              <a:t>question,</a:t>
            </a:r>
            <a:br>
              <a:rPr lang="en-GB" sz="1000" dirty="0"/>
            </a:br>
            <a:r>
              <a:rPr lang="en-GB" sz="1000" dirty="0" err="1"/>
              <a:t>q_type</a:t>
            </a:r>
            <a:r>
              <a:rPr lang="en-GB" sz="1000" dirty="0"/>
              <a:t>,</a:t>
            </a:r>
            <a:br>
              <a:rPr lang="en-GB" sz="1000" dirty="0"/>
            </a:br>
            <a:r>
              <a:rPr lang="en-GB" sz="1000" dirty="0" err="1"/>
              <a:t>questionnaire_idx</a:t>
            </a:r>
            <a:endParaRPr lang="en-GB" sz="1000" dirty="0"/>
          </a:p>
        </p:txBody>
      </p:sp>
      <p:sp>
        <p:nvSpPr>
          <p:cNvPr id="78" name="Rectangle 17">
            <a:extLst>
              <a:ext uri="{FF2B5EF4-FFF2-40B4-BE49-F238E27FC236}">
                <a16:creationId xmlns:a16="http://schemas.microsoft.com/office/drawing/2014/main" id="{734CF340-20A7-314D-843E-C37044E8139C}"/>
              </a:ext>
            </a:extLst>
          </p:cNvPr>
          <p:cNvSpPr/>
          <p:nvPr/>
        </p:nvSpPr>
        <p:spPr>
          <a:xfrm>
            <a:off x="7667345" y="2401796"/>
            <a:ext cx="135157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79" name="Diamond 42">
            <a:extLst>
              <a:ext uri="{FF2B5EF4-FFF2-40B4-BE49-F238E27FC236}">
                <a16:creationId xmlns:a16="http://schemas.microsoft.com/office/drawing/2014/main" id="{ACEBE8C4-D676-3746-98A7-82926CA66FF2}"/>
              </a:ext>
            </a:extLst>
          </p:cNvPr>
          <p:cNvSpPr/>
          <p:nvPr/>
        </p:nvSpPr>
        <p:spPr>
          <a:xfrm>
            <a:off x="6405732" y="2442732"/>
            <a:ext cx="586248"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80" name="Straight Connector 48">
            <a:extLst>
              <a:ext uri="{FF2B5EF4-FFF2-40B4-BE49-F238E27FC236}">
                <a16:creationId xmlns:a16="http://schemas.microsoft.com/office/drawing/2014/main" id="{E6A70054-0D88-5B45-A3C2-670F8C29DFB3}"/>
              </a:ext>
            </a:extLst>
          </p:cNvPr>
          <p:cNvCxnSpPr>
            <a:cxnSpLocks/>
            <a:stCxn id="79" idx="1"/>
            <a:endCxn id="18" idx="3"/>
          </p:cNvCxnSpPr>
          <p:nvPr/>
        </p:nvCxnSpPr>
        <p:spPr>
          <a:xfrm flipH="1" flipV="1">
            <a:off x="5719594" y="2694419"/>
            <a:ext cx="686138" cy="5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48">
            <a:extLst>
              <a:ext uri="{FF2B5EF4-FFF2-40B4-BE49-F238E27FC236}">
                <a16:creationId xmlns:a16="http://schemas.microsoft.com/office/drawing/2014/main" id="{8B707014-F411-1C47-8AEF-5CF573320898}"/>
              </a:ext>
            </a:extLst>
          </p:cNvPr>
          <p:cNvCxnSpPr>
            <a:cxnSpLocks/>
            <a:stCxn id="79" idx="3"/>
            <a:endCxn id="78" idx="1"/>
          </p:cNvCxnSpPr>
          <p:nvPr/>
        </p:nvCxnSpPr>
        <p:spPr>
          <a:xfrm flipV="1">
            <a:off x="6991980" y="2695367"/>
            <a:ext cx="675365" cy="4843"/>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52">
            <a:extLst>
              <a:ext uri="{FF2B5EF4-FFF2-40B4-BE49-F238E27FC236}">
                <a16:creationId xmlns:a16="http://schemas.microsoft.com/office/drawing/2014/main" id="{276F21C4-CA91-F247-A9A2-01AF5643AE27}"/>
              </a:ext>
            </a:extLst>
          </p:cNvPr>
          <p:cNvSpPr txBox="1"/>
          <p:nvPr/>
        </p:nvSpPr>
        <p:spPr>
          <a:xfrm>
            <a:off x="5676144" y="2408558"/>
            <a:ext cx="481222" cy="369332"/>
          </a:xfrm>
          <a:prstGeom prst="rect">
            <a:avLst/>
          </a:prstGeom>
          <a:noFill/>
        </p:spPr>
        <p:txBody>
          <a:bodyPr wrap="none" rtlCol="0">
            <a:spAutoFit/>
          </a:bodyPr>
          <a:lstStyle/>
          <a:p>
            <a:r>
              <a:rPr lang="en-GB" dirty="0"/>
              <a:t>1:1</a:t>
            </a:r>
          </a:p>
        </p:txBody>
      </p:sp>
      <p:sp>
        <p:nvSpPr>
          <p:cNvPr id="90" name="TextBox 52">
            <a:extLst>
              <a:ext uri="{FF2B5EF4-FFF2-40B4-BE49-F238E27FC236}">
                <a16:creationId xmlns:a16="http://schemas.microsoft.com/office/drawing/2014/main" id="{10125055-31DF-7F40-96D8-CFABC5F0F86E}"/>
              </a:ext>
            </a:extLst>
          </p:cNvPr>
          <p:cNvSpPr txBox="1"/>
          <p:nvPr/>
        </p:nvSpPr>
        <p:spPr>
          <a:xfrm>
            <a:off x="7197513" y="2398120"/>
            <a:ext cx="586248" cy="369332"/>
          </a:xfrm>
          <a:prstGeom prst="rect">
            <a:avLst/>
          </a:prstGeom>
          <a:noFill/>
        </p:spPr>
        <p:txBody>
          <a:bodyPr wrap="square" rtlCol="0">
            <a:spAutoFit/>
          </a:bodyPr>
          <a:lstStyle/>
          <a:p>
            <a:r>
              <a:rPr lang="en-GB" dirty="0"/>
              <a:t>0:N</a:t>
            </a:r>
          </a:p>
        </p:txBody>
      </p:sp>
      <p:sp>
        <p:nvSpPr>
          <p:cNvPr id="91" name="TextBox 12">
            <a:extLst>
              <a:ext uri="{FF2B5EF4-FFF2-40B4-BE49-F238E27FC236}">
                <a16:creationId xmlns:a16="http://schemas.microsoft.com/office/drawing/2014/main" id="{FC5CAB3D-8021-7E4E-9C69-D2325F7A9C20}"/>
              </a:ext>
            </a:extLst>
          </p:cNvPr>
          <p:cNvSpPr txBox="1"/>
          <p:nvPr/>
        </p:nvSpPr>
        <p:spPr>
          <a:xfrm>
            <a:off x="6349772" y="2139909"/>
            <a:ext cx="794980" cy="307777"/>
          </a:xfrm>
          <a:prstGeom prst="rect">
            <a:avLst/>
          </a:prstGeom>
          <a:noFill/>
        </p:spPr>
        <p:txBody>
          <a:bodyPr wrap="square" rtlCol="0">
            <a:spAutoFit/>
          </a:bodyPr>
          <a:lstStyle/>
          <a:p>
            <a:r>
              <a:rPr lang="en-GB" sz="1400" dirty="0"/>
              <a:t>report</a:t>
            </a:r>
          </a:p>
        </p:txBody>
      </p:sp>
      <p:sp>
        <p:nvSpPr>
          <p:cNvPr id="92" name="Rectangle 38">
            <a:extLst>
              <a:ext uri="{FF2B5EF4-FFF2-40B4-BE49-F238E27FC236}">
                <a16:creationId xmlns:a16="http://schemas.microsoft.com/office/drawing/2014/main" id="{76355D4F-368F-8C40-A3EB-AE2C57368714}"/>
              </a:ext>
            </a:extLst>
          </p:cNvPr>
          <p:cNvSpPr/>
          <p:nvPr/>
        </p:nvSpPr>
        <p:spPr>
          <a:xfrm>
            <a:off x="7597511" y="1857736"/>
            <a:ext cx="1084332" cy="707886"/>
          </a:xfrm>
          <a:prstGeom prst="rect">
            <a:avLst/>
          </a:prstGeom>
        </p:spPr>
        <p:txBody>
          <a:bodyPr wrap="square">
            <a:spAutoFit/>
          </a:bodyPr>
          <a:lstStyle/>
          <a:p>
            <a:r>
              <a:rPr lang="en-GB" sz="1000" u="sng" dirty="0" err="1"/>
              <a:t>ID_product</a:t>
            </a:r>
            <a:r>
              <a:rPr lang="en-GB" sz="1000" u="sng" dirty="0"/>
              <a:t>,</a:t>
            </a:r>
          </a:p>
          <a:p>
            <a:r>
              <a:rPr lang="en-GB" sz="1000" dirty="0" err="1"/>
              <a:t>p_name</a:t>
            </a:r>
            <a:r>
              <a:rPr lang="en-GB" sz="1000" dirty="0"/>
              <a:t>,</a:t>
            </a:r>
          </a:p>
          <a:p>
            <a:r>
              <a:rPr lang="en-GB" sz="1000" dirty="0"/>
              <a:t>image</a:t>
            </a:r>
          </a:p>
          <a:p>
            <a:endParaRPr lang="en-GB" sz="1000" dirty="0"/>
          </a:p>
        </p:txBody>
      </p:sp>
      <p:sp>
        <p:nvSpPr>
          <p:cNvPr id="97" name="Diamond 42">
            <a:extLst>
              <a:ext uri="{FF2B5EF4-FFF2-40B4-BE49-F238E27FC236}">
                <a16:creationId xmlns:a16="http://schemas.microsoft.com/office/drawing/2014/main" id="{441F89D2-E8C5-744D-97E7-4B8F0DD592F9}"/>
              </a:ext>
            </a:extLst>
          </p:cNvPr>
          <p:cNvSpPr/>
          <p:nvPr/>
        </p:nvSpPr>
        <p:spPr>
          <a:xfrm>
            <a:off x="4666248" y="3657433"/>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sp>
        <p:nvSpPr>
          <p:cNvPr id="98" name="TextBox 52">
            <a:extLst>
              <a:ext uri="{FF2B5EF4-FFF2-40B4-BE49-F238E27FC236}">
                <a16:creationId xmlns:a16="http://schemas.microsoft.com/office/drawing/2014/main" id="{2C98152F-8FB8-B741-A726-E59DE4EB4EBD}"/>
              </a:ext>
            </a:extLst>
          </p:cNvPr>
          <p:cNvSpPr txBox="1"/>
          <p:nvPr/>
        </p:nvSpPr>
        <p:spPr>
          <a:xfrm>
            <a:off x="4896250" y="2944138"/>
            <a:ext cx="513282" cy="369332"/>
          </a:xfrm>
          <a:prstGeom prst="rect">
            <a:avLst/>
          </a:prstGeom>
          <a:noFill/>
        </p:spPr>
        <p:txBody>
          <a:bodyPr wrap="none" rtlCol="0">
            <a:spAutoFit/>
          </a:bodyPr>
          <a:lstStyle/>
          <a:p>
            <a:r>
              <a:rPr lang="en-GB" dirty="0"/>
              <a:t>0:N</a:t>
            </a:r>
          </a:p>
        </p:txBody>
      </p:sp>
      <p:sp>
        <p:nvSpPr>
          <p:cNvPr id="99" name="TextBox 52">
            <a:extLst>
              <a:ext uri="{FF2B5EF4-FFF2-40B4-BE49-F238E27FC236}">
                <a16:creationId xmlns:a16="http://schemas.microsoft.com/office/drawing/2014/main" id="{D733D12D-CC92-4D46-9B52-02FA75DDBEB9}"/>
              </a:ext>
            </a:extLst>
          </p:cNvPr>
          <p:cNvSpPr txBox="1"/>
          <p:nvPr/>
        </p:nvSpPr>
        <p:spPr>
          <a:xfrm>
            <a:off x="4898889" y="4476075"/>
            <a:ext cx="481222" cy="369332"/>
          </a:xfrm>
          <a:prstGeom prst="rect">
            <a:avLst/>
          </a:prstGeom>
          <a:noFill/>
        </p:spPr>
        <p:txBody>
          <a:bodyPr wrap="none" rtlCol="0">
            <a:spAutoFit/>
          </a:bodyPr>
          <a:lstStyle/>
          <a:p>
            <a:r>
              <a:rPr lang="en-GB" dirty="0"/>
              <a:t>1:1</a:t>
            </a:r>
          </a:p>
        </p:txBody>
      </p:sp>
      <p:cxnSp>
        <p:nvCxnSpPr>
          <p:cNvPr id="100" name="Straight Connector 48">
            <a:extLst>
              <a:ext uri="{FF2B5EF4-FFF2-40B4-BE49-F238E27FC236}">
                <a16:creationId xmlns:a16="http://schemas.microsoft.com/office/drawing/2014/main" id="{E89C7231-6E2B-5649-8FB1-1060F7943A20}"/>
              </a:ext>
            </a:extLst>
          </p:cNvPr>
          <p:cNvCxnSpPr>
            <a:cxnSpLocks/>
            <a:stCxn id="18" idx="2"/>
            <a:endCxn id="97" idx="0"/>
          </p:cNvCxnSpPr>
          <p:nvPr/>
        </p:nvCxnSpPr>
        <p:spPr>
          <a:xfrm>
            <a:off x="4950535" y="2987989"/>
            <a:ext cx="13315" cy="669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48">
            <a:extLst>
              <a:ext uri="{FF2B5EF4-FFF2-40B4-BE49-F238E27FC236}">
                <a16:creationId xmlns:a16="http://schemas.microsoft.com/office/drawing/2014/main" id="{5ABB8027-FCA4-7447-9F82-186D549D1C7E}"/>
              </a:ext>
            </a:extLst>
          </p:cNvPr>
          <p:cNvCxnSpPr>
            <a:cxnSpLocks/>
            <a:stCxn id="97" idx="2"/>
            <a:endCxn id="65" idx="0"/>
          </p:cNvCxnSpPr>
          <p:nvPr/>
        </p:nvCxnSpPr>
        <p:spPr>
          <a:xfrm flipH="1">
            <a:off x="4950534" y="4172389"/>
            <a:ext cx="13316" cy="657212"/>
          </a:xfrm>
          <a:prstGeom prst="line">
            <a:avLst/>
          </a:prstGeom>
        </p:spPr>
        <p:style>
          <a:lnRef idx="1">
            <a:schemeClr val="accent1"/>
          </a:lnRef>
          <a:fillRef idx="0">
            <a:schemeClr val="accent1"/>
          </a:fillRef>
          <a:effectRef idx="0">
            <a:schemeClr val="accent1"/>
          </a:effectRef>
          <a:fontRef idx="minor">
            <a:schemeClr val="tx1"/>
          </a:fontRef>
        </p:style>
      </p:cxnSp>
      <p:sp>
        <p:nvSpPr>
          <p:cNvPr id="110" name="TextBox 12">
            <a:extLst>
              <a:ext uri="{FF2B5EF4-FFF2-40B4-BE49-F238E27FC236}">
                <a16:creationId xmlns:a16="http://schemas.microsoft.com/office/drawing/2014/main" id="{B9E1E749-5440-8F49-8835-F0DB4875101B}"/>
              </a:ext>
            </a:extLst>
          </p:cNvPr>
          <p:cNvSpPr txBox="1"/>
          <p:nvPr/>
        </p:nvSpPr>
        <p:spPr>
          <a:xfrm>
            <a:off x="5265281" y="3761023"/>
            <a:ext cx="1099725" cy="307777"/>
          </a:xfrm>
          <a:prstGeom prst="rect">
            <a:avLst/>
          </a:prstGeom>
          <a:noFill/>
        </p:spPr>
        <p:txBody>
          <a:bodyPr wrap="none" rtlCol="0">
            <a:spAutoFit/>
          </a:bodyPr>
          <a:lstStyle/>
          <a:p>
            <a:r>
              <a:rPr lang="en-GB" sz="1400" dirty="0"/>
              <a:t>consisting of</a:t>
            </a:r>
          </a:p>
        </p:txBody>
      </p:sp>
      <p:sp>
        <p:nvSpPr>
          <p:cNvPr id="111" name="Rectangle 17">
            <a:extLst>
              <a:ext uri="{FF2B5EF4-FFF2-40B4-BE49-F238E27FC236}">
                <a16:creationId xmlns:a16="http://schemas.microsoft.com/office/drawing/2014/main" id="{C1C4CF88-C1C1-4B46-AA0C-63A60E8B4219}"/>
              </a:ext>
            </a:extLst>
          </p:cNvPr>
          <p:cNvSpPr/>
          <p:nvPr/>
        </p:nvSpPr>
        <p:spPr>
          <a:xfrm>
            <a:off x="7143123" y="4845407"/>
            <a:ext cx="137222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BadWord</a:t>
            </a:r>
            <a:endParaRPr lang="en-GB" dirty="0"/>
          </a:p>
        </p:txBody>
      </p:sp>
      <p:sp>
        <p:nvSpPr>
          <p:cNvPr id="112" name="Rectangle 38">
            <a:extLst>
              <a:ext uri="{FF2B5EF4-FFF2-40B4-BE49-F238E27FC236}">
                <a16:creationId xmlns:a16="http://schemas.microsoft.com/office/drawing/2014/main" id="{AACBFAAB-CCCC-7744-A1CF-CCF2CED413E1}"/>
              </a:ext>
            </a:extLst>
          </p:cNvPr>
          <p:cNvSpPr/>
          <p:nvPr/>
        </p:nvSpPr>
        <p:spPr>
          <a:xfrm>
            <a:off x="7112838" y="5482334"/>
            <a:ext cx="574374" cy="400110"/>
          </a:xfrm>
          <a:prstGeom prst="rect">
            <a:avLst/>
          </a:prstGeom>
        </p:spPr>
        <p:txBody>
          <a:bodyPr wrap="square">
            <a:spAutoFit/>
          </a:bodyPr>
          <a:lstStyle/>
          <a:p>
            <a:r>
              <a:rPr lang="en-GB" sz="1000" u="sng" dirty="0"/>
              <a:t>word</a:t>
            </a:r>
            <a:endParaRPr lang="en-GB" sz="1000" dirty="0"/>
          </a:p>
          <a:p>
            <a:endParaRPr lang="en-GB" sz="1000" dirty="0"/>
          </a:p>
        </p:txBody>
      </p:sp>
      <p:sp>
        <p:nvSpPr>
          <p:cNvPr id="60" name="Rectangle 17">
            <a:extLst>
              <a:ext uri="{FF2B5EF4-FFF2-40B4-BE49-F238E27FC236}">
                <a16:creationId xmlns:a16="http://schemas.microsoft.com/office/drawing/2014/main" id="{E3652963-3A7F-2845-9C59-EF72AA906B5E}"/>
              </a:ext>
            </a:extLst>
          </p:cNvPr>
          <p:cNvSpPr/>
          <p:nvPr/>
        </p:nvSpPr>
        <p:spPr>
          <a:xfrm>
            <a:off x="1850662" y="1292335"/>
            <a:ext cx="15381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Leaderboard</a:t>
            </a:r>
            <a:endParaRPr lang="en-GB" dirty="0"/>
          </a:p>
        </p:txBody>
      </p:sp>
      <p:sp>
        <p:nvSpPr>
          <p:cNvPr id="61" name="Diamond 42">
            <a:extLst>
              <a:ext uri="{FF2B5EF4-FFF2-40B4-BE49-F238E27FC236}">
                <a16:creationId xmlns:a16="http://schemas.microsoft.com/office/drawing/2014/main" id="{F93D594A-C5A9-6044-B016-09E775DFA5C6}"/>
              </a:ext>
            </a:extLst>
          </p:cNvPr>
          <p:cNvSpPr/>
          <p:nvPr/>
        </p:nvSpPr>
        <p:spPr>
          <a:xfrm>
            <a:off x="3252146" y="1939733"/>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sp>
        <p:nvSpPr>
          <p:cNvPr id="62" name="Diamond 42">
            <a:extLst>
              <a:ext uri="{FF2B5EF4-FFF2-40B4-BE49-F238E27FC236}">
                <a16:creationId xmlns:a16="http://schemas.microsoft.com/office/drawing/2014/main" id="{799B8A89-118F-EC44-B174-FAC7B1889A9F}"/>
              </a:ext>
            </a:extLst>
          </p:cNvPr>
          <p:cNvSpPr/>
          <p:nvPr/>
        </p:nvSpPr>
        <p:spPr>
          <a:xfrm>
            <a:off x="1351821" y="1958095"/>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67" name="Straight Arrow Connector 50">
            <a:extLst>
              <a:ext uri="{FF2B5EF4-FFF2-40B4-BE49-F238E27FC236}">
                <a16:creationId xmlns:a16="http://schemas.microsoft.com/office/drawing/2014/main" id="{73DDBE2E-1B06-8F44-8B9E-D64EE64E563E}"/>
              </a:ext>
            </a:extLst>
          </p:cNvPr>
          <p:cNvCxnSpPr>
            <a:cxnSpLocks/>
          </p:cNvCxnSpPr>
          <p:nvPr/>
        </p:nvCxnSpPr>
        <p:spPr>
          <a:xfrm flipV="1">
            <a:off x="1842505" y="1901113"/>
            <a:ext cx="347324" cy="23584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50">
            <a:extLst>
              <a:ext uri="{FF2B5EF4-FFF2-40B4-BE49-F238E27FC236}">
                <a16:creationId xmlns:a16="http://schemas.microsoft.com/office/drawing/2014/main" id="{B00C3C8A-633F-A745-8E8C-87CA9017BFCE}"/>
              </a:ext>
            </a:extLst>
          </p:cNvPr>
          <p:cNvCxnSpPr>
            <a:cxnSpLocks/>
          </p:cNvCxnSpPr>
          <p:nvPr/>
        </p:nvCxnSpPr>
        <p:spPr>
          <a:xfrm>
            <a:off x="2930200" y="1869867"/>
            <a:ext cx="458581" cy="22494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69EB993E-B63C-E64B-98EE-604DBBE39247}"/>
              </a:ext>
            </a:extLst>
          </p:cNvPr>
          <p:cNvSpPr txBox="1"/>
          <p:nvPr/>
        </p:nvSpPr>
        <p:spPr>
          <a:xfrm>
            <a:off x="2709642" y="1885872"/>
            <a:ext cx="481222" cy="369332"/>
          </a:xfrm>
          <a:prstGeom prst="rect">
            <a:avLst/>
          </a:prstGeom>
          <a:noFill/>
        </p:spPr>
        <p:txBody>
          <a:bodyPr wrap="none" rtlCol="0">
            <a:spAutoFit/>
          </a:bodyPr>
          <a:lstStyle/>
          <a:p>
            <a:r>
              <a:rPr lang="en-GB" dirty="0"/>
              <a:t>1:1</a:t>
            </a:r>
          </a:p>
        </p:txBody>
      </p:sp>
      <p:sp>
        <p:nvSpPr>
          <p:cNvPr id="73" name="CasellaDiTesto 72">
            <a:extLst>
              <a:ext uri="{FF2B5EF4-FFF2-40B4-BE49-F238E27FC236}">
                <a16:creationId xmlns:a16="http://schemas.microsoft.com/office/drawing/2014/main" id="{3DFD7B57-8FCE-724C-A788-753CD48E4855}"/>
              </a:ext>
            </a:extLst>
          </p:cNvPr>
          <p:cNvSpPr txBox="1"/>
          <p:nvPr/>
        </p:nvSpPr>
        <p:spPr>
          <a:xfrm>
            <a:off x="2004953" y="1892268"/>
            <a:ext cx="481222" cy="369332"/>
          </a:xfrm>
          <a:prstGeom prst="rect">
            <a:avLst/>
          </a:prstGeom>
          <a:noFill/>
        </p:spPr>
        <p:txBody>
          <a:bodyPr wrap="none" rtlCol="0">
            <a:spAutoFit/>
          </a:bodyPr>
          <a:lstStyle/>
          <a:p>
            <a:r>
              <a:rPr lang="en-GB" dirty="0"/>
              <a:t>1:1</a:t>
            </a:r>
          </a:p>
        </p:txBody>
      </p:sp>
      <p:sp>
        <p:nvSpPr>
          <p:cNvPr id="81" name="Rectangle 38">
            <a:extLst>
              <a:ext uri="{FF2B5EF4-FFF2-40B4-BE49-F238E27FC236}">
                <a16:creationId xmlns:a16="http://schemas.microsoft.com/office/drawing/2014/main" id="{966D2D60-AC56-434A-8621-A947C7A11EDB}"/>
              </a:ext>
            </a:extLst>
          </p:cNvPr>
          <p:cNvSpPr/>
          <p:nvPr/>
        </p:nvSpPr>
        <p:spPr>
          <a:xfrm>
            <a:off x="3352153" y="1015763"/>
            <a:ext cx="1110198" cy="861774"/>
          </a:xfrm>
          <a:prstGeom prst="rect">
            <a:avLst/>
          </a:prstGeom>
        </p:spPr>
        <p:txBody>
          <a:bodyPr wrap="square">
            <a:spAutoFit/>
          </a:bodyPr>
          <a:lstStyle/>
          <a:p>
            <a:r>
              <a:rPr lang="en-GB" sz="1000" u="sng" dirty="0" err="1"/>
              <a:t>ID_leaderboard</a:t>
            </a:r>
            <a:r>
              <a:rPr lang="en-GB" sz="1000" u="sng" dirty="0"/>
              <a:t>,</a:t>
            </a:r>
          </a:p>
          <a:p>
            <a:r>
              <a:rPr lang="en-GB" sz="1000" dirty="0"/>
              <a:t>points,</a:t>
            </a:r>
          </a:p>
          <a:p>
            <a:r>
              <a:rPr lang="en-GB" sz="1000" dirty="0" err="1"/>
              <a:t>user_ID</a:t>
            </a:r>
            <a:r>
              <a:rPr lang="en-GB" sz="1000" dirty="0"/>
              <a:t>,</a:t>
            </a:r>
          </a:p>
          <a:p>
            <a:r>
              <a:rPr lang="en-GB" sz="1000" dirty="0" err="1"/>
              <a:t>questionnaire_ID</a:t>
            </a:r>
            <a:endParaRPr lang="en-GB" sz="1000" dirty="0"/>
          </a:p>
          <a:p>
            <a:endParaRPr lang="en-GB" sz="1000" dirty="0"/>
          </a:p>
        </p:txBody>
      </p:sp>
      <p:sp>
        <p:nvSpPr>
          <p:cNvPr id="82" name="TextBox 12">
            <a:extLst>
              <a:ext uri="{FF2B5EF4-FFF2-40B4-BE49-F238E27FC236}">
                <a16:creationId xmlns:a16="http://schemas.microsoft.com/office/drawing/2014/main" id="{F70763C6-85D5-754E-94B3-6A57C25DC7A8}"/>
              </a:ext>
            </a:extLst>
          </p:cNvPr>
          <p:cNvSpPr txBox="1"/>
          <p:nvPr/>
        </p:nvSpPr>
        <p:spPr>
          <a:xfrm>
            <a:off x="1719053" y="2305013"/>
            <a:ext cx="689612" cy="307777"/>
          </a:xfrm>
          <a:prstGeom prst="rect">
            <a:avLst/>
          </a:prstGeom>
          <a:noFill/>
        </p:spPr>
        <p:txBody>
          <a:bodyPr wrap="none" rtlCol="0">
            <a:spAutoFit/>
          </a:bodyPr>
          <a:lstStyle/>
          <a:p>
            <a:r>
              <a:rPr lang="en-GB" sz="1400" dirty="0"/>
              <a:t>submit</a:t>
            </a:r>
          </a:p>
        </p:txBody>
      </p:sp>
      <p:sp>
        <p:nvSpPr>
          <p:cNvPr id="84" name="TextBox 12">
            <a:extLst>
              <a:ext uri="{FF2B5EF4-FFF2-40B4-BE49-F238E27FC236}">
                <a16:creationId xmlns:a16="http://schemas.microsoft.com/office/drawing/2014/main" id="{AAE62BAF-D7FA-3B47-8AE1-554856DCDA15}"/>
              </a:ext>
            </a:extLst>
          </p:cNvPr>
          <p:cNvSpPr txBox="1"/>
          <p:nvPr/>
        </p:nvSpPr>
        <p:spPr>
          <a:xfrm>
            <a:off x="2551065" y="2283527"/>
            <a:ext cx="1017640" cy="307777"/>
          </a:xfrm>
          <a:prstGeom prst="rect">
            <a:avLst/>
          </a:prstGeom>
          <a:noFill/>
        </p:spPr>
        <p:txBody>
          <a:bodyPr wrap="square" rtlCol="0">
            <a:spAutoFit/>
          </a:bodyPr>
          <a:lstStyle/>
          <a:p>
            <a:r>
              <a:rPr lang="en-GB" sz="1400" dirty="0"/>
              <a:t>submitted</a:t>
            </a:r>
          </a:p>
        </p:txBody>
      </p:sp>
    </p:spTree>
    <p:extLst>
      <p:ext uri="{BB962C8B-B14F-4D97-AF65-F5344CB8AC3E}">
        <p14:creationId xmlns:p14="http://schemas.microsoft.com/office/powerpoint/2010/main" val="205800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626" y="0"/>
            <a:ext cx="7886700" cy="1325563"/>
          </a:xfrm>
        </p:spPr>
        <p:txBody>
          <a:bodyPr/>
          <a:lstStyle/>
          <a:p>
            <a:r>
              <a:rPr lang="en-GB" dirty="0"/>
              <a:t>Relational model</a:t>
            </a:r>
          </a:p>
        </p:txBody>
      </p:sp>
      <p:sp>
        <p:nvSpPr>
          <p:cNvPr id="3" name="Content Placeholder 2"/>
          <p:cNvSpPr>
            <a:spLocks noGrp="1"/>
          </p:cNvSpPr>
          <p:nvPr>
            <p:ph idx="1"/>
          </p:nvPr>
        </p:nvSpPr>
        <p:spPr>
          <a:xfrm>
            <a:off x="160298" y="2042924"/>
            <a:ext cx="2456521" cy="693919"/>
          </a:xfrm>
        </p:spPr>
        <p:txBody>
          <a:bodyPr>
            <a:normAutofit/>
          </a:bodyPr>
          <a:lstStyle/>
          <a:p>
            <a:pPr marL="0" indent="0">
              <a:buNone/>
            </a:pPr>
            <a:r>
              <a:rPr lang="en-GB" sz="1200" dirty="0" err="1"/>
              <a:t>Usertable</a:t>
            </a:r>
            <a:r>
              <a:rPr lang="en-GB" sz="1200" dirty="0"/>
              <a:t>(</a:t>
            </a:r>
            <a:r>
              <a:rPr lang="en-GB" sz="1200" u="sng" dirty="0"/>
              <a:t>ID</a:t>
            </a:r>
            <a:r>
              <a:rPr lang="en-GB" sz="1200" dirty="0"/>
              <a:t>, username,</a:t>
            </a:r>
            <a:br>
              <a:rPr lang="en-GB" sz="1200" dirty="0"/>
            </a:br>
            <a:r>
              <a:rPr lang="en-GB" sz="1200" dirty="0"/>
              <a:t>                       password, email, </a:t>
            </a:r>
            <a:br>
              <a:rPr lang="en-GB" sz="1200" dirty="0"/>
            </a:br>
            <a:r>
              <a:rPr lang="en-GB" sz="1200" dirty="0"/>
              <a:t>                         </a:t>
            </a:r>
            <a:r>
              <a:rPr lang="en-GB" sz="1200" dirty="0" err="1"/>
              <a:t>last_login</a:t>
            </a:r>
            <a:r>
              <a:rPr lang="en-GB" sz="1200" dirty="0"/>
              <a:t>, </a:t>
            </a:r>
            <a:r>
              <a:rPr lang="en-GB" sz="1200" dirty="0" err="1"/>
              <a:t>user_type</a:t>
            </a:r>
            <a:r>
              <a:rPr lang="en-GB" sz="1200" dirty="0"/>
              <a:t>)</a:t>
            </a:r>
          </a:p>
          <a:p>
            <a:pPr marL="0" indent="0">
              <a:buNone/>
            </a:pPr>
            <a:endParaRPr lang="en-GB" dirty="0"/>
          </a:p>
        </p:txBody>
      </p:sp>
      <p:cxnSp>
        <p:nvCxnSpPr>
          <p:cNvPr id="5" name="Straight Arrow Connector 4"/>
          <p:cNvCxnSpPr>
            <a:cxnSpLocks/>
          </p:cNvCxnSpPr>
          <p:nvPr/>
        </p:nvCxnSpPr>
        <p:spPr>
          <a:xfrm flipV="1">
            <a:off x="4761337" y="2281030"/>
            <a:ext cx="2353141" cy="20915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H="1">
            <a:off x="7501057" y="2434698"/>
            <a:ext cx="505520" cy="13174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8E0D9906-0681-4D43-B47D-A0F1E680684C}"/>
              </a:ext>
            </a:extLst>
          </p:cNvPr>
          <p:cNvSpPr txBox="1">
            <a:spLocks/>
          </p:cNvSpPr>
          <p:nvPr/>
        </p:nvSpPr>
        <p:spPr>
          <a:xfrm>
            <a:off x="2947639" y="1601682"/>
            <a:ext cx="2691160" cy="6939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dirty="0" err="1"/>
              <a:t>Leaderboard</a:t>
            </a:r>
            <a:r>
              <a:rPr lang="en-GB" sz="1200" dirty="0"/>
              <a:t>(</a:t>
            </a:r>
            <a:r>
              <a:rPr lang="en-GB" sz="1200" u="sng" dirty="0" err="1"/>
              <a:t>ID_leaderboard</a:t>
            </a:r>
            <a:r>
              <a:rPr lang="en-GB" sz="1200" dirty="0"/>
              <a:t>,</a:t>
            </a:r>
            <a:br>
              <a:rPr lang="en-GB" sz="1200" dirty="0"/>
            </a:br>
            <a:r>
              <a:rPr lang="en-GB" sz="1200" dirty="0"/>
              <a:t>                        </a:t>
            </a:r>
            <a:r>
              <a:rPr lang="en-GB" sz="1200" dirty="0" err="1"/>
              <a:t>user_ID</a:t>
            </a:r>
            <a:r>
              <a:rPr lang="en-GB" sz="1200" dirty="0"/>
              <a:t>, </a:t>
            </a:r>
            <a:r>
              <a:rPr lang="en-GB" sz="1200" dirty="0" err="1"/>
              <a:t>questionnaire_ID</a:t>
            </a:r>
            <a:r>
              <a:rPr lang="en-GB" sz="1200" dirty="0"/>
              <a:t>,</a:t>
            </a:r>
            <a:br>
              <a:rPr lang="en-GB" sz="1200" dirty="0"/>
            </a:br>
            <a:r>
              <a:rPr lang="en-GB" sz="1200" dirty="0"/>
              <a:t>                        points)</a:t>
            </a:r>
          </a:p>
          <a:p>
            <a:pPr marL="0" indent="0">
              <a:buFont typeface="Arial" panose="020B0604020202020204" pitchFamily="34" charset="0"/>
              <a:buNone/>
            </a:pPr>
            <a:endParaRPr lang="en-GB" dirty="0"/>
          </a:p>
        </p:txBody>
      </p:sp>
      <p:sp>
        <p:nvSpPr>
          <p:cNvPr id="9" name="Content Placeholder 2">
            <a:extLst>
              <a:ext uri="{FF2B5EF4-FFF2-40B4-BE49-F238E27FC236}">
                <a16:creationId xmlns:a16="http://schemas.microsoft.com/office/drawing/2014/main" id="{3F00DBE8-AC27-EB44-8CDD-F06C46B72BA1}"/>
              </a:ext>
            </a:extLst>
          </p:cNvPr>
          <p:cNvSpPr txBox="1">
            <a:spLocks/>
          </p:cNvSpPr>
          <p:nvPr/>
        </p:nvSpPr>
        <p:spPr>
          <a:xfrm>
            <a:off x="6148038" y="2047374"/>
            <a:ext cx="2430966" cy="496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dirty="0"/>
              <a:t>Questionnaire(</a:t>
            </a:r>
            <a:r>
              <a:rPr lang="en-GB" sz="1200" u="sng" dirty="0" err="1"/>
              <a:t>ID_questionnaire</a:t>
            </a:r>
            <a:br>
              <a:rPr lang="en-GB" sz="1200" dirty="0"/>
            </a:br>
            <a:r>
              <a:rPr lang="en-GB" sz="1200" dirty="0"/>
              <a:t>                           </a:t>
            </a:r>
            <a:r>
              <a:rPr lang="en-GB" sz="1200" dirty="0" err="1"/>
              <a:t>q_date</a:t>
            </a:r>
            <a:r>
              <a:rPr lang="en-GB" sz="1200" dirty="0"/>
              <a:t>, </a:t>
            </a:r>
            <a:r>
              <a:rPr lang="en-GB" sz="1200" dirty="0" err="1"/>
              <a:t>product_idx</a:t>
            </a:r>
            <a:r>
              <a:rPr lang="en-GB" sz="1200" dirty="0"/>
              <a:t>)</a:t>
            </a:r>
          </a:p>
          <a:p>
            <a:pPr marL="0" indent="0">
              <a:buFont typeface="Arial" panose="020B0604020202020204" pitchFamily="34" charset="0"/>
              <a:buNone/>
            </a:pPr>
            <a:endParaRPr lang="en-GB" dirty="0"/>
          </a:p>
        </p:txBody>
      </p:sp>
      <p:cxnSp>
        <p:nvCxnSpPr>
          <p:cNvPr id="11" name="Straight Arrow Connector 9">
            <a:extLst>
              <a:ext uri="{FF2B5EF4-FFF2-40B4-BE49-F238E27FC236}">
                <a16:creationId xmlns:a16="http://schemas.microsoft.com/office/drawing/2014/main" id="{26CBE4EF-93C3-034A-9098-DB9F3C9610E3}"/>
              </a:ext>
            </a:extLst>
          </p:cNvPr>
          <p:cNvCxnSpPr>
            <a:cxnSpLocks/>
          </p:cNvCxnSpPr>
          <p:nvPr/>
        </p:nvCxnSpPr>
        <p:spPr>
          <a:xfrm flipH="1">
            <a:off x="1085381" y="1888735"/>
            <a:ext cx="2656495" cy="2374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9">
            <a:extLst>
              <a:ext uri="{FF2B5EF4-FFF2-40B4-BE49-F238E27FC236}">
                <a16:creationId xmlns:a16="http://schemas.microsoft.com/office/drawing/2014/main" id="{504D6556-E7DB-3048-9BFA-3E4665148E75}"/>
              </a:ext>
            </a:extLst>
          </p:cNvPr>
          <p:cNvCxnSpPr>
            <a:cxnSpLocks/>
          </p:cNvCxnSpPr>
          <p:nvPr/>
        </p:nvCxnSpPr>
        <p:spPr>
          <a:xfrm>
            <a:off x="5542158" y="1901208"/>
            <a:ext cx="1958899" cy="1605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1D26BA3D-815C-2F43-9033-EB02FB31961A}"/>
              </a:ext>
            </a:extLst>
          </p:cNvPr>
          <p:cNvSpPr txBox="1">
            <a:spLocks/>
          </p:cNvSpPr>
          <p:nvPr/>
        </p:nvSpPr>
        <p:spPr>
          <a:xfrm>
            <a:off x="256478" y="3699762"/>
            <a:ext cx="2245112" cy="543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dirty="0"/>
              <a:t>Answer(</a:t>
            </a:r>
            <a:r>
              <a:rPr lang="en-GB" sz="1200" u="sng" dirty="0" err="1"/>
              <a:t>ID_answer</a:t>
            </a:r>
            <a:r>
              <a:rPr lang="en-GB" sz="1200" dirty="0"/>
              <a:t>, </a:t>
            </a:r>
            <a:r>
              <a:rPr lang="en-GB" sz="1200" dirty="0" err="1"/>
              <a:t>user_idx</a:t>
            </a:r>
            <a:r>
              <a:rPr lang="en-GB" sz="1200" dirty="0"/>
              <a:t>,</a:t>
            </a:r>
            <a:br>
              <a:rPr lang="en-GB" sz="1200" dirty="0"/>
            </a:br>
            <a:r>
              <a:rPr lang="en-GB" sz="1200" dirty="0"/>
              <a:t>              answer, </a:t>
            </a:r>
            <a:r>
              <a:rPr lang="en-GB" sz="1200" dirty="0" err="1"/>
              <a:t>question_idx</a:t>
            </a:r>
            <a:r>
              <a:rPr lang="en-GB" sz="1200" dirty="0"/>
              <a:t>)</a:t>
            </a:r>
          </a:p>
          <a:p>
            <a:pPr marL="0" indent="0">
              <a:buFont typeface="Arial" panose="020B0604020202020204" pitchFamily="34" charset="0"/>
              <a:buNone/>
            </a:pPr>
            <a:endParaRPr lang="en-GB" dirty="0"/>
          </a:p>
        </p:txBody>
      </p:sp>
      <p:cxnSp>
        <p:nvCxnSpPr>
          <p:cNvPr id="18" name="Straight Arrow Connector 4">
            <a:extLst>
              <a:ext uri="{FF2B5EF4-FFF2-40B4-BE49-F238E27FC236}">
                <a16:creationId xmlns:a16="http://schemas.microsoft.com/office/drawing/2014/main" id="{6D591B65-7285-8041-B900-2D47D72346AB}"/>
              </a:ext>
            </a:extLst>
          </p:cNvPr>
          <p:cNvCxnSpPr>
            <a:cxnSpLocks/>
          </p:cNvCxnSpPr>
          <p:nvPr/>
        </p:nvCxnSpPr>
        <p:spPr>
          <a:xfrm flipH="1" flipV="1">
            <a:off x="914400" y="2295601"/>
            <a:ext cx="775382" cy="14041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D96A1708-0629-D14A-9D23-BA3814E41745}"/>
              </a:ext>
            </a:extLst>
          </p:cNvPr>
          <p:cNvSpPr txBox="1">
            <a:spLocks/>
          </p:cNvSpPr>
          <p:nvPr/>
        </p:nvSpPr>
        <p:spPr>
          <a:xfrm>
            <a:off x="2712309" y="4372551"/>
            <a:ext cx="2829849" cy="543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dirty="0"/>
              <a:t>Question(</a:t>
            </a:r>
            <a:r>
              <a:rPr lang="en-GB" sz="1200" u="sng" dirty="0" err="1"/>
              <a:t>ID_question</a:t>
            </a:r>
            <a:r>
              <a:rPr lang="en-GB" sz="1200" dirty="0"/>
              <a:t>, </a:t>
            </a:r>
            <a:r>
              <a:rPr lang="en-GB" sz="1200" dirty="0" err="1"/>
              <a:t>questionnaire_idx</a:t>
            </a:r>
            <a:r>
              <a:rPr lang="en-GB" sz="1200" dirty="0"/>
              <a:t>,</a:t>
            </a:r>
            <a:br>
              <a:rPr lang="en-GB" sz="1200" dirty="0"/>
            </a:br>
            <a:r>
              <a:rPr lang="en-GB" sz="1200" dirty="0"/>
              <a:t>                 question, </a:t>
            </a:r>
            <a:r>
              <a:rPr lang="en-GB" sz="1200" dirty="0" err="1"/>
              <a:t>q_type</a:t>
            </a:r>
            <a:r>
              <a:rPr lang="en-GB" sz="1200" dirty="0"/>
              <a:t>)</a:t>
            </a:r>
          </a:p>
          <a:p>
            <a:pPr marL="0" indent="0">
              <a:buFont typeface="Arial" panose="020B0604020202020204" pitchFamily="34" charset="0"/>
              <a:buNone/>
            </a:pPr>
            <a:endParaRPr lang="en-GB" dirty="0"/>
          </a:p>
        </p:txBody>
      </p:sp>
      <p:cxnSp>
        <p:nvCxnSpPr>
          <p:cNvPr id="24" name="Straight Arrow Connector 9">
            <a:extLst>
              <a:ext uri="{FF2B5EF4-FFF2-40B4-BE49-F238E27FC236}">
                <a16:creationId xmlns:a16="http://schemas.microsoft.com/office/drawing/2014/main" id="{1E978908-F2F2-714C-AA03-31FFC0E1E5EA}"/>
              </a:ext>
            </a:extLst>
          </p:cNvPr>
          <p:cNvCxnSpPr>
            <a:cxnSpLocks/>
          </p:cNvCxnSpPr>
          <p:nvPr/>
        </p:nvCxnSpPr>
        <p:spPr>
          <a:xfrm>
            <a:off x="2246110" y="3994046"/>
            <a:ext cx="1495766" cy="4346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DF03E3E5-A7EC-4841-B619-CF81E73C51BF}"/>
              </a:ext>
            </a:extLst>
          </p:cNvPr>
          <p:cNvSpPr txBox="1">
            <a:spLocks/>
          </p:cNvSpPr>
          <p:nvPr/>
        </p:nvSpPr>
        <p:spPr>
          <a:xfrm>
            <a:off x="6497210" y="3699762"/>
            <a:ext cx="2430966" cy="496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dirty="0"/>
              <a:t>Product(</a:t>
            </a:r>
            <a:r>
              <a:rPr lang="en-GB" sz="1200" u="sng" dirty="0" err="1"/>
              <a:t>ID_product</a:t>
            </a:r>
            <a:r>
              <a:rPr lang="en-GB" sz="1200" dirty="0"/>
              <a:t>, </a:t>
            </a:r>
            <a:r>
              <a:rPr lang="en-GB" sz="1200" dirty="0" err="1"/>
              <a:t>p_name</a:t>
            </a:r>
            <a:r>
              <a:rPr lang="en-GB" sz="1200" dirty="0"/>
              <a:t>,</a:t>
            </a:r>
            <a:br>
              <a:rPr lang="en-GB" sz="1200" dirty="0"/>
            </a:br>
            <a:r>
              <a:rPr lang="en-GB" sz="1200" dirty="0"/>
              <a:t>               image)</a:t>
            </a:r>
          </a:p>
          <a:p>
            <a:pPr marL="0" indent="0">
              <a:buFont typeface="Arial" panose="020B0604020202020204" pitchFamily="34" charset="0"/>
              <a:buNone/>
            </a:pPr>
            <a:endParaRPr lang="en-GB" dirty="0"/>
          </a:p>
        </p:txBody>
      </p:sp>
      <p:sp>
        <p:nvSpPr>
          <p:cNvPr id="29" name="Content Placeholder 2">
            <a:extLst>
              <a:ext uri="{FF2B5EF4-FFF2-40B4-BE49-F238E27FC236}">
                <a16:creationId xmlns:a16="http://schemas.microsoft.com/office/drawing/2014/main" id="{B3A6C925-9499-544A-90D3-D2920DE6F62A}"/>
              </a:ext>
            </a:extLst>
          </p:cNvPr>
          <p:cNvSpPr txBox="1">
            <a:spLocks/>
          </p:cNvSpPr>
          <p:nvPr/>
        </p:nvSpPr>
        <p:spPr>
          <a:xfrm>
            <a:off x="6608958" y="5338652"/>
            <a:ext cx="1256369" cy="496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dirty="0" err="1"/>
              <a:t>BadWord</a:t>
            </a:r>
            <a:r>
              <a:rPr lang="en-GB" sz="1200" dirty="0"/>
              <a:t>(</a:t>
            </a:r>
            <a:r>
              <a:rPr lang="en-GB" sz="1200" u="sng" dirty="0"/>
              <a:t>word</a:t>
            </a:r>
            <a:r>
              <a:rPr lang="en-GB" sz="1200" dirty="0"/>
              <a:t>)</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259979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57" y="0"/>
            <a:ext cx="7886700" cy="1325563"/>
          </a:xfrm>
        </p:spPr>
        <p:txBody>
          <a:bodyPr/>
          <a:lstStyle/>
          <a:p>
            <a:r>
              <a:rPr lang="en-GB" dirty="0"/>
              <a:t>DDL</a:t>
            </a:r>
          </a:p>
        </p:txBody>
      </p:sp>
      <p:sp>
        <p:nvSpPr>
          <p:cNvPr id="5" name="Content Placeholder 4"/>
          <p:cNvSpPr>
            <a:spLocks noGrp="1"/>
          </p:cNvSpPr>
          <p:nvPr>
            <p:ph idx="1"/>
          </p:nvPr>
        </p:nvSpPr>
        <p:spPr>
          <a:xfrm>
            <a:off x="0" y="1136799"/>
            <a:ext cx="9144000" cy="5658011"/>
          </a:xfrm>
        </p:spPr>
        <p:txBody>
          <a:bodyPr>
            <a:normAutofit/>
          </a:bodyPr>
          <a:lstStyle/>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CREATE TABLE </a:t>
            </a:r>
            <a:r>
              <a:rPr lang="en-GB" sz="1500" dirty="0" err="1">
                <a:latin typeface="Courier New" panose="02070309020205020404" pitchFamily="49" charset="0"/>
                <a:cs typeface="Courier New" panose="02070309020205020404" pitchFamily="49" charset="0"/>
              </a:rPr>
              <a:t>Usertable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ID int PRIMARY KEY </a:t>
            </a:r>
            <a:r>
              <a:rPr lang="en-GB" sz="1500" dirty="0" err="1">
                <a:latin typeface="Courier New" panose="02070309020205020404" pitchFamily="49" charset="0"/>
                <a:cs typeface="Courier New" panose="02070309020205020404" pitchFamily="49" charset="0"/>
              </a:rPr>
              <a:t>auto_increment</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username varchar(25) NOT NULL UNIQUE,</a:t>
            </a:r>
          </a:p>
          <a:p>
            <a:pPr marL="0" indent="0">
              <a:spcBef>
                <a:spcPts val="0"/>
              </a:spcBef>
              <a:buNone/>
            </a:pPr>
            <a:r>
              <a:rPr lang="en-GB" sz="1500" dirty="0">
                <a:latin typeface="Courier New" panose="02070309020205020404" pitchFamily="49" charset="0"/>
                <a:cs typeface="Courier New" panose="02070309020205020404" pitchFamily="49" charset="0"/>
              </a:rPr>
              <a:t>	passwd varchar(50) NOT NULL,</a:t>
            </a:r>
          </a:p>
          <a:p>
            <a:pPr marL="0" indent="0">
              <a:spcBef>
                <a:spcPts val="0"/>
              </a:spcBef>
              <a:buNone/>
            </a:pPr>
            <a:r>
              <a:rPr lang="en-GB" sz="1500" dirty="0">
                <a:latin typeface="Courier New" panose="02070309020205020404" pitchFamily="49" charset="0"/>
                <a:cs typeface="Courier New" panose="02070309020205020404" pitchFamily="49" charset="0"/>
              </a:rPr>
              <a:t>	email varchar(50) DEFAULT NULL,</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last_login</a:t>
            </a:r>
            <a:r>
              <a:rPr lang="en-GB" sz="1500" dirty="0">
                <a:latin typeface="Courier New" panose="02070309020205020404" pitchFamily="49" charset="0"/>
                <a:cs typeface="Courier New" panose="02070309020205020404" pitchFamily="49" charset="0"/>
              </a:rPr>
              <a:t> varchar(20) DEFAULT NULL,</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user_type</a:t>
            </a:r>
            <a:r>
              <a:rPr lang="en-GB" sz="1500" dirty="0">
                <a:latin typeface="Courier New" panose="02070309020205020404" pitchFamily="49" charset="0"/>
                <a:cs typeface="Courier New" panose="02070309020205020404" pitchFamily="49" charset="0"/>
              </a:rPr>
              <a:t> varchar(7) DEFAULT 'Normal' CHECK (</a:t>
            </a:r>
            <a:r>
              <a:rPr lang="en-GB" sz="1500" dirty="0" err="1">
                <a:latin typeface="Courier New" panose="02070309020205020404" pitchFamily="49" charset="0"/>
                <a:cs typeface="Courier New" panose="02070309020205020404" pitchFamily="49" charset="0"/>
              </a:rPr>
              <a:t>user_type</a:t>
            </a:r>
            <a:r>
              <a:rPr lang="en-GB" sz="1500" dirty="0">
                <a:latin typeface="Courier New" panose="02070309020205020404" pitchFamily="49" charset="0"/>
                <a:cs typeface="Courier New" panose="02070309020205020404" pitchFamily="49" charset="0"/>
              </a:rPr>
              <a:t> IN ('Normal’, 	'Admin', 'Blocked'))</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CREATE TABLE Product(</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ID_product</a:t>
            </a:r>
            <a:r>
              <a:rPr lang="en-GB" sz="1500" dirty="0">
                <a:latin typeface="Courier New" panose="02070309020205020404" pitchFamily="49" charset="0"/>
                <a:cs typeface="Courier New" panose="02070309020205020404" pitchFamily="49" charset="0"/>
              </a:rPr>
              <a:t> int PRIMARY KEY </a:t>
            </a:r>
            <a:r>
              <a:rPr lang="en-GB" sz="1500" dirty="0" err="1">
                <a:latin typeface="Courier New" panose="02070309020205020404" pitchFamily="49" charset="0"/>
                <a:cs typeface="Courier New" panose="02070309020205020404" pitchFamily="49" charset="0"/>
              </a:rPr>
              <a:t>auto_increment</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p_name</a:t>
            </a:r>
            <a:r>
              <a:rPr lang="en-GB" sz="1500" dirty="0">
                <a:latin typeface="Courier New" panose="02070309020205020404" pitchFamily="49" charset="0"/>
                <a:cs typeface="Courier New" panose="02070309020205020404" pitchFamily="49" charset="0"/>
              </a:rPr>
              <a:t> varchar(75) NOT NULL,</a:t>
            </a:r>
          </a:p>
          <a:p>
            <a:pPr marL="0" indent="0">
              <a:spcBef>
                <a:spcPts val="0"/>
              </a:spcBef>
              <a:buNone/>
            </a:pPr>
            <a:r>
              <a:rPr lang="en-GB" sz="1500" dirty="0">
                <a:latin typeface="Courier New" panose="02070309020205020404" pitchFamily="49" charset="0"/>
                <a:cs typeface="Courier New" panose="02070309020205020404" pitchFamily="49" charset="0"/>
              </a:rPr>
              <a:t>	image MEDIUMBLOB</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CREATE TABLE Questionnaire(</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ID_questionnaire</a:t>
            </a:r>
            <a:r>
              <a:rPr lang="en-GB" sz="1500" dirty="0">
                <a:latin typeface="Courier New" panose="02070309020205020404" pitchFamily="49" charset="0"/>
                <a:cs typeface="Courier New" panose="02070309020205020404" pitchFamily="49" charset="0"/>
              </a:rPr>
              <a:t> int PRIMARY KEY </a:t>
            </a:r>
            <a:r>
              <a:rPr lang="en-GB" sz="1500" dirty="0" err="1">
                <a:latin typeface="Courier New" panose="02070309020205020404" pitchFamily="49" charset="0"/>
                <a:cs typeface="Courier New" panose="02070309020205020404" pitchFamily="49" charset="0"/>
              </a:rPr>
              <a:t>auto_increment</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q_date</a:t>
            </a:r>
            <a:r>
              <a:rPr lang="en-GB" sz="1500" dirty="0">
                <a:latin typeface="Courier New" panose="02070309020205020404" pitchFamily="49" charset="0"/>
                <a:cs typeface="Courier New" panose="02070309020205020404" pitchFamily="49" charset="0"/>
              </a:rPr>
              <a:t> varchar(10) NOT NULL,</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product_idx</a:t>
            </a:r>
            <a:r>
              <a:rPr lang="en-GB" sz="1500" dirty="0">
                <a:latin typeface="Courier New" panose="02070309020205020404" pitchFamily="49" charset="0"/>
                <a:cs typeface="Courier New" panose="02070309020205020404" pitchFamily="49" charset="0"/>
              </a:rPr>
              <a:t> int,</a:t>
            </a:r>
          </a:p>
          <a:p>
            <a:pPr marL="0" indent="0">
              <a:spcBef>
                <a:spcPts val="0"/>
              </a:spcBef>
              <a:buNone/>
            </a:pPr>
            <a:r>
              <a:rPr lang="en-GB" sz="1500" dirty="0">
                <a:latin typeface="Courier New" panose="02070309020205020404" pitchFamily="49" charset="0"/>
                <a:cs typeface="Courier New" panose="02070309020205020404" pitchFamily="49" charset="0"/>
              </a:rPr>
              <a:t>    	FOREIGN KEY (</a:t>
            </a:r>
            <a:r>
              <a:rPr lang="en-GB" sz="1500" dirty="0" err="1">
                <a:latin typeface="Courier New" panose="02070309020205020404" pitchFamily="49" charset="0"/>
                <a:cs typeface="Courier New" panose="02070309020205020404" pitchFamily="49" charset="0"/>
              </a:rPr>
              <a:t>product_idx</a:t>
            </a:r>
            <a:r>
              <a:rPr lang="en-GB" sz="1500" dirty="0">
                <a:latin typeface="Courier New" panose="02070309020205020404" pitchFamily="49" charset="0"/>
                <a:cs typeface="Courier New" panose="02070309020205020404" pitchFamily="49" charset="0"/>
              </a:rPr>
              <a:t>) REFERENCES Product (</a:t>
            </a:r>
            <a:r>
              <a:rPr lang="en-GB" sz="1500" dirty="0" err="1">
                <a:latin typeface="Courier New" panose="02070309020205020404" pitchFamily="49" charset="0"/>
                <a:cs typeface="Courier New" panose="02070309020205020404" pitchFamily="49" charset="0"/>
              </a:rPr>
              <a:t>ID_product</a:t>
            </a:r>
            <a:r>
              <a:rPr lang="en-GB" sz="1500" dirty="0">
                <a:latin typeface="Courier New" panose="02070309020205020404" pitchFamily="49" charset="0"/>
                <a:cs typeface="Courier New" panose="02070309020205020404" pitchFamily="49" charset="0"/>
              </a:rPr>
              <a:t>) ON DELETE 	CASCADE</a:t>
            </a:r>
          </a:p>
          <a:p>
            <a:pPr marL="0" indent="0">
              <a:spcBef>
                <a:spcPts val="0"/>
              </a:spcBef>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35444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2695</TotalTime>
  <Words>4920</Words>
  <Application>Microsoft Macintosh PowerPoint</Application>
  <PresentationFormat>Presentazione su schermo (4:3)</PresentationFormat>
  <Paragraphs>647</Paragraphs>
  <Slides>35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35</vt:i4>
      </vt:variant>
    </vt:vector>
  </HeadingPairs>
  <TitlesOfParts>
    <vt:vector size="40" baseType="lpstr">
      <vt:lpstr>Arial</vt:lpstr>
      <vt:lpstr>Calibri</vt:lpstr>
      <vt:lpstr>Calibri Light</vt:lpstr>
      <vt:lpstr>Courier New</vt:lpstr>
      <vt:lpstr>Office Theme</vt:lpstr>
      <vt:lpstr>Data bases 2</vt:lpstr>
      <vt:lpstr>Specifications</vt:lpstr>
      <vt:lpstr>Specifications</vt:lpstr>
      <vt:lpstr>Specifications</vt:lpstr>
      <vt:lpstr>Entity Relationship</vt:lpstr>
      <vt:lpstr>Motivation</vt:lpstr>
      <vt:lpstr>Entity Relationship</vt:lpstr>
      <vt:lpstr>Relational model</vt:lpstr>
      <vt:lpstr>DDL</vt:lpstr>
      <vt:lpstr>DDL</vt:lpstr>
      <vt:lpstr>DDL</vt:lpstr>
      <vt:lpstr>TRIGGERS</vt:lpstr>
      <vt:lpstr>TRIGGERS</vt:lpstr>
      <vt:lpstr>Entity User</vt:lpstr>
      <vt:lpstr>Entity method of User</vt:lpstr>
      <vt:lpstr>Relationship “replying” </vt:lpstr>
      <vt:lpstr>Entity Answer</vt:lpstr>
      <vt:lpstr>Entity method of Answer</vt:lpstr>
      <vt:lpstr>Relationship “reply to” </vt:lpstr>
      <vt:lpstr>Entity Question</vt:lpstr>
      <vt:lpstr>Entity method of Question</vt:lpstr>
      <vt:lpstr>Relationship “consisting of” </vt:lpstr>
      <vt:lpstr>Entity Questionnaire</vt:lpstr>
      <vt:lpstr>Entity method of Questionnaire</vt:lpstr>
      <vt:lpstr>Relationship “report” </vt:lpstr>
      <vt:lpstr>Entity Product</vt:lpstr>
      <vt:lpstr>Entity method of Product</vt:lpstr>
      <vt:lpstr>Entity Leaderboard</vt:lpstr>
      <vt:lpstr>Entity method of Leaderboard</vt:lpstr>
      <vt:lpstr>Relationship “submit” </vt:lpstr>
      <vt:lpstr>Relationship “submitted” </vt:lpstr>
      <vt:lpstr>Entity BadWord</vt:lpstr>
      <vt:lpstr>Entity method of BadWord</vt:lpstr>
      <vt:lpstr>Business Components</vt:lpstr>
      <vt:lpstr>Client Components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Matteo Mako</cp:lastModifiedBy>
  <cp:revision>517</cp:revision>
  <dcterms:created xsi:type="dcterms:W3CDTF">2020-11-06T10:16:45Z</dcterms:created>
  <dcterms:modified xsi:type="dcterms:W3CDTF">2021-02-02T18:37:00Z</dcterms:modified>
</cp:coreProperties>
</file>