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tteo Manganiello" initials="M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1"/>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11" name="Testo titolo"/>
          <p:cNvSpPr txBox="1">
            <a:spLocks noGrp="1"/>
          </p:cNvSpPr>
          <p:nvPr>
            <p:ph type="title"/>
          </p:nvPr>
        </p:nvSpPr>
        <p:spPr>
          <a:xfrm>
            <a:off x="1524000" y="1122362"/>
            <a:ext cx="9144000" cy="2387601"/>
          </a:xfrm>
          <a:prstGeom prst="rect">
            <a:avLst/>
          </a:prstGeom>
        </p:spPr>
        <p:txBody>
          <a:bodyPr anchor="b"/>
          <a:lstStyle>
            <a:lvl1pPr algn="ctr">
              <a:defRPr sz="6000"/>
            </a:lvl1pPr>
          </a:lstStyle>
          <a:p>
            <a:r>
              <a:t>Testo titolo</a:t>
            </a:r>
          </a:p>
        </p:txBody>
      </p:sp>
      <p:sp>
        <p:nvSpPr>
          <p:cNvPr id="12" name="Corpo livello uno…"/>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Corpo livello uno</a:t>
            </a:r>
          </a:p>
          <a:p>
            <a:pPr lvl="1"/>
            <a:r>
              <a:t>Corpo livello due</a:t>
            </a:r>
          </a:p>
          <a:p>
            <a:pPr lvl="2"/>
            <a:r>
              <a:t>Corpo livello tre</a:t>
            </a:r>
          </a:p>
          <a:p>
            <a:pPr lvl="3"/>
            <a:r>
              <a:t>Corpo livello quattro</a:t>
            </a:r>
          </a:p>
          <a:p>
            <a:pPr lvl="4"/>
            <a:r>
              <a:t>Corpo livello cinque</a:t>
            </a:r>
          </a:p>
        </p:txBody>
      </p:sp>
      <p:sp>
        <p:nvSpPr>
          <p:cNvPr id="13"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olo e contenuto">
    <p:spTree>
      <p:nvGrpSpPr>
        <p:cNvPr id="1" name=""/>
        <p:cNvGrpSpPr/>
        <p:nvPr/>
      </p:nvGrpSpPr>
      <p:grpSpPr>
        <a:xfrm>
          <a:off x="0" y="0"/>
          <a:ext cx="0" cy="0"/>
          <a:chOff x="0" y="0"/>
          <a:chExt cx="0" cy="0"/>
        </a:xfrm>
      </p:grpSpPr>
      <p:sp>
        <p:nvSpPr>
          <p:cNvPr id="20" name="Testo titolo"/>
          <p:cNvSpPr txBox="1">
            <a:spLocks noGrp="1"/>
          </p:cNvSpPr>
          <p:nvPr>
            <p:ph type="title"/>
          </p:nvPr>
        </p:nvSpPr>
        <p:spPr>
          <a:prstGeom prst="rect">
            <a:avLst/>
          </a:prstGeom>
        </p:spPr>
        <p:txBody>
          <a:bodyPr/>
          <a:lstStyle/>
          <a:p>
            <a:r>
              <a:t>Testo titolo</a:t>
            </a:r>
          </a:p>
        </p:txBody>
      </p:sp>
      <p:sp>
        <p:nvSpPr>
          <p:cNvPr id="21" name="Corpo livello uno…"/>
          <p:cNvSpPr txBox="1">
            <a:spLocks noGrp="1"/>
          </p:cNvSpPr>
          <p:nvPr>
            <p:ph type="body" idx="1"/>
          </p:nvPr>
        </p:nvSpPr>
        <p:spPr>
          <a:prstGeom prst="rect">
            <a:avLst/>
          </a:prstGeom>
        </p:spPr>
        <p:txBody>
          <a:bodyPr/>
          <a:lstStyle/>
          <a:p>
            <a:r>
              <a:t>Corpo livello uno</a:t>
            </a:r>
          </a:p>
          <a:p>
            <a:pPr lvl="1"/>
            <a:r>
              <a:t>Corpo livello due</a:t>
            </a:r>
          </a:p>
          <a:p>
            <a:pPr lvl="2"/>
            <a:r>
              <a:t>Corpo livello tre</a:t>
            </a:r>
          </a:p>
          <a:p>
            <a:pPr lvl="3"/>
            <a:r>
              <a:t>Corpo livello quattro</a:t>
            </a:r>
          </a:p>
          <a:p>
            <a:pPr lvl="4"/>
            <a:r>
              <a:t>Corpo livello cinque</a:t>
            </a:r>
          </a:p>
        </p:txBody>
      </p:sp>
      <p:sp>
        <p:nvSpPr>
          <p:cNvPr id="22"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Intestazione sezione">
    <p:spTree>
      <p:nvGrpSpPr>
        <p:cNvPr id="1" name=""/>
        <p:cNvGrpSpPr/>
        <p:nvPr/>
      </p:nvGrpSpPr>
      <p:grpSpPr>
        <a:xfrm>
          <a:off x="0" y="0"/>
          <a:ext cx="0" cy="0"/>
          <a:chOff x="0" y="0"/>
          <a:chExt cx="0" cy="0"/>
        </a:xfrm>
      </p:grpSpPr>
      <p:sp>
        <p:nvSpPr>
          <p:cNvPr id="29" name="Testo titolo"/>
          <p:cNvSpPr txBox="1">
            <a:spLocks noGrp="1"/>
          </p:cNvSpPr>
          <p:nvPr>
            <p:ph type="title"/>
          </p:nvPr>
        </p:nvSpPr>
        <p:spPr>
          <a:xfrm>
            <a:off x="831850" y="1709738"/>
            <a:ext cx="10515600" cy="2852737"/>
          </a:xfrm>
          <a:prstGeom prst="rect">
            <a:avLst/>
          </a:prstGeom>
        </p:spPr>
        <p:txBody>
          <a:bodyPr anchor="b"/>
          <a:lstStyle>
            <a:lvl1pPr>
              <a:defRPr sz="6000"/>
            </a:lvl1pPr>
          </a:lstStyle>
          <a:p>
            <a:r>
              <a:t>Testo titolo</a:t>
            </a:r>
          </a:p>
        </p:txBody>
      </p:sp>
      <p:sp>
        <p:nvSpPr>
          <p:cNvPr id="30" name="Corpo livello uno…"/>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Corpo livello uno</a:t>
            </a:r>
          </a:p>
          <a:p>
            <a:pPr lvl="1"/>
            <a:r>
              <a:t>Corpo livello due</a:t>
            </a:r>
          </a:p>
          <a:p>
            <a:pPr lvl="2"/>
            <a:r>
              <a:t>Corpo livello tre</a:t>
            </a:r>
          </a:p>
          <a:p>
            <a:pPr lvl="3"/>
            <a:r>
              <a:t>Corpo livello quattro</a:t>
            </a:r>
          </a:p>
          <a:p>
            <a:pPr lvl="4"/>
            <a:r>
              <a:t>Corpo livello cinque</a:t>
            </a:r>
          </a:p>
        </p:txBody>
      </p:sp>
      <p:sp>
        <p:nvSpPr>
          <p:cNvPr id="31"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Due contenuti">
    <p:spTree>
      <p:nvGrpSpPr>
        <p:cNvPr id="1" name=""/>
        <p:cNvGrpSpPr/>
        <p:nvPr/>
      </p:nvGrpSpPr>
      <p:grpSpPr>
        <a:xfrm>
          <a:off x="0" y="0"/>
          <a:ext cx="0" cy="0"/>
          <a:chOff x="0" y="0"/>
          <a:chExt cx="0" cy="0"/>
        </a:xfrm>
      </p:grpSpPr>
      <p:sp>
        <p:nvSpPr>
          <p:cNvPr id="38" name="Testo titolo"/>
          <p:cNvSpPr txBox="1">
            <a:spLocks noGrp="1"/>
          </p:cNvSpPr>
          <p:nvPr>
            <p:ph type="title"/>
          </p:nvPr>
        </p:nvSpPr>
        <p:spPr>
          <a:prstGeom prst="rect">
            <a:avLst/>
          </a:prstGeom>
        </p:spPr>
        <p:txBody>
          <a:bodyPr/>
          <a:lstStyle/>
          <a:p>
            <a:r>
              <a:t>Testo titolo</a:t>
            </a:r>
          </a:p>
        </p:txBody>
      </p:sp>
      <p:sp>
        <p:nvSpPr>
          <p:cNvPr id="39" name="Corpo livello uno…"/>
          <p:cNvSpPr txBox="1">
            <a:spLocks noGrp="1"/>
          </p:cNvSpPr>
          <p:nvPr>
            <p:ph type="body" sz="half" idx="1"/>
          </p:nvPr>
        </p:nvSpPr>
        <p:spPr>
          <a:xfrm>
            <a:off x="838200" y="1825625"/>
            <a:ext cx="5181600" cy="4351338"/>
          </a:xfrm>
          <a:prstGeom prst="rect">
            <a:avLst/>
          </a:prstGeom>
        </p:spPr>
        <p:txBody>
          <a:bodyPr/>
          <a:lstStyle/>
          <a:p>
            <a:r>
              <a:t>Corpo livello uno</a:t>
            </a:r>
          </a:p>
          <a:p>
            <a:pPr lvl="1"/>
            <a:r>
              <a:t>Corpo livello due</a:t>
            </a:r>
          </a:p>
          <a:p>
            <a:pPr lvl="2"/>
            <a:r>
              <a:t>Corpo livello tre</a:t>
            </a:r>
          </a:p>
          <a:p>
            <a:pPr lvl="3"/>
            <a:r>
              <a:t>Corpo livello quattro</a:t>
            </a:r>
          </a:p>
          <a:p>
            <a:pPr lvl="4"/>
            <a:r>
              <a:t>Corpo livello cinque</a:t>
            </a:r>
          </a:p>
        </p:txBody>
      </p:sp>
      <p:sp>
        <p:nvSpPr>
          <p:cNvPr id="40"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nfronto">
    <p:spTree>
      <p:nvGrpSpPr>
        <p:cNvPr id="1" name=""/>
        <p:cNvGrpSpPr/>
        <p:nvPr/>
      </p:nvGrpSpPr>
      <p:grpSpPr>
        <a:xfrm>
          <a:off x="0" y="0"/>
          <a:ext cx="0" cy="0"/>
          <a:chOff x="0" y="0"/>
          <a:chExt cx="0" cy="0"/>
        </a:xfrm>
      </p:grpSpPr>
      <p:sp>
        <p:nvSpPr>
          <p:cNvPr id="47" name="Testo titolo"/>
          <p:cNvSpPr txBox="1">
            <a:spLocks noGrp="1"/>
          </p:cNvSpPr>
          <p:nvPr>
            <p:ph type="title"/>
          </p:nvPr>
        </p:nvSpPr>
        <p:spPr>
          <a:xfrm>
            <a:off x="839787" y="365125"/>
            <a:ext cx="10515601" cy="1325563"/>
          </a:xfrm>
          <a:prstGeom prst="rect">
            <a:avLst/>
          </a:prstGeom>
        </p:spPr>
        <p:txBody>
          <a:bodyPr/>
          <a:lstStyle/>
          <a:p>
            <a:r>
              <a:t>Testo titolo</a:t>
            </a:r>
          </a:p>
        </p:txBody>
      </p:sp>
      <p:sp>
        <p:nvSpPr>
          <p:cNvPr id="48" name="Corpo livello uno…"/>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Corpo livello uno</a:t>
            </a:r>
          </a:p>
          <a:p>
            <a:pPr lvl="1"/>
            <a:r>
              <a:t>Corpo livello due</a:t>
            </a:r>
          </a:p>
          <a:p>
            <a:pPr lvl="2"/>
            <a:r>
              <a:t>Corpo livello tre</a:t>
            </a:r>
          </a:p>
          <a:p>
            <a:pPr lvl="3"/>
            <a:r>
              <a:t>Corpo livello quattro</a:t>
            </a:r>
          </a:p>
          <a:p>
            <a:pPr lvl="4"/>
            <a:r>
              <a:t>Corpo livello cinque</a:t>
            </a:r>
          </a:p>
        </p:txBody>
      </p:sp>
      <p:sp>
        <p:nvSpPr>
          <p:cNvPr id="49" name="Segnaposto testo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olo titolo">
    <p:spTree>
      <p:nvGrpSpPr>
        <p:cNvPr id="1" name=""/>
        <p:cNvGrpSpPr/>
        <p:nvPr/>
      </p:nvGrpSpPr>
      <p:grpSpPr>
        <a:xfrm>
          <a:off x="0" y="0"/>
          <a:ext cx="0" cy="0"/>
          <a:chOff x="0" y="0"/>
          <a:chExt cx="0" cy="0"/>
        </a:xfrm>
      </p:grpSpPr>
      <p:sp>
        <p:nvSpPr>
          <p:cNvPr id="57" name="Testo titolo"/>
          <p:cNvSpPr txBox="1">
            <a:spLocks noGrp="1"/>
          </p:cNvSpPr>
          <p:nvPr>
            <p:ph type="title"/>
          </p:nvPr>
        </p:nvSpPr>
        <p:spPr>
          <a:prstGeom prst="rect">
            <a:avLst/>
          </a:prstGeom>
        </p:spPr>
        <p:txBody>
          <a:bodyPr/>
          <a:lstStyle/>
          <a:p>
            <a:r>
              <a:t>Testo titolo</a:t>
            </a:r>
          </a:p>
        </p:txBody>
      </p:sp>
      <p:sp>
        <p:nvSpPr>
          <p:cNvPr id="58"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Vuota">
    <p:spTree>
      <p:nvGrpSpPr>
        <p:cNvPr id="1" name=""/>
        <p:cNvGrpSpPr/>
        <p:nvPr/>
      </p:nvGrpSpPr>
      <p:grpSpPr>
        <a:xfrm>
          <a:off x="0" y="0"/>
          <a:ext cx="0" cy="0"/>
          <a:chOff x="0" y="0"/>
          <a:chExt cx="0" cy="0"/>
        </a:xfrm>
      </p:grpSpPr>
      <p:sp>
        <p:nvSpPr>
          <p:cNvPr id="65"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uto con didascalia">
    <p:spTree>
      <p:nvGrpSpPr>
        <p:cNvPr id="1" name=""/>
        <p:cNvGrpSpPr/>
        <p:nvPr/>
      </p:nvGrpSpPr>
      <p:grpSpPr>
        <a:xfrm>
          <a:off x="0" y="0"/>
          <a:ext cx="0" cy="0"/>
          <a:chOff x="0" y="0"/>
          <a:chExt cx="0" cy="0"/>
        </a:xfrm>
      </p:grpSpPr>
      <p:sp>
        <p:nvSpPr>
          <p:cNvPr id="72" name="Testo titolo"/>
          <p:cNvSpPr txBox="1">
            <a:spLocks noGrp="1"/>
          </p:cNvSpPr>
          <p:nvPr>
            <p:ph type="title"/>
          </p:nvPr>
        </p:nvSpPr>
        <p:spPr>
          <a:xfrm>
            <a:off x="839787" y="457200"/>
            <a:ext cx="3932239" cy="1600200"/>
          </a:xfrm>
          <a:prstGeom prst="rect">
            <a:avLst/>
          </a:prstGeom>
        </p:spPr>
        <p:txBody>
          <a:bodyPr anchor="b"/>
          <a:lstStyle>
            <a:lvl1pPr>
              <a:defRPr sz="3200"/>
            </a:lvl1pPr>
          </a:lstStyle>
          <a:p>
            <a:r>
              <a:t>Testo titolo</a:t>
            </a:r>
          </a:p>
        </p:txBody>
      </p:sp>
      <p:sp>
        <p:nvSpPr>
          <p:cNvPr id="73" name="Corpo livello uno…"/>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Corpo livello uno</a:t>
            </a:r>
          </a:p>
          <a:p>
            <a:pPr lvl="1"/>
            <a:r>
              <a:t>Corpo livello due</a:t>
            </a:r>
          </a:p>
          <a:p>
            <a:pPr lvl="2"/>
            <a:r>
              <a:t>Corpo livello tre</a:t>
            </a:r>
          </a:p>
          <a:p>
            <a:pPr lvl="3"/>
            <a:r>
              <a:t>Corpo livello quattro</a:t>
            </a:r>
          </a:p>
          <a:p>
            <a:pPr lvl="4"/>
            <a:r>
              <a:t>Corpo livello cinque</a:t>
            </a:r>
          </a:p>
        </p:txBody>
      </p:sp>
      <p:sp>
        <p:nvSpPr>
          <p:cNvPr id="74" name="Segnaposto testo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75"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Immagine con didascalia">
    <p:spTree>
      <p:nvGrpSpPr>
        <p:cNvPr id="1" name=""/>
        <p:cNvGrpSpPr/>
        <p:nvPr/>
      </p:nvGrpSpPr>
      <p:grpSpPr>
        <a:xfrm>
          <a:off x="0" y="0"/>
          <a:ext cx="0" cy="0"/>
          <a:chOff x="0" y="0"/>
          <a:chExt cx="0" cy="0"/>
        </a:xfrm>
      </p:grpSpPr>
      <p:sp>
        <p:nvSpPr>
          <p:cNvPr id="82" name="Testo titolo"/>
          <p:cNvSpPr txBox="1">
            <a:spLocks noGrp="1"/>
          </p:cNvSpPr>
          <p:nvPr>
            <p:ph type="title"/>
          </p:nvPr>
        </p:nvSpPr>
        <p:spPr>
          <a:xfrm>
            <a:off x="839787" y="457200"/>
            <a:ext cx="3932239" cy="1600200"/>
          </a:xfrm>
          <a:prstGeom prst="rect">
            <a:avLst/>
          </a:prstGeom>
        </p:spPr>
        <p:txBody>
          <a:bodyPr anchor="b"/>
          <a:lstStyle>
            <a:lvl1pPr>
              <a:defRPr sz="3200"/>
            </a:lvl1pPr>
          </a:lstStyle>
          <a:p>
            <a:r>
              <a:t>Testo titolo</a:t>
            </a:r>
          </a:p>
        </p:txBody>
      </p:sp>
      <p:sp>
        <p:nvSpPr>
          <p:cNvPr id="83" name="Segnaposto immagine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Corpo livello uno…"/>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Corpo livello uno</a:t>
            </a:r>
          </a:p>
          <a:p>
            <a:pPr lvl="1"/>
            <a:r>
              <a:t>Corpo livello due</a:t>
            </a:r>
          </a:p>
          <a:p>
            <a:pPr lvl="2"/>
            <a:r>
              <a:t>Corpo livello tre</a:t>
            </a:r>
          </a:p>
          <a:p>
            <a:pPr lvl="3"/>
            <a:r>
              <a:t>Corpo livello quattro</a:t>
            </a:r>
          </a:p>
          <a:p>
            <a:pPr lvl="4"/>
            <a:r>
              <a:t>Corpo livello cinque</a:t>
            </a:r>
          </a:p>
        </p:txBody>
      </p:sp>
      <p:sp>
        <p:nvSpPr>
          <p:cNvPr id="85"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AE3F3">
            <a:alpha val="67000"/>
          </a:srgbClr>
        </a:solidFill>
        <a:effectLst/>
      </p:bgPr>
    </p:bg>
    <p:spTree>
      <p:nvGrpSpPr>
        <p:cNvPr id="1" name=""/>
        <p:cNvGrpSpPr/>
        <p:nvPr/>
      </p:nvGrpSpPr>
      <p:grpSpPr>
        <a:xfrm>
          <a:off x="0" y="0"/>
          <a:ext cx="0" cy="0"/>
          <a:chOff x="0" y="0"/>
          <a:chExt cx="0" cy="0"/>
        </a:xfrm>
      </p:grpSpPr>
      <p:sp>
        <p:nvSpPr>
          <p:cNvPr id="2" name="Testo titolo"/>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Testo titolo</a:t>
            </a:r>
          </a:p>
        </p:txBody>
      </p:sp>
      <p:sp>
        <p:nvSpPr>
          <p:cNvPr id="3" name="Corpo livello uno…"/>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Corpo livello uno</a:t>
            </a:r>
          </a:p>
          <a:p>
            <a:pPr lvl="1"/>
            <a:r>
              <a:t>Corpo livello due</a:t>
            </a:r>
          </a:p>
          <a:p>
            <a:pPr lvl="2"/>
            <a:r>
              <a:t>Corpo livello tre</a:t>
            </a:r>
          </a:p>
          <a:p>
            <a:pPr lvl="3"/>
            <a:r>
              <a:t>Corpo livello quattro</a:t>
            </a:r>
          </a:p>
          <a:p>
            <a:pPr lvl="4"/>
            <a:r>
              <a:t>Corpo livello cinque</a:t>
            </a:r>
          </a:p>
        </p:txBody>
      </p:sp>
      <p:sp>
        <p:nvSpPr>
          <p:cNvPr id="4" name="Numero diapositiva"/>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olo 1"/>
          <p:cNvSpPr txBox="1">
            <a:spLocks noGrp="1"/>
          </p:cNvSpPr>
          <p:nvPr>
            <p:ph type="ctrTitle"/>
          </p:nvPr>
        </p:nvSpPr>
        <p:spPr>
          <a:xfrm>
            <a:off x="479458" y="2235200"/>
            <a:ext cx="11233081" cy="2387600"/>
          </a:xfrm>
          <a:prstGeom prst="rect">
            <a:avLst/>
          </a:prstGeom>
        </p:spPr>
        <p:txBody>
          <a:bodyPr/>
          <a:lstStyle/>
          <a:p>
            <a:pPr defTabSz="658368">
              <a:defRPr sz="5184"/>
            </a:pPr>
            <a:br>
              <a:rPr dirty="0"/>
            </a:br>
            <a:r>
              <a:rPr sz="5760" dirty="0">
                <a:latin typeface="Times New Roman"/>
                <a:ea typeface="Times New Roman"/>
                <a:cs typeface="Times New Roman"/>
                <a:sym typeface="Times New Roman"/>
              </a:rPr>
              <a:t>Progetto Big Data</a:t>
            </a:r>
            <a:br>
              <a:rPr sz="5760" dirty="0">
                <a:latin typeface="Times New Roman"/>
                <a:ea typeface="Times New Roman"/>
                <a:cs typeface="Times New Roman"/>
                <a:sym typeface="Times New Roman"/>
              </a:rPr>
            </a:br>
            <a:endParaRPr sz="5760" dirty="0">
              <a:latin typeface="Times New Roman"/>
              <a:ea typeface="Times New Roman"/>
              <a:cs typeface="Times New Roman"/>
              <a:sym typeface="Times New Roman"/>
            </a:endParaRPr>
          </a:p>
        </p:txBody>
      </p:sp>
      <p:sp>
        <p:nvSpPr>
          <p:cNvPr id="95" name="Sottotitolo 2"/>
          <p:cNvSpPr txBox="1">
            <a:spLocks noGrp="1"/>
          </p:cNvSpPr>
          <p:nvPr>
            <p:ph type="subTitle" sz="quarter" idx="1"/>
          </p:nvPr>
        </p:nvSpPr>
        <p:spPr>
          <a:xfrm>
            <a:off x="1523997" y="4478670"/>
            <a:ext cx="9144001" cy="1655762"/>
          </a:xfrm>
          <a:prstGeom prst="rect">
            <a:avLst/>
          </a:prstGeom>
        </p:spPr>
        <p:txBody>
          <a:bodyPr/>
          <a:lstStyle/>
          <a:p>
            <a:pPr>
              <a:defRPr sz="2800" i="1">
                <a:latin typeface="Times New Roman"/>
                <a:ea typeface="Times New Roman"/>
                <a:cs typeface="Times New Roman"/>
                <a:sym typeface="Times New Roman"/>
              </a:defRPr>
            </a:pPr>
            <a:r>
              <a:rPr dirty="0" err="1"/>
              <a:t>Relazione</a:t>
            </a:r>
            <a:endParaRPr/>
          </a:p>
          <a:p>
            <a:pPr>
              <a:defRPr sz="2800" i="1">
                <a:latin typeface="Times New Roman"/>
                <a:ea typeface="Times New Roman"/>
                <a:cs typeface="Times New Roman"/>
                <a:sym typeface="Times New Roman"/>
              </a:defRPr>
            </a:pPr>
            <a:r>
              <a:t>Matteo Manganiello</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4">
            <a:extLst>
              <a:ext uri="{FF2B5EF4-FFF2-40B4-BE49-F238E27FC236}">
                <a16:creationId xmlns:a16="http://schemas.microsoft.com/office/drawing/2014/main" id="{3A910423-6413-B97C-B0BB-222CAB9FB5FB}"/>
              </a:ext>
            </a:extLst>
          </p:cNvPr>
          <p:cNvSpPr>
            <a:spLocks noGrp="1"/>
          </p:cNvSpPr>
          <p:nvPr>
            <p:ph type="body" idx="1"/>
          </p:nvPr>
        </p:nvSpPr>
        <p:spPr>
          <a:xfrm>
            <a:off x="838200" y="1436913"/>
            <a:ext cx="10515600" cy="4740049"/>
          </a:xfrm>
        </p:spPr>
        <p:txBody>
          <a:bodyPr>
            <a:normAutofit lnSpcReduction="10000"/>
          </a:bodyPr>
          <a:lstStyle/>
          <a:p>
            <a:pPr marL="0" indent="0" algn="l">
              <a:buNone/>
            </a:pPr>
            <a:r>
              <a:rPr lang="it-IT" b="0" i="0" dirty="0">
                <a:solidFill>
                  <a:srgbClr val="374151"/>
                </a:solidFill>
                <a:effectLst/>
                <a:latin typeface="Times New Roman" panose="02020603050405020304" pitchFamily="18" charset="0"/>
                <a:cs typeface="Times New Roman" panose="02020603050405020304" pitchFamily="18" charset="0"/>
              </a:rPr>
              <a:t>I dati ci </a:t>
            </a:r>
            <a:r>
              <a:rPr lang="it-IT" dirty="0">
                <a:solidFill>
                  <a:srgbClr val="374151"/>
                </a:solidFill>
                <a:latin typeface="Times New Roman" panose="02020603050405020304" pitchFamily="18" charset="0"/>
                <a:cs typeface="Times New Roman" panose="02020603050405020304" pitchFamily="18" charset="0"/>
              </a:rPr>
              <a:t>illustrano</a:t>
            </a:r>
            <a:r>
              <a:rPr lang="it-IT" b="0" i="0" dirty="0">
                <a:solidFill>
                  <a:srgbClr val="374151"/>
                </a:solidFill>
                <a:effectLst/>
                <a:latin typeface="Times New Roman" panose="02020603050405020304" pitchFamily="18" charset="0"/>
                <a:cs typeface="Times New Roman" panose="02020603050405020304" pitchFamily="18" charset="0"/>
              </a:rPr>
              <a:t> quali possano essere le altre cause dei fenomeni migratori La differenza più evidente tra il </a:t>
            </a:r>
            <a:r>
              <a:rPr lang="it-IT" b="1" i="0" dirty="0">
                <a:solidFill>
                  <a:srgbClr val="374151"/>
                </a:solidFill>
                <a:effectLst/>
                <a:latin typeface="Times New Roman" panose="02020603050405020304" pitchFamily="18" charset="0"/>
                <a:cs typeface="Times New Roman" panose="02020603050405020304" pitchFamily="18" charset="0"/>
              </a:rPr>
              <a:t>Nord</a:t>
            </a:r>
            <a:r>
              <a:rPr lang="it-IT" b="0" i="0" dirty="0">
                <a:solidFill>
                  <a:srgbClr val="374151"/>
                </a:solidFill>
                <a:effectLst/>
                <a:latin typeface="Times New Roman" panose="02020603050405020304" pitchFamily="18" charset="0"/>
                <a:cs typeface="Times New Roman" panose="02020603050405020304" pitchFamily="18" charset="0"/>
              </a:rPr>
              <a:t> e il </a:t>
            </a:r>
            <a:r>
              <a:rPr lang="it-IT" b="1" i="0" dirty="0">
                <a:solidFill>
                  <a:srgbClr val="374151"/>
                </a:solidFill>
                <a:effectLst/>
                <a:latin typeface="Times New Roman" panose="02020603050405020304" pitchFamily="18" charset="0"/>
                <a:cs typeface="Times New Roman" panose="02020603050405020304" pitchFamily="18" charset="0"/>
              </a:rPr>
              <a:t>Sud</a:t>
            </a:r>
            <a:r>
              <a:rPr lang="it-IT" b="0" i="0" dirty="0">
                <a:solidFill>
                  <a:srgbClr val="374151"/>
                </a:solidFill>
                <a:effectLst/>
                <a:latin typeface="Times New Roman" panose="02020603050405020304" pitchFamily="18" charset="0"/>
                <a:cs typeface="Times New Roman" panose="02020603050405020304" pitchFamily="18" charset="0"/>
              </a:rPr>
              <a:t> </a:t>
            </a:r>
            <a:r>
              <a:rPr lang="it-IT">
                <a:solidFill>
                  <a:srgbClr val="374151"/>
                </a:solidFill>
                <a:latin typeface="Times New Roman" panose="02020603050405020304" pitchFamily="18" charset="0"/>
                <a:cs typeface="Times New Roman" panose="02020603050405020304" pitchFamily="18" charset="0"/>
              </a:rPr>
              <a:t>è l’</a:t>
            </a:r>
            <a:r>
              <a:rPr lang="it-IT" b="0" i="0">
                <a:solidFill>
                  <a:srgbClr val="374151"/>
                </a:solidFill>
                <a:effectLst/>
                <a:latin typeface="Times New Roman" panose="02020603050405020304" pitchFamily="18" charset="0"/>
                <a:cs typeface="Times New Roman" panose="02020603050405020304" pitchFamily="18" charset="0"/>
              </a:rPr>
              <a:t>emigrazione </a:t>
            </a:r>
            <a:r>
              <a:rPr lang="it-IT" b="0" i="0" dirty="0">
                <a:solidFill>
                  <a:srgbClr val="374151"/>
                </a:solidFill>
                <a:effectLst/>
                <a:latin typeface="Times New Roman" panose="02020603050405020304" pitchFamily="18" charset="0"/>
                <a:cs typeface="Times New Roman" panose="02020603050405020304" pitchFamily="18" charset="0"/>
              </a:rPr>
              <a:t>e la correlazione con il tasso di disoccupazione</a:t>
            </a:r>
            <a:r>
              <a:rPr lang="it-IT" dirty="0">
                <a:solidFill>
                  <a:srgbClr val="374151"/>
                </a:solidFill>
                <a:latin typeface="Times New Roman" panose="02020603050405020304" pitchFamily="18" charset="0"/>
                <a:cs typeface="Times New Roman" panose="02020603050405020304" pitchFamily="18" charset="0"/>
              </a:rPr>
              <a:t>: a</a:t>
            </a:r>
            <a:r>
              <a:rPr lang="it-IT" b="0" i="0" dirty="0">
                <a:solidFill>
                  <a:srgbClr val="374151"/>
                </a:solidFill>
                <a:effectLst/>
                <a:latin typeface="Times New Roman" panose="02020603050405020304" pitchFamily="18" charset="0"/>
                <a:cs typeface="Times New Roman" panose="02020603050405020304" pitchFamily="18" charset="0"/>
              </a:rPr>
              <a:t>l Sud, la correlazione è abbastanza forte (0.44), al Nord la correlazione è negativa (-0.53), suggerendo che al Sud il tasso di </a:t>
            </a:r>
            <a:r>
              <a:rPr lang="it-IT" b="1" i="0" dirty="0">
                <a:solidFill>
                  <a:srgbClr val="374151"/>
                </a:solidFill>
                <a:effectLst/>
                <a:latin typeface="Times New Roman" panose="02020603050405020304" pitchFamily="18" charset="0"/>
                <a:cs typeface="Times New Roman" panose="02020603050405020304" pitchFamily="18" charset="0"/>
              </a:rPr>
              <a:t>disoccupazione</a:t>
            </a:r>
            <a:r>
              <a:rPr lang="it-IT" b="0" i="0" dirty="0">
                <a:solidFill>
                  <a:srgbClr val="374151"/>
                </a:solidFill>
                <a:effectLst/>
                <a:latin typeface="Times New Roman" panose="02020603050405020304" pitchFamily="18" charset="0"/>
                <a:cs typeface="Times New Roman" panose="02020603050405020304" pitchFamily="18" charset="0"/>
              </a:rPr>
              <a:t> potrebbe essere una delle </a:t>
            </a:r>
            <a:r>
              <a:rPr lang="it-IT" b="1" i="0" dirty="0">
                <a:solidFill>
                  <a:srgbClr val="374151"/>
                </a:solidFill>
                <a:effectLst/>
                <a:latin typeface="Times New Roman" panose="02020603050405020304" pitchFamily="18" charset="0"/>
                <a:cs typeface="Times New Roman" panose="02020603050405020304" pitchFamily="18" charset="0"/>
              </a:rPr>
              <a:t>cause</a:t>
            </a:r>
            <a:r>
              <a:rPr lang="it-IT" b="0" i="0" dirty="0">
                <a:solidFill>
                  <a:srgbClr val="374151"/>
                </a:solidFill>
                <a:effectLst/>
                <a:latin typeface="Times New Roman" panose="02020603050405020304" pitchFamily="18" charset="0"/>
                <a:cs typeface="Times New Roman" panose="02020603050405020304" pitchFamily="18" charset="0"/>
              </a:rPr>
              <a:t> </a:t>
            </a:r>
            <a:r>
              <a:rPr lang="it-IT" b="1" i="0" dirty="0">
                <a:solidFill>
                  <a:srgbClr val="374151"/>
                </a:solidFill>
                <a:effectLst/>
                <a:latin typeface="Times New Roman" panose="02020603050405020304" pitchFamily="18" charset="0"/>
                <a:cs typeface="Times New Roman" panose="02020603050405020304" pitchFamily="18" charset="0"/>
              </a:rPr>
              <a:t>principali</a:t>
            </a:r>
            <a:r>
              <a:rPr lang="it-IT" b="0" i="0" dirty="0">
                <a:solidFill>
                  <a:srgbClr val="374151"/>
                </a:solidFill>
                <a:effectLst/>
                <a:latin typeface="Times New Roman" panose="02020603050405020304" pitchFamily="18" charset="0"/>
                <a:cs typeface="Times New Roman" panose="02020603050405020304" pitchFamily="18" charset="0"/>
              </a:rPr>
              <a:t> dell'emigrazione. Al contrario, al Nord sembrano esistere altri fattori che spingono i cittadini a lasciare la propria regione.</a:t>
            </a:r>
          </a:p>
          <a:p>
            <a:pPr marL="0" indent="0" algn="l">
              <a:buNone/>
            </a:pPr>
            <a:r>
              <a:rPr lang="it-IT" b="0" i="0" dirty="0">
                <a:solidFill>
                  <a:srgbClr val="374151"/>
                </a:solidFill>
                <a:effectLst/>
                <a:latin typeface="Times New Roman" panose="02020603050405020304" pitchFamily="18" charset="0"/>
                <a:cs typeface="Times New Roman" panose="02020603050405020304" pitchFamily="18" charset="0"/>
              </a:rPr>
              <a:t>Per quanto riguarda l'immigrazione, al Sud si riscontra una debole correlazione con il tasso di occupazione (0.029), mentre al Nord si osserva una correlazione più significativa (0.35). Ciò suggerisce che al Sud le cause dell'immigrazione potrebbero essere diverse, mentre al Nord il tasso di </a:t>
            </a:r>
            <a:r>
              <a:rPr lang="it-IT" b="1" i="0" dirty="0">
                <a:solidFill>
                  <a:srgbClr val="374151"/>
                </a:solidFill>
                <a:effectLst/>
                <a:latin typeface="Times New Roman" panose="02020603050405020304" pitchFamily="18" charset="0"/>
                <a:cs typeface="Times New Roman" panose="02020603050405020304" pitchFamily="18" charset="0"/>
              </a:rPr>
              <a:t>occupazione</a:t>
            </a:r>
            <a:r>
              <a:rPr lang="it-IT" b="0" i="0" dirty="0">
                <a:solidFill>
                  <a:srgbClr val="374151"/>
                </a:solidFill>
                <a:effectLst/>
                <a:latin typeface="Times New Roman" panose="02020603050405020304" pitchFamily="18" charset="0"/>
                <a:cs typeface="Times New Roman" panose="02020603050405020304" pitchFamily="18" charset="0"/>
              </a:rPr>
              <a:t> sembra </a:t>
            </a:r>
            <a:r>
              <a:rPr lang="it-IT" b="1" i="0" dirty="0">
                <a:solidFill>
                  <a:srgbClr val="374151"/>
                </a:solidFill>
                <a:effectLst/>
                <a:latin typeface="Times New Roman" panose="02020603050405020304" pitchFamily="18" charset="0"/>
                <a:cs typeface="Times New Roman" panose="02020603050405020304" pitchFamily="18" charset="0"/>
              </a:rPr>
              <a:t>influenzare</a:t>
            </a:r>
            <a:r>
              <a:rPr lang="it-IT" b="0" i="0" dirty="0">
                <a:solidFill>
                  <a:srgbClr val="374151"/>
                </a:solidFill>
                <a:effectLst/>
                <a:latin typeface="Times New Roman" panose="02020603050405020304" pitchFamily="18" charset="0"/>
                <a:cs typeface="Times New Roman" panose="02020603050405020304" pitchFamily="18" charset="0"/>
              </a:rPr>
              <a:t> </a:t>
            </a:r>
            <a:r>
              <a:rPr lang="it-IT" b="1" i="0" dirty="0">
                <a:solidFill>
                  <a:srgbClr val="374151"/>
                </a:solidFill>
                <a:effectLst/>
                <a:latin typeface="Times New Roman" panose="02020603050405020304" pitchFamily="18" charset="0"/>
                <a:cs typeface="Times New Roman" panose="02020603050405020304" pitchFamily="18" charset="0"/>
              </a:rPr>
              <a:t>l'immigrazione</a:t>
            </a:r>
            <a:r>
              <a:rPr lang="it-IT" b="0" i="0" dirty="0">
                <a:solidFill>
                  <a:srgbClr val="374151"/>
                </a:solidFill>
                <a:effectLst/>
                <a:latin typeface="Times New Roman" panose="02020603050405020304" pitchFamily="18" charset="0"/>
                <a:cs typeface="Times New Roman" panose="02020603050405020304" pitchFamily="18" charset="0"/>
              </a:rPr>
              <a:t>.</a:t>
            </a:r>
          </a:p>
          <a:p>
            <a:endParaRPr lang="it-IT" dirty="0"/>
          </a:p>
        </p:txBody>
      </p:sp>
      <p:sp>
        <p:nvSpPr>
          <p:cNvPr id="2" name="CasellaDiTesto 1">
            <a:extLst>
              <a:ext uri="{FF2B5EF4-FFF2-40B4-BE49-F238E27FC236}">
                <a16:creationId xmlns:a16="http://schemas.microsoft.com/office/drawing/2014/main" id="{889C8565-A9D1-C1D0-F19C-D7F30CD3AB1C}"/>
              </a:ext>
            </a:extLst>
          </p:cNvPr>
          <p:cNvSpPr txBox="1"/>
          <p:nvPr/>
        </p:nvSpPr>
        <p:spPr>
          <a:xfrm>
            <a:off x="838200" y="681038"/>
            <a:ext cx="4037611"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it-IT"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RESOCONTO</a:t>
            </a:r>
            <a:endParaRPr kumimoji="0" lang="it-IT" sz="18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Tree>
    <p:extLst>
      <p:ext uri="{BB962C8B-B14F-4D97-AF65-F5344CB8AC3E}">
        <p14:creationId xmlns:p14="http://schemas.microsoft.com/office/powerpoint/2010/main" val="149514859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egnaposto contenuto 2"/>
          <p:cNvSpPr txBox="1">
            <a:spLocks noGrp="1"/>
          </p:cNvSpPr>
          <p:nvPr>
            <p:ph type="body" idx="1"/>
          </p:nvPr>
        </p:nvSpPr>
        <p:spPr>
          <a:xfrm>
            <a:off x="838200" y="1734358"/>
            <a:ext cx="10515600" cy="4351338"/>
          </a:xfrm>
          <a:prstGeom prst="rect">
            <a:avLst/>
          </a:prstGeom>
        </p:spPr>
        <p:txBody>
          <a:bodyPr/>
          <a:lstStyle/>
          <a:p>
            <a:pPr marL="0" indent="0">
              <a:buSzTx/>
              <a:buNone/>
              <a:defRPr sz="3200">
                <a:latin typeface="Times New Roman"/>
                <a:ea typeface="Times New Roman"/>
                <a:cs typeface="Times New Roman"/>
                <a:sym typeface="Times New Roman"/>
              </a:defRPr>
            </a:pPr>
            <a:r>
              <a:t>Il progetto si focalizza sull'analisi del </a:t>
            </a:r>
            <a:r>
              <a:rPr b="1"/>
              <a:t>fenomeno</a:t>
            </a:r>
            <a:r>
              <a:t> </a:t>
            </a:r>
            <a:r>
              <a:rPr b="1"/>
              <a:t>dell'immigrazione</a:t>
            </a:r>
            <a:r>
              <a:t> e </a:t>
            </a:r>
            <a:r>
              <a:rPr b="1"/>
              <a:t>dell'emigrazione</a:t>
            </a:r>
            <a:r>
              <a:t> che ha interessato </a:t>
            </a:r>
            <a:r>
              <a:rPr b="1"/>
              <a:t>l'Italia</a:t>
            </a:r>
            <a:r>
              <a:t> nel </a:t>
            </a:r>
            <a:r>
              <a:rPr b="1"/>
              <a:t>2022</a:t>
            </a:r>
            <a:r>
              <a:t>, confrontando i due flussi migratori e cercando di analizzare le relative cause.</a:t>
            </a:r>
          </a:p>
          <a:p>
            <a:pPr marL="0" indent="0">
              <a:buSzTx/>
              <a:buNone/>
              <a:defRPr sz="3200" i="1">
                <a:latin typeface="Times New Roman"/>
                <a:ea typeface="Times New Roman"/>
                <a:cs typeface="Times New Roman"/>
                <a:sym typeface="Times New Roman"/>
              </a:defRPr>
            </a:pPr>
            <a:endParaRPr/>
          </a:p>
          <a:p>
            <a:pPr marL="0" indent="0">
              <a:buSzTx/>
              <a:buNone/>
              <a:defRPr sz="3200" i="1">
                <a:solidFill>
                  <a:srgbClr val="374151"/>
                </a:solidFill>
                <a:latin typeface="Times New Roman"/>
                <a:ea typeface="Times New Roman"/>
                <a:cs typeface="Times New Roman"/>
                <a:sym typeface="Times New Roman"/>
              </a:defRPr>
            </a:pPr>
            <a:r>
              <a:t>Le informazioni utilizzate in questa analisi sono state reperite dal sito ufficiale dell'Istituto Nazionale di Statistica (ISTAT).</a:t>
            </a:r>
          </a:p>
        </p:txBody>
      </p:sp>
      <p:sp>
        <p:nvSpPr>
          <p:cNvPr id="98" name="CasellaDiTesto 1"/>
          <p:cNvSpPr txBox="1"/>
          <p:nvPr/>
        </p:nvSpPr>
        <p:spPr>
          <a:xfrm>
            <a:off x="883919" y="534390"/>
            <a:ext cx="7098080" cy="6054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sz="3600" b="1">
                <a:latin typeface="Times New Roman"/>
                <a:ea typeface="Times New Roman"/>
                <a:cs typeface="Times New Roman"/>
                <a:sym typeface="Times New Roman"/>
              </a:defRPr>
            </a:lvl1pPr>
          </a:lstStyle>
          <a:p>
            <a:r>
              <a:t>DI COSA TRATTERA’…</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egnaposto contenuto 2"/>
          <p:cNvSpPr txBox="1">
            <a:spLocks noGrp="1"/>
          </p:cNvSpPr>
          <p:nvPr>
            <p:ph type="body" idx="1"/>
          </p:nvPr>
        </p:nvSpPr>
        <p:spPr>
          <a:xfrm>
            <a:off x="838200" y="1253331"/>
            <a:ext cx="10515600" cy="4351338"/>
          </a:xfrm>
          <a:prstGeom prst="rect">
            <a:avLst/>
          </a:prstGeom>
        </p:spPr>
        <p:txBody>
          <a:bodyPr/>
          <a:lstStyle/>
          <a:p>
            <a:pPr marL="219455" indent="-219455" algn="just" defTabSz="877823">
              <a:spcBef>
                <a:spcPts val="900"/>
              </a:spcBef>
              <a:defRPr sz="3072">
                <a:solidFill>
                  <a:srgbClr val="374151"/>
                </a:solidFill>
                <a:latin typeface="Times New Roman"/>
                <a:ea typeface="Times New Roman"/>
                <a:cs typeface="Times New Roman"/>
                <a:sym typeface="Times New Roman"/>
              </a:defRPr>
            </a:pPr>
            <a:r>
              <a:t>Analisi numerica del fenomeno di immigrazione ed emigrazione.</a:t>
            </a:r>
          </a:p>
          <a:p>
            <a:pPr marL="219455" indent="-219455" algn="just" defTabSz="877823">
              <a:spcBef>
                <a:spcPts val="900"/>
              </a:spcBef>
              <a:defRPr sz="3072">
                <a:solidFill>
                  <a:srgbClr val="374151"/>
                </a:solidFill>
                <a:latin typeface="Times New Roman"/>
                <a:ea typeface="Times New Roman"/>
                <a:cs typeface="Times New Roman"/>
                <a:sym typeface="Times New Roman"/>
              </a:defRPr>
            </a:pPr>
            <a:r>
              <a:t>Confronto numerico suddiviso per fasce d'età.</a:t>
            </a:r>
          </a:p>
          <a:p>
            <a:pPr marL="219455" indent="-219455" algn="just" defTabSz="877823">
              <a:spcBef>
                <a:spcPts val="900"/>
              </a:spcBef>
              <a:defRPr sz="3072">
                <a:solidFill>
                  <a:srgbClr val="374151"/>
                </a:solidFill>
                <a:latin typeface="Times New Roman"/>
                <a:ea typeface="Times New Roman"/>
                <a:cs typeface="Times New Roman"/>
                <a:sym typeface="Times New Roman"/>
              </a:defRPr>
            </a:pPr>
            <a:r>
              <a:t>Conteggio dell'immigrazione per regioni.</a:t>
            </a:r>
          </a:p>
          <a:p>
            <a:pPr marL="219455" indent="-219455" algn="just" defTabSz="877823">
              <a:spcBef>
                <a:spcPts val="900"/>
              </a:spcBef>
              <a:defRPr sz="3072">
                <a:solidFill>
                  <a:srgbClr val="374151"/>
                </a:solidFill>
                <a:latin typeface="Times New Roman"/>
                <a:ea typeface="Times New Roman"/>
                <a:cs typeface="Times New Roman"/>
                <a:sym typeface="Times New Roman"/>
              </a:defRPr>
            </a:pPr>
            <a:r>
              <a:t>Conteggio dell'emigrazione per regioni.</a:t>
            </a:r>
          </a:p>
          <a:p>
            <a:pPr marL="219455" indent="-219455" algn="just" defTabSz="877823">
              <a:spcBef>
                <a:spcPts val="900"/>
              </a:spcBef>
              <a:defRPr sz="3072">
                <a:solidFill>
                  <a:srgbClr val="374151"/>
                </a:solidFill>
                <a:latin typeface="Times New Roman"/>
                <a:ea typeface="Times New Roman"/>
                <a:cs typeface="Times New Roman"/>
                <a:sym typeface="Times New Roman"/>
              </a:defRPr>
            </a:pPr>
            <a:r>
              <a:t>Correlazione tra immigrazione ed emigrazione e cause scatenanti nel Sud Italia.</a:t>
            </a:r>
          </a:p>
          <a:p>
            <a:pPr marL="219455" indent="-219455" algn="just" defTabSz="877823">
              <a:spcBef>
                <a:spcPts val="900"/>
              </a:spcBef>
              <a:defRPr sz="3072">
                <a:solidFill>
                  <a:srgbClr val="374151"/>
                </a:solidFill>
                <a:latin typeface="Times New Roman"/>
                <a:ea typeface="Times New Roman"/>
                <a:cs typeface="Times New Roman"/>
                <a:sym typeface="Times New Roman"/>
              </a:defRPr>
            </a:pPr>
            <a:r>
              <a:t>Correlazione tra immigrazione ed emigrazione e cause scatenanti nel Nord Italia.</a:t>
            </a:r>
          </a:p>
        </p:txBody>
      </p:sp>
      <p:sp>
        <p:nvSpPr>
          <p:cNvPr id="101" name="CasellaDiTesto 1"/>
          <p:cNvSpPr txBox="1"/>
          <p:nvPr/>
        </p:nvSpPr>
        <p:spPr>
          <a:xfrm>
            <a:off x="1062049" y="558140"/>
            <a:ext cx="10636927" cy="6054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just">
              <a:defRPr sz="3600" b="1">
                <a:latin typeface="Times New Roman"/>
                <a:ea typeface="Times New Roman"/>
                <a:cs typeface="Times New Roman"/>
                <a:sym typeface="Times New Roman"/>
              </a:defRPr>
            </a:pPr>
            <a:r>
              <a:t>PUNTI</a:t>
            </a:r>
            <a:r>
              <a:rPr sz="3200"/>
              <a:t> ANALIZZATI</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olo 1"/>
          <p:cNvSpPr txBox="1">
            <a:spLocks noGrp="1"/>
          </p:cNvSpPr>
          <p:nvPr>
            <p:ph type="title"/>
          </p:nvPr>
        </p:nvSpPr>
        <p:spPr>
          <a:prstGeom prst="rect">
            <a:avLst/>
          </a:prstGeom>
        </p:spPr>
        <p:txBody>
          <a:bodyPr/>
          <a:lstStyle/>
          <a:p>
            <a:pPr defTabSz="758951">
              <a:defRPr sz="2656">
                <a:solidFill>
                  <a:srgbClr val="374151"/>
                </a:solidFill>
                <a:latin typeface="Söhne"/>
                <a:ea typeface="Söhne"/>
                <a:cs typeface="Söhne"/>
                <a:sym typeface="Söhne"/>
              </a:defRPr>
            </a:pPr>
            <a:br/>
            <a:r>
              <a:rPr sz="2988" b="1">
                <a:latin typeface="Times New Roman"/>
                <a:ea typeface="Times New Roman"/>
                <a:cs typeface="Times New Roman"/>
                <a:sym typeface="Times New Roman"/>
              </a:rPr>
              <a:t>Analisi numerica del fenomeno di immigrazione ed emigrazione</a:t>
            </a:r>
            <a:br>
              <a:rPr sz="2988" b="1">
                <a:latin typeface="Times New Roman"/>
                <a:ea typeface="Times New Roman"/>
                <a:cs typeface="Times New Roman"/>
                <a:sym typeface="Times New Roman"/>
              </a:rPr>
            </a:br>
            <a:endParaRPr sz="2988" b="1">
              <a:latin typeface="Times New Roman"/>
              <a:ea typeface="Times New Roman"/>
              <a:cs typeface="Times New Roman"/>
              <a:sym typeface="Times New Roman"/>
            </a:endParaRPr>
          </a:p>
        </p:txBody>
      </p:sp>
      <p:pic>
        <p:nvPicPr>
          <p:cNvPr id="104" name="Segnaposto contenuto 8" descr="Segnaposto contenuto 8"/>
          <p:cNvPicPr>
            <a:picLocks noChangeAspect="1"/>
          </p:cNvPicPr>
          <p:nvPr/>
        </p:nvPicPr>
        <p:blipFill>
          <a:blip r:embed="rId2"/>
          <a:stretch>
            <a:fillRect/>
          </a:stretch>
        </p:blipFill>
        <p:spPr>
          <a:xfrm>
            <a:off x="454642" y="1950374"/>
            <a:ext cx="5641358" cy="4638194"/>
          </a:xfrm>
          <a:prstGeom prst="rect">
            <a:avLst/>
          </a:prstGeom>
          <a:ln w="12700">
            <a:miter lim="400000"/>
          </a:ln>
        </p:spPr>
      </p:pic>
      <p:sp>
        <p:nvSpPr>
          <p:cNvPr id="105" name="Rectangle 5"/>
          <p:cNvSpPr txBox="1"/>
          <p:nvPr/>
        </p:nvSpPr>
        <p:spPr>
          <a:xfrm>
            <a:off x="6572336" y="2170506"/>
            <a:ext cx="4735744" cy="38042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p>
            <a:pPr algn="just">
              <a:defRPr sz="2400">
                <a:latin typeface="Times New Roman"/>
                <a:ea typeface="Times New Roman"/>
                <a:cs typeface="Times New Roman"/>
                <a:sym typeface="Times New Roman"/>
              </a:defRPr>
            </a:pPr>
            <a:r>
              <a:t>Il primo grafico è un istogramma che illustra le dinamiche migratorie in Italia nel 2022, con le </a:t>
            </a:r>
            <a:r>
              <a:rPr b="1">
                <a:solidFill>
                  <a:srgbClr val="00B050"/>
                </a:solidFill>
              </a:rPr>
              <a:t>immigrazioni</a:t>
            </a:r>
            <a:r>
              <a:t> rappresentate in verde e le </a:t>
            </a:r>
            <a:r>
              <a:rPr b="1">
                <a:solidFill>
                  <a:srgbClr val="FF0000"/>
                </a:solidFill>
              </a:rPr>
              <a:t>emigrazioni</a:t>
            </a:r>
            <a:r>
              <a:t> in rosso. I dati indicano che nel corso dell'anno, il numero di arrivi è significativamente superiore rispetto a coloro che hanno lasciato il paese, evidenziando un saldo migratorio positivo.</a:t>
            </a:r>
          </a:p>
        </p:txBody>
      </p:sp>
      <p:sp>
        <p:nvSpPr>
          <p:cNvPr id="106" name="Rectangle 6"/>
          <p:cNvSpPr txBox="1"/>
          <p:nvPr/>
        </p:nvSpPr>
        <p:spPr>
          <a:xfrm>
            <a:off x="6531579" y="1762627"/>
            <a:ext cx="16691838"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a:latin typeface="Söhne"/>
                <a:ea typeface="Söhne"/>
                <a:cs typeface="Söhne"/>
                <a:sym typeface="Söhne"/>
              </a:defRPr>
            </a:lvl1pPr>
          </a:lstStyle>
          <a:p>
            <a:br/>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itolo 1"/>
          <p:cNvSpPr txBox="1">
            <a:spLocks noGrp="1"/>
          </p:cNvSpPr>
          <p:nvPr>
            <p:ph type="title"/>
          </p:nvPr>
        </p:nvSpPr>
        <p:spPr>
          <a:xfrm>
            <a:off x="951215" y="365125"/>
            <a:ext cx="10515601" cy="1325564"/>
          </a:xfrm>
          <a:prstGeom prst="rect">
            <a:avLst/>
          </a:prstGeom>
        </p:spPr>
        <p:txBody>
          <a:bodyPr>
            <a:normAutofit fontScale="90000"/>
          </a:bodyPr>
          <a:lstStyle/>
          <a:p>
            <a:pPr defTabSz="777240">
              <a:defRPr sz="3060">
                <a:solidFill>
                  <a:srgbClr val="374151"/>
                </a:solidFill>
                <a:latin typeface="Times New Roman"/>
                <a:ea typeface="Times New Roman"/>
                <a:cs typeface="Times New Roman"/>
                <a:sym typeface="Times New Roman"/>
              </a:defRPr>
            </a:pPr>
            <a:br>
              <a:rPr dirty="0"/>
            </a:br>
            <a:r>
              <a:rPr b="1" dirty="0" err="1"/>
              <a:t>Confronto</a:t>
            </a:r>
            <a:r>
              <a:rPr b="1" dirty="0"/>
              <a:t> </a:t>
            </a:r>
            <a:r>
              <a:rPr b="1" dirty="0" err="1"/>
              <a:t>numerico</a:t>
            </a:r>
            <a:r>
              <a:rPr b="1" dirty="0"/>
              <a:t> </a:t>
            </a:r>
            <a:r>
              <a:rPr b="1" dirty="0" err="1"/>
              <a:t>suddiviso</a:t>
            </a:r>
            <a:r>
              <a:rPr b="1" dirty="0"/>
              <a:t> per </a:t>
            </a:r>
            <a:r>
              <a:rPr b="1" dirty="0" err="1"/>
              <a:t>fasce</a:t>
            </a:r>
            <a:r>
              <a:rPr b="1" dirty="0"/>
              <a:t> </a:t>
            </a:r>
            <a:r>
              <a:rPr b="1" dirty="0" err="1"/>
              <a:t>d'età</a:t>
            </a:r>
            <a:r>
              <a:rPr b="1" dirty="0"/>
              <a:t>.</a:t>
            </a:r>
            <a:br>
              <a:rPr b="1" dirty="0"/>
            </a:br>
            <a:endParaRPr b="1" dirty="0"/>
          </a:p>
        </p:txBody>
      </p:sp>
      <p:pic>
        <p:nvPicPr>
          <p:cNvPr id="109" name="Segnaposto contenuto 4" descr="Segnaposto contenuto 4"/>
          <p:cNvPicPr>
            <a:picLocks noChangeAspect="1"/>
          </p:cNvPicPr>
          <p:nvPr/>
        </p:nvPicPr>
        <p:blipFill>
          <a:blip r:embed="rId2"/>
          <a:stretch>
            <a:fillRect/>
          </a:stretch>
        </p:blipFill>
        <p:spPr>
          <a:xfrm>
            <a:off x="485687" y="1748107"/>
            <a:ext cx="6877014" cy="4744768"/>
          </a:xfrm>
          <a:prstGeom prst="rect">
            <a:avLst/>
          </a:prstGeom>
          <a:ln w="12700">
            <a:miter lim="400000"/>
          </a:ln>
        </p:spPr>
      </p:pic>
      <p:sp>
        <p:nvSpPr>
          <p:cNvPr id="110" name="CasellaDiTesto 3"/>
          <p:cNvSpPr txBox="1"/>
          <p:nvPr/>
        </p:nvSpPr>
        <p:spPr>
          <a:xfrm>
            <a:off x="7663150" y="2065658"/>
            <a:ext cx="4246824" cy="38503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just">
              <a:defRPr sz="2400">
                <a:solidFill>
                  <a:srgbClr val="374151"/>
                </a:solidFill>
                <a:latin typeface="Times New Roman"/>
                <a:ea typeface="Times New Roman"/>
                <a:cs typeface="Times New Roman"/>
                <a:sym typeface="Times New Roman"/>
              </a:defRPr>
            </a:pPr>
            <a:r>
              <a:t>Il secondo istogramma espone le tendenze migratorie in Italia nel 2022, suddividendo gli arrivi e le partenze per </a:t>
            </a:r>
            <a:r>
              <a:rPr b="1"/>
              <a:t>fasce di età</a:t>
            </a:r>
            <a:r>
              <a:t>. Emergono chiaramente i dati che indicano come la fascia di età predominante sia quella compresa tra i 18 e i 39 anni, sia per coloro che giungono nel paese che per coloro che lo lasciano</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itolo 1"/>
          <p:cNvSpPr txBox="1">
            <a:spLocks noGrp="1"/>
          </p:cNvSpPr>
          <p:nvPr>
            <p:ph type="title"/>
          </p:nvPr>
        </p:nvSpPr>
        <p:spPr>
          <a:prstGeom prst="rect">
            <a:avLst/>
          </a:prstGeom>
        </p:spPr>
        <p:txBody>
          <a:bodyPr>
            <a:normAutofit fontScale="90000"/>
          </a:bodyPr>
          <a:lstStyle/>
          <a:p>
            <a:pPr defTabSz="768095">
              <a:defRPr sz="2688">
                <a:solidFill>
                  <a:srgbClr val="374151"/>
                </a:solidFill>
                <a:latin typeface="Times New Roman"/>
                <a:ea typeface="Times New Roman"/>
                <a:cs typeface="Times New Roman"/>
                <a:sym typeface="Times New Roman"/>
              </a:defRPr>
            </a:pPr>
            <a:br/>
            <a:r>
              <a:rPr sz="3275" b="1"/>
              <a:t>Conteggio dell'immigrazione per regioni.</a:t>
            </a:r>
            <a:br>
              <a:rPr sz="3275" b="1"/>
            </a:br>
            <a:endParaRPr sz="3275" b="1"/>
          </a:p>
        </p:txBody>
      </p:sp>
      <p:pic>
        <p:nvPicPr>
          <p:cNvPr id="113" name="Segnaposto contenuto 4" descr="Segnaposto contenuto 4"/>
          <p:cNvPicPr>
            <a:picLocks noChangeAspect="1"/>
          </p:cNvPicPr>
          <p:nvPr/>
        </p:nvPicPr>
        <p:blipFill>
          <a:blip r:embed="rId2"/>
          <a:stretch>
            <a:fillRect/>
          </a:stretch>
        </p:blipFill>
        <p:spPr>
          <a:xfrm>
            <a:off x="211475" y="1769137"/>
            <a:ext cx="7442772" cy="4802189"/>
          </a:xfrm>
          <a:prstGeom prst="rect">
            <a:avLst/>
          </a:prstGeom>
          <a:ln w="12700">
            <a:miter lim="400000"/>
          </a:ln>
        </p:spPr>
      </p:pic>
      <p:sp>
        <p:nvSpPr>
          <p:cNvPr id="114" name="CasellaDiTesto 3"/>
          <p:cNvSpPr txBox="1"/>
          <p:nvPr/>
        </p:nvSpPr>
        <p:spPr>
          <a:xfrm>
            <a:off x="7851510" y="2118459"/>
            <a:ext cx="4083294" cy="35074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just">
              <a:defRPr sz="2400">
                <a:solidFill>
                  <a:srgbClr val="374151"/>
                </a:solidFill>
                <a:latin typeface="Times New Roman"/>
                <a:ea typeface="Times New Roman"/>
                <a:cs typeface="Times New Roman"/>
                <a:sym typeface="Times New Roman"/>
              </a:defRPr>
            </a:pPr>
            <a:r>
              <a:t>Il terzo istogramma presenta in forma numerica gli </a:t>
            </a:r>
            <a:r>
              <a:rPr b="1"/>
              <a:t>arrivi</a:t>
            </a:r>
            <a:r>
              <a:t> in Italia, suddivisi per </a:t>
            </a:r>
            <a:r>
              <a:rPr b="1"/>
              <a:t>regione</a:t>
            </a:r>
            <a:r>
              <a:t>. Negli ultimi due grafici, approfondiremo e cercheremo di dare risposte alle dinamiche evidenziate da questi dati, focalizzandoci ulteriormente sulla suddivisione tra Nord e Sud</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olo 1"/>
          <p:cNvSpPr txBox="1">
            <a:spLocks noGrp="1"/>
          </p:cNvSpPr>
          <p:nvPr>
            <p:ph type="title"/>
          </p:nvPr>
        </p:nvSpPr>
        <p:spPr>
          <a:prstGeom prst="rect">
            <a:avLst/>
          </a:prstGeom>
        </p:spPr>
        <p:txBody>
          <a:bodyPr/>
          <a:lstStyle>
            <a:lvl1pPr>
              <a:defRPr sz="3600" b="1">
                <a:solidFill>
                  <a:srgbClr val="374151"/>
                </a:solidFill>
                <a:latin typeface="Times New Roman"/>
                <a:ea typeface="Times New Roman"/>
                <a:cs typeface="Times New Roman"/>
                <a:sym typeface="Times New Roman"/>
              </a:defRPr>
            </a:lvl1pPr>
          </a:lstStyle>
          <a:p>
            <a:r>
              <a:t>Conteggio dell'emigrazione per regioni</a:t>
            </a:r>
          </a:p>
        </p:txBody>
      </p:sp>
      <p:pic>
        <p:nvPicPr>
          <p:cNvPr id="117" name="Segnaposto contenuto 4" descr="Segnaposto contenuto 4"/>
          <p:cNvPicPr>
            <a:picLocks noChangeAspect="1"/>
          </p:cNvPicPr>
          <p:nvPr/>
        </p:nvPicPr>
        <p:blipFill>
          <a:blip r:embed="rId2"/>
          <a:stretch>
            <a:fillRect/>
          </a:stretch>
        </p:blipFill>
        <p:spPr>
          <a:xfrm>
            <a:off x="246578" y="1690688"/>
            <a:ext cx="7274105" cy="4936143"/>
          </a:xfrm>
          <a:prstGeom prst="rect">
            <a:avLst/>
          </a:prstGeom>
          <a:ln w="12700">
            <a:miter lim="400000"/>
          </a:ln>
        </p:spPr>
      </p:pic>
      <p:sp>
        <p:nvSpPr>
          <p:cNvPr id="118" name="Rectangle 1"/>
          <p:cNvSpPr txBox="1"/>
          <p:nvPr/>
        </p:nvSpPr>
        <p:spPr>
          <a:xfrm>
            <a:off x="7771049" y="2145495"/>
            <a:ext cx="4128652" cy="34367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p>
            <a:pPr>
              <a:defRPr sz="2400">
                <a:latin typeface="Times New Roman"/>
                <a:ea typeface="Times New Roman"/>
                <a:cs typeface="Times New Roman"/>
                <a:sym typeface="Times New Roman"/>
              </a:defRPr>
            </a:pPr>
            <a:r>
              <a:t>Il quarto istogramma è analogo al terzo, ma a differenza di quest'ultimo, si concentra sull'</a:t>
            </a:r>
            <a:r>
              <a:rPr b="1"/>
              <a:t>emigrazione </a:t>
            </a:r>
            <a:r>
              <a:t>dalle </a:t>
            </a:r>
            <a:r>
              <a:rPr b="1"/>
              <a:t>regioni</a:t>
            </a:r>
            <a:r>
              <a:t> italiane anziché sull'immigrazione. </a:t>
            </a:r>
          </a:p>
          <a:p>
            <a:pPr>
              <a:defRPr sz="2400">
                <a:latin typeface="Times New Roman"/>
                <a:ea typeface="Times New Roman"/>
                <a:cs typeface="Times New Roman"/>
                <a:sym typeface="Times New Roman"/>
              </a:defRPr>
            </a:pPr>
            <a:r>
              <a:t>Anche queste dinamiche saranno ulteriormente approfondite nei prossimi due grafici.</a:t>
            </a:r>
          </a:p>
        </p:txBody>
      </p:sp>
      <p:sp>
        <p:nvSpPr>
          <p:cNvPr id="119" name="Rectangle 2"/>
          <p:cNvSpPr txBox="1"/>
          <p:nvPr/>
        </p:nvSpPr>
        <p:spPr>
          <a:xfrm>
            <a:off x="45719" y="-324486"/>
            <a:ext cx="127001"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lvl1pPr>
              <a:defRPr>
                <a:latin typeface="Söhne"/>
                <a:ea typeface="Söhne"/>
                <a:cs typeface="Söhne"/>
                <a:sym typeface="Söhne"/>
              </a:defRPr>
            </a:lvl1pPr>
          </a:lstStyle>
          <a:p>
            <a:br/>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olo 1"/>
          <p:cNvSpPr txBox="1">
            <a:spLocks noGrp="1"/>
          </p:cNvSpPr>
          <p:nvPr>
            <p:ph type="title"/>
          </p:nvPr>
        </p:nvSpPr>
        <p:spPr>
          <a:prstGeom prst="rect">
            <a:avLst/>
          </a:prstGeom>
        </p:spPr>
        <p:txBody>
          <a:bodyPr/>
          <a:lstStyle>
            <a:lvl1pPr>
              <a:defRPr sz="3600" b="1">
                <a:solidFill>
                  <a:srgbClr val="374151"/>
                </a:solidFill>
                <a:latin typeface="Times New Roman"/>
                <a:ea typeface="Times New Roman"/>
                <a:cs typeface="Times New Roman"/>
                <a:sym typeface="Times New Roman"/>
              </a:defRPr>
            </a:lvl1pPr>
          </a:lstStyle>
          <a:p>
            <a:r>
              <a:rPr dirty="0" err="1"/>
              <a:t>Correlazione</a:t>
            </a:r>
            <a:r>
              <a:rPr dirty="0"/>
              <a:t> </a:t>
            </a:r>
            <a:r>
              <a:rPr dirty="0" err="1"/>
              <a:t>tra</a:t>
            </a:r>
            <a:r>
              <a:rPr dirty="0"/>
              <a:t> </a:t>
            </a:r>
            <a:r>
              <a:rPr dirty="0" err="1"/>
              <a:t>immigrazione</a:t>
            </a:r>
            <a:r>
              <a:rPr dirty="0"/>
              <a:t> ed </a:t>
            </a:r>
            <a:r>
              <a:rPr dirty="0" err="1"/>
              <a:t>emigrazione</a:t>
            </a:r>
            <a:r>
              <a:rPr dirty="0"/>
              <a:t> e cause </a:t>
            </a:r>
            <a:r>
              <a:rPr dirty="0" err="1"/>
              <a:t>scatenanti</a:t>
            </a:r>
            <a:r>
              <a:rPr dirty="0"/>
              <a:t> </a:t>
            </a:r>
            <a:r>
              <a:rPr dirty="0" err="1"/>
              <a:t>nel</a:t>
            </a:r>
            <a:r>
              <a:rPr dirty="0"/>
              <a:t> Sud Italia.</a:t>
            </a:r>
          </a:p>
        </p:txBody>
      </p:sp>
      <p:sp>
        <p:nvSpPr>
          <p:cNvPr id="122" name="CasellaDiTesto 3"/>
          <p:cNvSpPr txBox="1"/>
          <p:nvPr/>
        </p:nvSpPr>
        <p:spPr>
          <a:xfrm>
            <a:off x="6741045" y="1690688"/>
            <a:ext cx="5374412" cy="46474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400">
                <a:solidFill>
                  <a:srgbClr val="374151"/>
                </a:solidFill>
                <a:latin typeface="Times New Roman"/>
                <a:ea typeface="Times New Roman"/>
                <a:cs typeface="Times New Roman"/>
                <a:sym typeface="Times New Roman"/>
              </a:defRPr>
            </a:pPr>
            <a:r>
              <a:rPr dirty="0" err="1"/>
              <a:t>Attraverso</a:t>
            </a:r>
            <a:r>
              <a:rPr dirty="0"/>
              <a:t> </a:t>
            </a:r>
            <a:r>
              <a:rPr dirty="0" err="1"/>
              <a:t>questa</a:t>
            </a:r>
            <a:r>
              <a:rPr dirty="0"/>
              <a:t> </a:t>
            </a:r>
            <a:r>
              <a:rPr dirty="0" err="1"/>
              <a:t>matrice</a:t>
            </a:r>
            <a:r>
              <a:rPr dirty="0"/>
              <a:t> di </a:t>
            </a:r>
            <a:r>
              <a:rPr dirty="0" err="1"/>
              <a:t>correlazione</a:t>
            </a:r>
            <a:r>
              <a:rPr dirty="0"/>
              <a:t>, </a:t>
            </a:r>
            <a:r>
              <a:rPr dirty="0" err="1"/>
              <a:t>relativa</a:t>
            </a:r>
            <a:r>
              <a:rPr dirty="0"/>
              <a:t> al quinto </a:t>
            </a:r>
            <a:r>
              <a:rPr dirty="0" err="1"/>
              <a:t>grafico</a:t>
            </a:r>
            <a:r>
              <a:rPr dirty="0"/>
              <a:t>, </a:t>
            </a:r>
            <a:r>
              <a:rPr dirty="0" err="1"/>
              <a:t>si</a:t>
            </a:r>
            <a:r>
              <a:rPr dirty="0"/>
              <a:t> </a:t>
            </a:r>
            <a:r>
              <a:rPr dirty="0" err="1"/>
              <a:t>cerca</a:t>
            </a:r>
            <a:r>
              <a:rPr dirty="0"/>
              <a:t> di </a:t>
            </a:r>
            <a:r>
              <a:rPr dirty="0" err="1"/>
              <a:t>valutare</a:t>
            </a:r>
            <a:r>
              <a:rPr dirty="0"/>
              <a:t> se </a:t>
            </a:r>
            <a:r>
              <a:rPr dirty="0" err="1"/>
              <a:t>esistano</a:t>
            </a:r>
            <a:r>
              <a:rPr dirty="0"/>
              <a:t> </a:t>
            </a:r>
            <a:r>
              <a:rPr b="1" dirty="0" err="1"/>
              <a:t>correlazioni</a:t>
            </a:r>
            <a:r>
              <a:rPr dirty="0"/>
              <a:t> o </a:t>
            </a:r>
            <a:r>
              <a:rPr b="1" dirty="0" err="1"/>
              <a:t>discordanze</a:t>
            </a:r>
            <a:r>
              <a:rPr dirty="0"/>
              <a:t> </a:t>
            </a:r>
            <a:r>
              <a:rPr dirty="0" err="1"/>
              <a:t>tra</a:t>
            </a:r>
            <a:r>
              <a:rPr dirty="0"/>
              <a:t> </a:t>
            </a:r>
            <a:r>
              <a:rPr dirty="0" err="1"/>
              <a:t>i</a:t>
            </a:r>
            <a:r>
              <a:rPr dirty="0"/>
              <a:t> </a:t>
            </a:r>
            <a:r>
              <a:rPr dirty="0" err="1"/>
              <a:t>dati</a:t>
            </a:r>
            <a:r>
              <a:rPr dirty="0"/>
              <a:t> </a:t>
            </a:r>
            <a:r>
              <a:rPr dirty="0" err="1"/>
              <a:t>migratori</a:t>
            </a:r>
            <a:r>
              <a:rPr lang="it-IT" sz="2400" b="0" i="0" dirty="0">
                <a:solidFill>
                  <a:srgbClr val="374151"/>
                </a:solidFill>
                <a:effectLst/>
                <a:latin typeface="Söhne"/>
              </a:rPr>
              <a:t>, e altri fenomeni considerati. </a:t>
            </a:r>
            <a:br>
              <a:rPr dirty="0"/>
            </a:br>
            <a:endParaRPr dirty="0"/>
          </a:p>
          <a:p>
            <a:pPr>
              <a:defRPr sz="2400" i="1">
                <a:solidFill>
                  <a:srgbClr val="00B050"/>
                </a:solidFill>
                <a:latin typeface="Times New Roman"/>
                <a:ea typeface="Times New Roman"/>
                <a:cs typeface="Times New Roman"/>
                <a:sym typeface="Times New Roman"/>
              </a:defRPr>
            </a:pPr>
            <a:endParaRPr dirty="0"/>
          </a:p>
          <a:p>
            <a:pPr>
              <a:defRPr sz="2400" i="1">
                <a:solidFill>
                  <a:srgbClr val="00B050"/>
                </a:solidFill>
                <a:latin typeface="Times New Roman"/>
                <a:ea typeface="Times New Roman"/>
                <a:cs typeface="Times New Roman"/>
                <a:sym typeface="Times New Roman"/>
              </a:defRPr>
            </a:pPr>
            <a:endParaRPr dirty="0"/>
          </a:p>
          <a:p>
            <a:pPr>
              <a:defRPr sz="2400" i="1">
                <a:solidFill>
                  <a:srgbClr val="00B050"/>
                </a:solidFill>
                <a:latin typeface="Times New Roman"/>
                <a:ea typeface="Times New Roman"/>
                <a:cs typeface="Times New Roman"/>
                <a:sym typeface="Times New Roman"/>
              </a:defRPr>
            </a:pPr>
            <a:endParaRPr dirty="0"/>
          </a:p>
          <a:p>
            <a:pPr>
              <a:defRPr sz="2000" i="1">
                <a:solidFill>
                  <a:srgbClr val="00B050"/>
                </a:solidFill>
                <a:latin typeface="Times New Roman"/>
                <a:ea typeface="Times New Roman"/>
                <a:cs typeface="Times New Roman"/>
                <a:sym typeface="Times New Roman"/>
              </a:defRPr>
            </a:pPr>
            <a:r>
              <a:rPr dirty="0"/>
              <a:t>Il </a:t>
            </a:r>
            <a:r>
              <a:rPr dirty="0" err="1"/>
              <a:t>parametro</a:t>
            </a:r>
            <a:r>
              <a:rPr dirty="0"/>
              <a:t> "</a:t>
            </a:r>
            <a:r>
              <a:rPr dirty="0" err="1"/>
              <a:t>povertà</a:t>
            </a:r>
            <a:r>
              <a:rPr dirty="0"/>
              <a:t> </a:t>
            </a:r>
            <a:r>
              <a:rPr dirty="0" err="1"/>
              <a:t>delle</a:t>
            </a:r>
            <a:r>
              <a:rPr dirty="0"/>
              <a:t> </a:t>
            </a:r>
            <a:r>
              <a:rPr dirty="0" err="1"/>
              <a:t>famiglie</a:t>
            </a:r>
            <a:r>
              <a:rPr dirty="0"/>
              <a:t>" </a:t>
            </a:r>
            <a:r>
              <a:rPr dirty="0" err="1"/>
              <a:t>sintetizza</a:t>
            </a:r>
            <a:r>
              <a:rPr dirty="0"/>
              <a:t> il </a:t>
            </a:r>
            <a:r>
              <a:rPr dirty="0" err="1"/>
              <a:t>nome</a:t>
            </a:r>
            <a:r>
              <a:rPr dirty="0"/>
              <a:t> del database, </a:t>
            </a:r>
            <a:r>
              <a:rPr dirty="0" err="1"/>
              <a:t>che</a:t>
            </a:r>
            <a:r>
              <a:rPr dirty="0"/>
              <a:t> </a:t>
            </a:r>
            <a:r>
              <a:rPr dirty="0" err="1"/>
              <a:t>calcola</a:t>
            </a:r>
            <a:r>
              <a:rPr dirty="0"/>
              <a:t> la </a:t>
            </a:r>
            <a:r>
              <a:rPr dirty="0" err="1"/>
              <a:t>percentuale</a:t>
            </a:r>
            <a:r>
              <a:rPr dirty="0"/>
              <a:t> di </a:t>
            </a:r>
            <a:r>
              <a:rPr dirty="0" err="1"/>
              <a:t>famiglie</a:t>
            </a:r>
            <a:r>
              <a:rPr dirty="0"/>
              <a:t> </a:t>
            </a:r>
            <a:r>
              <a:rPr dirty="0" err="1"/>
              <a:t>che</a:t>
            </a:r>
            <a:r>
              <a:rPr dirty="0"/>
              <a:t> non è in </a:t>
            </a:r>
            <a:r>
              <a:rPr dirty="0" err="1"/>
              <a:t>grado</a:t>
            </a:r>
            <a:r>
              <a:rPr dirty="0"/>
              <a:t> di </a:t>
            </a:r>
            <a:r>
              <a:rPr dirty="0" err="1"/>
              <a:t>sostenere</a:t>
            </a:r>
            <a:r>
              <a:rPr dirty="0"/>
              <a:t> </a:t>
            </a:r>
            <a:r>
              <a:rPr dirty="0" err="1"/>
              <a:t>una</a:t>
            </a:r>
            <a:r>
              <a:rPr dirty="0"/>
              <a:t> </a:t>
            </a:r>
            <a:r>
              <a:rPr dirty="0" err="1"/>
              <a:t>spesa</a:t>
            </a:r>
            <a:r>
              <a:rPr dirty="0"/>
              <a:t> </a:t>
            </a:r>
            <a:r>
              <a:rPr dirty="0" err="1"/>
              <a:t>imprevista</a:t>
            </a:r>
            <a:r>
              <a:rPr dirty="0"/>
              <a:t> </a:t>
            </a:r>
            <a:r>
              <a:rPr dirty="0" err="1"/>
              <a:t>su</a:t>
            </a:r>
            <a:r>
              <a:rPr dirty="0"/>
              <a:t> un </a:t>
            </a:r>
            <a:r>
              <a:rPr dirty="0" err="1"/>
              <a:t>totale</a:t>
            </a:r>
            <a:r>
              <a:rPr dirty="0"/>
              <a:t> di 100 </a:t>
            </a:r>
            <a:r>
              <a:rPr dirty="0" err="1"/>
              <a:t>famiglie</a:t>
            </a:r>
            <a:endParaRPr dirty="0"/>
          </a:p>
        </p:txBody>
      </p:sp>
      <p:pic>
        <p:nvPicPr>
          <p:cNvPr id="123" name="Segnaposto contenuto 8" descr="Segnaposto contenuto 8"/>
          <p:cNvPicPr>
            <a:picLocks noChangeAspect="1"/>
          </p:cNvPicPr>
          <p:nvPr/>
        </p:nvPicPr>
        <p:blipFill>
          <a:blip r:embed="rId2"/>
          <a:stretch>
            <a:fillRect/>
          </a:stretch>
        </p:blipFill>
        <p:spPr>
          <a:xfrm>
            <a:off x="998718" y="2141536"/>
            <a:ext cx="5097283" cy="4351339"/>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olo 1"/>
          <p:cNvSpPr txBox="1">
            <a:spLocks noGrp="1"/>
          </p:cNvSpPr>
          <p:nvPr>
            <p:ph type="title"/>
          </p:nvPr>
        </p:nvSpPr>
        <p:spPr>
          <a:prstGeom prst="rect">
            <a:avLst/>
          </a:prstGeom>
        </p:spPr>
        <p:txBody>
          <a:bodyPr/>
          <a:lstStyle>
            <a:lvl1pPr>
              <a:defRPr sz="3600" b="1">
                <a:solidFill>
                  <a:srgbClr val="374151"/>
                </a:solidFill>
                <a:latin typeface="Times New Roman"/>
                <a:ea typeface="Times New Roman"/>
                <a:cs typeface="Times New Roman"/>
                <a:sym typeface="Times New Roman"/>
              </a:defRPr>
            </a:lvl1pPr>
          </a:lstStyle>
          <a:p>
            <a:r>
              <a:t>Correlazione tra immigrazione ed emigrazione e cause scatenanti nel Nord Italia.</a:t>
            </a:r>
          </a:p>
        </p:txBody>
      </p:sp>
      <p:sp>
        <p:nvSpPr>
          <p:cNvPr id="126" name="CasellaDiTesto 3"/>
          <p:cNvSpPr txBox="1"/>
          <p:nvPr/>
        </p:nvSpPr>
        <p:spPr>
          <a:xfrm>
            <a:off x="6384948" y="1911350"/>
            <a:ext cx="5107284" cy="4398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400">
                <a:solidFill>
                  <a:srgbClr val="374151"/>
                </a:solidFill>
                <a:latin typeface="Times New Roman"/>
                <a:ea typeface="Times New Roman"/>
                <a:cs typeface="Times New Roman"/>
                <a:sym typeface="Times New Roman"/>
              </a:defRPr>
            </a:pPr>
            <a:r>
              <a:t>Nel sesto grafico l'elemento distintivo consiste nell'analisi delle regioni del </a:t>
            </a:r>
            <a:r>
              <a:rPr b="1"/>
              <a:t>Nord</a:t>
            </a:r>
            <a:r>
              <a:t>. Entrambi i grafici (quinto e sesto) hanno lo scopo di fornire una panoramica completa dell'Italia, evidenziare le differenze tra il Nord e il Sud in termini di dinamiche migratorie </a:t>
            </a:r>
          </a:p>
          <a:p>
            <a:pPr>
              <a:defRPr sz="2400">
                <a:solidFill>
                  <a:srgbClr val="374151"/>
                </a:solidFill>
                <a:latin typeface="Times New Roman"/>
                <a:ea typeface="Times New Roman"/>
                <a:cs typeface="Times New Roman"/>
                <a:sym typeface="Times New Roman"/>
              </a:defRPr>
            </a:pPr>
            <a:endParaRPr/>
          </a:p>
          <a:p>
            <a:pPr>
              <a:defRPr sz="2800" i="1">
                <a:solidFill>
                  <a:srgbClr val="374151"/>
                </a:solidFill>
                <a:latin typeface="Times New Roman"/>
                <a:ea typeface="Times New Roman"/>
                <a:cs typeface="Times New Roman"/>
                <a:sym typeface="Times New Roman"/>
              </a:defRPr>
            </a:pPr>
            <a:endParaRPr/>
          </a:p>
          <a:p>
            <a:pPr>
              <a:defRPr sz="2000" i="1">
                <a:solidFill>
                  <a:srgbClr val="00B050"/>
                </a:solidFill>
                <a:latin typeface="Times New Roman"/>
                <a:ea typeface="Times New Roman"/>
                <a:cs typeface="Times New Roman"/>
                <a:sym typeface="Times New Roman"/>
              </a:defRPr>
            </a:pPr>
            <a:r>
              <a:t>Il parametro "povertà delle famiglie" sintetizza il nome del database, che calcola la percentuale di famiglie che non è in grado di sostenere una spesa imprevista su un totale di 100 famiglie</a:t>
            </a:r>
          </a:p>
        </p:txBody>
      </p:sp>
      <p:pic>
        <p:nvPicPr>
          <p:cNvPr id="127" name="Segnaposto contenuto 8" descr="Segnaposto contenuto 8"/>
          <p:cNvPicPr>
            <a:picLocks noChangeAspect="1"/>
          </p:cNvPicPr>
          <p:nvPr/>
        </p:nvPicPr>
        <p:blipFill>
          <a:blip r:embed="rId2"/>
          <a:stretch>
            <a:fillRect/>
          </a:stretch>
        </p:blipFill>
        <p:spPr>
          <a:xfrm>
            <a:off x="654048" y="2090171"/>
            <a:ext cx="5097283" cy="4351338"/>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Tema di Office">
  <a:themeElements>
    <a:clrScheme name="Tema di Office">
      <a:dk1>
        <a:srgbClr val="000000"/>
      </a:dk1>
      <a:lt1>
        <a:srgbClr val="DAE3F3">
          <a:alpha val="67000"/>
        </a:srgbClr>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Tema di Office">
      <a:majorFont>
        <a:latin typeface="Calibri"/>
        <a:ea typeface="Calibri"/>
        <a:cs typeface="Calibri"/>
      </a:majorFont>
      <a:minorFont>
        <a:latin typeface="Helvetica"/>
        <a:ea typeface="Helvetica"/>
        <a:cs typeface="Helvetica"/>
      </a:minorFont>
    </a:fontScheme>
    <a:fmtScheme name="Tema di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ma di Office">
  <a:themeElements>
    <a:clrScheme name="Tema di 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Tema di Office">
      <a:majorFont>
        <a:latin typeface="Calibri"/>
        <a:ea typeface="Calibri"/>
        <a:cs typeface="Calibri"/>
      </a:majorFont>
      <a:minorFont>
        <a:latin typeface="Helvetica"/>
        <a:ea typeface="Helvetica"/>
        <a:cs typeface="Helvetica"/>
      </a:minorFont>
    </a:fontScheme>
    <a:fmtScheme name="Tema di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51</TotalTime>
  <Words>652</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10</vt:i4>
      </vt:variant>
    </vt:vector>
  </HeadingPairs>
  <TitlesOfParts>
    <vt:vector size="16" baseType="lpstr">
      <vt:lpstr>Arial</vt:lpstr>
      <vt:lpstr>Calibri</vt:lpstr>
      <vt:lpstr>Calibri Light</vt:lpstr>
      <vt:lpstr>Söhne</vt:lpstr>
      <vt:lpstr>Times New Roman</vt:lpstr>
      <vt:lpstr>Tema di Office</vt:lpstr>
      <vt:lpstr> Progetto Big Data </vt:lpstr>
      <vt:lpstr>Presentazione standard di PowerPoint</vt:lpstr>
      <vt:lpstr>Presentazione standard di PowerPoint</vt:lpstr>
      <vt:lpstr> Analisi numerica del fenomeno di immigrazione ed emigrazione </vt:lpstr>
      <vt:lpstr> Confronto numerico suddiviso per fasce d'età. </vt:lpstr>
      <vt:lpstr> Conteggio dell'immigrazione per regioni. </vt:lpstr>
      <vt:lpstr>Conteggio dell'emigrazione per regioni</vt:lpstr>
      <vt:lpstr>Correlazione tra immigrazione ed emigrazione e cause scatenanti nel Sud Italia.</vt:lpstr>
      <vt:lpstr>Correlazione tra immigrazione ed emigrazione e cause scatenanti nel Nord Italia.</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Progetto Big Data </dc:title>
  <dc:creator>Matteo Manganiello</dc:creator>
  <cp:lastModifiedBy>Matteo Manganiello</cp:lastModifiedBy>
  <cp:revision>4</cp:revision>
  <dcterms:modified xsi:type="dcterms:W3CDTF">2024-01-25T11:28:21Z</dcterms:modified>
</cp:coreProperties>
</file>