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5" r:id="rId11"/>
    <p:sldId id="266" r:id="rId12"/>
    <p:sldId id="267" r:id="rId13"/>
    <p:sldId id="268" r:id="rId14"/>
    <p:sldId id="263" r:id="rId15"/>
    <p:sldId id="264" r:id="rId16"/>
    <p:sldId id="271" r:id="rId17"/>
    <p:sldId id="272" r:id="rId18"/>
    <p:sldId id="273" r:id="rId19"/>
  </p:sldIdLst>
  <p:sldSz cx="9144000" cy="6858000" type="screen4x3"/>
  <p:notesSz cx="7104063" cy="10234613"/>
  <p:custShowLst>
    <p:custShow name="Presentazione personalizzata 1" id="0">
      <p:sldLst>
        <p:sld r:id="rId11"/>
      </p:sldLst>
    </p:custShow>
  </p:custShow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FA54"/>
    <a:srgbClr val="F5F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94" y="-186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B1463-F3EA-4CB0-B07A-A72F0472D0C2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65DC-F0CC-491B-8BDA-91C61432B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8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1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68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2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05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5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56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75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14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27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81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132A-3166-4966-B89C-CE5A9004FDC0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412AF-90E9-4267-A2D1-348CC5CD10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19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2" Type="http://schemas.microsoft.com/office/2007/relationships/media" Target="../media/media2.wav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2" Type="http://schemas.microsoft.com/office/2007/relationships/media" Target="../media/media1.wav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/>
          <p:cNvGrpSpPr/>
          <p:nvPr/>
        </p:nvGrpSpPr>
        <p:grpSpPr>
          <a:xfrm>
            <a:off x="1187624" y="1268760"/>
            <a:ext cx="1512168" cy="3375744"/>
            <a:chOff x="1187624" y="1268760"/>
            <a:chExt cx="1512168" cy="3375744"/>
          </a:xfrm>
        </p:grpSpPr>
        <p:sp>
          <p:nvSpPr>
            <p:cNvPr id="4" name="Rettangolo 3"/>
            <p:cNvSpPr/>
            <p:nvPr/>
          </p:nvSpPr>
          <p:spPr>
            <a:xfrm>
              <a:off x="1187624" y="1268760"/>
              <a:ext cx="1512168" cy="5760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Button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>
              <a:off x="1898959" y="1844824"/>
              <a:ext cx="0" cy="2799680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ttore 2 16"/>
          <p:cNvCxnSpPr/>
          <p:nvPr/>
        </p:nvCxnSpPr>
        <p:spPr>
          <a:xfrm flipV="1">
            <a:off x="1898959" y="2589819"/>
            <a:ext cx="233961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3653285" y="133926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OBSERVER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248421" y="791290"/>
            <a:ext cx="139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OBSERVABLE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2112454" y="2059764"/>
            <a:ext cx="1608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actionPerformed</a:t>
            </a:r>
            <a:r>
              <a:rPr lang="it-IT" sz="1400" dirty="0" smtClean="0"/>
              <a:t>(</a:t>
            </a:r>
          </a:p>
          <a:p>
            <a:r>
              <a:rPr lang="it-IT" sz="1400" dirty="0" smtClean="0"/>
              <a:t>         </a:t>
            </a:r>
            <a:r>
              <a:rPr lang="it-IT" sz="1400" dirty="0" err="1" smtClean="0"/>
              <a:t>ActionEvent</a:t>
            </a:r>
            <a:r>
              <a:rPr lang="it-IT" sz="1400" dirty="0" smtClean="0"/>
              <a:t> e)</a:t>
            </a:r>
            <a:endParaRPr lang="it-IT" sz="1400" dirty="0"/>
          </a:p>
        </p:txBody>
      </p:sp>
      <p:grpSp>
        <p:nvGrpSpPr>
          <p:cNvPr id="47" name="Gruppo 46"/>
          <p:cNvGrpSpPr/>
          <p:nvPr/>
        </p:nvGrpSpPr>
        <p:grpSpPr>
          <a:xfrm>
            <a:off x="3406845" y="503258"/>
            <a:ext cx="1663459" cy="4243673"/>
            <a:chOff x="3406845" y="503258"/>
            <a:chExt cx="1663459" cy="4243673"/>
          </a:xfrm>
        </p:grpSpPr>
        <p:sp>
          <p:nvSpPr>
            <p:cNvPr id="34" name="Rettangolo 33"/>
            <p:cNvSpPr/>
            <p:nvPr/>
          </p:nvSpPr>
          <p:spPr>
            <a:xfrm>
              <a:off x="3406845" y="503258"/>
              <a:ext cx="1663459" cy="5760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ActionListener</a:t>
              </a:r>
              <a:endParaRPr lang="it-IT" dirty="0"/>
            </a:p>
          </p:txBody>
        </p:sp>
        <p:cxnSp>
          <p:nvCxnSpPr>
            <p:cNvPr id="40" name="Connettore 1 39"/>
            <p:cNvCxnSpPr>
              <a:stCxn id="34" idx="2"/>
            </p:cNvCxnSpPr>
            <p:nvPr/>
          </p:nvCxnSpPr>
          <p:spPr>
            <a:xfrm flipH="1">
              <a:off x="4238573" y="1079322"/>
              <a:ext cx="2" cy="36676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ttore 1 44"/>
          <p:cNvCxnSpPr/>
          <p:nvPr/>
        </p:nvCxnSpPr>
        <p:spPr>
          <a:xfrm>
            <a:off x="3068766" y="133926"/>
            <a:ext cx="0" cy="473523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o 59"/>
          <p:cNvGrpSpPr/>
          <p:nvPr/>
        </p:nvGrpSpPr>
        <p:grpSpPr>
          <a:xfrm>
            <a:off x="7452320" y="518560"/>
            <a:ext cx="1512168" cy="4125944"/>
            <a:chOff x="7452320" y="518560"/>
            <a:chExt cx="1512168" cy="4125944"/>
          </a:xfrm>
        </p:grpSpPr>
        <p:sp>
          <p:nvSpPr>
            <p:cNvPr id="57" name="Rettangolo 56"/>
            <p:cNvSpPr/>
            <p:nvPr/>
          </p:nvSpPr>
          <p:spPr>
            <a:xfrm>
              <a:off x="7452320" y="518560"/>
              <a:ext cx="1512168" cy="5760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Led</a:t>
              </a:r>
              <a:endParaRPr lang="it-IT" dirty="0"/>
            </a:p>
          </p:txBody>
        </p:sp>
        <p:cxnSp>
          <p:nvCxnSpPr>
            <p:cNvPr id="58" name="Connettore 1 57"/>
            <p:cNvCxnSpPr>
              <a:stCxn id="57" idx="2"/>
            </p:cNvCxnSpPr>
            <p:nvPr/>
          </p:nvCxnSpPr>
          <p:spPr>
            <a:xfrm>
              <a:off x="8208404" y="1094624"/>
              <a:ext cx="0" cy="3549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nettore 2 61"/>
          <p:cNvCxnSpPr/>
          <p:nvPr/>
        </p:nvCxnSpPr>
        <p:spPr>
          <a:xfrm>
            <a:off x="4238575" y="3717032"/>
            <a:ext cx="396982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>
            <a:off x="6911429" y="3409255"/>
            <a:ext cx="761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switch</a:t>
            </a:r>
            <a:r>
              <a:rPr lang="it-IT" sz="1400" dirty="0" smtClean="0"/>
              <a:t>()</a:t>
            </a:r>
            <a:endParaRPr lang="it-IT" sz="14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8028384" y="89661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POJO</a:t>
            </a:r>
            <a:endParaRPr lang="it-IT" dirty="0"/>
          </a:p>
        </p:txBody>
      </p:sp>
      <p:cxnSp>
        <p:nvCxnSpPr>
          <p:cNvPr id="27" name="Connettore 1 26"/>
          <p:cNvCxnSpPr/>
          <p:nvPr/>
        </p:nvCxnSpPr>
        <p:spPr>
          <a:xfrm>
            <a:off x="7335764" y="155124"/>
            <a:ext cx="0" cy="471403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1123738" y="5157192"/>
            <a:ext cx="6819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it-IT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Works, </a:t>
            </a:r>
            <a:r>
              <a:rPr lang="it-IT" sz="5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but</a:t>
            </a:r>
            <a:r>
              <a:rPr lang="it-IT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it-IT" sz="5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it</a:t>
            </a:r>
            <a:r>
              <a:rPr lang="it-IT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it-IT" sz="5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is</a:t>
            </a:r>
            <a:r>
              <a:rPr lang="it-IT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‘</a:t>
            </a:r>
            <a:r>
              <a:rPr lang="it-IT" sz="5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wrong</a:t>
            </a:r>
            <a:r>
              <a:rPr lang="it-IT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’</a:t>
            </a:r>
            <a:endParaRPr lang="it-IT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6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18"/>
    </mc:Choice>
    <mc:Fallback xmlns="">
      <p:transition spd="slow" advTm="17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/>
      <p:bldP spid="65" grpId="0"/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arrotondato 30"/>
          <p:cNvSpPr/>
          <p:nvPr/>
        </p:nvSpPr>
        <p:spPr>
          <a:xfrm>
            <a:off x="913306" y="3028179"/>
            <a:ext cx="3655742" cy="19849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120117" y="5157426"/>
            <a:ext cx="3087342" cy="37760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  (or </a:t>
            </a:r>
            <a:r>
              <a:rPr lang="it-IT" dirty="0" err="1" smtClean="0"/>
              <a:t>Inherits</a:t>
            </a:r>
            <a:r>
              <a:rPr lang="it-IT" dirty="0" smtClean="0"/>
              <a:t>)?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FF0000"/>
                </a:solidFill>
              </a:rPr>
              <a:t>Button </a:t>
            </a:r>
            <a:r>
              <a:rPr lang="it-IT" sz="3200" dirty="0">
                <a:solidFill>
                  <a:srgbClr val="FF0000"/>
                </a:solidFill>
              </a:rPr>
              <a:t>: </a:t>
            </a:r>
            <a:r>
              <a:rPr lang="it-IT" sz="3200" dirty="0" smtClean="0">
                <a:solidFill>
                  <a:srgbClr val="FF0000"/>
                </a:solidFill>
              </a:rPr>
              <a:t>Analysis </a:t>
            </a:r>
            <a:r>
              <a:rPr lang="it-IT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it-IT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</a:t>
            </a:r>
            <a:r>
              <a:rPr lang="it-IT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it-IT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it-IT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</a:t>
            </a:r>
            <a:r>
              <a:rPr lang="it-IT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?)</a:t>
            </a:r>
            <a:endParaRPr lang="it-IT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347864" y="4513489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453631" y="3078675"/>
            <a:ext cx="990110" cy="288032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</a:t>
            </a:r>
            <a:endParaRPr lang="it-IT" dirty="0"/>
          </a:p>
        </p:txBody>
      </p:sp>
      <p:cxnSp>
        <p:nvCxnSpPr>
          <p:cNvPr id="15" name="Connettore 2 14"/>
          <p:cNvCxnSpPr>
            <a:stCxn id="6" idx="2"/>
            <a:endCxn id="20" idx="0"/>
          </p:cNvCxnSpPr>
          <p:nvPr/>
        </p:nvCxnSpPr>
        <p:spPr>
          <a:xfrm>
            <a:off x="3842919" y="4801521"/>
            <a:ext cx="729081" cy="83243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/>
          <p:cNvGrpSpPr/>
          <p:nvPr/>
        </p:nvGrpSpPr>
        <p:grpSpPr>
          <a:xfrm>
            <a:off x="251520" y="5633958"/>
            <a:ext cx="8640960" cy="523601"/>
            <a:chOff x="251520" y="5633958"/>
            <a:chExt cx="8640960" cy="523601"/>
          </a:xfrm>
        </p:grpSpPr>
        <p:sp>
          <p:nvSpPr>
            <p:cNvPr id="20" name="Rettangolo 19"/>
            <p:cNvSpPr/>
            <p:nvPr/>
          </p:nvSpPr>
          <p:spPr>
            <a:xfrm>
              <a:off x="251520" y="5633958"/>
              <a:ext cx="8640960" cy="5236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2339752" y="5747550"/>
              <a:ext cx="1798711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ButtonImplGui</a:t>
              </a:r>
              <a:endParaRPr lang="it-IT" dirty="0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567921" y="5738952"/>
              <a:ext cx="1869895" cy="2796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ButtonImplGpio</a:t>
              </a:r>
              <a:endParaRPr lang="it-IT" dirty="0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6565596" y="5745189"/>
              <a:ext cx="2097423" cy="2796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ButtonImplArduino</a:t>
              </a:r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508704" y="5745189"/>
              <a:ext cx="1572012" cy="2796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ButtonMock</a:t>
              </a:r>
              <a:endParaRPr lang="it-IT" dirty="0"/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913306" y="6237312"/>
            <a:ext cx="670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entities</a:t>
            </a:r>
            <a:r>
              <a:rPr lang="it-IT" dirty="0" smtClean="0"/>
              <a:t> must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:  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IButtonmpl</a:t>
            </a:r>
            <a:endParaRPr lang="it-IT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581443" y="3704848"/>
            <a:ext cx="1339919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BASIC DOMAIN</a:t>
            </a:r>
          </a:p>
          <a:p>
            <a:r>
              <a:rPr lang="it-IT" sz="1400" dirty="0" smtClean="0"/>
              <a:t>‘COMPONENTS’</a:t>
            </a:r>
            <a:endParaRPr lang="it-IT" sz="1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913306" y="1484784"/>
            <a:ext cx="20707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An </a:t>
            </a:r>
            <a:r>
              <a:rPr lang="it-IT" dirty="0" err="1" smtClean="0"/>
              <a:t>observable</a:t>
            </a:r>
            <a:r>
              <a:rPr lang="it-IT" dirty="0" smtClean="0"/>
              <a:t> POJO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885080" y="2104849"/>
            <a:ext cx="614726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An </a:t>
            </a:r>
            <a:r>
              <a:rPr lang="it-IT" dirty="0" err="1" smtClean="0"/>
              <a:t>Actor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i="1" dirty="0" err="1" smtClean="0">
                <a:solidFill>
                  <a:srgbClr val="C00000"/>
                </a:solidFill>
              </a:rPr>
              <a:t>emits</a:t>
            </a:r>
            <a:r>
              <a:rPr lang="it-IT" i="1" dirty="0" smtClean="0">
                <a:solidFill>
                  <a:srgbClr val="C00000"/>
                </a:solidFill>
              </a:rPr>
              <a:t> </a:t>
            </a:r>
            <a:r>
              <a:rPr lang="it-IT" i="1" dirty="0" err="1" smtClean="0">
                <a:solidFill>
                  <a:srgbClr val="C00000"/>
                </a:solidFill>
              </a:rPr>
              <a:t>events</a:t>
            </a:r>
            <a:r>
              <a:rPr lang="it-IT" dirty="0" smtClean="0"/>
              <a:t> or </a:t>
            </a:r>
            <a:r>
              <a:rPr lang="it-IT" dirty="0" err="1" smtClean="0">
                <a:solidFill>
                  <a:srgbClr val="C00000"/>
                </a:solidFill>
              </a:rPr>
              <a:t>sends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messages</a:t>
            </a:r>
            <a:endParaRPr lang="it-IT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An </a:t>
            </a:r>
            <a:r>
              <a:rPr lang="it-IT" dirty="0" err="1" smtClean="0"/>
              <a:t>oservable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C00000"/>
                </a:solidFill>
              </a:rPr>
              <a:t>send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messages</a:t>
            </a:r>
            <a:r>
              <a:rPr lang="it-IT" dirty="0" smtClean="0">
                <a:solidFill>
                  <a:srgbClr val="C00000"/>
                </a:solidFill>
              </a:rPr>
              <a:t> to </a:t>
            </a:r>
            <a:r>
              <a:rPr lang="it-IT" dirty="0" err="1" smtClean="0">
                <a:solidFill>
                  <a:srgbClr val="C00000"/>
                </a:solidFill>
              </a:rPr>
              <a:t>registered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entities</a:t>
            </a:r>
            <a:endParaRPr lang="it-IT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 </a:t>
            </a:r>
            <a:r>
              <a:rPr lang="it-IT" dirty="0" err="1" smtClean="0">
                <a:solidFill>
                  <a:srgbClr val="C00000"/>
                </a:solidFill>
              </a:rPr>
              <a:t>publisher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of information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151807" y="1689351"/>
            <a:ext cx="171475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Serial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TCP / UDP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…</a:t>
            </a:r>
          </a:p>
        </p:txBody>
      </p:sp>
      <p:cxnSp>
        <p:nvCxnSpPr>
          <p:cNvPr id="29" name="Connettore 4 28"/>
          <p:cNvCxnSpPr>
            <a:stCxn id="8" idx="2"/>
            <a:endCxn id="6" idx="1"/>
          </p:cNvCxnSpPr>
          <p:nvPr/>
        </p:nvCxnSpPr>
        <p:spPr>
          <a:xfrm rot="16200000" flipH="1">
            <a:off x="2002876" y="3312517"/>
            <a:ext cx="1290798" cy="1399178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017926" y="1545335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569048" y="4284096"/>
            <a:ext cx="415235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C00000"/>
                </a:solidFill>
              </a:rPr>
              <a:t>GOAL (non-</a:t>
            </a:r>
            <a:r>
              <a:rPr lang="it-IT" dirty="0" err="1" smtClean="0">
                <a:solidFill>
                  <a:srgbClr val="C00000"/>
                </a:solidFill>
              </a:rPr>
              <a:t>functional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requirement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it-IT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reusable</a:t>
            </a:r>
            <a:r>
              <a:rPr lang="it-IT" dirty="0" smtClean="0"/>
              <a:t> software ‘</a:t>
            </a:r>
            <a:r>
              <a:rPr lang="it-IT" dirty="0" err="1" smtClean="0"/>
              <a:t>components</a:t>
            </a:r>
            <a:r>
              <a:rPr lang="it-IT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 </a:t>
            </a:r>
            <a:r>
              <a:rPr lang="it-IT" dirty="0" err="1" smtClean="0"/>
              <a:t>button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an IOT </a:t>
            </a:r>
            <a:r>
              <a:rPr lang="it-IT" dirty="0" err="1" smtClean="0"/>
              <a:t>device</a:t>
            </a:r>
            <a:endParaRPr lang="it-IT" dirty="0" smtClean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20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9"/>
    </mc:Choice>
    <mc:Fallback xmlns="">
      <p:transition spd="slow" advTm="11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1" grpId="0" animBg="1"/>
      <p:bldP spid="12" grpId="0" animBg="1"/>
      <p:bldP spid="2" grpId="0" animBg="1"/>
      <p:bldP spid="6" grpId="0" animBg="1"/>
      <p:bldP spid="8" grpId="0" animBg="1"/>
      <p:bldP spid="21" grpId="0"/>
      <p:bldP spid="32" grpId="0" animBg="1"/>
      <p:bldP spid="23" grpId="0" animBg="1"/>
      <p:bldP spid="26" grpId="0" animBg="1"/>
      <p:bldP spid="27" grpId="0" animBg="1"/>
      <p:bldP spid="33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BLS and MQTT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715158" y="1761442"/>
            <a:ext cx="1246161" cy="350325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qabutton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7483910" y="1743300"/>
            <a:ext cx="990110" cy="288032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qaled</a:t>
            </a:r>
            <a:endParaRPr lang="it-IT" dirty="0"/>
          </a:p>
        </p:txBody>
      </p:sp>
      <p:cxnSp>
        <p:nvCxnSpPr>
          <p:cNvPr id="7" name="Connettore 2 6"/>
          <p:cNvCxnSpPr>
            <a:stCxn id="3" idx="3"/>
            <a:endCxn id="5" idx="1"/>
          </p:cNvCxnSpPr>
          <p:nvPr/>
        </p:nvCxnSpPr>
        <p:spPr>
          <a:xfrm flipV="1">
            <a:off x="1961319" y="1887316"/>
            <a:ext cx="5522591" cy="4928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824194" y="18773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8012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328717" y="1529867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TCP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3523470" y="2506532"/>
            <a:ext cx="244827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Mqtt</a:t>
            </a:r>
            <a:r>
              <a:rPr lang="it-IT" dirty="0" smtClean="0"/>
              <a:t> server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dirty="0" err="1" smtClean="0">
                <a:solidFill>
                  <a:schemeClr val="tx1"/>
                </a:solidFill>
              </a:rPr>
              <a:t>opic</a:t>
            </a:r>
            <a:r>
              <a:rPr lang="it-IT" dirty="0" smtClean="0">
                <a:solidFill>
                  <a:schemeClr val="tx1"/>
                </a:solidFill>
              </a:rPr>
              <a:t> :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b="1" dirty="0" err="1" smtClean="0">
                <a:solidFill>
                  <a:srgbClr val="0070C0"/>
                </a:solidFill>
              </a:rPr>
              <a:t>unibo</a:t>
            </a:r>
            <a:r>
              <a:rPr lang="it-IT" b="1" dirty="0" smtClean="0">
                <a:solidFill>
                  <a:srgbClr val="0070C0"/>
                </a:solidFill>
              </a:rPr>
              <a:t>/</a:t>
            </a:r>
            <a:r>
              <a:rPr lang="it-IT" b="1" dirty="0" err="1" smtClean="0">
                <a:solidFill>
                  <a:srgbClr val="0070C0"/>
                </a:solidFill>
              </a:rPr>
              <a:t>qasystem</a:t>
            </a:r>
            <a:endParaRPr lang="it-IT" b="1" dirty="0">
              <a:solidFill>
                <a:srgbClr val="0070C0"/>
              </a:solidFill>
            </a:endParaRPr>
          </a:p>
        </p:txBody>
      </p:sp>
      <p:cxnSp>
        <p:nvCxnSpPr>
          <p:cNvPr id="14" name="Connettore 4 13"/>
          <p:cNvCxnSpPr>
            <a:stCxn id="3" idx="2"/>
            <a:endCxn id="10" idx="1"/>
          </p:cNvCxnSpPr>
          <p:nvPr/>
        </p:nvCxnSpPr>
        <p:spPr>
          <a:xfrm rot="16200000" flipH="1">
            <a:off x="2035450" y="1414555"/>
            <a:ext cx="790809" cy="218523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5" idx="2"/>
            <a:endCxn id="10" idx="3"/>
          </p:cNvCxnSpPr>
          <p:nvPr/>
        </p:nvCxnSpPr>
        <p:spPr>
          <a:xfrm rot="5400000">
            <a:off x="6539732" y="1463343"/>
            <a:ext cx="871244" cy="2007223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2163762" y="293330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437963" y="2902575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subscribe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2961971" y="3328571"/>
            <a:ext cx="352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</a:t>
            </a:r>
            <a:r>
              <a:rPr lang="it-IT" dirty="0" smtClean="0"/>
              <a:t>erver: </a:t>
            </a:r>
            <a:r>
              <a:rPr lang="it-IT" b="1" dirty="0" smtClean="0">
                <a:solidFill>
                  <a:srgbClr val="0070C0"/>
                </a:solidFill>
              </a:rPr>
              <a:t>tcp</a:t>
            </a:r>
            <a:r>
              <a:rPr lang="it-IT" b="1" dirty="0">
                <a:solidFill>
                  <a:srgbClr val="0070C0"/>
                </a:solidFill>
              </a:rPr>
              <a:t>://m2m.eclipse.org:1883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931182" y="3946692"/>
            <a:ext cx="269112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Every</a:t>
            </a:r>
            <a:r>
              <a:rPr lang="it-IT" dirty="0" smtClean="0"/>
              <a:t> msg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sent</a:t>
            </a:r>
            <a:r>
              <a:rPr lang="it-IT" dirty="0" smtClean="0"/>
              <a:t> via </a:t>
            </a:r>
            <a:r>
              <a:rPr lang="it-IT" dirty="0" err="1" smtClean="0"/>
              <a:t>mqtt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110516" y="3914426"/>
            <a:ext cx="344113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Subscribe</a:t>
            </a:r>
            <a:r>
              <a:rPr lang="it-IT" dirty="0" smtClean="0"/>
              <a:t>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70C0"/>
                </a:solidFill>
              </a:rPr>
              <a:t>messageArrived</a:t>
            </a:r>
            <a:endParaRPr lang="it-IT" b="1" dirty="0">
              <a:solidFill>
                <a:srgbClr val="0070C0"/>
              </a:solidFill>
            </a:endParaRPr>
          </a:p>
          <a:p>
            <a:r>
              <a:rPr lang="it-IT" i="1" dirty="0" err="1"/>
              <a:t>s</a:t>
            </a:r>
            <a:r>
              <a:rPr lang="it-IT" i="1" dirty="0" err="1" smtClean="0"/>
              <a:t>ends</a:t>
            </a:r>
            <a:r>
              <a:rPr lang="it-IT" i="1" dirty="0" smtClean="0"/>
              <a:t> the  </a:t>
            </a:r>
            <a:r>
              <a:rPr lang="it-IT" i="1" dirty="0" err="1" smtClean="0"/>
              <a:t>message</a:t>
            </a:r>
            <a:r>
              <a:rPr lang="it-IT" i="1" dirty="0" smtClean="0"/>
              <a:t> to the </a:t>
            </a:r>
            <a:r>
              <a:rPr lang="it-IT" i="1" dirty="0" err="1" smtClean="0"/>
              <a:t>actor</a:t>
            </a:r>
            <a:endParaRPr lang="it-IT" i="1" dirty="0"/>
          </a:p>
        </p:txBody>
      </p:sp>
      <p:cxnSp>
        <p:nvCxnSpPr>
          <p:cNvPr id="30" name="Connettore 1 29"/>
          <p:cNvCxnSpPr/>
          <p:nvPr/>
        </p:nvCxnSpPr>
        <p:spPr>
          <a:xfrm flipV="1">
            <a:off x="3955518" y="1529867"/>
            <a:ext cx="1154998" cy="5819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3955518" y="1642436"/>
            <a:ext cx="1154998" cy="469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1471622" y="4668777"/>
            <a:ext cx="67825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smtClean="0"/>
              <a:t>msg</a:t>
            </a:r>
            <a:r>
              <a:rPr lang="it-IT" dirty="0"/>
              <a:t>( MSGID, MSGTYPE, SENDER, RECEIVER, CONTENT, SEQNUM )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219783" y="5949280"/>
            <a:ext cx="678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projects</a:t>
            </a:r>
            <a:r>
              <a:rPr lang="it-IT" dirty="0"/>
              <a:t> </a:t>
            </a:r>
            <a:r>
              <a:rPr lang="it-IT" dirty="0" smtClean="0"/>
              <a:t> :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it.unibo.qactor.mqtt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dirty="0"/>
              <a:t>	 </a:t>
            </a:r>
            <a:r>
              <a:rPr lang="it-IT" dirty="0" smtClean="0"/>
              <a:t>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it.unibo.bls2016.qa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blsRaspButtonEvent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9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Mqtt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467544" y="2377294"/>
            <a:ext cx="1246161" cy="350325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qabutton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7236296" y="2359152"/>
            <a:ext cx="990110" cy="288032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qaled</a:t>
            </a:r>
            <a:endParaRPr lang="it-IT" dirty="0"/>
          </a:p>
        </p:txBody>
      </p:sp>
      <p:cxnSp>
        <p:nvCxnSpPr>
          <p:cNvPr id="7" name="Connettore 2 6"/>
          <p:cNvCxnSpPr>
            <a:stCxn id="3" idx="3"/>
            <a:endCxn id="5" idx="1"/>
          </p:cNvCxnSpPr>
          <p:nvPr/>
        </p:nvCxnSpPr>
        <p:spPr>
          <a:xfrm flipV="1">
            <a:off x="1713705" y="2503168"/>
            <a:ext cx="5522591" cy="4928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576580" y="2493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8012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081103" y="2145719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TCP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3275856" y="3122384"/>
            <a:ext cx="244827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Mqtt</a:t>
            </a:r>
            <a:r>
              <a:rPr lang="it-IT" dirty="0" smtClean="0"/>
              <a:t> server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dirty="0" err="1" smtClean="0">
                <a:solidFill>
                  <a:schemeClr val="tx1"/>
                </a:solidFill>
              </a:rPr>
              <a:t>opic</a:t>
            </a:r>
            <a:r>
              <a:rPr lang="it-IT" dirty="0" smtClean="0">
                <a:solidFill>
                  <a:schemeClr val="tx1"/>
                </a:solidFill>
              </a:rPr>
              <a:t> :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b="1" dirty="0" err="1" smtClean="0">
                <a:solidFill>
                  <a:srgbClr val="0070C0"/>
                </a:solidFill>
              </a:rPr>
              <a:t>unibo</a:t>
            </a:r>
            <a:r>
              <a:rPr lang="it-IT" b="1" dirty="0" smtClean="0">
                <a:solidFill>
                  <a:srgbClr val="0070C0"/>
                </a:solidFill>
              </a:rPr>
              <a:t>/</a:t>
            </a:r>
            <a:r>
              <a:rPr lang="it-IT" b="1" dirty="0" err="1" smtClean="0">
                <a:solidFill>
                  <a:srgbClr val="0070C0"/>
                </a:solidFill>
              </a:rPr>
              <a:t>qasystem</a:t>
            </a:r>
            <a:endParaRPr lang="it-IT" b="1" dirty="0">
              <a:solidFill>
                <a:srgbClr val="0070C0"/>
              </a:solidFill>
            </a:endParaRPr>
          </a:p>
        </p:txBody>
      </p:sp>
      <p:cxnSp>
        <p:nvCxnSpPr>
          <p:cNvPr id="14" name="Connettore 4 13"/>
          <p:cNvCxnSpPr>
            <a:stCxn id="3" idx="2"/>
            <a:endCxn id="10" idx="1"/>
          </p:cNvCxnSpPr>
          <p:nvPr/>
        </p:nvCxnSpPr>
        <p:spPr>
          <a:xfrm rot="16200000" flipH="1">
            <a:off x="1787836" y="2030407"/>
            <a:ext cx="790809" cy="218523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5" idx="2"/>
            <a:endCxn id="10" idx="3"/>
          </p:cNvCxnSpPr>
          <p:nvPr/>
        </p:nvCxnSpPr>
        <p:spPr>
          <a:xfrm rot="5400000">
            <a:off x="6292118" y="2079195"/>
            <a:ext cx="871244" cy="2007223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1916148" y="354915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190349" y="3518427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subscribe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308416" y="1340768"/>
            <a:ext cx="20401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-</a:t>
            </a:r>
            <a:r>
              <a:rPr lang="it-IT" dirty="0" err="1" smtClean="0"/>
              <a:t>mqtt</a:t>
            </a:r>
            <a:r>
              <a:rPr lang="it-IT" dirty="0" smtClean="0"/>
              <a:t> server : </a:t>
            </a:r>
            <a:r>
              <a:rPr lang="it-IT" dirty="0" err="1" smtClean="0"/>
              <a:t>topic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6853128" y="1340768"/>
            <a:ext cx="20401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-</a:t>
            </a:r>
            <a:r>
              <a:rPr lang="it-IT" dirty="0" err="1" smtClean="0"/>
              <a:t>mqtt</a:t>
            </a:r>
            <a:r>
              <a:rPr lang="it-IT" dirty="0" smtClean="0"/>
              <a:t> server : </a:t>
            </a:r>
            <a:r>
              <a:rPr lang="it-IT" dirty="0" err="1" smtClean="0"/>
              <a:t>topic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2714357" y="3944423"/>
            <a:ext cx="352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</a:t>
            </a:r>
            <a:r>
              <a:rPr lang="it-IT" dirty="0" smtClean="0"/>
              <a:t>erver: </a:t>
            </a:r>
            <a:r>
              <a:rPr lang="it-IT" b="1" dirty="0" smtClean="0">
                <a:solidFill>
                  <a:srgbClr val="0070C0"/>
                </a:solidFill>
              </a:rPr>
              <a:t>tcp</a:t>
            </a:r>
            <a:r>
              <a:rPr lang="it-IT" b="1" dirty="0">
                <a:solidFill>
                  <a:srgbClr val="0070C0"/>
                </a:solidFill>
              </a:rPr>
              <a:t>://m2m.eclipse.org:1883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683568" y="4562544"/>
            <a:ext cx="269112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Every</a:t>
            </a:r>
            <a:r>
              <a:rPr lang="it-IT" dirty="0" smtClean="0"/>
              <a:t> msg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sent</a:t>
            </a:r>
            <a:r>
              <a:rPr lang="it-IT" dirty="0" smtClean="0"/>
              <a:t> via </a:t>
            </a:r>
            <a:r>
              <a:rPr lang="it-IT" dirty="0" err="1" smtClean="0"/>
              <a:t>mqtt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4862902" y="4530278"/>
            <a:ext cx="344113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Subscribe</a:t>
            </a:r>
            <a:r>
              <a:rPr lang="it-IT" dirty="0" smtClean="0"/>
              <a:t>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70C0"/>
                </a:solidFill>
              </a:rPr>
              <a:t>messageArrived</a:t>
            </a:r>
            <a:endParaRPr lang="it-IT" b="1" dirty="0">
              <a:solidFill>
                <a:srgbClr val="0070C0"/>
              </a:solidFill>
            </a:endParaRPr>
          </a:p>
          <a:p>
            <a:r>
              <a:rPr lang="it-IT" i="1" dirty="0" err="1"/>
              <a:t>s</a:t>
            </a:r>
            <a:r>
              <a:rPr lang="it-IT" i="1" dirty="0" err="1" smtClean="0"/>
              <a:t>ends</a:t>
            </a:r>
            <a:r>
              <a:rPr lang="it-IT" i="1" dirty="0" smtClean="0"/>
              <a:t> the  </a:t>
            </a:r>
            <a:r>
              <a:rPr lang="it-IT" i="1" dirty="0" err="1" smtClean="0"/>
              <a:t>message</a:t>
            </a:r>
            <a:r>
              <a:rPr lang="it-IT" i="1" dirty="0" smtClean="0"/>
              <a:t> to the </a:t>
            </a:r>
            <a:r>
              <a:rPr lang="it-IT" i="1" dirty="0" err="1" smtClean="0"/>
              <a:t>actor</a:t>
            </a:r>
            <a:endParaRPr lang="it-IT" i="1" dirty="0"/>
          </a:p>
        </p:txBody>
      </p:sp>
      <p:cxnSp>
        <p:nvCxnSpPr>
          <p:cNvPr id="30" name="Connettore 1 29"/>
          <p:cNvCxnSpPr/>
          <p:nvPr/>
        </p:nvCxnSpPr>
        <p:spPr>
          <a:xfrm flipV="1">
            <a:off x="3707904" y="2145719"/>
            <a:ext cx="1154998" cy="5819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3707904" y="2258288"/>
            <a:ext cx="1154998" cy="469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1328471" y="5617743"/>
            <a:ext cx="67825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smtClean="0"/>
              <a:t>msg</a:t>
            </a:r>
            <a:r>
              <a:rPr lang="it-IT" dirty="0"/>
              <a:t>( MSGID, MSGTYPE, SENDER, RECEIVER, CONTENT, SEQNUM )</a:t>
            </a:r>
          </a:p>
        </p:txBody>
      </p:sp>
    </p:spTree>
    <p:extLst>
      <p:ext uri="{BB962C8B-B14F-4D97-AF65-F5344CB8AC3E}">
        <p14:creationId xmlns:p14="http://schemas.microsoft.com/office/powerpoint/2010/main" val="179917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IOT Button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987242" y="2864559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728485" y="3545498"/>
            <a:ext cx="1549037" cy="288032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qabutton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04124" y="2276617"/>
            <a:ext cx="1798711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ButtonImplGui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2359771" y="2283874"/>
            <a:ext cx="1869895" cy="2796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ButtonImplGpio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366801" y="3464198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</a:t>
            </a:r>
            <a:r>
              <a:rPr lang="it-IT" dirty="0" err="1" smtClean="0"/>
              <a:t>mits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local_click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1745682" y="4305166"/>
            <a:ext cx="1549037" cy="288032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iotbutton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768854" y="5877272"/>
            <a:ext cx="81956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/>
              <a:t>Publish</a:t>
            </a:r>
            <a:r>
              <a:rPr lang="it-IT" dirty="0" smtClean="0"/>
              <a:t> on a </a:t>
            </a:r>
            <a:r>
              <a:rPr lang="it-IT" dirty="0" err="1" smtClean="0"/>
              <a:t>topic</a:t>
            </a:r>
            <a:r>
              <a:rPr lang="it-IT" dirty="0" smtClean="0"/>
              <a:t> ( </a:t>
            </a:r>
            <a:r>
              <a:rPr lang="it-IT" b="1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unibo</a:t>
            </a:r>
            <a:r>
              <a:rPr lang="it-IT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it-IT" b="1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mqtt</a:t>
            </a:r>
            <a:r>
              <a:rPr lang="it-IT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it-IT" b="1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bls</a:t>
            </a:r>
            <a:r>
              <a:rPr lang="it-IT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smtClean="0"/>
              <a:t>) on a MQTT server (</a:t>
            </a:r>
            <a:r>
              <a:rPr lang="it-IT" b="1" i="1" dirty="0" err="1">
                <a:solidFill>
                  <a:srgbClr val="0070C0"/>
                </a:solidFill>
              </a:rPr>
              <a:t>tcp</a:t>
            </a:r>
            <a:r>
              <a:rPr lang="it-IT" b="1" i="1" dirty="0">
                <a:solidFill>
                  <a:srgbClr val="0070C0"/>
                </a:solidFill>
              </a:rPr>
              <a:t>://</a:t>
            </a:r>
            <a:r>
              <a:rPr lang="it-IT" b="1" i="1" dirty="0" smtClean="0">
                <a:solidFill>
                  <a:srgbClr val="0070C0"/>
                </a:solidFill>
              </a:rPr>
              <a:t>m2m.eclipse.org:1883</a:t>
            </a:r>
            <a:r>
              <a:rPr lang="it-IT" u="sng" dirty="0" smtClean="0"/>
              <a:t>)</a:t>
            </a:r>
            <a:endParaRPr lang="it-IT" dirty="0"/>
          </a:p>
          <a:p>
            <a:r>
              <a:rPr lang="it-IT" b="1" dirty="0" smtClean="0">
                <a:solidFill>
                  <a:srgbClr val="00B050"/>
                </a:solidFill>
              </a:rPr>
              <a:t>msg</a:t>
            </a:r>
            <a:r>
              <a:rPr lang="it-IT" b="1" dirty="0">
                <a:solidFill>
                  <a:srgbClr val="00B050"/>
                </a:solidFill>
              </a:rPr>
              <a:t>( MSGID, MSGTYPE, SENDER, RECEIVER, CONTENT, </a:t>
            </a:r>
            <a:r>
              <a:rPr lang="it-IT" b="1" dirty="0" smtClean="0">
                <a:solidFill>
                  <a:srgbClr val="00B050"/>
                </a:solidFill>
              </a:rPr>
              <a:t>SEQNUM)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9" name="Stella a 5 punte 18"/>
          <p:cNvSpPr/>
          <p:nvPr/>
        </p:nvSpPr>
        <p:spPr>
          <a:xfrm>
            <a:off x="4365290" y="2241594"/>
            <a:ext cx="457200" cy="34672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tella a 5 punte 19"/>
          <p:cNvSpPr/>
          <p:nvPr/>
        </p:nvSpPr>
        <p:spPr>
          <a:xfrm>
            <a:off x="175524" y="6027077"/>
            <a:ext cx="457200" cy="34672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tella a 5 punte 20"/>
          <p:cNvSpPr/>
          <p:nvPr/>
        </p:nvSpPr>
        <p:spPr>
          <a:xfrm>
            <a:off x="4309737" y="4279270"/>
            <a:ext cx="457200" cy="34672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6622780" y="1568415"/>
            <a:ext cx="147303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LOW (DOWN)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729344" y="4808775"/>
            <a:ext cx="124732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HIGH (TOP)</a:t>
            </a:r>
            <a:endParaRPr lang="it-IT" dirty="0"/>
          </a:p>
        </p:txBody>
      </p:sp>
      <p:sp>
        <p:nvSpPr>
          <p:cNvPr id="24" name="Stella a 5 punte 23"/>
          <p:cNvSpPr/>
          <p:nvPr/>
        </p:nvSpPr>
        <p:spPr>
          <a:xfrm>
            <a:off x="4356275" y="2809319"/>
            <a:ext cx="457200" cy="34672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5078808" y="2186354"/>
            <a:ext cx="4572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5078808" y="2754079"/>
            <a:ext cx="4572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5078808" y="4194686"/>
            <a:ext cx="4572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cxnSp>
        <p:nvCxnSpPr>
          <p:cNvPr id="30" name="Connettore 1 29"/>
          <p:cNvCxnSpPr>
            <a:stCxn id="22" idx="2"/>
            <a:endCxn id="23" idx="0"/>
          </p:cNvCxnSpPr>
          <p:nvPr/>
        </p:nvCxnSpPr>
        <p:spPr>
          <a:xfrm flipH="1">
            <a:off x="7353009" y="1937747"/>
            <a:ext cx="6287" cy="287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6207334" y="2194190"/>
            <a:ext cx="232608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Technology </a:t>
            </a:r>
            <a:r>
              <a:rPr lang="it-IT" dirty="0" err="1" smtClean="0"/>
              <a:t>dependent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6207334" y="2823909"/>
            <a:ext cx="147816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Logical</a:t>
            </a:r>
            <a:r>
              <a:rPr lang="it-IT" dirty="0" smtClean="0"/>
              <a:t>   POJO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6207333" y="3417791"/>
            <a:ext cx="13859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Logical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6207334" y="4297231"/>
            <a:ext cx="18537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Logical</a:t>
            </a:r>
            <a:r>
              <a:rPr lang="it-IT" dirty="0" smtClean="0"/>
              <a:t> IOT </a:t>
            </a:r>
            <a:r>
              <a:rPr lang="it-IT" dirty="0" err="1" smtClean="0"/>
              <a:t>device</a:t>
            </a:r>
            <a:endParaRPr lang="it-IT" dirty="0"/>
          </a:p>
        </p:txBody>
      </p:sp>
      <p:cxnSp>
        <p:nvCxnSpPr>
          <p:cNvPr id="6" name="Connettore 1 5"/>
          <p:cNvCxnSpPr/>
          <p:nvPr/>
        </p:nvCxnSpPr>
        <p:spPr>
          <a:xfrm flipV="1">
            <a:off x="4958693" y="2025952"/>
            <a:ext cx="717328" cy="7058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 flipV="1">
            <a:off x="5078808" y="2186354"/>
            <a:ext cx="45720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6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628800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Led </a:t>
            </a:r>
            <a:r>
              <a:rPr lang="it-IT" dirty="0" err="1" smtClean="0"/>
              <a:t>implements</a:t>
            </a:r>
            <a:r>
              <a:rPr lang="it-IT" dirty="0" smtClean="0"/>
              <a:t> </a:t>
            </a:r>
            <a:r>
              <a:rPr lang="it-IT" dirty="0" err="1" smtClean="0"/>
              <a:t>ILed</a:t>
            </a:r>
            <a:r>
              <a:rPr lang="it-IT" dirty="0" smtClean="0"/>
              <a:t>{</a:t>
            </a:r>
          </a:p>
          <a:p>
            <a:r>
              <a:rPr lang="it-IT" dirty="0" err="1" smtClean="0"/>
              <a:t>Boolean</a:t>
            </a:r>
            <a:r>
              <a:rPr lang="it-IT" dirty="0" smtClean="0"/>
              <a:t> </a:t>
            </a:r>
            <a:r>
              <a:rPr lang="it-IT" dirty="0" err="1" smtClean="0"/>
              <a:t>ledState</a:t>
            </a:r>
            <a:r>
              <a:rPr lang="it-IT" dirty="0" smtClean="0"/>
              <a:t> = false;</a:t>
            </a:r>
          </a:p>
          <a:p>
            <a:r>
              <a:rPr lang="it-IT" dirty="0" err="1" smtClean="0"/>
              <a:t>Ipluto</a:t>
            </a:r>
            <a:r>
              <a:rPr lang="it-IT" dirty="0" smtClean="0"/>
              <a:t> xxx ;</a:t>
            </a:r>
          </a:p>
          <a:p>
            <a:r>
              <a:rPr lang="it-IT" dirty="0" smtClean="0"/>
              <a:t>Public Led(</a:t>
            </a:r>
            <a:r>
              <a:rPr lang="it-IT" dirty="0" err="1"/>
              <a:t>Ipluto</a:t>
            </a:r>
            <a:r>
              <a:rPr lang="it-IT" dirty="0"/>
              <a:t> xxx </a:t>
            </a:r>
            <a:r>
              <a:rPr lang="it-IT" dirty="0" smtClean="0"/>
              <a:t>){</a:t>
            </a:r>
          </a:p>
          <a:p>
            <a:r>
              <a:rPr lang="it-IT" dirty="0"/>
              <a:t>	</a:t>
            </a:r>
            <a:r>
              <a:rPr lang="it-IT" dirty="0" err="1" smtClean="0"/>
              <a:t>this.xxx</a:t>
            </a:r>
            <a:r>
              <a:rPr lang="it-IT" dirty="0" smtClean="0"/>
              <a:t> = xxx;</a:t>
            </a:r>
          </a:p>
          <a:p>
            <a:r>
              <a:rPr lang="it-IT" dirty="0"/>
              <a:t>}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Public 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 smtClean="0"/>
              <a:t>ledSwitch</a:t>
            </a:r>
            <a:r>
              <a:rPr lang="it-IT" dirty="0" smtClean="0"/>
              <a:t>(){</a:t>
            </a:r>
          </a:p>
          <a:p>
            <a:r>
              <a:rPr lang="it-IT" dirty="0" smtClean="0"/>
              <a:t>	</a:t>
            </a:r>
            <a:r>
              <a:rPr lang="it-IT" dirty="0"/>
              <a:t> </a:t>
            </a:r>
            <a:r>
              <a:rPr lang="it-IT" dirty="0" err="1"/>
              <a:t>ledState</a:t>
            </a:r>
            <a:r>
              <a:rPr lang="it-IT" dirty="0"/>
              <a:t> </a:t>
            </a:r>
            <a:r>
              <a:rPr lang="it-IT" dirty="0" smtClean="0"/>
              <a:t>= ! </a:t>
            </a:r>
            <a:r>
              <a:rPr lang="it-IT" dirty="0" err="1"/>
              <a:t>ledState</a:t>
            </a:r>
            <a:r>
              <a:rPr lang="it-IT" dirty="0"/>
              <a:t> </a:t>
            </a:r>
            <a:r>
              <a:rPr lang="it-IT" dirty="0" smtClean="0"/>
              <a:t>;</a:t>
            </a:r>
          </a:p>
          <a:p>
            <a:r>
              <a:rPr lang="it-IT" dirty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(</a:t>
            </a:r>
            <a:r>
              <a:rPr lang="it-IT" dirty="0" err="1"/>
              <a:t>ledState</a:t>
            </a:r>
            <a:r>
              <a:rPr lang="it-IT" dirty="0"/>
              <a:t> </a:t>
            </a:r>
            <a:r>
              <a:rPr lang="it-IT" dirty="0" smtClean="0"/>
              <a:t> ) </a:t>
            </a:r>
            <a:r>
              <a:rPr lang="it-IT" dirty="0" err="1" smtClean="0"/>
              <a:t>xxx.turnOn</a:t>
            </a:r>
            <a:r>
              <a:rPr lang="it-IT" dirty="0" smtClean="0"/>
              <a:t>();</a:t>
            </a:r>
          </a:p>
          <a:p>
            <a:r>
              <a:rPr lang="it-IT" dirty="0"/>
              <a:t>	</a:t>
            </a:r>
            <a:r>
              <a:rPr lang="it-IT" dirty="0" smtClean="0"/>
              <a:t>else </a:t>
            </a:r>
            <a:r>
              <a:rPr lang="it-IT" dirty="0" err="1" smtClean="0"/>
              <a:t>xxx.turnOff</a:t>
            </a:r>
            <a:r>
              <a:rPr lang="it-IT" dirty="0" smtClean="0"/>
              <a:t>();</a:t>
            </a:r>
          </a:p>
          <a:p>
            <a:r>
              <a:rPr lang="it-IT" dirty="0" smtClean="0"/>
              <a:t>}</a:t>
            </a:r>
          </a:p>
          <a:p>
            <a:endParaRPr lang="it-IT" dirty="0"/>
          </a:p>
          <a:p>
            <a:r>
              <a:rPr lang="it-IT" dirty="0" smtClean="0"/>
              <a:t>Public </a:t>
            </a:r>
            <a:r>
              <a:rPr lang="it-IT" dirty="0" err="1" smtClean="0"/>
              <a:t>boolean</a:t>
            </a:r>
            <a:r>
              <a:rPr lang="it-IT" dirty="0" smtClean="0"/>
              <a:t> </a:t>
            </a:r>
            <a:r>
              <a:rPr lang="it-IT" dirty="0" err="1" smtClean="0"/>
              <a:t>getState</a:t>
            </a:r>
            <a:r>
              <a:rPr lang="it-IT" dirty="0" smtClean="0"/>
              <a:t>(){</a:t>
            </a:r>
          </a:p>
          <a:p>
            <a:r>
              <a:rPr lang="it-IT" dirty="0"/>
              <a:t>}</a:t>
            </a:r>
          </a:p>
          <a:p>
            <a:endParaRPr lang="it-IT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2"/>
    </mc:Choice>
    <mc:Fallback xmlns="">
      <p:transition spd="slow" advTm="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1151620" y="2204267"/>
            <a:ext cx="5724636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522714" y="3464092"/>
            <a:ext cx="864096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T1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2843808" y="3464092"/>
            <a:ext cx="864096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T2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4211960" y="3464407"/>
            <a:ext cx="864096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594722" y="2383972"/>
            <a:ext cx="720080" cy="648072"/>
          </a:xfrm>
          <a:prstGeom prst="ellipse">
            <a:avLst/>
          </a:prstGeom>
          <a:solidFill>
            <a:srgbClr val="74FA5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2915816" y="2348880"/>
            <a:ext cx="720080" cy="648072"/>
          </a:xfrm>
          <a:prstGeom prst="ellipse">
            <a:avLst/>
          </a:prstGeom>
          <a:solidFill>
            <a:srgbClr val="74FA5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L2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4211960" y="2348880"/>
            <a:ext cx="720080" cy="648072"/>
          </a:xfrm>
          <a:prstGeom prst="ellipse">
            <a:avLst/>
          </a:prstGeom>
          <a:solidFill>
            <a:srgbClr val="74FA5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L3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5508104" y="2341375"/>
            <a:ext cx="720080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</a:rPr>
              <a:t>Lflash</a:t>
            </a:r>
            <a:endParaRPr lang="it-IT" sz="1050" dirty="0">
              <a:solidFill>
                <a:schemeClr val="tx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5660504" y="3320391"/>
            <a:ext cx="720080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 dirty="0">
              <a:solidFill>
                <a:schemeClr val="tx1"/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5916724" y="3536100"/>
            <a:ext cx="207640" cy="1800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5660504" y="3944590"/>
            <a:ext cx="4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88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1196752"/>
            <a:ext cx="33259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SISTEMI DISTRIBUITI ETEROGENEI</a:t>
            </a:r>
          </a:p>
          <a:p>
            <a:endParaRPr lang="it-IT" dirty="0"/>
          </a:p>
          <a:p>
            <a:r>
              <a:rPr lang="it-IT" dirty="0" smtClean="0"/>
              <a:t>RIUSO</a:t>
            </a:r>
          </a:p>
          <a:p>
            <a:endParaRPr lang="it-IT" dirty="0" smtClean="0"/>
          </a:p>
          <a:p>
            <a:r>
              <a:rPr lang="it-IT" dirty="0" smtClean="0"/>
              <a:t>REQUIREMENT</a:t>
            </a:r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851920" y="1412776"/>
            <a:ext cx="1872208" cy="19442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ttore 2 3"/>
          <p:cNvCxnSpPr/>
          <p:nvPr/>
        </p:nvCxnSpPr>
        <p:spPr>
          <a:xfrm>
            <a:off x="4788024" y="1268760"/>
            <a:ext cx="0" cy="28083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/>
          <p:cNvSpPr/>
          <p:nvPr/>
        </p:nvSpPr>
        <p:spPr>
          <a:xfrm>
            <a:off x="2987824" y="22048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1 7"/>
          <p:cNvCxnSpPr>
            <a:stCxn id="6" idx="6"/>
            <a:endCxn id="2" idx="2"/>
          </p:cNvCxnSpPr>
          <p:nvPr/>
        </p:nvCxnSpPr>
        <p:spPr>
          <a:xfrm>
            <a:off x="3275856" y="2348880"/>
            <a:ext cx="57606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39552" y="1916832"/>
            <a:ext cx="1152128" cy="9721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0" idx="6"/>
            <a:endCxn id="6" idx="2"/>
          </p:cNvCxnSpPr>
          <p:nvPr/>
        </p:nvCxnSpPr>
        <p:spPr>
          <a:xfrm flipV="1">
            <a:off x="1691680" y="2348880"/>
            <a:ext cx="1296144" cy="5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4283968" y="1772816"/>
            <a:ext cx="100811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/>
          <p:cNvSpPr txBox="1"/>
          <p:nvPr/>
        </p:nvSpPr>
        <p:spPr>
          <a:xfrm>
            <a:off x="2826042" y="168132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Ixxx</a:t>
            </a:r>
            <a:endParaRPr lang="en-US" dirty="0"/>
          </a:p>
        </p:txBody>
      </p:sp>
      <p:cxnSp>
        <p:nvCxnSpPr>
          <p:cNvPr id="17" name="Connettore 1 16"/>
          <p:cNvCxnSpPr/>
          <p:nvPr/>
        </p:nvCxnSpPr>
        <p:spPr>
          <a:xfrm flipH="1">
            <a:off x="2483768" y="1681329"/>
            <a:ext cx="1224136" cy="2395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2826042" y="1412776"/>
            <a:ext cx="881862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932040" y="69269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tp</a:t>
            </a:r>
            <a:endParaRPr lang="en-US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1691680" y="4221088"/>
            <a:ext cx="1882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Tp.m</a:t>
            </a:r>
            <a:r>
              <a:rPr lang="it-IT" sz="2800" dirty="0" smtClean="0"/>
              <a:t>( msg )</a:t>
            </a:r>
            <a:endParaRPr lang="en-US" sz="28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691679" y="5229200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sendMsg</a:t>
            </a:r>
            <a:r>
              <a:rPr lang="it-IT" sz="2800" dirty="0" smtClean="0"/>
              <a:t>( </a:t>
            </a:r>
            <a:r>
              <a:rPr lang="it-IT" sz="2800" dirty="0" err="1" smtClean="0"/>
              <a:t>tp</a:t>
            </a:r>
            <a:r>
              <a:rPr lang="it-IT" sz="2800" dirty="0" smtClean="0"/>
              <a:t>, msg )</a:t>
            </a:r>
            <a:endParaRPr lang="en-US" sz="2800" dirty="0"/>
          </a:p>
        </p:txBody>
      </p:sp>
      <p:cxnSp>
        <p:nvCxnSpPr>
          <p:cNvPr id="24" name="Connettore 1 23"/>
          <p:cNvCxnSpPr/>
          <p:nvPr/>
        </p:nvCxnSpPr>
        <p:spPr>
          <a:xfrm flipH="1">
            <a:off x="1331640" y="4221088"/>
            <a:ext cx="165618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6156176" y="1062028"/>
            <a:ext cx="864096" cy="3507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/>
          <p:cNvSpPr/>
          <p:nvPr/>
        </p:nvSpPr>
        <p:spPr>
          <a:xfrm>
            <a:off x="7596336" y="1093386"/>
            <a:ext cx="864096" cy="3507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ttore 1 27"/>
          <p:cNvCxnSpPr>
            <a:stCxn id="25" idx="2"/>
          </p:cNvCxnSpPr>
          <p:nvPr/>
        </p:nvCxnSpPr>
        <p:spPr>
          <a:xfrm>
            <a:off x="6588224" y="1412776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26" idx="2"/>
          </p:cNvCxnSpPr>
          <p:nvPr/>
        </p:nvCxnSpPr>
        <p:spPr>
          <a:xfrm>
            <a:off x="8028384" y="1444134"/>
            <a:ext cx="0" cy="241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6588224" y="22048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6588224" y="288894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angolo isoscele 33"/>
          <p:cNvSpPr/>
          <p:nvPr/>
        </p:nvSpPr>
        <p:spPr>
          <a:xfrm>
            <a:off x="5868144" y="458112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8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131840" y="1340768"/>
            <a:ext cx="2448272" cy="3096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259632" y="4869160"/>
            <a:ext cx="43204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4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/>
          <p:cNvGrpSpPr/>
          <p:nvPr/>
        </p:nvGrpSpPr>
        <p:grpSpPr>
          <a:xfrm>
            <a:off x="1187624" y="1268760"/>
            <a:ext cx="1512168" cy="3375744"/>
            <a:chOff x="1187624" y="1268760"/>
            <a:chExt cx="1512168" cy="3375744"/>
          </a:xfrm>
        </p:grpSpPr>
        <p:sp>
          <p:nvSpPr>
            <p:cNvPr id="4" name="Rettangolo 3"/>
            <p:cNvSpPr/>
            <p:nvPr/>
          </p:nvSpPr>
          <p:spPr>
            <a:xfrm>
              <a:off x="1187624" y="1268760"/>
              <a:ext cx="1512168" cy="5760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Button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>
              <a:off x="1898959" y="1844824"/>
              <a:ext cx="0" cy="2799680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ttore 2 16"/>
          <p:cNvCxnSpPr/>
          <p:nvPr/>
        </p:nvCxnSpPr>
        <p:spPr>
          <a:xfrm flipV="1">
            <a:off x="1898959" y="2589819"/>
            <a:ext cx="233961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3653285" y="133926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OBSERVER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248421" y="791290"/>
            <a:ext cx="139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OBSERVABLE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2112454" y="2059764"/>
            <a:ext cx="1608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actionPerformed</a:t>
            </a:r>
            <a:r>
              <a:rPr lang="it-IT" sz="1400" dirty="0" smtClean="0"/>
              <a:t>(</a:t>
            </a:r>
          </a:p>
          <a:p>
            <a:r>
              <a:rPr lang="it-IT" sz="1400" dirty="0" smtClean="0"/>
              <a:t>         </a:t>
            </a:r>
            <a:r>
              <a:rPr lang="it-IT" sz="1400" dirty="0" err="1" smtClean="0"/>
              <a:t>ActionEvent</a:t>
            </a:r>
            <a:r>
              <a:rPr lang="it-IT" sz="1400" dirty="0" smtClean="0"/>
              <a:t> e)</a:t>
            </a:r>
            <a:endParaRPr lang="it-IT" sz="1400" dirty="0"/>
          </a:p>
        </p:txBody>
      </p:sp>
      <p:grpSp>
        <p:nvGrpSpPr>
          <p:cNvPr id="47" name="Gruppo 46"/>
          <p:cNvGrpSpPr/>
          <p:nvPr/>
        </p:nvGrpSpPr>
        <p:grpSpPr>
          <a:xfrm>
            <a:off x="3406845" y="503258"/>
            <a:ext cx="1663459" cy="4243673"/>
            <a:chOff x="3406845" y="503258"/>
            <a:chExt cx="1663459" cy="4243673"/>
          </a:xfrm>
        </p:grpSpPr>
        <p:sp>
          <p:nvSpPr>
            <p:cNvPr id="34" name="Rettangolo 33"/>
            <p:cNvSpPr/>
            <p:nvPr/>
          </p:nvSpPr>
          <p:spPr>
            <a:xfrm>
              <a:off x="3406845" y="503258"/>
              <a:ext cx="1663459" cy="5760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ActionListener</a:t>
              </a:r>
              <a:endParaRPr lang="it-IT" dirty="0"/>
            </a:p>
          </p:txBody>
        </p:sp>
        <p:cxnSp>
          <p:nvCxnSpPr>
            <p:cNvPr id="40" name="Connettore 1 39"/>
            <p:cNvCxnSpPr>
              <a:stCxn id="34" idx="2"/>
            </p:cNvCxnSpPr>
            <p:nvPr/>
          </p:nvCxnSpPr>
          <p:spPr>
            <a:xfrm flipH="1">
              <a:off x="4238573" y="1079322"/>
              <a:ext cx="2" cy="36676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ttore 1 44"/>
          <p:cNvCxnSpPr/>
          <p:nvPr/>
        </p:nvCxnSpPr>
        <p:spPr>
          <a:xfrm>
            <a:off x="3068766" y="133926"/>
            <a:ext cx="0" cy="473523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50"/>
          <p:cNvGrpSpPr/>
          <p:nvPr/>
        </p:nvGrpSpPr>
        <p:grpSpPr>
          <a:xfrm>
            <a:off x="5436096" y="503258"/>
            <a:ext cx="1512168" cy="4243673"/>
            <a:chOff x="5436096" y="503258"/>
            <a:chExt cx="1512168" cy="4243673"/>
          </a:xfrm>
        </p:grpSpPr>
        <p:sp>
          <p:nvSpPr>
            <p:cNvPr id="48" name="Rettangolo 47"/>
            <p:cNvSpPr/>
            <p:nvPr/>
          </p:nvSpPr>
          <p:spPr>
            <a:xfrm>
              <a:off x="5436096" y="503258"/>
              <a:ext cx="1512168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control</a:t>
              </a:r>
              <a:endParaRPr lang="it-IT" dirty="0"/>
            </a:p>
          </p:txBody>
        </p:sp>
        <p:cxnSp>
          <p:nvCxnSpPr>
            <p:cNvPr id="49" name="Connettore 1 48"/>
            <p:cNvCxnSpPr>
              <a:stCxn id="48" idx="2"/>
            </p:cNvCxnSpPr>
            <p:nvPr/>
          </p:nvCxnSpPr>
          <p:spPr>
            <a:xfrm flipH="1">
              <a:off x="6157962" y="1079322"/>
              <a:ext cx="34218" cy="3667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ttore 2 52"/>
          <p:cNvCxnSpPr/>
          <p:nvPr/>
        </p:nvCxnSpPr>
        <p:spPr>
          <a:xfrm>
            <a:off x="4238573" y="3068960"/>
            <a:ext cx="19364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4402563" y="2410413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execute</a:t>
            </a:r>
            <a:r>
              <a:rPr lang="it-IT" sz="1400" dirty="0" smtClean="0"/>
              <a:t>(</a:t>
            </a:r>
          </a:p>
          <a:p>
            <a:r>
              <a:rPr lang="it-IT" sz="1400" dirty="0" smtClean="0"/>
              <a:t>         </a:t>
            </a:r>
            <a:r>
              <a:rPr lang="it-IT" sz="1400" dirty="0" err="1" smtClean="0"/>
              <a:t>String</a:t>
            </a:r>
            <a:r>
              <a:rPr lang="it-IT" sz="1400" dirty="0" smtClean="0"/>
              <a:t> </a:t>
            </a:r>
            <a:r>
              <a:rPr lang="it-IT" sz="1400" dirty="0" err="1" smtClean="0"/>
              <a:t>cmd</a:t>
            </a:r>
            <a:r>
              <a:rPr lang="it-IT" sz="1400" dirty="0" smtClean="0"/>
              <a:t>)</a:t>
            </a:r>
            <a:endParaRPr lang="it-IT" sz="14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606891" y="8966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INTERPRETER</a:t>
            </a:r>
            <a:endParaRPr lang="it-IT" dirty="0"/>
          </a:p>
        </p:txBody>
      </p:sp>
      <p:grpSp>
        <p:nvGrpSpPr>
          <p:cNvPr id="60" name="Gruppo 59"/>
          <p:cNvGrpSpPr/>
          <p:nvPr/>
        </p:nvGrpSpPr>
        <p:grpSpPr>
          <a:xfrm>
            <a:off x="7452320" y="518560"/>
            <a:ext cx="1512168" cy="4125944"/>
            <a:chOff x="7452320" y="518560"/>
            <a:chExt cx="1512168" cy="4125944"/>
          </a:xfrm>
        </p:grpSpPr>
        <p:sp>
          <p:nvSpPr>
            <p:cNvPr id="57" name="Rettangolo 56"/>
            <p:cNvSpPr/>
            <p:nvPr/>
          </p:nvSpPr>
          <p:spPr>
            <a:xfrm>
              <a:off x="7452320" y="518560"/>
              <a:ext cx="1512168" cy="5760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Led</a:t>
              </a:r>
              <a:endParaRPr lang="it-IT" dirty="0"/>
            </a:p>
          </p:txBody>
        </p:sp>
        <p:cxnSp>
          <p:nvCxnSpPr>
            <p:cNvPr id="58" name="Connettore 1 57"/>
            <p:cNvCxnSpPr>
              <a:stCxn id="57" idx="2"/>
            </p:cNvCxnSpPr>
            <p:nvPr/>
          </p:nvCxnSpPr>
          <p:spPr>
            <a:xfrm>
              <a:off x="8208404" y="1094624"/>
              <a:ext cx="0" cy="3549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nettore 2 61"/>
          <p:cNvCxnSpPr/>
          <p:nvPr/>
        </p:nvCxnSpPr>
        <p:spPr>
          <a:xfrm>
            <a:off x="6175071" y="3717032"/>
            <a:ext cx="203333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>
            <a:off x="6911429" y="3409255"/>
            <a:ext cx="761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switch</a:t>
            </a:r>
            <a:r>
              <a:rPr lang="it-IT" sz="1400" dirty="0" smtClean="0"/>
              <a:t>()</a:t>
            </a:r>
            <a:endParaRPr lang="it-IT" sz="14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8028384" y="89661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POJO</a:t>
            </a:r>
            <a:endParaRPr lang="it-IT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2804844" y="5192582"/>
            <a:ext cx="453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Java :  it.unibo.bls17.naive </a:t>
            </a:r>
            <a:r>
              <a:rPr lang="it-IT" dirty="0" err="1"/>
              <a:t>MainBlsGuiBase</a:t>
            </a:r>
            <a:endParaRPr lang="it-IT" dirty="0" smtClean="0"/>
          </a:p>
          <a:p>
            <a:r>
              <a:rPr lang="it-IT" dirty="0" smtClean="0"/>
              <a:t>JavaScript</a:t>
            </a:r>
            <a:r>
              <a:rPr lang="it-IT" dirty="0"/>
              <a:t>:  it.unibo.bls17</a:t>
            </a:r>
            <a:r>
              <a:rPr lang="it-IT" dirty="0" smtClean="0"/>
              <a:t>. </a:t>
            </a:r>
            <a:r>
              <a:rPr lang="it-IT" dirty="0"/>
              <a:t>blsObservableObj.js</a:t>
            </a:r>
          </a:p>
        </p:txBody>
      </p:sp>
      <p:cxnSp>
        <p:nvCxnSpPr>
          <p:cNvPr id="27" name="Connettore 1 26"/>
          <p:cNvCxnSpPr/>
          <p:nvPr/>
        </p:nvCxnSpPr>
        <p:spPr>
          <a:xfrm>
            <a:off x="7335764" y="155124"/>
            <a:ext cx="0" cy="471403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96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18"/>
    </mc:Choice>
    <mc:Fallback xmlns="">
      <p:transition spd="slow" advTm="17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2" grpId="0"/>
      <p:bldP spid="33" grpId="0"/>
      <p:bldP spid="38" grpId="0"/>
      <p:bldP spid="54" grpId="0"/>
      <p:bldP spid="56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o 40"/>
          <p:cNvGrpSpPr/>
          <p:nvPr/>
        </p:nvGrpSpPr>
        <p:grpSpPr>
          <a:xfrm>
            <a:off x="6606883" y="1884051"/>
            <a:ext cx="1656184" cy="1512168"/>
            <a:chOff x="6606883" y="1884051"/>
            <a:chExt cx="1656184" cy="1512168"/>
          </a:xfrm>
        </p:grpSpPr>
        <p:sp>
          <p:nvSpPr>
            <p:cNvPr id="8" name="Ovale 7"/>
            <p:cNvSpPr/>
            <p:nvPr/>
          </p:nvSpPr>
          <p:spPr>
            <a:xfrm>
              <a:off x="6606883" y="1884051"/>
              <a:ext cx="1656184" cy="1512168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qaled</a:t>
              </a:r>
              <a:endParaRPr lang="it-IT" dirty="0"/>
            </a:p>
          </p:txBody>
        </p:sp>
        <p:cxnSp>
          <p:nvCxnSpPr>
            <p:cNvPr id="36" name="Connettore 2 35"/>
            <p:cNvCxnSpPr>
              <a:stCxn id="8" idx="7"/>
            </p:cNvCxnSpPr>
            <p:nvPr/>
          </p:nvCxnSpPr>
          <p:spPr>
            <a:xfrm flipH="1" flipV="1">
              <a:off x="7952446" y="2047171"/>
              <a:ext cx="68078" cy="583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/>
          <p:cNvGrpSpPr/>
          <p:nvPr/>
        </p:nvGrpSpPr>
        <p:grpSpPr>
          <a:xfrm>
            <a:off x="2790459" y="1896751"/>
            <a:ext cx="1656184" cy="1512168"/>
            <a:chOff x="2790459" y="1896751"/>
            <a:chExt cx="1656184" cy="1512168"/>
          </a:xfrm>
        </p:grpSpPr>
        <p:sp>
          <p:nvSpPr>
            <p:cNvPr id="2" name="Ovale 1"/>
            <p:cNvSpPr/>
            <p:nvPr/>
          </p:nvSpPr>
          <p:spPr>
            <a:xfrm>
              <a:off x="2790459" y="1896751"/>
              <a:ext cx="1656184" cy="1512168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qacontrol</a:t>
              </a:r>
              <a:endParaRPr lang="it-IT" dirty="0"/>
            </a:p>
          </p:txBody>
        </p:sp>
        <p:cxnSp>
          <p:nvCxnSpPr>
            <p:cNvPr id="24" name="Connettore 2 23"/>
            <p:cNvCxnSpPr>
              <a:endCxn id="2" idx="7"/>
            </p:cNvCxnSpPr>
            <p:nvPr/>
          </p:nvCxnSpPr>
          <p:spPr>
            <a:xfrm flipH="1" flipV="1">
              <a:off x="4204100" y="2118203"/>
              <a:ext cx="79868" cy="68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>
            <a:stCxn id="2" idx="6"/>
            <a:endCxn id="8" idx="2"/>
          </p:cNvCxnSpPr>
          <p:nvPr/>
        </p:nvCxnSpPr>
        <p:spPr>
          <a:xfrm flipV="1">
            <a:off x="4446643" y="2640135"/>
            <a:ext cx="2160240" cy="12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644101" y="2343709"/>
            <a:ext cx="211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LOCAL EVENT</a:t>
            </a:r>
          </a:p>
          <a:p>
            <a:r>
              <a:rPr lang="it-IT" dirty="0" err="1" smtClean="0"/>
              <a:t>localclick</a:t>
            </a:r>
            <a:r>
              <a:rPr lang="it-IT" dirty="0" smtClean="0"/>
              <a:t> : </a:t>
            </a:r>
            <a:r>
              <a:rPr lang="it-IT" dirty="0" err="1" smtClean="0"/>
              <a:t>clicked</a:t>
            </a:r>
            <a:r>
              <a:rPr lang="it-IT" dirty="0" smtClean="0"/>
              <a:t>(N)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2964109" y="2104837"/>
            <a:ext cx="1260140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6939920" y="2008520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  <a:endParaRPr lang="it-IT" dirty="0"/>
          </a:p>
        </p:txBody>
      </p:sp>
      <p:grpSp>
        <p:nvGrpSpPr>
          <p:cNvPr id="15" name="Gruppo 14"/>
          <p:cNvGrpSpPr/>
          <p:nvPr/>
        </p:nvGrpSpPr>
        <p:grpSpPr>
          <a:xfrm rot="5400000">
            <a:off x="2823585" y="2617147"/>
            <a:ext cx="496118" cy="72962"/>
            <a:chOff x="1259632" y="5157192"/>
            <a:chExt cx="573778" cy="176991"/>
          </a:xfrm>
        </p:grpSpPr>
        <p:sp>
          <p:nvSpPr>
            <p:cNvPr id="16" name="Figura a mano libera 15"/>
            <p:cNvSpPr/>
            <p:nvPr/>
          </p:nvSpPr>
          <p:spPr>
            <a:xfrm>
              <a:off x="1259632" y="5157192"/>
              <a:ext cx="422168" cy="176991"/>
            </a:xfrm>
            <a:custGeom>
              <a:avLst/>
              <a:gdLst>
                <a:gd name="connsiteX0" fmla="*/ 0 w 844336"/>
                <a:gd name="connsiteY0" fmla="*/ 309974 h 639151"/>
                <a:gd name="connsiteX1" fmla="*/ 123986 w 844336"/>
                <a:gd name="connsiteY1" fmla="*/ 15507 h 639151"/>
                <a:gd name="connsiteX2" fmla="*/ 371959 w 844336"/>
                <a:gd name="connsiteY2" fmla="*/ 619941 h 639151"/>
                <a:gd name="connsiteX3" fmla="*/ 557939 w 844336"/>
                <a:gd name="connsiteY3" fmla="*/ 8 h 639151"/>
                <a:gd name="connsiteX4" fmla="*/ 681925 w 844336"/>
                <a:gd name="connsiteY4" fmla="*/ 635439 h 639151"/>
                <a:gd name="connsiteX5" fmla="*/ 836908 w 844336"/>
                <a:gd name="connsiteY5" fmla="*/ 263480 h 639151"/>
                <a:gd name="connsiteX6" fmla="*/ 821410 w 844336"/>
                <a:gd name="connsiteY6" fmla="*/ 294476 h 639151"/>
                <a:gd name="connsiteX7" fmla="*/ 836908 w 844336"/>
                <a:gd name="connsiteY7" fmla="*/ 278978 h 6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336" h="639151">
                  <a:moveTo>
                    <a:pt x="0" y="309974"/>
                  </a:moveTo>
                  <a:cubicBezTo>
                    <a:pt x="30996" y="136910"/>
                    <a:pt x="61993" y="-36154"/>
                    <a:pt x="123986" y="15507"/>
                  </a:cubicBezTo>
                  <a:cubicBezTo>
                    <a:pt x="185979" y="67168"/>
                    <a:pt x="299634" y="622524"/>
                    <a:pt x="371959" y="619941"/>
                  </a:cubicBezTo>
                  <a:cubicBezTo>
                    <a:pt x="444284" y="617358"/>
                    <a:pt x="506278" y="-2575"/>
                    <a:pt x="557939" y="8"/>
                  </a:cubicBezTo>
                  <a:cubicBezTo>
                    <a:pt x="609600" y="2591"/>
                    <a:pt x="635430" y="591527"/>
                    <a:pt x="681925" y="635439"/>
                  </a:cubicBezTo>
                  <a:cubicBezTo>
                    <a:pt x="728420" y="679351"/>
                    <a:pt x="813661" y="320307"/>
                    <a:pt x="836908" y="263480"/>
                  </a:cubicBezTo>
                  <a:cubicBezTo>
                    <a:pt x="860155" y="206653"/>
                    <a:pt x="821410" y="291893"/>
                    <a:pt x="821410" y="294476"/>
                  </a:cubicBezTo>
                  <a:cubicBezTo>
                    <a:pt x="821410" y="297059"/>
                    <a:pt x="829159" y="288018"/>
                    <a:pt x="836908" y="278978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C00000"/>
                </a:solidFill>
              </a:endParaRPr>
            </a:p>
          </p:txBody>
        </p:sp>
        <p:cxnSp>
          <p:nvCxnSpPr>
            <p:cNvPr id="17" name="Connettore 2 16"/>
            <p:cNvCxnSpPr>
              <a:stCxn id="16" idx="5"/>
            </p:cNvCxnSpPr>
            <p:nvPr/>
          </p:nvCxnSpPr>
          <p:spPr>
            <a:xfrm>
              <a:off x="1678086" y="5230154"/>
              <a:ext cx="15532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sellaDiTesto 17"/>
          <p:cNvSpPr txBox="1"/>
          <p:nvPr/>
        </p:nvSpPr>
        <p:spPr>
          <a:xfrm>
            <a:off x="4849718" y="1935401"/>
            <a:ext cx="1354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DISPATCH</a:t>
            </a:r>
          </a:p>
          <a:p>
            <a:r>
              <a:rPr lang="it-IT" dirty="0" smtClean="0"/>
              <a:t>turn : </a:t>
            </a:r>
            <a:r>
              <a:rPr lang="it-IT" dirty="0" err="1" smtClean="0"/>
              <a:t>switch</a:t>
            </a:r>
            <a:endParaRPr lang="it-IT" dirty="0"/>
          </a:p>
        </p:txBody>
      </p:sp>
      <p:cxnSp>
        <p:nvCxnSpPr>
          <p:cNvPr id="29" name="Connettore 2 28"/>
          <p:cNvCxnSpPr>
            <a:stCxn id="8" idx="7"/>
            <a:endCxn id="8" idx="7"/>
          </p:cNvCxnSpPr>
          <p:nvPr/>
        </p:nvCxnSpPr>
        <p:spPr>
          <a:xfrm>
            <a:off x="8020524" y="210550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8" idx="7"/>
            <a:endCxn id="8" idx="7"/>
          </p:cNvCxnSpPr>
          <p:nvPr/>
        </p:nvCxnSpPr>
        <p:spPr>
          <a:xfrm>
            <a:off x="8020524" y="210550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905226" y="3789040"/>
            <a:ext cx="714856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smtClean="0">
                <a:solidFill>
                  <a:srgbClr val="C00000"/>
                </a:solidFill>
              </a:rPr>
              <a:t>Button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an input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generates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B050"/>
                </a:solidFill>
              </a:rPr>
              <a:t>localclick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</a:t>
            </a:r>
            <a:r>
              <a:rPr lang="it-IT" b="1" dirty="0" err="1" smtClean="0">
                <a:solidFill>
                  <a:srgbClr val="002060"/>
                </a:solidFill>
              </a:rPr>
              <a:t>qacontrol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err="1" smtClean="0"/>
              <a:t>perceives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B050"/>
                </a:solidFill>
              </a:rPr>
              <a:t>localclick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</a:t>
            </a:r>
            <a:r>
              <a:rPr lang="it-IT" b="1" dirty="0" err="1" smtClean="0">
                <a:solidFill>
                  <a:srgbClr val="002060"/>
                </a:solidFill>
              </a:rPr>
              <a:t>forward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smtClean="0"/>
              <a:t>a </a:t>
            </a:r>
            <a:r>
              <a:rPr lang="it-IT" dirty="0" err="1" smtClean="0"/>
              <a:t>dispatch</a:t>
            </a:r>
            <a:r>
              <a:rPr lang="it-IT" dirty="0" smtClean="0"/>
              <a:t> to </a:t>
            </a:r>
            <a:r>
              <a:rPr lang="it-IT" b="1" dirty="0" err="1" smtClean="0">
                <a:solidFill>
                  <a:srgbClr val="002060"/>
                </a:solidFill>
              </a:rPr>
              <a:t>qaled</a:t>
            </a:r>
            <a:r>
              <a:rPr lang="it-IT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it-IT" dirty="0" smtClean="0">
                <a:solidFill>
                  <a:srgbClr val="002060"/>
                </a:solidFill>
              </a:rPr>
              <a:t>The </a:t>
            </a:r>
            <a:r>
              <a:rPr lang="it-IT" b="1" dirty="0" err="1" smtClean="0">
                <a:solidFill>
                  <a:srgbClr val="002060"/>
                </a:solidFill>
              </a:rPr>
              <a:t>qaled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err="1" smtClean="0">
                <a:solidFill>
                  <a:srgbClr val="002060"/>
                </a:solidFill>
              </a:rPr>
              <a:t>receives</a:t>
            </a:r>
            <a:r>
              <a:rPr lang="it-IT" dirty="0" smtClean="0">
                <a:solidFill>
                  <a:srgbClr val="002060"/>
                </a:solidFill>
              </a:rPr>
              <a:t> the </a:t>
            </a:r>
            <a:r>
              <a:rPr lang="it-IT" dirty="0" err="1" smtClean="0">
                <a:solidFill>
                  <a:srgbClr val="002060"/>
                </a:solidFill>
              </a:rPr>
              <a:t>dispatch</a:t>
            </a:r>
            <a:r>
              <a:rPr lang="it-IT" dirty="0" smtClean="0">
                <a:solidFill>
                  <a:srgbClr val="002060"/>
                </a:solidFill>
              </a:rPr>
              <a:t> (</a:t>
            </a:r>
            <a:r>
              <a:rPr lang="it-IT" b="1" dirty="0" smtClean="0">
                <a:solidFill>
                  <a:srgbClr val="00B050"/>
                </a:solidFill>
              </a:rPr>
              <a:t>turn</a:t>
            </a:r>
            <a:r>
              <a:rPr lang="it-IT" dirty="0" smtClean="0">
                <a:solidFill>
                  <a:srgbClr val="002060"/>
                </a:solidFill>
              </a:rPr>
              <a:t>) and </a:t>
            </a:r>
            <a:r>
              <a:rPr lang="it-IT" dirty="0" err="1" smtClean="0">
                <a:solidFill>
                  <a:srgbClr val="002060"/>
                </a:solidFill>
              </a:rPr>
              <a:t>updates</a:t>
            </a:r>
            <a:r>
              <a:rPr lang="it-IT" dirty="0" smtClean="0">
                <a:solidFill>
                  <a:srgbClr val="002060"/>
                </a:solidFill>
              </a:rPr>
              <a:t> the output </a:t>
            </a:r>
            <a:r>
              <a:rPr lang="it-IT" dirty="0" err="1" smtClean="0">
                <a:solidFill>
                  <a:srgbClr val="002060"/>
                </a:solidFill>
              </a:rPr>
              <a:t>device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smtClean="0">
                <a:solidFill>
                  <a:srgbClr val="C00000"/>
                </a:solidFill>
              </a:rPr>
              <a:t>Led</a:t>
            </a:r>
            <a:r>
              <a:rPr lang="it-IT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9" name="Titolo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From </a:t>
            </a:r>
            <a:r>
              <a:rPr lang="it-IT" dirty="0" err="1" smtClean="0"/>
              <a:t>objects</a:t>
            </a:r>
            <a:r>
              <a:rPr lang="it-IT" dirty="0" smtClean="0"/>
              <a:t> to </a:t>
            </a:r>
            <a:r>
              <a:rPr lang="it-IT" dirty="0" err="1" smtClean="0"/>
              <a:t>qactors</a:t>
            </a:r>
            <a:endParaRPr lang="it-IT" dirty="0"/>
          </a:p>
        </p:txBody>
      </p:sp>
      <p:sp>
        <p:nvSpPr>
          <p:cNvPr id="42" name="Rettangolo 41"/>
          <p:cNvSpPr/>
          <p:nvPr/>
        </p:nvSpPr>
        <p:spPr>
          <a:xfrm>
            <a:off x="905226" y="4826675"/>
            <a:ext cx="714856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To test the </a:t>
            </a:r>
            <a:r>
              <a:rPr lang="it-IT" dirty="0" err="1">
                <a:solidFill>
                  <a:schemeClr val="tx1"/>
                </a:solidFill>
              </a:rPr>
              <a:t>system</a:t>
            </a:r>
            <a:r>
              <a:rPr lang="it-IT" dirty="0">
                <a:solidFill>
                  <a:schemeClr val="tx1"/>
                </a:solidFill>
              </a:rPr>
              <a:t>, the ‘</a:t>
            </a:r>
            <a:r>
              <a:rPr lang="it-IT" dirty="0" err="1">
                <a:solidFill>
                  <a:schemeClr val="tx1"/>
                </a:solidFill>
              </a:rPr>
              <a:t>physical</a:t>
            </a:r>
            <a:r>
              <a:rPr lang="it-IT" dirty="0">
                <a:solidFill>
                  <a:schemeClr val="tx1"/>
                </a:solidFill>
              </a:rPr>
              <a:t>’ Button </a:t>
            </a:r>
            <a:r>
              <a:rPr lang="it-IT" dirty="0" smtClean="0">
                <a:solidFill>
                  <a:schemeClr val="tx1"/>
                </a:solidFill>
              </a:rPr>
              <a:t>/ Led can </a:t>
            </a:r>
            <a:r>
              <a:rPr lang="it-IT" dirty="0">
                <a:solidFill>
                  <a:schemeClr val="tx1"/>
                </a:solidFill>
              </a:rPr>
              <a:t>be </a:t>
            </a:r>
            <a:r>
              <a:rPr lang="it-IT" dirty="0" err="1">
                <a:solidFill>
                  <a:schemeClr val="tx1"/>
                </a:solidFill>
              </a:rPr>
              <a:t>replaced</a:t>
            </a:r>
            <a:r>
              <a:rPr lang="it-IT" dirty="0">
                <a:solidFill>
                  <a:schemeClr val="tx1"/>
                </a:solidFill>
              </a:rPr>
              <a:t> by a </a:t>
            </a:r>
            <a:r>
              <a:rPr lang="it-IT" dirty="0" err="1">
                <a:solidFill>
                  <a:schemeClr val="tx1"/>
                </a:solidFill>
              </a:rPr>
              <a:t>mock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object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working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in the </a:t>
            </a:r>
            <a:r>
              <a:rPr lang="it-IT" dirty="0" err="1">
                <a:solidFill>
                  <a:schemeClr val="tx1"/>
                </a:solidFill>
              </a:rPr>
              <a:t>same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context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of </a:t>
            </a:r>
            <a:r>
              <a:rPr lang="it-IT" dirty="0" err="1" smtClean="0">
                <a:solidFill>
                  <a:schemeClr val="tx1"/>
                </a:solidFill>
              </a:rPr>
              <a:t>its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qactor</a:t>
            </a:r>
            <a:r>
              <a:rPr lang="it-IT" b="1" dirty="0" smtClean="0">
                <a:solidFill>
                  <a:schemeClr val="tx1"/>
                </a:solidFill>
              </a:rPr>
              <a:t>.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931074" y="5661248"/>
            <a:ext cx="708945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can be </a:t>
            </a:r>
            <a:r>
              <a:rPr lang="it-IT" dirty="0" err="1"/>
              <a:t>implemented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 / </a:t>
            </a:r>
            <a:r>
              <a:rPr lang="it-IT" dirty="0" err="1" smtClean="0"/>
              <a:t>platforms</a:t>
            </a:r>
            <a:r>
              <a:rPr lang="it-IT" dirty="0"/>
              <a:t>, </a:t>
            </a:r>
            <a:r>
              <a:rPr lang="it-IT" dirty="0" err="1" smtClean="0"/>
              <a:t>including</a:t>
            </a:r>
            <a:r>
              <a:rPr lang="it-IT" dirty="0" smtClean="0"/>
              <a:t> </a:t>
            </a:r>
            <a:r>
              <a:rPr lang="it-IT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673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8" grpId="0"/>
      <p:bldP spid="38" grpId="0" animBg="1"/>
      <p:bldP spid="39" grpId="0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259632" y="2611077"/>
            <a:ext cx="1656184" cy="1781837"/>
            <a:chOff x="2790459" y="1752735"/>
            <a:chExt cx="1656184" cy="1781837"/>
          </a:xfrm>
        </p:grpSpPr>
        <p:grpSp>
          <p:nvGrpSpPr>
            <p:cNvPr id="40" name="Gruppo 39"/>
            <p:cNvGrpSpPr/>
            <p:nvPr/>
          </p:nvGrpSpPr>
          <p:grpSpPr>
            <a:xfrm>
              <a:off x="2790459" y="1896751"/>
              <a:ext cx="1656184" cy="1512168"/>
              <a:chOff x="2790459" y="1896751"/>
              <a:chExt cx="1656184" cy="1512168"/>
            </a:xfrm>
          </p:grpSpPr>
          <p:sp>
            <p:nvSpPr>
              <p:cNvPr id="2" name="Ovale 1"/>
              <p:cNvSpPr/>
              <p:nvPr/>
            </p:nvSpPr>
            <p:spPr>
              <a:xfrm>
                <a:off x="2790459" y="1896751"/>
                <a:ext cx="1656184" cy="151216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err="1"/>
                  <a:t>controloop</a:t>
                </a:r>
                <a:endParaRPr lang="it-IT" sz="1600" dirty="0"/>
              </a:p>
            </p:txBody>
          </p:sp>
          <p:cxnSp>
            <p:nvCxnSpPr>
              <p:cNvPr id="24" name="Connettore 2 23"/>
              <p:cNvCxnSpPr>
                <a:endCxn id="2" idx="7"/>
              </p:cNvCxnSpPr>
              <p:nvPr/>
            </p:nvCxnSpPr>
            <p:spPr>
              <a:xfrm flipH="1" flipV="1">
                <a:off x="4204100" y="2118203"/>
                <a:ext cx="79868" cy="6866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ttangolo 12"/>
            <p:cNvSpPr/>
            <p:nvPr/>
          </p:nvSpPr>
          <p:spPr>
            <a:xfrm>
              <a:off x="2976491" y="1752735"/>
              <a:ext cx="1260140" cy="2880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Button</a:t>
              </a:r>
              <a:endParaRPr lang="it-IT" dirty="0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3099124" y="3246540"/>
              <a:ext cx="990110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Led</a:t>
              </a:r>
              <a:endParaRPr lang="it-IT" dirty="0"/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274281" y="1279972"/>
            <a:ext cx="398551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smtClean="0">
                <a:solidFill>
                  <a:srgbClr val="C00000"/>
                </a:solidFill>
              </a:rPr>
              <a:t>Button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POJO, </a:t>
            </a:r>
            <a:r>
              <a:rPr lang="it-IT" dirty="0" err="1" smtClean="0"/>
              <a:t>observable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.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The </a:t>
            </a:r>
            <a:r>
              <a:rPr lang="it-IT" dirty="0">
                <a:solidFill>
                  <a:srgbClr val="C00000"/>
                </a:solidFill>
              </a:rPr>
              <a:t>Led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is</a:t>
            </a:r>
            <a:r>
              <a:rPr lang="it-IT" dirty="0" smtClean="0">
                <a:solidFill>
                  <a:schemeClr val="tx1"/>
                </a:solidFill>
              </a:rPr>
              <a:t> a POJO, </a:t>
            </a:r>
            <a:r>
              <a:rPr lang="it-IT" dirty="0">
                <a:solidFill>
                  <a:schemeClr val="tx1"/>
                </a:solidFill>
              </a:rPr>
              <a:t>output </a:t>
            </a:r>
            <a:r>
              <a:rPr lang="it-IT" dirty="0" err="1" smtClean="0">
                <a:solidFill>
                  <a:schemeClr val="tx1"/>
                </a:solidFill>
              </a:rPr>
              <a:t>device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err="1" smtClean="0">
                <a:solidFill>
                  <a:schemeClr val="tx1"/>
                </a:solidFill>
              </a:rPr>
              <a:t>See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project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it.unibo.bls2016.qa</a:t>
            </a:r>
            <a:endParaRPr lang="it-IT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itolo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qactor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POJO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298186" y="1279972"/>
            <a:ext cx="4817281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/>
              <a:t>System blsRaspOop2017      </a:t>
            </a:r>
          </a:p>
          <a:p>
            <a:r>
              <a:rPr lang="it-IT" b="1" dirty="0" err="1"/>
              <a:t>Context</a:t>
            </a:r>
            <a:r>
              <a:rPr lang="it-IT" b="1" dirty="0"/>
              <a:t> </a:t>
            </a:r>
            <a:r>
              <a:rPr lang="it-IT" dirty="0" err="1"/>
              <a:t>ctxBlsOOp</a:t>
            </a:r>
            <a:r>
              <a:rPr lang="it-IT" dirty="0"/>
              <a:t> </a:t>
            </a:r>
            <a:endParaRPr lang="it-IT" b="1" dirty="0" smtClean="0"/>
          </a:p>
          <a:p>
            <a:r>
              <a:rPr lang="it-IT" b="1" dirty="0"/>
              <a:t>	</a:t>
            </a:r>
            <a:r>
              <a:rPr lang="it-IT" b="1" dirty="0" smtClean="0"/>
              <a:t>          </a:t>
            </a:r>
            <a:r>
              <a:rPr lang="it-IT" b="1" dirty="0" err="1" smtClean="0"/>
              <a:t>ip</a:t>
            </a:r>
            <a:r>
              <a:rPr lang="it-IT" b="1" dirty="0" smtClean="0"/>
              <a:t> [</a:t>
            </a:r>
            <a:r>
              <a:rPr lang="it-IT" b="1" dirty="0" err="1"/>
              <a:t>host</a:t>
            </a:r>
            <a:r>
              <a:rPr lang="it-IT" b="1" dirty="0"/>
              <a:t>="</a:t>
            </a:r>
            <a:r>
              <a:rPr lang="it-IT" b="1" dirty="0" err="1"/>
              <a:t>localhost</a:t>
            </a:r>
            <a:r>
              <a:rPr lang="it-IT" b="1" dirty="0"/>
              <a:t>" </a:t>
            </a:r>
            <a:r>
              <a:rPr lang="it-IT" b="1" dirty="0" err="1"/>
              <a:t>port</a:t>
            </a:r>
            <a:r>
              <a:rPr lang="it-IT" b="1" dirty="0"/>
              <a:t>=8030]  </a:t>
            </a:r>
            <a:endParaRPr lang="it-IT" dirty="0"/>
          </a:p>
          <a:p>
            <a:r>
              <a:rPr lang="it-IT" b="1" dirty="0" err="1"/>
              <a:t>QActor</a:t>
            </a:r>
            <a:r>
              <a:rPr lang="it-IT" b="1" dirty="0"/>
              <a:t> </a:t>
            </a:r>
            <a:r>
              <a:rPr lang="it-IT" b="1" dirty="0" err="1"/>
              <a:t>controloop</a:t>
            </a:r>
            <a:r>
              <a:rPr lang="it-IT" b="1" dirty="0"/>
              <a:t> </a:t>
            </a:r>
            <a:r>
              <a:rPr lang="it-IT" b="1" dirty="0" err="1"/>
              <a:t>context</a:t>
            </a:r>
            <a:r>
              <a:rPr lang="it-IT" b="1" dirty="0"/>
              <a:t> </a:t>
            </a:r>
            <a:r>
              <a:rPr lang="it-IT" dirty="0" err="1"/>
              <a:t>ctxBlsOOp</a:t>
            </a:r>
            <a:r>
              <a:rPr lang="it-IT" dirty="0"/>
              <a:t> </a:t>
            </a:r>
            <a:r>
              <a:rPr lang="it-IT" b="1" dirty="0" smtClean="0"/>
              <a:t>{       </a:t>
            </a:r>
            <a:endParaRPr lang="it-IT" b="1" dirty="0"/>
          </a:p>
          <a:p>
            <a:pPr lvl="1"/>
            <a:r>
              <a:rPr lang="it-IT" b="1" dirty="0"/>
              <a:t>Plan </a:t>
            </a:r>
            <a:r>
              <a:rPr lang="it-IT" b="1" dirty="0" err="1"/>
              <a:t>init</a:t>
            </a:r>
            <a:r>
              <a:rPr lang="it-IT" b="1" dirty="0"/>
              <a:t>  </a:t>
            </a:r>
            <a:r>
              <a:rPr lang="it-IT" b="1" dirty="0" err="1"/>
              <a:t>normal</a:t>
            </a:r>
            <a:r>
              <a:rPr lang="it-IT" b="1" dirty="0"/>
              <a:t>      </a:t>
            </a:r>
          </a:p>
          <a:p>
            <a:pPr lvl="2"/>
            <a:r>
              <a:rPr lang="it-IT" b="1" dirty="0" err="1"/>
              <a:t>println</a:t>
            </a:r>
            <a:r>
              <a:rPr lang="it-IT" b="1" dirty="0" smtClean="0"/>
              <a:t>("</a:t>
            </a:r>
            <a:r>
              <a:rPr lang="it-IT" b="1" dirty="0"/>
              <a:t> </a:t>
            </a:r>
            <a:r>
              <a:rPr lang="it-IT" b="1" dirty="0" err="1"/>
              <a:t>controloop</a:t>
            </a:r>
            <a:r>
              <a:rPr lang="it-IT" b="1" dirty="0"/>
              <a:t> </a:t>
            </a:r>
            <a:r>
              <a:rPr lang="it-IT" b="1" dirty="0" smtClean="0"/>
              <a:t>STARTS</a:t>
            </a:r>
            <a:r>
              <a:rPr lang="it-IT" b="1" dirty="0"/>
              <a:t>");</a:t>
            </a:r>
          </a:p>
          <a:p>
            <a:pPr lvl="2"/>
            <a:r>
              <a:rPr lang="en-US" b="1" dirty="0" err="1"/>
              <a:t>actorOp</a:t>
            </a:r>
            <a:r>
              <a:rPr lang="en-US" b="1" dirty="0"/>
              <a:t> </a:t>
            </a:r>
            <a:r>
              <a:rPr lang="it-IT" b="1" dirty="0" smtClean="0">
                <a:solidFill>
                  <a:srgbClr val="00B0F0"/>
                </a:solidFill>
              </a:rPr>
              <a:t>createPi4jButton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( </a:t>
            </a:r>
            <a:r>
              <a:rPr lang="en-US" b="1" dirty="0"/>
              <a:t>24 ) </a:t>
            </a:r>
            <a:r>
              <a:rPr lang="en-US" b="1" dirty="0" smtClean="0"/>
              <a:t> ;</a:t>
            </a:r>
            <a:endParaRPr lang="en-US" b="1" dirty="0"/>
          </a:p>
          <a:p>
            <a:pPr lvl="2"/>
            <a:r>
              <a:rPr lang="en-US" b="1" dirty="0" err="1"/>
              <a:t>actorOp</a:t>
            </a:r>
            <a:r>
              <a:rPr lang="en-US" b="1" dirty="0"/>
              <a:t> </a:t>
            </a:r>
            <a:r>
              <a:rPr lang="it-IT" b="1" dirty="0">
                <a:solidFill>
                  <a:srgbClr val="00B0F0"/>
                </a:solidFill>
              </a:rPr>
              <a:t>createPi4jLed</a:t>
            </a:r>
            <a:r>
              <a:rPr lang="en-US" b="1" dirty="0" smtClean="0"/>
              <a:t>( </a:t>
            </a:r>
            <a:r>
              <a:rPr lang="en-US" b="1" dirty="0"/>
              <a:t>25 ) ; </a:t>
            </a:r>
            <a:endParaRPr lang="en-US" b="1" dirty="0" smtClean="0"/>
          </a:p>
          <a:p>
            <a:pPr lvl="2"/>
            <a:r>
              <a:rPr lang="it-IT" b="1" dirty="0" smtClean="0"/>
              <a:t>delay </a:t>
            </a:r>
            <a:r>
              <a:rPr lang="it-IT" b="1" dirty="0"/>
              <a:t>time(60000);</a:t>
            </a:r>
          </a:p>
          <a:p>
            <a:pPr lvl="2"/>
            <a:r>
              <a:rPr lang="it-IT" b="1" dirty="0" err="1" smtClean="0"/>
              <a:t>println</a:t>
            </a:r>
            <a:r>
              <a:rPr lang="it-IT" b="1" dirty="0" smtClean="0"/>
              <a:t>("</a:t>
            </a:r>
            <a:r>
              <a:rPr lang="it-IT" b="1" dirty="0"/>
              <a:t> </a:t>
            </a:r>
            <a:r>
              <a:rPr lang="it-IT" b="1" dirty="0" err="1"/>
              <a:t>controloop</a:t>
            </a:r>
            <a:r>
              <a:rPr lang="it-IT" b="1" dirty="0"/>
              <a:t> </a:t>
            </a:r>
            <a:r>
              <a:rPr lang="it-IT" b="1" dirty="0" smtClean="0"/>
              <a:t>ENDS</a:t>
            </a:r>
            <a:r>
              <a:rPr lang="it-IT" b="1" dirty="0"/>
              <a:t>")</a:t>
            </a:r>
          </a:p>
          <a:p>
            <a:r>
              <a:rPr lang="it-IT" dirty="0"/>
              <a:t> }</a:t>
            </a: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10181"/>
              </p:ext>
            </p:extLst>
          </p:nvPr>
        </p:nvGraphicFramePr>
        <p:xfrm>
          <a:off x="274278" y="4653136"/>
          <a:ext cx="5017803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6246"/>
                <a:gridCol w="966246"/>
                <a:gridCol w="966246"/>
                <a:gridCol w="966246"/>
                <a:gridCol w="1152819"/>
              </a:tblGrid>
              <a:tr h="139040">
                <a:tc>
                  <a:txBody>
                    <a:bodyPr/>
                    <a:lstStyle/>
                    <a:p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Raspb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Arduino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…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PC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 smtClean="0"/>
                        <a:t>Raspb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Arduino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…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5508104" y="4653136"/>
            <a:ext cx="139948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 /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Python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97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sellaDiTesto 37"/>
          <p:cNvSpPr txBox="1"/>
          <p:nvPr/>
        </p:nvSpPr>
        <p:spPr>
          <a:xfrm>
            <a:off x="386320" y="3667240"/>
            <a:ext cx="38431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smtClean="0">
                <a:solidFill>
                  <a:srgbClr val="C00000"/>
                </a:solidFill>
              </a:rPr>
              <a:t>Button</a:t>
            </a:r>
            <a:r>
              <a:rPr lang="it-IT" dirty="0" smtClean="0"/>
              <a:t> </a:t>
            </a:r>
            <a:r>
              <a:rPr lang="it-IT" dirty="0" err="1" smtClean="0"/>
              <a:t>generates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B050"/>
                </a:solidFill>
              </a:rPr>
              <a:t>localclick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</a:t>
            </a:r>
            <a:r>
              <a:rPr lang="it-IT" dirty="0">
                <a:solidFill>
                  <a:srgbClr val="C00000"/>
                </a:solidFill>
              </a:rPr>
              <a:t>Led </a:t>
            </a:r>
            <a:r>
              <a:rPr lang="it-IT" dirty="0" err="1" smtClean="0"/>
              <a:t>perceives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B050"/>
                </a:solidFill>
              </a:rPr>
              <a:t>localclick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They</a:t>
            </a:r>
            <a:r>
              <a:rPr lang="it-IT" dirty="0" smtClean="0"/>
              <a:t> work in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context</a:t>
            </a:r>
            <a:r>
              <a:rPr lang="it-IT" dirty="0" smtClean="0"/>
              <a:t> </a:t>
            </a:r>
            <a:endParaRPr lang="it-IT" dirty="0" smtClean="0">
              <a:solidFill>
                <a:srgbClr val="002060"/>
              </a:solidFill>
            </a:endParaRPr>
          </a:p>
        </p:txBody>
      </p:sp>
      <p:sp>
        <p:nvSpPr>
          <p:cNvPr id="39" name="Titolo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From </a:t>
            </a:r>
            <a:r>
              <a:rPr lang="it-IT" dirty="0" err="1" smtClean="0"/>
              <a:t>objects</a:t>
            </a:r>
            <a:r>
              <a:rPr lang="it-IT" dirty="0" smtClean="0"/>
              <a:t> to </a:t>
            </a:r>
            <a:r>
              <a:rPr lang="it-IT" dirty="0" err="1" smtClean="0"/>
              <a:t>qactors</a:t>
            </a:r>
            <a:endParaRPr lang="it-IT" dirty="0"/>
          </a:p>
        </p:txBody>
      </p:sp>
      <p:grpSp>
        <p:nvGrpSpPr>
          <p:cNvPr id="11" name="Gruppo 10"/>
          <p:cNvGrpSpPr/>
          <p:nvPr/>
        </p:nvGrpSpPr>
        <p:grpSpPr>
          <a:xfrm>
            <a:off x="323527" y="1550989"/>
            <a:ext cx="3960440" cy="1872208"/>
            <a:chOff x="323528" y="1312749"/>
            <a:chExt cx="3960440" cy="1872208"/>
          </a:xfrm>
        </p:grpSpPr>
        <p:sp>
          <p:nvSpPr>
            <p:cNvPr id="5" name="Rettangolo arrotondato 4"/>
            <p:cNvSpPr/>
            <p:nvPr/>
          </p:nvSpPr>
          <p:spPr>
            <a:xfrm>
              <a:off x="323528" y="1312749"/>
              <a:ext cx="3960440" cy="18722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515180" y="1373400"/>
              <a:ext cx="1656184" cy="1512168"/>
              <a:chOff x="6010590" y="1679117"/>
              <a:chExt cx="1656184" cy="1512168"/>
            </a:xfrm>
          </p:grpSpPr>
          <p:grpSp>
            <p:nvGrpSpPr>
              <p:cNvPr id="40" name="Gruppo 39"/>
              <p:cNvGrpSpPr/>
              <p:nvPr/>
            </p:nvGrpSpPr>
            <p:grpSpPr>
              <a:xfrm>
                <a:off x="6010590" y="1679117"/>
                <a:ext cx="1656184" cy="1512168"/>
                <a:chOff x="2790459" y="1896751"/>
                <a:chExt cx="1656184" cy="1512168"/>
              </a:xfrm>
            </p:grpSpPr>
            <p:sp>
              <p:nvSpPr>
                <p:cNvPr id="2" name="Ovale 1"/>
                <p:cNvSpPr/>
                <p:nvPr/>
              </p:nvSpPr>
              <p:spPr>
                <a:xfrm>
                  <a:off x="2790459" y="1896751"/>
                  <a:ext cx="1656184" cy="1512168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600" dirty="0" err="1" smtClean="0"/>
                    <a:t>buttongpio</a:t>
                  </a:r>
                  <a:endParaRPr lang="it-IT" sz="1600" dirty="0"/>
                </a:p>
              </p:txBody>
            </p:sp>
            <p:cxnSp>
              <p:nvCxnSpPr>
                <p:cNvPr id="24" name="Connettore 2 23"/>
                <p:cNvCxnSpPr>
                  <a:endCxn id="2" idx="7"/>
                </p:cNvCxnSpPr>
                <p:nvPr/>
              </p:nvCxnSpPr>
              <p:spPr>
                <a:xfrm flipH="1" flipV="1">
                  <a:off x="4204100" y="2118203"/>
                  <a:ext cx="79868" cy="6866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ttangolo 12"/>
              <p:cNvSpPr/>
              <p:nvPr/>
            </p:nvSpPr>
            <p:spPr>
              <a:xfrm>
                <a:off x="6184240" y="1887203"/>
                <a:ext cx="1260140" cy="2880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Button</a:t>
                </a:r>
                <a:endParaRPr lang="it-IT" dirty="0"/>
              </a:p>
            </p:txBody>
          </p:sp>
          <p:grpSp>
            <p:nvGrpSpPr>
              <p:cNvPr id="15" name="Gruppo 14"/>
              <p:cNvGrpSpPr/>
              <p:nvPr/>
            </p:nvGrpSpPr>
            <p:grpSpPr>
              <a:xfrm rot="5400000">
                <a:off x="6043716" y="2399513"/>
                <a:ext cx="496118" cy="72962"/>
                <a:chOff x="1259632" y="5157192"/>
                <a:chExt cx="573778" cy="176991"/>
              </a:xfrm>
            </p:grpSpPr>
            <p:sp>
              <p:nvSpPr>
                <p:cNvPr id="16" name="Figura a mano libera 15"/>
                <p:cNvSpPr/>
                <p:nvPr/>
              </p:nvSpPr>
              <p:spPr>
                <a:xfrm>
                  <a:off x="1259632" y="5157192"/>
                  <a:ext cx="422168" cy="176991"/>
                </a:xfrm>
                <a:custGeom>
                  <a:avLst/>
                  <a:gdLst>
                    <a:gd name="connsiteX0" fmla="*/ 0 w 844336"/>
                    <a:gd name="connsiteY0" fmla="*/ 309974 h 639151"/>
                    <a:gd name="connsiteX1" fmla="*/ 123986 w 844336"/>
                    <a:gd name="connsiteY1" fmla="*/ 15507 h 639151"/>
                    <a:gd name="connsiteX2" fmla="*/ 371959 w 844336"/>
                    <a:gd name="connsiteY2" fmla="*/ 619941 h 639151"/>
                    <a:gd name="connsiteX3" fmla="*/ 557939 w 844336"/>
                    <a:gd name="connsiteY3" fmla="*/ 8 h 639151"/>
                    <a:gd name="connsiteX4" fmla="*/ 681925 w 844336"/>
                    <a:gd name="connsiteY4" fmla="*/ 635439 h 639151"/>
                    <a:gd name="connsiteX5" fmla="*/ 836908 w 844336"/>
                    <a:gd name="connsiteY5" fmla="*/ 263480 h 639151"/>
                    <a:gd name="connsiteX6" fmla="*/ 821410 w 844336"/>
                    <a:gd name="connsiteY6" fmla="*/ 294476 h 639151"/>
                    <a:gd name="connsiteX7" fmla="*/ 836908 w 844336"/>
                    <a:gd name="connsiteY7" fmla="*/ 278978 h 63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4336" h="639151">
                      <a:moveTo>
                        <a:pt x="0" y="309974"/>
                      </a:moveTo>
                      <a:cubicBezTo>
                        <a:pt x="30996" y="136910"/>
                        <a:pt x="61993" y="-36154"/>
                        <a:pt x="123986" y="15507"/>
                      </a:cubicBezTo>
                      <a:cubicBezTo>
                        <a:pt x="185979" y="67168"/>
                        <a:pt x="299634" y="622524"/>
                        <a:pt x="371959" y="619941"/>
                      </a:cubicBezTo>
                      <a:cubicBezTo>
                        <a:pt x="444284" y="617358"/>
                        <a:pt x="506278" y="-2575"/>
                        <a:pt x="557939" y="8"/>
                      </a:cubicBezTo>
                      <a:cubicBezTo>
                        <a:pt x="609600" y="2591"/>
                        <a:pt x="635430" y="591527"/>
                        <a:pt x="681925" y="635439"/>
                      </a:cubicBezTo>
                      <a:cubicBezTo>
                        <a:pt x="728420" y="679351"/>
                        <a:pt x="813661" y="320307"/>
                        <a:pt x="836908" y="263480"/>
                      </a:cubicBezTo>
                      <a:cubicBezTo>
                        <a:pt x="860155" y="206653"/>
                        <a:pt x="821410" y="291893"/>
                        <a:pt x="821410" y="294476"/>
                      </a:cubicBezTo>
                      <a:cubicBezTo>
                        <a:pt x="821410" y="297059"/>
                        <a:pt x="829159" y="288018"/>
                        <a:pt x="836908" y="278978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7" name="Connettore 2 16"/>
                <p:cNvCxnSpPr>
                  <a:stCxn id="16" idx="5"/>
                </p:cNvCxnSpPr>
                <p:nvPr/>
              </p:nvCxnSpPr>
              <p:spPr>
                <a:xfrm>
                  <a:off x="1678086" y="5230154"/>
                  <a:ext cx="155324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po 6"/>
            <p:cNvGrpSpPr/>
            <p:nvPr/>
          </p:nvGrpSpPr>
          <p:grpSpPr>
            <a:xfrm>
              <a:off x="2411760" y="1494572"/>
              <a:ext cx="1656184" cy="1512168"/>
              <a:chOff x="6261450" y="4293096"/>
              <a:chExt cx="1656184" cy="1512168"/>
            </a:xfrm>
          </p:grpSpPr>
          <p:grpSp>
            <p:nvGrpSpPr>
              <p:cNvPr id="41" name="Gruppo 40"/>
              <p:cNvGrpSpPr/>
              <p:nvPr/>
            </p:nvGrpSpPr>
            <p:grpSpPr>
              <a:xfrm>
                <a:off x="6261450" y="4293096"/>
                <a:ext cx="1656184" cy="1512168"/>
                <a:chOff x="6606883" y="1884051"/>
                <a:chExt cx="1656184" cy="1512168"/>
              </a:xfrm>
            </p:grpSpPr>
            <p:sp>
              <p:nvSpPr>
                <p:cNvPr id="8" name="Ovale 7"/>
                <p:cNvSpPr/>
                <p:nvPr/>
              </p:nvSpPr>
              <p:spPr>
                <a:xfrm>
                  <a:off x="6606883" y="1884051"/>
                  <a:ext cx="1656184" cy="1512168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 err="1" smtClean="0"/>
                    <a:t>ledgpio</a:t>
                  </a:r>
                  <a:endParaRPr lang="it-IT" dirty="0"/>
                </a:p>
              </p:txBody>
            </p:sp>
            <p:cxnSp>
              <p:nvCxnSpPr>
                <p:cNvPr id="36" name="Connettore 2 35"/>
                <p:cNvCxnSpPr>
                  <a:stCxn id="8" idx="7"/>
                </p:cNvCxnSpPr>
                <p:nvPr/>
              </p:nvCxnSpPr>
              <p:spPr>
                <a:xfrm flipH="1" flipV="1">
                  <a:off x="7952446" y="2047171"/>
                  <a:ext cx="68078" cy="5833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ttangolo 13"/>
              <p:cNvSpPr/>
              <p:nvPr/>
            </p:nvSpPr>
            <p:spPr>
              <a:xfrm>
                <a:off x="6594487" y="4420104"/>
                <a:ext cx="990110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Led</a:t>
                </a:r>
                <a:endParaRPr lang="it-IT" dirty="0"/>
              </a:p>
            </p:txBody>
          </p:sp>
          <p:cxnSp>
            <p:nvCxnSpPr>
              <p:cNvPr id="29" name="Connettore 2 28"/>
              <p:cNvCxnSpPr>
                <a:stCxn id="8" idx="7"/>
                <a:endCxn id="8" idx="7"/>
              </p:cNvCxnSpPr>
              <p:nvPr/>
            </p:nvCxnSpPr>
            <p:spPr>
              <a:xfrm>
                <a:off x="7675091" y="4514548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2 31"/>
              <p:cNvCxnSpPr>
                <a:stCxn id="8" idx="7"/>
                <a:endCxn id="8" idx="7"/>
              </p:cNvCxnSpPr>
              <p:nvPr/>
            </p:nvCxnSpPr>
            <p:spPr>
              <a:xfrm>
                <a:off x="7675091" y="4514548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asellaDiTesto 11"/>
            <p:cNvSpPr txBox="1"/>
            <p:nvPr/>
          </p:nvSpPr>
          <p:spPr>
            <a:xfrm>
              <a:off x="515180" y="2378336"/>
              <a:ext cx="2118144" cy="64633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B050"/>
                  </a:solidFill>
                </a:rPr>
                <a:t>LOCAL EVENT</a:t>
              </a:r>
            </a:p>
            <a:p>
              <a:r>
                <a:rPr lang="it-IT" dirty="0" err="1" smtClean="0"/>
                <a:t>localclick</a:t>
              </a:r>
              <a:r>
                <a:rPr lang="it-IT" dirty="0" smtClean="0"/>
                <a:t> : </a:t>
              </a:r>
              <a:r>
                <a:rPr lang="it-IT" dirty="0" err="1" smtClean="0"/>
                <a:t>clicked</a:t>
              </a:r>
              <a:r>
                <a:rPr lang="it-IT" dirty="0" smtClean="0"/>
                <a:t>(N)</a:t>
              </a:r>
              <a:endParaRPr lang="it-IT" dirty="0"/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4528721" y="1312749"/>
            <a:ext cx="4599529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System blsRasp2017      </a:t>
            </a:r>
          </a:p>
          <a:p>
            <a:r>
              <a:rPr lang="it-IT" b="1" dirty="0" err="1">
                <a:solidFill>
                  <a:srgbClr val="00B0F0"/>
                </a:solidFill>
              </a:rPr>
              <a:t>Event</a:t>
            </a:r>
            <a:r>
              <a:rPr lang="it-IT" b="1" dirty="0">
                <a:solidFill>
                  <a:srgbClr val="00B0F0"/>
                </a:solidFill>
              </a:rPr>
              <a:t> </a:t>
            </a:r>
            <a:r>
              <a:rPr lang="it-IT" b="1" dirty="0" err="1">
                <a:solidFill>
                  <a:srgbClr val="00B0F0"/>
                </a:solidFill>
              </a:rPr>
              <a:t>local_click</a:t>
            </a:r>
            <a:r>
              <a:rPr lang="it-IT" b="1" dirty="0">
                <a:solidFill>
                  <a:srgbClr val="00B0F0"/>
                </a:solidFill>
              </a:rPr>
              <a:t>  : </a:t>
            </a:r>
            <a:r>
              <a:rPr lang="it-IT" b="1" dirty="0" err="1" smtClean="0">
                <a:solidFill>
                  <a:srgbClr val="00B0F0"/>
                </a:solidFill>
              </a:rPr>
              <a:t>clicked</a:t>
            </a:r>
            <a:r>
              <a:rPr lang="it-IT" b="1" dirty="0" smtClean="0">
                <a:solidFill>
                  <a:srgbClr val="00B0F0"/>
                </a:solidFill>
              </a:rPr>
              <a:t>(N) </a:t>
            </a:r>
          </a:p>
          <a:p>
            <a:r>
              <a:rPr lang="it-IT" b="1" dirty="0" err="1" smtClean="0"/>
              <a:t>Context</a:t>
            </a:r>
            <a:r>
              <a:rPr lang="it-IT" b="1" dirty="0" smtClean="0"/>
              <a:t> </a:t>
            </a:r>
            <a:r>
              <a:rPr lang="it-IT" b="1" dirty="0" err="1"/>
              <a:t>ctxBlsRasp</a:t>
            </a:r>
            <a:r>
              <a:rPr lang="it-IT" b="1" dirty="0"/>
              <a:t> </a:t>
            </a:r>
            <a:endParaRPr lang="it-IT" b="1" dirty="0" smtClean="0"/>
          </a:p>
          <a:p>
            <a:r>
              <a:rPr lang="it-IT" b="1" dirty="0"/>
              <a:t>	</a:t>
            </a:r>
            <a:r>
              <a:rPr lang="it-IT" b="1" dirty="0" err="1" smtClean="0"/>
              <a:t>ip</a:t>
            </a:r>
            <a:r>
              <a:rPr lang="it-IT" b="1" dirty="0" smtClean="0"/>
              <a:t> </a:t>
            </a:r>
            <a:r>
              <a:rPr lang="it-IT" b="1" dirty="0"/>
              <a:t>[</a:t>
            </a:r>
            <a:r>
              <a:rPr lang="it-IT" b="1" dirty="0" err="1"/>
              <a:t>host</a:t>
            </a:r>
            <a:r>
              <a:rPr lang="it-IT" b="1" dirty="0"/>
              <a:t>="</a:t>
            </a:r>
            <a:r>
              <a:rPr lang="it-IT" b="1" dirty="0" err="1"/>
              <a:t>localhost</a:t>
            </a:r>
            <a:r>
              <a:rPr lang="it-IT" b="1" dirty="0"/>
              <a:t>" </a:t>
            </a:r>
            <a:r>
              <a:rPr lang="it-IT" b="1" dirty="0" err="1"/>
              <a:t>port</a:t>
            </a:r>
            <a:r>
              <a:rPr lang="it-IT" b="1" dirty="0"/>
              <a:t>=8030]  </a:t>
            </a:r>
          </a:p>
          <a:p>
            <a:r>
              <a:rPr lang="it-IT" b="1" dirty="0" err="1" smtClean="0"/>
              <a:t>QActor</a:t>
            </a:r>
            <a:r>
              <a:rPr lang="it-IT" b="1" dirty="0" smtClean="0"/>
              <a:t> </a:t>
            </a:r>
            <a:r>
              <a:rPr lang="it-IT" b="1" dirty="0" err="1">
                <a:solidFill>
                  <a:srgbClr val="C00000"/>
                </a:solidFill>
              </a:rPr>
              <a:t>buttongpio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/>
              <a:t>context</a:t>
            </a:r>
            <a:r>
              <a:rPr lang="it-IT" b="1" dirty="0"/>
              <a:t> </a:t>
            </a:r>
            <a:r>
              <a:rPr lang="it-IT" b="1" dirty="0" err="1"/>
              <a:t>ctxBlsRasp</a:t>
            </a:r>
            <a:r>
              <a:rPr lang="it-IT" b="1" dirty="0"/>
              <a:t>   {       </a:t>
            </a:r>
          </a:p>
          <a:p>
            <a:r>
              <a:rPr lang="it-IT" b="1" dirty="0"/>
              <a:t>Plan </a:t>
            </a:r>
            <a:r>
              <a:rPr lang="it-IT" b="1" dirty="0" err="1"/>
              <a:t>init</a:t>
            </a:r>
            <a:r>
              <a:rPr lang="it-IT" b="1" dirty="0"/>
              <a:t>  </a:t>
            </a:r>
            <a:r>
              <a:rPr lang="it-IT" b="1" dirty="0" err="1"/>
              <a:t>normal</a:t>
            </a:r>
            <a:r>
              <a:rPr lang="it-IT" b="1" dirty="0"/>
              <a:t>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>
                <a:solidFill>
                  <a:srgbClr val="00B0F0"/>
                </a:solidFill>
              </a:rPr>
              <a:t>actorOp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createPi4jButton( 24 )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it-IT" dirty="0" smtClean="0"/>
              <a:t>}</a:t>
            </a:r>
          </a:p>
          <a:p>
            <a:r>
              <a:rPr lang="it-IT" b="1" dirty="0" err="1" smtClean="0"/>
              <a:t>QActor</a:t>
            </a:r>
            <a:r>
              <a:rPr lang="it-IT" b="1" dirty="0" smtClean="0"/>
              <a:t> </a:t>
            </a:r>
            <a:r>
              <a:rPr lang="it-IT" b="1" dirty="0" err="1"/>
              <a:t>ledgpio</a:t>
            </a:r>
            <a:r>
              <a:rPr lang="it-IT" b="1" dirty="0"/>
              <a:t> </a:t>
            </a:r>
            <a:r>
              <a:rPr lang="it-IT" b="1" dirty="0" err="1"/>
              <a:t>context</a:t>
            </a:r>
            <a:r>
              <a:rPr lang="it-IT" b="1" dirty="0"/>
              <a:t> </a:t>
            </a:r>
            <a:r>
              <a:rPr lang="it-IT" b="1" dirty="0" err="1"/>
              <a:t>ctxBlsRasp</a:t>
            </a:r>
            <a:r>
              <a:rPr lang="it-IT" b="1" dirty="0"/>
              <a:t>   {  </a:t>
            </a:r>
          </a:p>
          <a:p>
            <a:r>
              <a:rPr lang="it-IT" dirty="0"/>
              <a:t> </a:t>
            </a:r>
            <a:r>
              <a:rPr lang="it-IT" b="1" dirty="0"/>
              <a:t>Plan </a:t>
            </a:r>
            <a:r>
              <a:rPr lang="it-IT" b="1" dirty="0" err="1"/>
              <a:t>init</a:t>
            </a:r>
            <a:r>
              <a:rPr lang="it-IT" b="1" dirty="0"/>
              <a:t>  </a:t>
            </a:r>
            <a:r>
              <a:rPr lang="it-IT" b="1" dirty="0" err="1"/>
              <a:t>normal</a:t>
            </a:r>
            <a:r>
              <a:rPr lang="it-IT" b="1" dirty="0"/>
              <a:t>      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>
                <a:solidFill>
                  <a:srgbClr val="00B0F0"/>
                </a:solidFill>
              </a:rPr>
              <a:t>actorOp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createPi4jLed( 25 )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it-IT" dirty="0"/>
              <a:t> </a:t>
            </a:r>
            <a:r>
              <a:rPr lang="it-IT" dirty="0" smtClean="0"/>
              <a:t>    </a:t>
            </a:r>
            <a:r>
              <a:rPr lang="it-IT" b="1" dirty="0" err="1" smtClean="0"/>
              <a:t>switchToPlan</a:t>
            </a:r>
            <a:r>
              <a:rPr lang="it-IT" b="1" dirty="0" smtClean="0"/>
              <a:t> </a:t>
            </a:r>
            <a:r>
              <a:rPr lang="it-IT" b="1" dirty="0"/>
              <a:t>work ;</a:t>
            </a:r>
          </a:p>
          <a:p>
            <a:r>
              <a:rPr lang="it-IT" b="1" dirty="0" smtClean="0"/>
              <a:t>Plan </a:t>
            </a:r>
            <a:r>
              <a:rPr lang="it-IT" b="1" dirty="0"/>
              <a:t>work  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sense </a:t>
            </a:r>
            <a:r>
              <a:rPr lang="en-US" b="1" dirty="0"/>
              <a:t>time(600000) </a:t>
            </a:r>
            <a:r>
              <a:rPr lang="en-US" b="1" dirty="0" err="1">
                <a:solidFill>
                  <a:srgbClr val="00B0F0"/>
                </a:solidFill>
              </a:rPr>
              <a:t>local_click</a:t>
            </a:r>
            <a:r>
              <a:rPr lang="en-US" b="1" dirty="0"/>
              <a:t> -&gt;  continue ; </a:t>
            </a:r>
          </a:p>
          <a:p>
            <a:r>
              <a:rPr lang="it-IT" b="1" dirty="0" smtClean="0"/>
              <a:t>  </a:t>
            </a:r>
            <a:r>
              <a:rPr lang="en-US" b="1" dirty="0" smtClean="0"/>
              <a:t> </a:t>
            </a:r>
            <a:r>
              <a:rPr lang="en-US" b="1" dirty="0"/>
              <a:t>[ ?? tout(</a:t>
            </a:r>
            <a:r>
              <a:rPr lang="en-US" b="1" dirty="0" err="1"/>
              <a:t>senseevent,Worker</a:t>
            </a:r>
            <a:r>
              <a:rPr lang="en-US" b="1" dirty="0"/>
              <a:t>)]  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endPlan</a:t>
            </a:r>
            <a:r>
              <a:rPr lang="en-US" b="1" dirty="0" smtClean="0"/>
              <a:t> </a:t>
            </a:r>
            <a:r>
              <a:rPr lang="en-US" b="1" dirty="0"/>
              <a:t>"tout: </a:t>
            </a:r>
            <a:r>
              <a:rPr lang="en-US" b="1" dirty="0" err="1"/>
              <a:t>ledgpio</a:t>
            </a:r>
            <a:r>
              <a:rPr lang="en-US" b="1" dirty="0"/>
              <a:t> work ends"  ;</a:t>
            </a:r>
          </a:p>
          <a:p>
            <a:r>
              <a:rPr lang="it-IT" b="1" dirty="0" smtClean="0"/>
              <a:t>    </a:t>
            </a:r>
            <a:r>
              <a:rPr lang="it-IT" b="1" dirty="0" err="1" smtClean="0">
                <a:solidFill>
                  <a:srgbClr val="00B0F0"/>
                </a:solidFill>
              </a:rPr>
              <a:t>actorOp</a:t>
            </a:r>
            <a:r>
              <a:rPr lang="it-IT" b="1" dirty="0" smtClean="0">
                <a:solidFill>
                  <a:srgbClr val="00B0F0"/>
                </a:solidFill>
              </a:rPr>
              <a:t> </a:t>
            </a:r>
            <a:r>
              <a:rPr lang="it-IT" b="1" dirty="0" err="1">
                <a:solidFill>
                  <a:srgbClr val="00B0F0"/>
                </a:solidFill>
              </a:rPr>
              <a:t>ledSwitch</a:t>
            </a:r>
            <a:r>
              <a:rPr lang="it-IT" b="1" dirty="0">
                <a:solidFill>
                  <a:srgbClr val="00B0F0"/>
                </a:solidFill>
              </a:rPr>
              <a:t> ;</a:t>
            </a:r>
          </a:p>
          <a:p>
            <a:r>
              <a:rPr lang="it-IT" dirty="0"/>
              <a:t>    </a:t>
            </a:r>
            <a:r>
              <a:rPr lang="it-IT" b="1" dirty="0" err="1" smtClean="0"/>
              <a:t>repeatPlan</a:t>
            </a:r>
            <a:r>
              <a:rPr lang="it-IT" b="1" dirty="0" smtClean="0"/>
              <a:t> </a:t>
            </a:r>
            <a:endParaRPr lang="it-IT" b="1" dirty="0"/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9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arrotondato 22"/>
          <p:cNvSpPr/>
          <p:nvPr/>
        </p:nvSpPr>
        <p:spPr>
          <a:xfrm>
            <a:off x="266893" y="3248980"/>
            <a:ext cx="2084737" cy="18722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/>
          <p:cNvSpPr txBox="1"/>
          <p:nvPr/>
        </p:nvSpPr>
        <p:spPr>
          <a:xfrm>
            <a:off x="323528" y="5229200"/>
            <a:ext cx="349839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smtClean="0">
                <a:solidFill>
                  <a:srgbClr val="C00000"/>
                </a:solidFill>
              </a:rPr>
              <a:t>Button</a:t>
            </a:r>
            <a:r>
              <a:rPr lang="it-IT" dirty="0" smtClean="0"/>
              <a:t> </a:t>
            </a:r>
            <a:r>
              <a:rPr lang="it-IT" dirty="0" err="1" smtClean="0"/>
              <a:t>generates</a:t>
            </a:r>
            <a:r>
              <a:rPr lang="it-IT" dirty="0" smtClean="0"/>
              <a:t> </a:t>
            </a:r>
            <a:r>
              <a:rPr lang="it-IT" b="1" dirty="0" smtClean="0">
                <a:solidFill>
                  <a:srgbClr val="00B050"/>
                </a:solidFill>
              </a:rPr>
              <a:t>click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</a:t>
            </a:r>
            <a:r>
              <a:rPr lang="it-IT" dirty="0">
                <a:solidFill>
                  <a:srgbClr val="C00000"/>
                </a:solidFill>
              </a:rPr>
              <a:t>Led </a:t>
            </a:r>
            <a:r>
              <a:rPr lang="it-IT" dirty="0" err="1" smtClean="0"/>
              <a:t>perceives</a:t>
            </a:r>
            <a:r>
              <a:rPr lang="it-IT" dirty="0" smtClean="0"/>
              <a:t> </a:t>
            </a:r>
            <a:r>
              <a:rPr lang="it-IT" b="1" dirty="0" smtClean="0">
                <a:solidFill>
                  <a:srgbClr val="00B050"/>
                </a:solidFill>
              </a:rPr>
              <a:t>click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They</a:t>
            </a:r>
            <a:r>
              <a:rPr lang="it-IT" dirty="0" smtClean="0"/>
              <a:t> work in </a:t>
            </a:r>
            <a:r>
              <a:rPr lang="it-IT" b="1" dirty="0" err="1" smtClean="0">
                <a:solidFill>
                  <a:srgbClr val="FF0000"/>
                </a:solidFill>
              </a:rPr>
              <a:t>different</a:t>
            </a:r>
            <a:r>
              <a:rPr lang="it-IT" dirty="0" smtClean="0"/>
              <a:t>  </a:t>
            </a:r>
            <a:r>
              <a:rPr lang="it-IT" dirty="0" err="1" smtClean="0"/>
              <a:t>context</a:t>
            </a:r>
            <a:r>
              <a:rPr lang="it-IT" dirty="0" err="1"/>
              <a:t>s</a:t>
            </a:r>
            <a:endParaRPr lang="it-IT" dirty="0" smtClean="0">
              <a:solidFill>
                <a:srgbClr val="002060"/>
              </a:solidFill>
            </a:endParaRPr>
          </a:p>
        </p:txBody>
      </p:sp>
      <p:sp>
        <p:nvSpPr>
          <p:cNvPr id="39" name="Titolo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2199230" y="1312749"/>
            <a:ext cx="2084737" cy="18722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490808" y="3429000"/>
            <a:ext cx="1656184" cy="1512168"/>
            <a:chOff x="6010590" y="1679117"/>
            <a:chExt cx="1656184" cy="1512168"/>
          </a:xfrm>
        </p:grpSpPr>
        <p:grpSp>
          <p:nvGrpSpPr>
            <p:cNvPr id="40" name="Gruppo 39"/>
            <p:cNvGrpSpPr/>
            <p:nvPr/>
          </p:nvGrpSpPr>
          <p:grpSpPr>
            <a:xfrm>
              <a:off x="6010590" y="1679117"/>
              <a:ext cx="1656184" cy="1512168"/>
              <a:chOff x="2790459" y="1896751"/>
              <a:chExt cx="1656184" cy="1512168"/>
            </a:xfrm>
          </p:grpSpPr>
          <p:sp>
            <p:nvSpPr>
              <p:cNvPr id="2" name="Ovale 1"/>
              <p:cNvSpPr/>
              <p:nvPr/>
            </p:nvSpPr>
            <p:spPr>
              <a:xfrm>
                <a:off x="2790459" y="1896751"/>
                <a:ext cx="1656184" cy="151216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600" dirty="0"/>
              </a:p>
            </p:txBody>
          </p:sp>
          <p:cxnSp>
            <p:nvCxnSpPr>
              <p:cNvPr id="24" name="Connettore 2 23"/>
              <p:cNvCxnSpPr>
                <a:endCxn id="2" idx="7"/>
              </p:cNvCxnSpPr>
              <p:nvPr/>
            </p:nvCxnSpPr>
            <p:spPr>
              <a:xfrm flipH="1" flipV="1">
                <a:off x="4204100" y="2118203"/>
                <a:ext cx="79868" cy="6866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ttangolo 12"/>
            <p:cNvSpPr/>
            <p:nvPr/>
          </p:nvSpPr>
          <p:spPr>
            <a:xfrm>
              <a:off x="6184240" y="1887203"/>
              <a:ext cx="1260140" cy="2880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Button</a:t>
              </a:r>
              <a:endParaRPr lang="it-IT" dirty="0"/>
            </a:p>
          </p:txBody>
        </p:sp>
        <p:grpSp>
          <p:nvGrpSpPr>
            <p:cNvPr id="15" name="Gruppo 14"/>
            <p:cNvGrpSpPr/>
            <p:nvPr/>
          </p:nvGrpSpPr>
          <p:grpSpPr>
            <a:xfrm rot="5400000">
              <a:off x="6043716" y="2399513"/>
              <a:ext cx="496118" cy="72962"/>
              <a:chOff x="1259632" y="5157192"/>
              <a:chExt cx="573778" cy="176991"/>
            </a:xfrm>
          </p:grpSpPr>
          <p:sp>
            <p:nvSpPr>
              <p:cNvPr id="16" name="Figura a mano libera 15"/>
              <p:cNvSpPr/>
              <p:nvPr/>
            </p:nvSpPr>
            <p:spPr>
              <a:xfrm>
                <a:off x="1259632" y="5157192"/>
                <a:ext cx="422168" cy="176991"/>
              </a:xfrm>
              <a:custGeom>
                <a:avLst/>
                <a:gdLst>
                  <a:gd name="connsiteX0" fmla="*/ 0 w 844336"/>
                  <a:gd name="connsiteY0" fmla="*/ 309974 h 639151"/>
                  <a:gd name="connsiteX1" fmla="*/ 123986 w 844336"/>
                  <a:gd name="connsiteY1" fmla="*/ 15507 h 639151"/>
                  <a:gd name="connsiteX2" fmla="*/ 371959 w 844336"/>
                  <a:gd name="connsiteY2" fmla="*/ 619941 h 639151"/>
                  <a:gd name="connsiteX3" fmla="*/ 557939 w 844336"/>
                  <a:gd name="connsiteY3" fmla="*/ 8 h 639151"/>
                  <a:gd name="connsiteX4" fmla="*/ 681925 w 844336"/>
                  <a:gd name="connsiteY4" fmla="*/ 635439 h 639151"/>
                  <a:gd name="connsiteX5" fmla="*/ 836908 w 844336"/>
                  <a:gd name="connsiteY5" fmla="*/ 263480 h 639151"/>
                  <a:gd name="connsiteX6" fmla="*/ 821410 w 844336"/>
                  <a:gd name="connsiteY6" fmla="*/ 294476 h 639151"/>
                  <a:gd name="connsiteX7" fmla="*/ 836908 w 844336"/>
                  <a:gd name="connsiteY7" fmla="*/ 278978 h 6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336" h="639151">
                    <a:moveTo>
                      <a:pt x="0" y="309974"/>
                    </a:moveTo>
                    <a:cubicBezTo>
                      <a:pt x="30996" y="136910"/>
                      <a:pt x="61993" y="-36154"/>
                      <a:pt x="123986" y="15507"/>
                    </a:cubicBezTo>
                    <a:cubicBezTo>
                      <a:pt x="185979" y="67168"/>
                      <a:pt x="299634" y="622524"/>
                      <a:pt x="371959" y="619941"/>
                    </a:cubicBezTo>
                    <a:cubicBezTo>
                      <a:pt x="444284" y="617358"/>
                      <a:pt x="506278" y="-2575"/>
                      <a:pt x="557939" y="8"/>
                    </a:cubicBezTo>
                    <a:cubicBezTo>
                      <a:pt x="609600" y="2591"/>
                      <a:pt x="635430" y="591527"/>
                      <a:pt x="681925" y="635439"/>
                    </a:cubicBezTo>
                    <a:cubicBezTo>
                      <a:pt x="728420" y="679351"/>
                      <a:pt x="813661" y="320307"/>
                      <a:pt x="836908" y="263480"/>
                    </a:cubicBezTo>
                    <a:cubicBezTo>
                      <a:pt x="860155" y="206653"/>
                      <a:pt x="821410" y="291893"/>
                      <a:pt x="821410" y="294476"/>
                    </a:cubicBezTo>
                    <a:cubicBezTo>
                      <a:pt x="821410" y="297059"/>
                      <a:pt x="829159" y="288018"/>
                      <a:pt x="836908" y="278978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7" name="Connettore 2 16"/>
              <p:cNvCxnSpPr>
                <a:stCxn id="16" idx="5"/>
              </p:cNvCxnSpPr>
              <p:nvPr/>
            </p:nvCxnSpPr>
            <p:spPr>
              <a:xfrm>
                <a:off x="1678086" y="5230154"/>
                <a:ext cx="155324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uppo 6"/>
          <p:cNvGrpSpPr/>
          <p:nvPr/>
        </p:nvGrpSpPr>
        <p:grpSpPr>
          <a:xfrm>
            <a:off x="2411760" y="1494572"/>
            <a:ext cx="1656184" cy="1512168"/>
            <a:chOff x="6261450" y="4293096"/>
            <a:chExt cx="1656184" cy="1512168"/>
          </a:xfrm>
        </p:grpSpPr>
        <p:grpSp>
          <p:nvGrpSpPr>
            <p:cNvPr id="41" name="Gruppo 40"/>
            <p:cNvGrpSpPr/>
            <p:nvPr/>
          </p:nvGrpSpPr>
          <p:grpSpPr>
            <a:xfrm>
              <a:off x="6261450" y="4293096"/>
              <a:ext cx="1656184" cy="1512168"/>
              <a:chOff x="6606883" y="1884051"/>
              <a:chExt cx="1656184" cy="1512168"/>
            </a:xfrm>
          </p:grpSpPr>
          <p:sp>
            <p:nvSpPr>
              <p:cNvPr id="8" name="Ovale 7"/>
              <p:cNvSpPr/>
              <p:nvPr/>
            </p:nvSpPr>
            <p:spPr>
              <a:xfrm>
                <a:off x="6606883" y="1884051"/>
                <a:ext cx="1656184" cy="151216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ledgpio</a:t>
                </a:r>
                <a:endParaRPr lang="it-IT" dirty="0"/>
              </a:p>
            </p:txBody>
          </p:sp>
          <p:cxnSp>
            <p:nvCxnSpPr>
              <p:cNvPr id="36" name="Connettore 2 35"/>
              <p:cNvCxnSpPr>
                <a:stCxn id="8" idx="7"/>
              </p:cNvCxnSpPr>
              <p:nvPr/>
            </p:nvCxnSpPr>
            <p:spPr>
              <a:xfrm flipH="1" flipV="1">
                <a:off x="7952446" y="2047171"/>
                <a:ext cx="68078" cy="58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ttangolo 13"/>
            <p:cNvSpPr/>
            <p:nvPr/>
          </p:nvSpPr>
          <p:spPr>
            <a:xfrm>
              <a:off x="6594487" y="4420104"/>
              <a:ext cx="990110" cy="2880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Led</a:t>
              </a:r>
              <a:endParaRPr lang="it-IT" dirty="0"/>
            </a:p>
          </p:txBody>
        </p:sp>
        <p:cxnSp>
          <p:nvCxnSpPr>
            <p:cNvPr id="29" name="Connettore 2 28"/>
            <p:cNvCxnSpPr>
              <a:stCxn id="8" idx="7"/>
              <a:endCxn id="8" idx="7"/>
            </p:cNvCxnSpPr>
            <p:nvPr/>
          </p:nvCxnSpPr>
          <p:spPr>
            <a:xfrm>
              <a:off x="7675091" y="4514548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2 31"/>
            <p:cNvCxnSpPr>
              <a:stCxn id="8" idx="7"/>
              <a:endCxn id="8" idx="7"/>
            </p:cNvCxnSpPr>
            <p:nvPr/>
          </p:nvCxnSpPr>
          <p:spPr>
            <a:xfrm>
              <a:off x="7675091" y="4514548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sellaDiTesto 11"/>
          <p:cNvSpPr txBox="1"/>
          <p:nvPr/>
        </p:nvSpPr>
        <p:spPr>
          <a:xfrm>
            <a:off x="515180" y="4343452"/>
            <a:ext cx="168405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 EVENT</a:t>
            </a:r>
          </a:p>
          <a:p>
            <a:r>
              <a:rPr lang="it-IT" dirty="0" smtClean="0"/>
              <a:t>click : </a:t>
            </a:r>
            <a:r>
              <a:rPr lang="it-IT" dirty="0" err="1" smtClean="0"/>
              <a:t>clicked</a:t>
            </a:r>
            <a:r>
              <a:rPr lang="it-IT" dirty="0" smtClean="0"/>
              <a:t>(N)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528722" y="1074509"/>
            <a:ext cx="461527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System </a:t>
            </a:r>
            <a:r>
              <a:rPr lang="it-IT" b="1" dirty="0" smtClean="0">
                <a:solidFill>
                  <a:srgbClr val="C00000"/>
                </a:solidFill>
              </a:rPr>
              <a:t>blsDistr2017      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b="1" dirty="0" err="1">
                <a:solidFill>
                  <a:srgbClr val="00B0F0"/>
                </a:solidFill>
              </a:rPr>
              <a:t>Event</a:t>
            </a:r>
            <a:r>
              <a:rPr lang="it-IT" b="1" dirty="0">
                <a:solidFill>
                  <a:srgbClr val="00B0F0"/>
                </a:solidFill>
              </a:rPr>
              <a:t> </a:t>
            </a:r>
            <a:r>
              <a:rPr lang="it-IT" b="1" dirty="0" smtClean="0">
                <a:solidFill>
                  <a:srgbClr val="00B0F0"/>
                </a:solidFill>
              </a:rPr>
              <a:t>click  </a:t>
            </a:r>
            <a:r>
              <a:rPr lang="it-IT" b="1" dirty="0">
                <a:solidFill>
                  <a:srgbClr val="00B0F0"/>
                </a:solidFill>
              </a:rPr>
              <a:t>: </a:t>
            </a:r>
            <a:r>
              <a:rPr lang="it-IT" b="1" dirty="0" err="1" smtClean="0">
                <a:solidFill>
                  <a:srgbClr val="00B0F0"/>
                </a:solidFill>
              </a:rPr>
              <a:t>clicked</a:t>
            </a:r>
            <a:r>
              <a:rPr lang="it-IT" b="1" dirty="0" smtClean="0">
                <a:solidFill>
                  <a:srgbClr val="00B0F0"/>
                </a:solidFill>
              </a:rPr>
              <a:t>(N) </a:t>
            </a:r>
          </a:p>
          <a:p>
            <a:r>
              <a:rPr lang="it-IT" b="1" dirty="0" err="1" smtClean="0"/>
              <a:t>Context</a:t>
            </a:r>
            <a:r>
              <a:rPr lang="it-IT" b="1" dirty="0" smtClean="0"/>
              <a:t> </a:t>
            </a:r>
            <a:r>
              <a:rPr lang="it-IT" b="1" dirty="0" err="1" smtClean="0"/>
              <a:t>ctxButton</a:t>
            </a:r>
            <a:r>
              <a:rPr lang="it-IT" b="1" dirty="0" smtClean="0"/>
              <a:t> </a:t>
            </a:r>
          </a:p>
          <a:p>
            <a:r>
              <a:rPr lang="it-IT" sz="1400" b="1" dirty="0" smtClean="0"/>
              <a:t>        </a:t>
            </a:r>
            <a:r>
              <a:rPr lang="it-IT" sz="1400" b="1" dirty="0" err="1" smtClean="0"/>
              <a:t>ip</a:t>
            </a:r>
            <a:r>
              <a:rPr lang="it-IT" sz="1400" b="1" dirty="0" smtClean="0"/>
              <a:t> [</a:t>
            </a:r>
            <a:r>
              <a:rPr lang="it-IT" sz="1400" b="1" dirty="0" err="1" smtClean="0"/>
              <a:t>host</a:t>
            </a:r>
            <a:r>
              <a:rPr lang="it-IT" sz="1400" b="1" dirty="0" smtClean="0"/>
              <a:t>= " 192.168.43.22" </a:t>
            </a:r>
            <a:r>
              <a:rPr lang="it-IT" sz="1400" b="1" dirty="0" err="1" smtClean="0"/>
              <a:t>port</a:t>
            </a:r>
            <a:r>
              <a:rPr lang="it-IT" sz="1400" b="1" dirty="0" smtClean="0"/>
              <a:t>=8030] </a:t>
            </a:r>
          </a:p>
          <a:p>
            <a:r>
              <a:rPr lang="it-IT" b="1" dirty="0" err="1" smtClean="0"/>
              <a:t>Context</a:t>
            </a:r>
            <a:r>
              <a:rPr lang="it-IT" b="1" dirty="0" smtClean="0"/>
              <a:t> </a:t>
            </a:r>
            <a:r>
              <a:rPr lang="it-IT" b="1" dirty="0" err="1" smtClean="0"/>
              <a:t>ctxLed</a:t>
            </a:r>
            <a:endParaRPr lang="it-IT" b="1" dirty="0"/>
          </a:p>
          <a:p>
            <a:r>
              <a:rPr lang="it-IT" b="1" dirty="0" smtClean="0"/>
              <a:t>      </a:t>
            </a:r>
            <a:r>
              <a:rPr lang="it-IT" sz="1400" b="1" dirty="0" err="1"/>
              <a:t>ip</a:t>
            </a:r>
            <a:r>
              <a:rPr lang="it-IT" sz="1400" b="1" dirty="0"/>
              <a:t> [</a:t>
            </a:r>
            <a:r>
              <a:rPr lang="it-IT" sz="1400" b="1" dirty="0" err="1"/>
              <a:t>host</a:t>
            </a:r>
            <a:r>
              <a:rPr lang="it-IT" sz="1400" b="1" dirty="0"/>
              <a:t>= "192.168.43.25" </a:t>
            </a:r>
            <a:r>
              <a:rPr lang="it-IT" sz="1400" b="1" dirty="0" err="1" smtClean="0"/>
              <a:t>port</a:t>
            </a:r>
            <a:r>
              <a:rPr lang="it-IT" sz="1400" b="1" dirty="0" smtClean="0"/>
              <a:t>=8040]</a:t>
            </a:r>
            <a:r>
              <a:rPr lang="it-IT" b="1" dirty="0" smtClean="0"/>
              <a:t> </a:t>
            </a:r>
          </a:p>
          <a:p>
            <a:r>
              <a:rPr lang="it-IT" b="1" dirty="0" smtClean="0"/>
              <a:t>…</a:t>
            </a:r>
            <a:endParaRPr lang="it-IT" b="1" dirty="0"/>
          </a:p>
          <a:p>
            <a:r>
              <a:rPr lang="it-IT" b="1" dirty="0" smtClean="0"/>
              <a:t>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3742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sellaDiTesto 37"/>
          <p:cNvSpPr txBox="1"/>
          <p:nvPr/>
        </p:nvSpPr>
        <p:spPr>
          <a:xfrm>
            <a:off x="386320" y="3921871"/>
            <a:ext cx="339881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smtClean="0">
                <a:solidFill>
                  <a:srgbClr val="C00000"/>
                </a:solidFill>
              </a:rPr>
              <a:t>Button</a:t>
            </a:r>
            <a:r>
              <a:rPr lang="it-IT" dirty="0" smtClean="0"/>
              <a:t> </a:t>
            </a:r>
            <a:r>
              <a:rPr lang="it-IT" dirty="0" err="1" smtClean="0"/>
              <a:t>generates</a:t>
            </a:r>
            <a:r>
              <a:rPr lang="it-IT" dirty="0" smtClean="0"/>
              <a:t> </a:t>
            </a:r>
            <a:r>
              <a:rPr lang="it-IT" b="1" dirty="0" smtClean="0">
                <a:solidFill>
                  <a:srgbClr val="00B050"/>
                </a:solidFill>
              </a:rPr>
              <a:t>click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</a:t>
            </a:r>
            <a:r>
              <a:rPr lang="it-IT" dirty="0">
                <a:solidFill>
                  <a:srgbClr val="C00000"/>
                </a:solidFill>
              </a:rPr>
              <a:t>Led </a:t>
            </a:r>
            <a:r>
              <a:rPr lang="it-IT" dirty="0" err="1" smtClean="0"/>
              <a:t>handles</a:t>
            </a:r>
            <a:r>
              <a:rPr lang="it-IT" dirty="0" smtClean="0"/>
              <a:t> </a:t>
            </a:r>
            <a:r>
              <a:rPr lang="it-IT" b="1" dirty="0" err="1" smtClean="0">
                <a:solidFill>
                  <a:srgbClr val="00B050"/>
                </a:solidFill>
              </a:rPr>
              <a:t>cmd</a:t>
            </a:r>
            <a:r>
              <a:rPr lang="it-IT" b="1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err="1" smtClean="0"/>
              <a:t>They</a:t>
            </a:r>
            <a:r>
              <a:rPr lang="it-IT" dirty="0" smtClean="0"/>
              <a:t> can work </a:t>
            </a:r>
            <a:r>
              <a:rPr lang="it-IT" dirty="0" err="1" smtClean="0"/>
              <a:t>work</a:t>
            </a:r>
            <a:r>
              <a:rPr lang="it-IT" dirty="0" smtClean="0"/>
              <a:t> in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</a:p>
          <a:p>
            <a:r>
              <a:rPr lang="it-IT" dirty="0" smtClean="0"/>
              <a:t>or in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contexts</a:t>
            </a:r>
            <a:r>
              <a:rPr lang="it-IT" dirty="0" smtClean="0"/>
              <a:t>.</a:t>
            </a:r>
          </a:p>
          <a:p>
            <a:r>
              <a:rPr lang="it-IT" dirty="0" smtClean="0">
                <a:solidFill>
                  <a:srgbClr val="002060"/>
                </a:solidFill>
              </a:rPr>
              <a:t>The </a:t>
            </a:r>
            <a:r>
              <a:rPr lang="it-IT" i="1" dirty="0" err="1">
                <a:solidFill>
                  <a:srgbClr val="002060"/>
                </a:solidFill>
              </a:rPr>
              <a:t>E</a:t>
            </a:r>
            <a:r>
              <a:rPr lang="it-IT" i="1" dirty="0" err="1" smtClean="0">
                <a:solidFill>
                  <a:srgbClr val="002060"/>
                </a:solidFill>
              </a:rPr>
              <a:t>ventHandler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err="1" smtClean="0">
                <a:solidFill>
                  <a:srgbClr val="002060"/>
                </a:solidFill>
              </a:rPr>
              <a:t>is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event-driven</a:t>
            </a:r>
            <a:endParaRPr lang="it-IT" b="1" dirty="0" smtClean="0">
              <a:solidFill>
                <a:srgbClr val="C00000"/>
              </a:solidFill>
            </a:endParaRPr>
          </a:p>
          <a:p>
            <a:r>
              <a:rPr lang="it-IT" dirty="0">
                <a:solidFill>
                  <a:srgbClr val="002060"/>
                </a:solidFill>
              </a:rPr>
              <a:t>a</a:t>
            </a:r>
            <a:r>
              <a:rPr lang="it-IT" dirty="0" smtClean="0">
                <a:solidFill>
                  <a:srgbClr val="002060"/>
                </a:solidFill>
              </a:rPr>
              <a:t>nd must be </a:t>
            </a:r>
            <a:r>
              <a:rPr lang="it-IT" dirty="0" err="1" smtClean="0">
                <a:solidFill>
                  <a:srgbClr val="002060"/>
                </a:solidFill>
              </a:rPr>
              <a:t>defined</a:t>
            </a:r>
            <a:r>
              <a:rPr lang="it-IT" dirty="0" smtClean="0">
                <a:solidFill>
                  <a:srgbClr val="002060"/>
                </a:solidFill>
              </a:rPr>
              <a:t> in the</a:t>
            </a:r>
          </a:p>
          <a:p>
            <a:r>
              <a:rPr lang="it-IT" dirty="0" err="1" smtClean="0">
                <a:solidFill>
                  <a:srgbClr val="002060"/>
                </a:solidFill>
              </a:rPr>
              <a:t>Context</a:t>
            </a:r>
            <a:r>
              <a:rPr lang="it-IT" dirty="0" smtClean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leggpio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it-IT" dirty="0" smtClean="0">
              <a:solidFill>
                <a:srgbClr val="002060"/>
              </a:solidFill>
            </a:endParaRPr>
          </a:p>
        </p:txBody>
      </p:sp>
      <p:sp>
        <p:nvSpPr>
          <p:cNvPr id="39" name="Titolo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handlers</a:t>
            </a:r>
            <a:endParaRPr lang="it-IT" dirty="0"/>
          </a:p>
        </p:txBody>
      </p:sp>
      <p:grpSp>
        <p:nvGrpSpPr>
          <p:cNvPr id="11" name="Gruppo 10"/>
          <p:cNvGrpSpPr/>
          <p:nvPr/>
        </p:nvGrpSpPr>
        <p:grpSpPr>
          <a:xfrm>
            <a:off x="323527" y="1805620"/>
            <a:ext cx="3960440" cy="1872208"/>
            <a:chOff x="323528" y="1312749"/>
            <a:chExt cx="3960440" cy="1872208"/>
          </a:xfrm>
        </p:grpSpPr>
        <p:sp>
          <p:nvSpPr>
            <p:cNvPr id="5" name="Rettangolo arrotondato 4"/>
            <p:cNvSpPr/>
            <p:nvPr/>
          </p:nvSpPr>
          <p:spPr>
            <a:xfrm>
              <a:off x="323528" y="1312749"/>
              <a:ext cx="3960440" cy="18722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515180" y="1373400"/>
              <a:ext cx="1656184" cy="1512168"/>
              <a:chOff x="6010590" y="1679117"/>
              <a:chExt cx="1656184" cy="1512168"/>
            </a:xfrm>
          </p:grpSpPr>
          <p:grpSp>
            <p:nvGrpSpPr>
              <p:cNvPr id="40" name="Gruppo 39"/>
              <p:cNvGrpSpPr/>
              <p:nvPr/>
            </p:nvGrpSpPr>
            <p:grpSpPr>
              <a:xfrm>
                <a:off x="6010590" y="1679117"/>
                <a:ext cx="1656184" cy="1512168"/>
                <a:chOff x="2790459" y="1896751"/>
                <a:chExt cx="1656184" cy="1512168"/>
              </a:xfrm>
            </p:grpSpPr>
            <p:sp>
              <p:nvSpPr>
                <p:cNvPr id="2" name="Ovale 1"/>
                <p:cNvSpPr/>
                <p:nvPr/>
              </p:nvSpPr>
              <p:spPr>
                <a:xfrm>
                  <a:off x="2790459" y="1896751"/>
                  <a:ext cx="1656184" cy="1512168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600" dirty="0" err="1" smtClean="0"/>
                    <a:t>buttongpio</a:t>
                  </a:r>
                  <a:endParaRPr lang="it-IT" sz="1600" dirty="0"/>
                </a:p>
              </p:txBody>
            </p:sp>
            <p:cxnSp>
              <p:nvCxnSpPr>
                <p:cNvPr id="24" name="Connettore 2 23"/>
                <p:cNvCxnSpPr>
                  <a:endCxn id="2" idx="7"/>
                </p:cNvCxnSpPr>
                <p:nvPr/>
              </p:nvCxnSpPr>
              <p:spPr>
                <a:xfrm flipH="1" flipV="1">
                  <a:off x="4204100" y="2118203"/>
                  <a:ext cx="79868" cy="6866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ttangolo 12"/>
              <p:cNvSpPr/>
              <p:nvPr/>
            </p:nvSpPr>
            <p:spPr>
              <a:xfrm>
                <a:off x="6184240" y="1887203"/>
                <a:ext cx="1260140" cy="2880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Button</a:t>
                </a:r>
                <a:endParaRPr lang="it-IT" dirty="0"/>
              </a:p>
            </p:txBody>
          </p:sp>
          <p:grpSp>
            <p:nvGrpSpPr>
              <p:cNvPr id="15" name="Gruppo 14"/>
              <p:cNvGrpSpPr/>
              <p:nvPr/>
            </p:nvGrpSpPr>
            <p:grpSpPr>
              <a:xfrm rot="5400000">
                <a:off x="6043716" y="2399513"/>
                <a:ext cx="496118" cy="72962"/>
                <a:chOff x="1259632" y="5157192"/>
                <a:chExt cx="573778" cy="176991"/>
              </a:xfrm>
            </p:grpSpPr>
            <p:sp>
              <p:nvSpPr>
                <p:cNvPr id="16" name="Figura a mano libera 15"/>
                <p:cNvSpPr/>
                <p:nvPr/>
              </p:nvSpPr>
              <p:spPr>
                <a:xfrm>
                  <a:off x="1259632" y="5157192"/>
                  <a:ext cx="422168" cy="176991"/>
                </a:xfrm>
                <a:custGeom>
                  <a:avLst/>
                  <a:gdLst>
                    <a:gd name="connsiteX0" fmla="*/ 0 w 844336"/>
                    <a:gd name="connsiteY0" fmla="*/ 309974 h 639151"/>
                    <a:gd name="connsiteX1" fmla="*/ 123986 w 844336"/>
                    <a:gd name="connsiteY1" fmla="*/ 15507 h 639151"/>
                    <a:gd name="connsiteX2" fmla="*/ 371959 w 844336"/>
                    <a:gd name="connsiteY2" fmla="*/ 619941 h 639151"/>
                    <a:gd name="connsiteX3" fmla="*/ 557939 w 844336"/>
                    <a:gd name="connsiteY3" fmla="*/ 8 h 639151"/>
                    <a:gd name="connsiteX4" fmla="*/ 681925 w 844336"/>
                    <a:gd name="connsiteY4" fmla="*/ 635439 h 639151"/>
                    <a:gd name="connsiteX5" fmla="*/ 836908 w 844336"/>
                    <a:gd name="connsiteY5" fmla="*/ 263480 h 639151"/>
                    <a:gd name="connsiteX6" fmla="*/ 821410 w 844336"/>
                    <a:gd name="connsiteY6" fmla="*/ 294476 h 639151"/>
                    <a:gd name="connsiteX7" fmla="*/ 836908 w 844336"/>
                    <a:gd name="connsiteY7" fmla="*/ 278978 h 63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4336" h="639151">
                      <a:moveTo>
                        <a:pt x="0" y="309974"/>
                      </a:moveTo>
                      <a:cubicBezTo>
                        <a:pt x="30996" y="136910"/>
                        <a:pt x="61993" y="-36154"/>
                        <a:pt x="123986" y="15507"/>
                      </a:cubicBezTo>
                      <a:cubicBezTo>
                        <a:pt x="185979" y="67168"/>
                        <a:pt x="299634" y="622524"/>
                        <a:pt x="371959" y="619941"/>
                      </a:cubicBezTo>
                      <a:cubicBezTo>
                        <a:pt x="444284" y="617358"/>
                        <a:pt x="506278" y="-2575"/>
                        <a:pt x="557939" y="8"/>
                      </a:cubicBezTo>
                      <a:cubicBezTo>
                        <a:pt x="609600" y="2591"/>
                        <a:pt x="635430" y="591527"/>
                        <a:pt x="681925" y="635439"/>
                      </a:cubicBezTo>
                      <a:cubicBezTo>
                        <a:pt x="728420" y="679351"/>
                        <a:pt x="813661" y="320307"/>
                        <a:pt x="836908" y="263480"/>
                      </a:cubicBezTo>
                      <a:cubicBezTo>
                        <a:pt x="860155" y="206653"/>
                        <a:pt x="821410" y="291893"/>
                        <a:pt x="821410" y="294476"/>
                      </a:cubicBezTo>
                      <a:cubicBezTo>
                        <a:pt x="821410" y="297059"/>
                        <a:pt x="829159" y="288018"/>
                        <a:pt x="836908" y="278978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7" name="Connettore 2 16"/>
                <p:cNvCxnSpPr>
                  <a:stCxn id="16" idx="5"/>
                </p:cNvCxnSpPr>
                <p:nvPr/>
              </p:nvCxnSpPr>
              <p:spPr>
                <a:xfrm>
                  <a:off x="1678086" y="5230154"/>
                  <a:ext cx="155324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po 6"/>
            <p:cNvGrpSpPr/>
            <p:nvPr/>
          </p:nvGrpSpPr>
          <p:grpSpPr>
            <a:xfrm>
              <a:off x="2411760" y="1494572"/>
              <a:ext cx="1656184" cy="1512168"/>
              <a:chOff x="6261450" y="4293096"/>
              <a:chExt cx="1656184" cy="1512168"/>
            </a:xfrm>
          </p:grpSpPr>
          <p:grpSp>
            <p:nvGrpSpPr>
              <p:cNvPr id="41" name="Gruppo 40"/>
              <p:cNvGrpSpPr/>
              <p:nvPr/>
            </p:nvGrpSpPr>
            <p:grpSpPr>
              <a:xfrm>
                <a:off x="6261450" y="4293096"/>
                <a:ext cx="1656184" cy="1512168"/>
                <a:chOff x="6606883" y="1884051"/>
                <a:chExt cx="1656184" cy="1512168"/>
              </a:xfrm>
            </p:grpSpPr>
            <p:sp>
              <p:nvSpPr>
                <p:cNvPr id="8" name="Ovale 7"/>
                <p:cNvSpPr/>
                <p:nvPr/>
              </p:nvSpPr>
              <p:spPr>
                <a:xfrm>
                  <a:off x="6606883" y="1884051"/>
                  <a:ext cx="1656184" cy="1512168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 err="1" smtClean="0"/>
                    <a:t>ledgpio</a:t>
                  </a:r>
                  <a:endParaRPr lang="it-IT" dirty="0"/>
                </a:p>
              </p:txBody>
            </p:sp>
            <p:cxnSp>
              <p:nvCxnSpPr>
                <p:cNvPr id="36" name="Connettore 2 35"/>
                <p:cNvCxnSpPr>
                  <a:stCxn id="8" idx="7"/>
                </p:cNvCxnSpPr>
                <p:nvPr/>
              </p:nvCxnSpPr>
              <p:spPr>
                <a:xfrm flipH="1" flipV="1">
                  <a:off x="7952446" y="2047171"/>
                  <a:ext cx="68078" cy="5833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ttangolo 13"/>
              <p:cNvSpPr/>
              <p:nvPr/>
            </p:nvSpPr>
            <p:spPr>
              <a:xfrm>
                <a:off x="6594487" y="4420104"/>
                <a:ext cx="990110" cy="2880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Led</a:t>
                </a:r>
                <a:endParaRPr lang="it-IT" dirty="0"/>
              </a:p>
            </p:txBody>
          </p:sp>
          <p:cxnSp>
            <p:nvCxnSpPr>
              <p:cNvPr id="29" name="Connettore 2 28"/>
              <p:cNvCxnSpPr>
                <a:stCxn id="8" idx="7"/>
                <a:endCxn id="8" idx="7"/>
              </p:cNvCxnSpPr>
              <p:nvPr/>
            </p:nvCxnSpPr>
            <p:spPr>
              <a:xfrm>
                <a:off x="7675091" y="4514548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2 31"/>
              <p:cNvCxnSpPr>
                <a:stCxn id="8" idx="7"/>
                <a:endCxn id="8" idx="7"/>
              </p:cNvCxnSpPr>
              <p:nvPr/>
            </p:nvCxnSpPr>
            <p:spPr>
              <a:xfrm>
                <a:off x="7675091" y="4514548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asellaDiTesto 11"/>
            <p:cNvSpPr txBox="1"/>
            <p:nvPr/>
          </p:nvSpPr>
          <p:spPr>
            <a:xfrm>
              <a:off x="515180" y="2378336"/>
              <a:ext cx="1736950" cy="64633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B050"/>
                  </a:solidFill>
                </a:rPr>
                <a:t>EVENT</a:t>
              </a:r>
            </a:p>
            <a:p>
              <a:r>
                <a:rPr lang="it-IT" dirty="0" smtClean="0"/>
                <a:t>click : </a:t>
              </a:r>
              <a:r>
                <a:rPr lang="it-IT" dirty="0" err="1" smtClean="0"/>
                <a:t>clicked</a:t>
              </a:r>
              <a:r>
                <a:rPr lang="it-IT" dirty="0" smtClean="0"/>
                <a:t>(N)</a:t>
              </a:r>
              <a:endParaRPr lang="it-IT" dirty="0"/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4528721" y="1567380"/>
            <a:ext cx="4580549" cy="4924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System blsRasp2017      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Event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dirty="0" smtClean="0">
                <a:solidFill>
                  <a:srgbClr val="00B050"/>
                </a:solidFill>
              </a:rPr>
              <a:t>click </a:t>
            </a:r>
            <a:r>
              <a:rPr lang="it-IT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: </a:t>
            </a:r>
            <a:r>
              <a:rPr lang="it-IT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clicked</a:t>
            </a:r>
            <a:r>
              <a:rPr lang="it-IT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(N) 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Dispatch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00B050"/>
                </a:solidFill>
              </a:rPr>
              <a:t>cmd</a:t>
            </a:r>
            <a:r>
              <a:rPr lang="it-IT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: </a:t>
            </a:r>
            <a:r>
              <a:rPr lang="it-IT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clicked</a:t>
            </a:r>
            <a:r>
              <a:rPr lang="it-IT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</a:t>
            </a:r>
            <a:r>
              <a:rPr lang="it-IT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it-IT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dirty="0" err="1" smtClean="0"/>
              <a:t>Context</a:t>
            </a:r>
            <a:r>
              <a:rPr lang="it-IT" dirty="0" smtClean="0"/>
              <a:t> </a:t>
            </a:r>
            <a:r>
              <a:rPr lang="it-IT" dirty="0" err="1"/>
              <a:t>ctxBlsRasp</a:t>
            </a:r>
            <a:r>
              <a:rPr lang="it-IT" dirty="0"/>
              <a:t>  </a:t>
            </a:r>
            <a:r>
              <a:rPr lang="it-IT" sz="1400" dirty="0" err="1" smtClean="0"/>
              <a:t>ip</a:t>
            </a:r>
            <a:r>
              <a:rPr lang="it-IT" sz="1400" dirty="0" smtClean="0"/>
              <a:t> </a:t>
            </a:r>
            <a:r>
              <a:rPr lang="it-IT" sz="1400" dirty="0"/>
              <a:t>[</a:t>
            </a:r>
            <a:r>
              <a:rPr lang="it-IT" sz="1400" dirty="0" err="1"/>
              <a:t>host</a:t>
            </a:r>
            <a:r>
              <a:rPr lang="it-IT" sz="1400" dirty="0"/>
              <a:t>="</a:t>
            </a:r>
            <a:r>
              <a:rPr lang="it-IT" sz="1400" dirty="0" err="1"/>
              <a:t>localhost</a:t>
            </a:r>
            <a:r>
              <a:rPr lang="it-IT" sz="1400" dirty="0"/>
              <a:t>" </a:t>
            </a:r>
            <a:r>
              <a:rPr lang="it-IT" sz="1400" dirty="0" err="1"/>
              <a:t>port</a:t>
            </a:r>
            <a:r>
              <a:rPr lang="it-IT" sz="1400" dirty="0"/>
              <a:t>=8030]  </a:t>
            </a:r>
          </a:p>
          <a:p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EventHandler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evh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 </a:t>
            </a:r>
            <a:r>
              <a:rPr lang="en-US" sz="2000" b="1" dirty="0" smtClean="0">
                <a:solidFill>
                  <a:srgbClr val="00B050"/>
                </a:solidFill>
              </a:rPr>
              <a:t>click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{ </a:t>
            </a:r>
          </a:p>
          <a:p>
            <a:r>
              <a:rPr lang="it-IT" sz="2000" b="1" dirty="0" smtClean="0"/>
              <a:t>   </a:t>
            </a:r>
            <a:r>
              <a:rPr lang="it-IT" sz="2000" b="1" dirty="0" err="1" smtClean="0">
                <a:solidFill>
                  <a:srgbClr val="C00000"/>
                </a:solidFill>
              </a:rPr>
              <a:t>memoCurrentEvent</a:t>
            </a:r>
            <a:r>
              <a:rPr lang="it-IT" sz="2000" b="1" dirty="0" smtClean="0">
                <a:solidFill>
                  <a:srgbClr val="C00000"/>
                </a:solidFill>
              </a:rPr>
              <a:t> </a:t>
            </a:r>
            <a:r>
              <a:rPr lang="it-IT" sz="2000" b="1" dirty="0"/>
              <a:t>for </a:t>
            </a:r>
            <a:r>
              <a:rPr lang="it-IT" sz="2000" b="1" dirty="0" err="1"/>
              <a:t>ledgpiomsg</a:t>
            </a:r>
            <a:r>
              <a:rPr lang="it-IT" sz="2000" b="1" dirty="0"/>
              <a:t> ;</a:t>
            </a:r>
          </a:p>
          <a:p>
            <a:r>
              <a:rPr lang="it-IT" sz="2000" b="1" dirty="0" smtClean="0"/>
              <a:t>   </a:t>
            </a:r>
            <a:r>
              <a:rPr lang="it-IT" sz="2000" b="1" dirty="0" err="1" smtClean="0">
                <a:solidFill>
                  <a:srgbClr val="C00000"/>
                </a:solidFill>
              </a:rPr>
              <a:t>forwardEvent</a:t>
            </a:r>
            <a:r>
              <a:rPr lang="it-IT" sz="2000" b="1" dirty="0" smtClean="0">
                <a:solidFill>
                  <a:srgbClr val="C00000"/>
                </a:solidFill>
              </a:rPr>
              <a:t> </a:t>
            </a:r>
            <a:r>
              <a:rPr lang="it-IT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ledgpiomsg</a:t>
            </a:r>
            <a:r>
              <a:rPr lang="it-IT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b="1" dirty="0"/>
              <a:t>-m </a:t>
            </a:r>
            <a:r>
              <a:rPr lang="it-IT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cmd</a:t>
            </a:r>
            <a:r>
              <a:rPr lang="it-IT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};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dirty="0"/>
              <a:t>The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evh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Stores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b="1" dirty="0" smtClean="0">
                <a:solidFill>
                  <a:srgbClr val="00B050"/>
                </a:solidFill>
              </a:rPr>
              <a:t>click</a:t>
            </a:r>
            <a:r>
              <a:rPr lang="it-IT" dirty="0" smtClean="0">
                <a:solidFill>
                  <a:srgbClr val="00B0F0"/>
                </a:solidFill>
              </a:rPr>
              <a:t>  </a:t>
            </a:r>
            <a:r>
              <a:rPr lang="it-IT" dirty="0" err="1" smtClean="0"/>
              <a:t>event</a:t>
            </a:r>
            <a:r>
              <a:rPr lang="it-IT" dirty="0" smtClean="0"/>
              <a:t> i in the </a:t>
            </a:r>
            <a:r>
              <a:rPr lang="it-IT" dirty="0" err="1" smtClean="0"/>
              <a:t>WorldTheory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leggpio</a:t>
            </a:r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 </a:t>
            </a:r>
            <a:r>
              <a:rPr lang="it-IT" dirty="0" err="1"/>
              <a:t>G</a:t>
            </a:r>
            <a:r>
              <a:rPr lang="it-IT" dirty="0" err="1" smtClean="0"/>
              <a:t>enerates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for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leggpio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it-IT" sz="1600" dirty="0" smtClean="0">
              <a:solidFill>
                <a:schemeClr val="tx1"/>
              </a:solidFill>
            </a:endParaRPr>
          </a:p>
          <a:p>
            <a:r>
              <a:rPr lang="it-IT" sz="1600" dirty="0" err="1" smtClean="0">
                <a:solidFill>
                  <a:schemeClr val="tx1"/>
                </a:solidFill>
              </a:rPr>
              <a:t>See</a:t>
            </a:r>
            <a:r>
              <a:rPr lang="it-IT" sz="1600" dirty="0" smtClean="0">
                <a:solidFill>
                  <a:schemeClr val="tx1"/>
                </a:solidFill>
              </a:rPr>
              <a:t> </a:t>
            </a:r>
            <a:r>
              <a:rPr lang="it-IT" sz="1600" dirty="0"/>
              <a:t>blsRaspEvhMemo2017</a:t>
            </a:r>
            <a:endParaRPr lang="it-IT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4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8733" y="1700808"/>
            <a:ext cx="340731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POSSIBILI ‘COMPONENTI’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Funzioni</a:t>
            </a:r>
            <a:r>
              <a:rPr lang="it-IT" dirty="0" smtClean="0"/>
              <a:t>  -   vedi </a:t>
            </a:r>
            <a:r>
              <a:rPr lang="it-IT" dirty="0" err="1" smtClean="0"/>
              <a:t>Js</a:t>
            </a:r>
            <a:r>
              <a:rPr lang="it-IT" dirty="0" smtClean="0"/>
              <a:t>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Oggetti</a:t>
            </a:r>
            <a:r>
              <a:rPr lang="it-IT" dirty="0" smtClean="0"/>
              <a:t> (POJO)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Componenti</a:t>
            </a:r>
            <a:r>
              <a:rPr lang="it-IT" i="1" dirty="0" smtClean="0"/>
              <a:t> </a:t>
            </a:r>
            <a:r>
              <a:rPr lang="it-IT" b="1" i="1" dirty="0">
                <a:solidFill>
                  <a:srgbClr val="002060"/>
                </a:solidFill>
              </a:rPr>
              <a:t>soft</a:t>
            </a:r>
            <a:r>
              <a:rPr lang="it-IT" i="1" dirty="0" smtClean="0"/>
              <a:t> </a:t>
            </a:r>
            <a:r>
              <a:rPr lang="it-IT" dirty="0" smtClean="0"/>
              <a:t>– vedi OSGI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Attori</a:t>
            </a:r>
            <a:r>
              <a:rPr lang="it-IT" dirty="0" smtClean="0"/>
              <a:t> - vedi </a:t>
            </a:r>
            <a:r>
              <a:rPr lang="it-IT" dirty="0" err="1" smtClean="0"/>
              <a:t>akka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Agenti</a:t>
            </a:r>
            <a:r>
              <a:rPr lang="it-IT" dirty="0" smtClean="0"/>
              <a:t> -  vedi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rgbClr val="002060"/>
                </a:solidFill>
              </a:rPr>
              <a:t>Qactor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smtClean="0"/>
              <a:t>– vedi custom </a:t>
            </a:r>
            <a:r>
              <a:rPr lang="it-IT" dirty="0" err="1" smtClean="0"/>
              <a:t>unibo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…     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3059831" y="3645024"/>
            <a:ext cx="1610387" cy="17060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508704" y="5162256"/>
            <a:ext cx="3087342" cy="37760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  (or </a:t>
            </a:r>
            <a:r>
              <a:rPr lang="it-IT" dirty="0" err="1" smtClean="0"/>
              <a:t>Inherits</a:t>
            </a:r>
            <a:r>
              <a:rPr lang="it-IT" dirty="0" smtClean="0"/>
              <a:t>)?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FF0000"/>
                </a:solidFill>
              </a:rPr>
              <a:t>Analysis -&gt; Project -&gt; </a:t>
            </a:r>
            <a:r>
              <a:rPr lang="it-IT" sz="3200" dirty="0" err="1">
                <a:solidFill>
                  <a:srgbClr val="FF0000"/>
                </a:solidFill>
              </a:rPr>
              <a:t>I</a:t>
            </a:r>
            <a:r>
              <a:rPr lang="it-IT" sz="3200" dirty="0" err="1" smtClean="0">
                <a:solidFill>
                  <a:srgbClr val="FF0000"/>
                </a:solidFill>
              </a:rPr>
              <a:t>mplementation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347864" y="4884261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7517" y="4008388"/>
            <a:ext cx="2482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GOAL: DEFINIRE E COSTRUIRE</a:t>
            </a:r>
          </a:p>
          <a:p>
            <a:r>
              <a:rPr lang="it-IT" sz="1400" dirty="0" smtClean="0"/>
              <a:t>Entità riusabili  e specializzabili </a:t>
            </a:r>
          </a:p>
          <a:p>
            <a:r>
              <a:rPr lang="it-IT" sz="1400" dirty="0" smtClean="0"/>
              <a:t>(con </a:t>
            </a:r>
            <a:r>
              <a:rPr lang="it-IT" sz="1400" dirty="0" err="1" smtClean="0"/>
              <a:t>ederitarietà</a:t>
            </a:r>
            <a:r>
              <a:rPr lang="it-IT" sz="1400" dirty="0" smtClean="0"/>
              <a:t> / delegazione)</a:t>
            </a:r>
            <a:endParaRPr lang="it-IT" sz="1400" dirty="0"/>
          </a:p>
        </p:txBody>
      </p:sp>
      <p:sp>
        <p:nvSpPr>
          <p:cNvPr id="6" name="Rettangolo 5"/>
          <p:cNvSpPr/>
          <p:nvPr/>
        </p:nvSpPr>
        <p:spPr>
          <a:xfrm>
            <a:off x="3347864" y="4513489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913305" y="4801521"/>
            <a:ext cx="1712989" cy="341772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RequiredLed</a:t>
            </a:r>
            <a:endParaRPr lang="it-IT" dirty="0"/>
          </a:p>
        </p:txBody>
      </p:sp>
      <p:cxnSp>
        <p:nvCxnSpPr>
          <p:cNvPr id="10" name="Connettore 2 9"/>
          <p:cNvCxnSpPr>
            <a:stCxn id="8" idx="3"/>
          </p:cNvCxnSpPr>
          <p:nvPr/>
        </p:nvCxnSpPr>
        <p:spPr>
          <a:xfrm>
            <a:off x="2626294" y="4972407"/>
            <a:ext cx="722880" cy="413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3" idx="2"/>
          </p:cNvCxnSpPr>
          <p:nvPr/>
        </p:nvCxnSpPr>
        <p:spPr>
          <a:xfrm>
            <a:off x="3842919" y="5172293"/>
            <a:ext cx="262339" cy="4616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755576" y="5633958"/>
            <a:ext cx="7776864" cy="523601"/>
            <a:chOff x="755576" y="5633958"/>
            <a:chExt cx="7776864" cy="523601"/>
          </a:xfrm>
        </p:grpSpPr>
        <p:sp>
          <p:nvSpPr>
            <p:cNvPr id="20" name="Rettangolo 19"/>
            <p:cNvSpPr/>
            <p:nvPr/>
          </p:nvSpPr>
          <p:spPr>
            <a:xfrm>
              <a:off x="755576" y="5633958"/>
              <a:ext cx="7776864" cy="5236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2593090" y="5747550"/>
              <a:ext cx="1512168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LedImplGui</a:t>
              </a:r>
              <a:endParaRPr lang="it-IT" dirty="0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337974" y="5755934"/>
              <a:ext cx="1572012" cy="2796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LedImplGpio</a:t>
              </a:r>
              <a:endParaRPr lang="it-IT" dirty="0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6302569" y="5755934"/>
              <a:ext cx="2097423" cy="2796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LedImplArduino</a:t>
              </a:r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870991" y="5747550"/>
              <a:ext cx="1572012" cy="2796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LedMock</a:t>
              </a:r>
              <a:endParaRPr lang="it-IT" dirty="0"/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913306" y="6237312"/>
            <a:ext cx="642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entities</a:t>
            </a:r>
            <a:r>
              <a:rPr lang="it-IT" dirty="0" smtClean="0"/>
              <a:t> must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:  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ILedImpl</a:t>
            </a:r>
            <a:endParaRPr lang="it-IT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3229129" y="3760876"/>
            <a:ext cx="1339919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BASIC DOMAIN</a:t>
            </a:r>
          </a:p>
          <a:p>
            <a:r>
              <a:rPr lang="it-IT" sz="1400" dirty="0" smtClean="0"/>
              <a:t>‘COMPONENTS’</a:t>
            </a:r>
            <a:endParaRPr lang="it-IT" sz="14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670219" y="1714162"/>
            <a:ext cx="407824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POSSIBILI ‘</a:t>
            </a:r>
            <a:r>
              <a:rPr lang="it-IT" b="1" dirty="0" err="1" smtClean="0">
                <a:solidFill>
                  <a:srgbClr val="C00000"/>
                </a:solidFill>
              </a:rPr>
              <a:t>Behavior</a:t>
            </a:r>
            <a:r>
              <a:rPr lang="it-IT" b="1" dirty="0" smtClean="0">
                <a:solidFill>
                  <a:srgbClr val="C0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Control-</a:t>
            </a:r>
            <a:r>
              <a:rPr lang="it-IT" b="1" i="1" dirty="0" err="1" smtClean="0">
                <a:solidFill>
                  <a:srgbClr val="002060"/>
                </a:solidFill>
              </a:rPr>
              <a:t>based</a:t>
            </a:r>
            <a:r>
              <a:rPr lang="it-IT" b="1" i="1" dirty="0" smtClean="0">
                <a:solidFill>
                  <a:srgbClr val="002060"/>
                </a:solidFill>
              </a:rPr>
              <a:t> </a:t>
            </a:r>
            <a:r>
              <a:rPr lang="it-IT" dirty="0"/>
              <a:t> </a:t>
            </a:r>
            <a:r>
              <a:rPr lang="it-IT" dirty="0" smtClean="0"/>
              <a:t>     vedi Java, C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rgbClr val="002060"/>
                </a:solidFill>
              </a:rPr>
              <a:t>Event-driven</a:t>
            </a:r>
            <a:r>
              <a:rPr lang="it-IT" b="1" i="1" dirty="0" smtClean="0">
                <a:solidFill>
                  <a:srgbClr val="002060"/>
                </a:solidFill>
              </a:rPr>
              <a:t>         </a:t>
            </a:r>
            <a:r>
              <a:rPr lang="it-IT" dirty="0" smtClean="0"/>
              <a:t>vedi </a:t>
            </a:r>
            <a:r>
              <a:rPr lang="it-IT" dirty="0" err="1" smtClean="0"/>
              <a:t>Js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Message-</a:t>
            </a:r>
            <a:r>
              <a:rPr lang="it-IT" b="1" i="1" dirty="0" err="1" smtClean="0">
                <a:solidFill>
                  <a:srgbClr val="002060"/>
                </a:solidFill>
              </a:rPr>
              <a:t>driven</a:t>
            </a:r>
            <a:r>
              <a:rPr lang="it-IT" dirty="0" smtClean="0"/>
              <a:t>– </a:t>
            </a:r>
            <a:r>
              <a:rPr lang="it-IT" dirty="0"/>
              <a:t>vedi </a:t>
            </a:r>
            <a:r>
              <a:rPr lang="it-IT" dirty="0" err="1" smtClean="0"/>
              <a:t>akka</a:t>
            </a:r>
            <a:endParaRPr lang="it-IT" dirty="0" smtClean="0"/>
          </a:p>
          <a:p>
            <a:r>
              <a:rPr lang="it-IT" b="1" dirty="0">
                <a:solidFill>
                  <a:srgbClr val="C00000"/>
                </a:solidFill>
              </a:rPr>
              <a:t>POSSIBILI </a:t>
            </a:r>
            <a:r>
              <a:rPr lang="it-IT" b="1" dirty="0" smtClean="0">
                <a:solidFill>
                  <a:srgbClr val="C00000"/>
                </a:solidFill>
              </a:rPr>
              <a:t>‘cose da fare’</a:t>
            </a:r>
            <a:endParaRPr lang="it-IT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Dichiarazioni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rgbClr val="002060"/>
                </a:solidFill>
              </a:rPr>
              <a:t>Istruzioni</a:t>
            </a:r>
            <a:r>
              <a:rPr lang="it-IT" dirty="0" err="1" smtClean="0"/>
              <a:t>i</a:t>
            </a:r>
            <a:r>
              <a:rPr lang="it-IT" dirty="0" smtClean="0"/>
              <a:t> </a:t>
            </a:r>
            <a:r>
              <a:rPr lang="it-IT" b="1" i="1" dirty="0">
                <a:solidFill>
                  <a:srgbClr val="002060"/>
                </a:solidFill>
              </a:rPr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Espressioni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Azioni</a:t>
            </a:r>
            <a:r>
              <a:rPr lang="it-IT" dirty="0" smtClean="0"/>
              <a:t> (osservabili, </a:t>
            </a:r>
            <a:r>
              <a:rPr lang="it-IT" dirty="0" err="1" smtClean="0"/>
              <a:t>timed,reactive</a:t>
            </a:r>
            <a:r>
              <a:rPr lang="it-IT" dirty="0" smtClean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76029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12" grpId="0" animBg="1"/>
      <p:bldP spid="3" grpId="0" animBg="1"/>
      <p:bldP spid="5" grpId="0"/>
      <p:bldP spid="6" grpId="0" animBg="1"/>
      <p:bldP spid="8" grpId="0" animBg="1"/>
      <p:bldP spid="21" grpId="0"/>
      <p:bldP spid="3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8733" y="1700808"/>
            <a:ext cx="340731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POSSIBILI ‘COMPONENTI’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Funzioni</a:t>
            </a:r>
            <a:r>
              <a:rPr lang="it-IT" dirty="0" smtClean="0"/>
              <a:t>  -   vedi </a:t>
            </a:r>
            <a:r>
              <a:rPr lang="it-IT" dirty="0" err="1" smtClean="0"/>
              <a:t>Js</a:t>
            </a:r>
            <a:r>
              <a:rPr lang="it-IT" dirty="0" smtClean="0"/>
              <a:t>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Oggetti</a:t>
            </a:r>
            <a:r>
              <a:rPr lang="it-IT" dirty="0" smtClean="0"/>
              <a:t> (POJO)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Componenti</a:t>
            </a:r>
            <a:r>
              <a:rPr lang="it-IT" i="1" dirty="0" smtClean="0"/>
              <a:t> </a:t>
            </a:r>
            <a:r>
              <a:rPr lang="it-IT" b="1" i="1" dirty="0">
                <a:solidFill>
                  <a:srgbClr val="002060"/>
                </a:solidFill>
              </a:rPr>
              <a:t>soft</a:t>
            </a:r>
            <a:r>
              <a:rPr lang="it-IT" i="1" dirty="0" smtClean="0"/>
              <a:t> </a:t>
            </a:r>
            <a:r>
              <a:rPr lang="it-IT" dirty="0" smtClean="0"/>
              <a:t>– vedi OSGI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Attori</a:t>
            </a:r>
            <a:r>
              <a:rPr lang="it-IT" dirty="0" smtClean="0"/>
              <a:t> - vedi </a:t>
            </a:r>
            <a:r>
              <a:rPr lang="it-IT" dirty="0" err="1" smtClean="0"/>
              <a:t>akka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Agenti</a:t>
            </a:r>
            <a:r>
              <a:rPr lang="it-IT" dirty="0" smtClean="0"/>
              <a:t> -  vedi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rgbClr val="002060"/>
                </a:solidFill>
              </a:rPr>
              <a:t>Qactor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smtClean="0"/>
              <a:t>– vedi custom </a:t>
            </a:r>
            <a:r>
              <a:rPr lang="it-IT" dirty="0" err="1" smtClean="0"/>
              <a:t>unibo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…     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3059832" y="3645024"/>
            <a:ext cx="1509216" cy="17060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755576" y="5633958"/>
            <a:ext cx="7776864" cy="5236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508704" y="5162256"/>
            <a:ext cx="3087342" cy="37760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  (or </a:t>
            </a:r>
            <a:r>
              <a:rPr lang="it-IT" dirty="0" err="1" smtClean="0"/>
              <a:t>Inherits</a:t>
            </a:r>
            <a:r>
              <a:rPr lang="it-IT" dirty="0" smtClean="0"/>
              <a:t>)?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t-IT" sz="2400" dirty="0" smtClean="0"/>
              <a:t>From </a:t>
            </a:r>
            <a:r>
              <a:rPr lang="it-IT" sz="2400" dirty="0" err="1" smtClean="0"/>
              <a:t>Implementation</a:t>
            </a:r>
            <a:r>
              <a:rPr lang="it-IT" sz="2400" dirty="0" smtClean="0"/>
              <a:t>  to Analysis</a:t>
            </a:r>
            <a:r>
              <a:rPr lang="it-IT" sz="2800" dirty="0" smtClean="0"/>
              <a:t> </a:t>
            </a:r>
            <a:r>
              <a:rPr lang="it-IT" sz="3200" dirty="0" smtClean="0"/>
              <a:t>vs.</a:t>
            </a:r>
            <a:br>
              <a:rPr lang="it-IT" sz="3200" dirty="0" smtClean="0"/>
            </a:br>
            <a:r>
              <a:rPr lang="it-IT" sz="3200" dirty="0" smtClean="0">
                <a:solidFill>
                  <a:srgbClr val="FF0000"/>
                </a:solidFill>
              </a:rPr>
              <a:t>Analysis -&gt; Project -&gt; </a:t>
            </a:r>
            <a:r>
              <a:rPr lang="it-IT" sz="3200" dirty="0" err="1">
                <a:solidFill>
                  <a:srgbClr val="FF0000"/>
                </a:solidFill>
              </a:rPr>
              <a:t>I</a:t>
            </a:r>
            <a:r>
              <a:rPr lang="it-IT" sz="3200" dirty="0" err="1" smtClean="0">
                <a:solidFill>
                  <a:srgbClr val="FF0000"/>
                </a:solidFill>
              </a:rPr>
              <a:t>mplementation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347864" y="4884261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7517" y="4008388"/>
            <a:ext cx="2482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GOAL: DEFINIRE E COSTRUIRE</a:t>
            </a:r>
          </a:p>
          <a:p>
            <a:r>
              <a:rPr lang="it-IT" sz="1400" dirty="0" smtClean="0"/>
              <a:t>Entità riusabili  e specializzabili </a:t>
            </a:r>
          </a:p>
          <a:p>
            <a:r>
              <a:rPr lang="it-IT" sz="1400" dirty="0" smtClean="0"/>
              <a:t>(con </a:t>
            </a:r>
            <a:r>
              <a:rPr lang="it-IT" sz="1400" dirty="0" err="1" smtClean="0"/>
              <a:t>ederitarietà</a:t>
            </a:r>
            <a:r>
              <a:rPr lang="it-IT" sz="1400" dirty="0" smtClean="0"/>
              <a:t> / delegazione)</a:t>
            </a:r>
            <a:endParaRPr lang="it-IT" sz="1400" dirty="0"/>
          </a:p>
        </p:txBody>
      </p:sp>
      <p:sp>
        <p:nvSpPr>
          <p:cNvPr id="6" name="Rettangolo 5"/>
          <p:cNvSpPr/>
          <p:nvPr/>
        </p:nvSpPr>
        <p:spPr>
          <a:xfrm>
            <a:off x="3347864" y="4513489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569048" y="4284096"/>
            <a:ext cx="451450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C00000"/>
                </a:solidFill>
              </a:rPr>
              <a:t>COME OTTENERE 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</a:t>
            </a:r>
            <a:r>
              <a:rPr lang="it-IT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it-IT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</a:t>
            </a:r>
            <a:endParaRPr lang="it-IT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Modifico il codice di Led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Definisco una nuova classe/prototipo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Introduco un componente che ‘usa’ Led ?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913306" y="4855261"/>
            <a:ext cx="990110" cy="288032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MyLed</a:t>
            </a:r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1903416" y="5013777"/>
            <a:ext cx="1445758" cy="14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2593090" y="5747550"/>
            <a:ext cx="151216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LedImplGui</a:t>
            </a:r>
            <a:endParaRPr lang="it-IT" dirty="0"/>
          </a:p>
        </p:txBody>
      </p:sp>
      <p:cxnSp>
        <p:nvCxnSpPr>
          <p:cNvPr id="15" name="Connettore 2 14"/>
          <p:cNvCxnSpPr>
            <a:stCxn id="3" idx="2"/>
            <a:endCxn id="13" idx="0"/>
          </p:cNvCxnSpPr>
          <p:nvPr/>
        </p:nvCxnSpPr>
        <p:spPr>
          <a:xfrm flipH="1">
            <a:off x="3349174" y="5172293"/>
            <a:ext cx="493745" cy="57525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4337974" y="5755934"/>
            <a:ext cx="1572012" cy="2796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LedImplGpio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6302569" y="5755934"/>
            <a:ext cx="2097423" cy="2796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LedImplArduino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870991" y="5747550"/>
            <a:ext cx="1572012" cy="2796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LedMock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13306" y="6237312"/>
            <a:ext cx="642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entities</a:t>
            </a:r>
            <a:r>
              <a:rPr lang="it-IT" dirty="0" smtClean="0"/>
              <a:t> must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:  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ILedImpl</a:t>
            </a:r>
            <a:endParaRPr lang="it-IT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3229129" y="3760876"/>
            <a:ext cx="1339919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BASIC DOMAIN</a:t>
            </a:r>
          </a:p>
          <a:p>
            <a:r>
              <a:rPr lang="it-IT" sz="1400" dirty="0" smtClean="0"/>
              <a:t>‘COMPONENTS’</a:t>
            </a:r>
            <a:endParaRPr lang="it-IT" sz="14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670219" y="1714162"/>
            <a:ext cx="407824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POSSIBILI ‘</a:t>
            </a:r>
            <a:r>
              <a:rPr lang="it-IT" b="1" dirty="0" err="1" smtClean="0">
                <a:solidFill>
                  <a:srgbClr val="C00000"/>
                </a:solidFill>
              </a:rPr>
              <a:t>Behavior</a:t>
            </a:r>
            <a:r>
              <a:rPr lang="it-IT" b="1" dirty="0" smtClean="0">
                <a:solidFill>
                  <a:srgbClr val="C0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Control-</a:t>
            </a:r>
            <a:r>
              <a:rPr lang="it-IT" b="1" i="1" dirty="0" err="1" smtClean="0">
                <a:solidFill>
                  <a:srgbClr val="002060"/>
                </a:solidFill>
              </a:rPr>
              <a:t>based</a:t>
            </a:r>
            <a:r>
              <a:rPr lang="it-IT" b="1" i="1" dirty="0" smtClean="0">
                <a:solidFill>
                  <a:srgbClr val="002060"/>
                </a:solidFill>
              </a:rPr>
              <a:t> </a:t>
            </a:r>
            <a:r>
              <a:rPr lang="it-IT" dirty="0"/>
              <a:t> </a:t>
            </a:r>
            <a:r>
              <a:rPr lang="it-IT" dirty="0" smtClean="0"/>
              <a:t>     vedi Java, C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rgbClr val="002060"/>
                </a:solidFill>
              </a:rPr>
              <a:t>Event-driven</a:t>
            </a:r>
            <a:r>
              <a:rPr lang="it-IT" b="1" i="1" dirty="0" smtClean="0">
                <a:solidFill>
                  <a:srgbClr val="002060"/>
                </a:solidFill>
              </a:rPr>
              <a:t>         </a:t>
            </a:r>
            <a:r>
              <a:rPr lang="it-IT" dirty="0" smtClean="0"/>
              <a:t>vedi </a:t>
            </a:r>
            <a:r>
              <a:rPr lang="it-IT" dirty="0" err="1" smtClean="0"/>
              <a:t>Js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Message-</a:t>
            </a:r>
            <a:r>
              <a:rPr lang="it-IT" b="1" i="1" dirty="0" err="1" smtClean="0">
                <a:solidFill>
                  <a:srgbClr val="002060"/>
                </a:solidFill>
              </a:rPr>
              <a:t>driven</a:t>
            </a:r>
            <a:r>
              <a:rPr lang="it-IT" dirty="0" smtClean="0"/>
              <a:t>– </a:t>
            </a:r>
            <a:r>
              <a:rPr lang="it-IT" dirty="0"/>
              <a:t>vedi </a:t>
            </a:r>
            <a:r>
              <a:rPr lang="it-IT" dirty="0" err="1" smtClean="0"/>
              <a:t>akka</a:t>
            </a:r>
            <a:endParaRPr lang="it-IT" dirty="0" smtClean="0"/>
          </a:p>
          <a:p>
            <a:r>
              <a:rPr lang="it-IT" b="1" dirty="0">
                <a:solidFill>
                  <a:srgbClr val="C00000"/>
                </a:solidFill>
              </a:rPr>
              <a:t>POSSIBILI </a:t>
            </a:r>
            <a:r>
              <a:rPr lang="it-IT" b="1" dirty="0" smtClean="0">
                <a:solidFill>
                  <a:srgbClr val="C00000"/>
                </a:solidFill>
              </a:rPr>
              <a:t>‘cose da fare’</a:t>
            </a:r>
            <a:endParaRPr lang="it-IT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Dichiarazioni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rgbClr val="002060"/>
                </a:solidFill>
              </a:rPr>
              <a:t>Istruzioni</a:t>
            </a:r>
            <a:r>
              <a:rPr lang="it-IT" dirty="0" err="1" smtClean="0"/>
              <a:t>i</a:t>
            </a:r>
            <a:r>
              <a:rPr lang="it-IT" dirty="0" smtClean="0"/>
              <a:t> </a:t>
            </a:r>
            <a:r>
              <a:rPr lang="it-IT" b="1" i="1" dirty="0">
                <a:solidFill>
                  <a:srgbClr val="002060"/>
                </a:solidFill>
              </a:rPr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Espressioni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Azioni</a:t>
            </a:r>
            <a:r>
              <a:rPr lang="it-IT" dirty="0" smtClean="0"/>
              <a:t> (osservabili, </a:t>
            </a:r>
            <a:r>
              <a:rPr lang="it-IT" dirty="0" err="1" smtClean="0"/>
              <a:t>timed,reactive</a:t>
            </a:r>
            <a:r>
              <a:rPr lang="it-IT" dirty="0" smtClean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356148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3" grpId="0" animBg="1"/>
      <p:bldP spid="16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4|1|1|0.9|0.8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4|1|1|0.9|0.8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9|0.8|0.8|0.8|0.8|0.8|0.8|0.8|0.8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956</Words>
  <Application>Microsoft Office PowerPoint</Application>
  <PresentationFormat>Presentazione su schermo (4:3)</PresentationFormat>
  <Paragraphs>325</Paragraphs>
  <Slides>18</Slides>
  <Notes>0</Notes>
  <HiddenSlides>0</HiddenSlides>
  <MMClips>3</MMClips>
  <ScaleCrop>false</ScaleCrop>
  <HeadingPairs>
    <vt:vector size="6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  <vt:variant>
        <vt:lpstr>Presentazioni personalizzate</vt:lpstr>
      </vt:variant>
      <vt:variant>
        <vt:i4>1</vt:i4>
      </vt:variant>
    </vt:vector>
  </HeadingPairs>
  <TitlesOfParts>
    <vt:vector size="20" baseType="lpstr">
      <vt:lpstr>Tema di Office</vt:lpstr>
      <vt:lpstr>Presentazione standard di PowerPoint</vt:lpstr>
      <vt:lpstr>Presentazione standard di PowerPoint</vt:lpstr>
      <vt:lpstr>From objects to qactors</vt:lpstr>
      <vt:lpstr>A qactor based on POJO</vt:lpstr>
      <vt:lpstr>From objects to qactors</vt:lpstr>
      <vt:lpstr>Distributed</vt:lpstr>
      <vt:lpstr>Event handlers</vt:lpstr>
      <vt:lpstr>Analysis -&gt; Project -&gt; Implementation</vt:lpstr>
      <vt:lpstr>From Implementation  to Analysis vs. Analysis -&gt; Project -&gt; Implementation</vt:lpstr>
      <vt:lpstr>Button : Analysis (what is a button?)</vt:lpstr>
      <vt:lpstr>BLS and MQTT</vt:lpstr>
      <vt:lpstr>Mqtt</vt:lpstr>
      <vt:lpstr>IOT Button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personalizzata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109</cp:revision>
  <cp:lastPrinted>2017-04-27T06:38:13Z</cp:lastPrinted>
  <dcterms:created xsi:type="dcterms:W3CDTF">2017-03-16T11:44:39Z</dcterms:created>
  <dcterms:modified xsi:type="dcterms:W3CDTF">2017-11-13T08:50:10Z</dcterms:modified>
</cp:coreProperties>
</file>