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548" r:id="rId2"/>
    <p:sldId id="539" r:id="rId3"/>
    <p:sldId id="542" r:id="rId4"/>
    <p:sldId id="541" r:id="rId5"/>
    <p:sldId id="544" r:id="rId6"/>
    <p:sldId id="552" r:id="rId7"/>
    <p:sldId id="565" r:id="rId8"/>
    <p:sldId id="561" r:id="rId9"/>
    <p:sldId id="560" r:id="rId10"/>
    <p:sldId id="559" r:id="rId11"/>
    <p:sldId id="545" r:id="rId12"/>
    <p:sldId id="567" r:id="rId13"/>
    <p:sldId id="568" r:id="rId14"/>
    <p:sldId id="573" r:id="rId15"/>
    <p:sldId id="566" r:id="rId16"/>
    <p:sldId id="586" r:id="rId17"/>
    <p:sldId id="587" r:id="rId18"/>
    <p:sldId id="585" r:id="rId19"/>
    <p:sldId id="572" r:id="rId20"/>
    <p:sldId id="562" r:id="rId21"/>
    <p:sldId id="583" r:id="rId22"/>
    <p:sldId id="540" r:id="rId23"/>
    <p:sldId id="578" r:id="rId24"/>
    <p:sldId id="596" r:id="rId25"/>
    <p:sldId id="577" r:id="rId26"/>
    <p:sldId id="607" r:id="rId27"/>
    <p:sldId id="595" r:id="rId28"/>
    <p:sldId id="597" r:id="rId29"/>
    <p:sldId id="594" r:id="rId30"/>
    <p:sldId id="553" r:id="rId31"/>
    <p:sldId id="589" r:id="rId32"/>
    <p:sldId id="591" r:id="rId33"/>
    <p:sldId id="590" r:id="rId34"/>
    <p:sldId id="599" r:id="rId35"/>
    <p:sldId id="600" r:id="rId36"/>
    <p:sldId id="601" r:id="rId37"/>
    <p:sldId id="602" r:id="rId38"/>
    <p:sldId id="603" r:id="rId39"/>
    <p:sldId id="592" r:id="rId40"/>
    <p:sldId id="606" r:id="rId41"/>
    <p:sldId id="605" r:id="rId42"/>
    <p:sldId id="608" r:id="rId43"/>
    <p:sldId id="580" r:id="rId44"/>
    <p:sldId id="581" r:id="rId45"/>
    <p:sldId id="554" r:id="rId46"/>
    <p:sldId id="556" r:id="rId47"/>
    <p:sldId id="557" r:id="rId48"/>
    <p:sldId id="593" r:id="rId49"/>
    <p:sldId id="558" r:id="rId50"/>
    <p:sldId id="549" r:id="rId51"/>
    <p:sldId id="550" r:id="rId52"/>
    <p:sldId id="543" r:id="rId53"/>
    <p:sldId id="546" r:id="rId54"/>
    <p:sldId id="512" r:id="rId55"/>
    <p:sldId id="514" r:id="rId56"/>
    <p:sldId id="513" r:id="rId57"/>
    <p:sldId id="536" r:id="rId58"/>
    <p:sldId id="537" r:id="rId59"/>
    <p:sldId id="579" r:id="rId60"/>
    <p:sldId id="584" r:id="rId61"/>
    <p:sldId id="598" r:id="rId62"/>
  </p:sldIdLst>
  <p:sldSz cx="9144000" cy="6858000" type="screen4x3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E8D5"/>
    <a:srgbClr val="9966FF"/>
    <a:srgbClr val="CDFE54"/>
    <a:srgbClr val="CCFF33"/>
    <a:srgbClr val="9EB9DA"/>
    <a:srgbClr val="F8FFE5"/>
    <a:srgbClr val="FFCCFF"/>
    <a:srgbClr val="F1FFC9"/>
    <a:srgbClr val="CCE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8" autoAdjust="0"/>
    <p:restoredTop sz="94580" autoAdjust="0"/>
  </p:normalViewPr>
  <p:slideViewPr>
    <p:cSldViewPr>
      <p:cViewPr>
        <p:scale>
          <a:sx n="66" d="100"/>
          <a:sy n="66" d="100"/>
        </p:scale>
        <p:origin x="-198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934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r">
              <a:defRPr sz="1300"/>
            </a:lvl1pPr>
          </a:lstStyle>
          <a:p>
            <a:fld id="{E232DB28-E487-4B7E-B5B5-90EC5143F3E3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6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r">
              <a:defRPr sz="1300"/>
            </a:lvl1pPr>
          </a:lstStyle>
          <a:p>
            <a:fld id="{8A6FFDB6-6C08-4DEB-A095-70B6261A40F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6" y="3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/>
          <a:lstStyle>
            <a:lvl1pPr algn="r">
              <a:defRPr sz="1300"/>
            </a:lvl1pPr>
          </a:lstStyle>
          <a:p>
            <a:fld id="{4CAE43BE-BEB6-4AED-98C1-2EC682663CCE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2" tIns="47772" rIns="95542" bIns="47772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5542" tIns="47772" rIns="95542" bIns="47772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6" y="9428586"/>
            <a:ext cx="2945659" cy="496332"/>
          </a:xfrm>
          <a:prstGeom prst="rect">
            <a:avLst/>
          </a:prstGeom>
        </p:spPr>
        <p:txBody>
          <a:bodyPr vert="horz" lIns="95542" tIns="47772" rIns="95542" bIns="47772" rtlCol="0" anchor="b"/>
          <a:lstStyle>
            <a:lvl1pPr algn="r">
              <a:defRPr sz="1300"/>
            </a:lvl1pPr>
          </a:lstStyle>
          <a:p>
            <a:fld id="{26B0190B-266A-438C-A0DE-6C785026B5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088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7BCA-1BD6-4088-AD2A-BE639F0F39D5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925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34F8-32E9-49DF-BA3C-8AA0D851945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35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851F-41CF-4745-927D-8AA18F212ADA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0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9563-758E-4B0E-AC3B-1AF5DA88B9CC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5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9540-2BA2-45CD-82C3-D0CC72C990A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1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886-80C1-46A8-B25C-07CE739090F9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29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2105-E736-40BB-AF44-F15DBF7C5CA2}" type="datetime1">
              <a:rPr lang="it-IT" smtClean="0"/>
              <a:t>18/10/2018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15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4075-ED2E-481E-A4D2-7D528EC6B761}" type="datetime1">
              <a:rPr lang="it-IT" smtClean="0"/>
              <a:t>18/10/2018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5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1FAD-6DD3-4A6C-AEFB-26C30B132894}" type="datetime1">
              <a:rPr lang="it-IT" smtClean="0"/>
              <a:t>18/10/2018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3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945B-CCCD-4F72-BFFE-297AEAEEECEA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5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1646E-EF67-4FA3-82DA-70946EC14EAF}" type="datetime1">
              <a:rPr lang="it-IT" smtClean="0"/>
              <a:t>18/10/2018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00F23-F781-4B48-A929-7D0E7A259D11}" type="datetime1">
              <a:rPr lang="it-IT" smtClean="0"/>
              <a:t>18/10/2018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IOT - Univeristy of Bologna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EE0D-7662-4732-93DA-E3593AA869E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95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zeromq.org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" TargetMode="External"/><Relationship Id="rId2" Type="http://schemas.openxmlformats.org/officeDocument/2006/relationships/hyperlink" Target="https://en.wikipedia.org/wiki/MQ_Telemetry_Transpor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BLS2018</a:t>
            </a:r>
            <a:endParaRPr lang="en-GB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From </a:t>
            </a:r>
            <a:r>
              <a:rPr lang="it-IT" dirty="0" err="1"/>
              <a:t>oop</a:t>
            </a:r>
            <a:r>
              <a:rPr lang="it-IT" dirty="0"/>
              <a:t> to </a:t>
            </a:r>
            <a:r>
              <a:rPr lang="it-IT" dirty="0" err="1"/>
              <a:t>distributed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12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10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79513" y="3645024"/>
            <a:ext cx="884579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/>
              <a:t>docker</a:t>
            </a:r>
            <a:r>
              <a:rPr lang="en-GB" sz="2000" dirty="0"/>
              <a:t> run -</a:t>
            </a:r>
            <a:r>
              <a:rPr lang="en-GB" sz="2000" dirty="0" err="1"/>
              <a:t>ti</a:t>
            </a:r>
            <a:r>
              <a:rPr lang="en-GB" sz="2000" dirty="0"/>
              <a:t> -p 1883:1883 -p 9001:9001 </a:t>
            </a:r>
            <a:r>
              <a:rPr lang="en-GB" sz="2000" dirty="0" smtClean="0"/>
              <a:t>eclipse-</a:t>
            </a:r>
            <a:r>
              <a:rPr lang="en-GB" sz="2000" dirty="0" err="1" smtClean="0"/>
              <a:t>mosquitto</a:t>
            </a:r>
            <a:endParaRPr lang="en-GB" sz="2000" dirty="0" smtClean="0"/>
          </a:p>
          <a:p>
            <a:r>
              <a:rPr lang="en-GB" sz="2000" dirty="0" smtClean="0"/>
              <a:t>Run </a:t>
            </a:r>
            <a:r>
              <a:rPr lang="en-GB" sz="2000" dirty="0"/>
              <a:t>for MQTT + </a:t>
            </a:r>
            <a:r>
              <a:rPr lang="en-GB" sz="2000" dirty="0" err="1"/>
              <a:t>websocket</a:t>
            </a:r>
            <a:r>
              <a:rPr lang="en-GB" sz="2000" dirty="0"/>
              <a:t>:</a:t>
            </a:r>
            <a:br>
              <a:rPr lang="en-GB" sz="2000" dirty="0"/>
            </a:br>
            <a:r>
              <a:rPr lang="en-GB" sz="2000" dirty="0" err="1" smtClean="0"/>
              <a:t>docker</a:t>
            </a:r>
            <a:r>
              <a:rPr lang="en-GB" sz="2000" dirty="0" smtClean="0"/>
              <a:t> </a:t>
            </a:r>
            <a:r>
              <a:rPr lang="en-GB" sz="2000" dirty="0"/>
              <a:t>run -d -p 1883:1883 -p 9001:9001 --name=</a:t>
            </a:r>
            <a:r>
              <a:rPr lang="en-GB" sz="2000" dirty="0" err="1"/>
              <a:t>mosquitto</a:t>
            </a:r>
            <a:r>
              <a:rPr lang="en-GB" sz="2000" dirty="0"/>
              <a:t> </a:t>
            </a:r>
            <a:r>
              <a:rPr lang="en-GB" sz="2000" dirty="0" err="1"/>
              <a:t>sourceperl</a:t>
            </a:r>
            <a:r>
              <a:rPr lang="en-GB" sz="2000" dirty="0"/>
              <a:t>/</a:t>
            </a:r>
            <a:r>
              <a:rPr lang="en-GB" sz="2000" dirty="0" err="1"/>
              <a:t>mosquitto</a:t>
            </a:r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/>
              <a:t>ps</a:t>
            </a:r>
            <a:r>
              <a:rPr lang="it-IT" sz="2000" dirty="0"/>
              <a:t> -a</a:t>
            </a:r>
            <a:endParaRPr lang="en-GB" sz="2000" dirty="0"/>
          </a:p>
          <a:p>
            <a:r>
              <a:rPr lang="en-GB" sz="2000" dirty="0" err="1"/>
              <a:t>docker</a:t>
            </a:r>
            <a:r>
              <a:rPr lang="en-GB" sz="2000" dirty="0"/>
              <a:t> start </a:t>
            </a:r>
            <a:r>
              <a:rPr lang="en-GB" sz="2000" dirty="0" smtClean="0"/>
              <a:t> d8a5f1fefc5b</a:t>
            </a:r>
          </a:p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endParaRPr lang="it-IT" sz="2000" dirty="0" smtClean="0"/>
          </a:p>
          <a:p>
            <a:r>
              <a:rPr lang="en-GB" sz="2000" dirty="0" err="1"/>
              <a:t>docker</a:t>
            </a:r>
            <a:r>
              <a:rPr lang="en-GB" sz="2000" dirty="0"/>
              <a:t> exec -it d8a5f1fefc5b </a:t>
            </a:r>
            <a:r>
              <a:rPr lang="en-GB" sz="2000" dirty="0" smtClean="0"/>
              <a:t>  /</a:t>
            </a:r>
            <a:r>
              <a:rPr lang="en-GB" sz="2000" dirty="0"/>
              <a:t>bin/bash        </a:t>
            </a:r>
            <a:r>
              <a:rPr lang="en-GB" sz="2000" dirty="0" err="1" smtClean="0"/>
              <a:t>wizardly_ride</a:t>
            </a:r>
            <a:endParaRPr lang="en-GB" sz="2000" dirty="0" smtClean="0"/>
          </a:p>
        </p:txBody>
      </p:sp>
      <p:sp>
        <p:nvSpPr>
          <p:cNvPr id="5" name="Rettangolo 4"/>
          <p:cNvSpPr/>
          <p:nvPr/>
        </p:nvSpPr>
        <p:spPr>
          <a:xfrm>
            <a:off x="2771800" y="47635"/>
            <a:ext cx="6253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Mosquitto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on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51520" y="1124744"/>
            <a:ext cx="831843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0070C0"/>
                </a:solidFill>
              </a:rPr>
              <a:t>Images     		(</a:t>
            </a:r>
            <a:r>
              <a:rPr lang="en-GB" sz="2800" dirty="0" err="1"/>
              <a:t>docker</a:t>
            </a:r>
            <a:r>
              <a:rPr lang="en-GB" sz="2800" dirty="0"/>
              <a:t> pull </a:t>
            </a:r>
            <a:r>
              <a:rPr lang="en-GB" sz="2800" dirty="0" smtClean="0"/>
              <a:t>… )</a:t>
            </a:r>
            <a:endParaRPr lang="it-IT" sz="2800" dirty="0" smtClean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/>
              <a:t>images</a:t>
            </a:r>
            <a:endParaRPr lang="it-IT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0070C0"/>
                </a:solidFill>
              </a:rPr>
              <a:t>Container	 (</a:t>
            </a:r>
            <a:r>
              <a:rPr lang="en-GB" sz="2800" dirty="0"/>
              <a:t>a runnable instance of an </a:t>
            </a:r>
            <a:r>
              <a:rPr lang="en-GB" sz="2800" dirty="0" smtClean="0"/>
              <a:t>image)</a:t>
            </a:r>
            <a:endParaRPr lang="it-IT" sz="2800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/>
              <a:t>run -p 8484 -a </a:t>
            </a:r>
            <a:r>
              <a:rPr lang="en-GB" dirty="0" err="1"/>
              <a:t>stdin</a:t>
            </a:r>
            <a:r>
              <a:rPr lang="en-GB" dirty="0"/>
              <a:t> -a </a:t>
            </a:r>
            <a:r>
              <a:rPr lang="en-GB" dirty="0" err="1"/>
              <a:t>stdout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-t --name </a:t>
            </a:r>
            <a:r>
              <a:rPr lang="en-GB" dirty="0" err="1"/>
              <a:t>natdocker</a:t>
            </a:r>
            <a:r>
              <a:rPr lang="en-GB" dirty="0"/>
              <a:t> </a:t>
            </a:r>
            <a:r>
              <a:rPr lang="en-GB" dirty="0" err="1"/>
              <a:t>node:nat</a:t>
            </a:r>
            <a:r>
              <a:rPr lang="en-GB" dirty="0"/>
              <a:t> /</a:t>
            </a:r>
            <a:r>
              <a:rPr lang="en-GB" dirty="0" smtClean="0"/>
              <a:t>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d</a:t>
            </a:r>
            <a:r>
              <a:rPr lang="it-IT" dirty="0" err="1" smtClean="0"/>
              <a:t>ocker</a:t>
            </a:r>
            <a:r>
              <a:rPr lang="it-IT" dirty="0" smtClean="0"/>
              <a:t> </a:t>
            </a:r>
            <a:r>
              <a:rPr lang="it-IT" dirty="0" err="1" smtClean="0"/>
              <a:t>ps</a:t>
            </a:r>
            <a:r>
              <a:rPr lang="it-IT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d</a:t>
            </a:r>
            <a:r>
              <a:rPr lang="it-IT" dirty="0" err="1" smtClean="0"/>
              <a:t>ocker</a:t>
            </a:r>
            <a:r>
              <a:rPr lang="it-IT" dirty="0" smtClean="0"/>
              <a:t> start /stop --container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4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11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89764" y="1855704"/>
            <a:ext cx="84557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ttangolo 59"/>
          <p:cNvSpPr/>
          <p:nvPr/>
        </p:nvSpPr>
        <p:spPr>
          <a:xfrm>
            <a:off x="118783" y="5427043"/>
            <a:ext cx="16214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MainManyLeds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112780" y="256948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LedPublisher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1" idx="1"/>
            <a:endCxn id="53" idx="0"/>
          </p:cNvCxnSpPr>
          <p:nvPr/>
        </p:nvCxnSpPr>
        <p:spPr>
          <a:xfrm rot="10800000" flipV="1">
            <a:off x="2779700" y="2821508"/>
            <a:ext cx="3333080" cy="156383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109391" y="3971559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grpSp>
        <p:nvGrpSpPr>
          <p:cNvPr id="46" name="Gruppo 45"/>
          <p:cNvGrpSpPr/>
          <p:nvPr/>
        </p:nvGrpSpPr>
        <p:grpSpPr>
          <a:xfrm>
            <a:off x="4158505" y="5252011"/>
            <a:ext cx="2123625" cy="955630"/>
            <a:chOff x="5760058" y="2714670"/>
            <a:chExt cx="2123625" cy="955630"/>
          </a:xfrm>
        </p:grpSpPr>
        <p:sp>
          <p:nvSpPr>
            <p:cNvPr id="49" name="Rettangolo arrotondato 48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50" name="Rettangolo arrotondato 49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Connettore 1 51"/>
          <p:cNvCxnSpPr/>
          <p:nvPr/>
        </p:nvCxnSpPr>
        <p:spPr>
          <a:xfrm>
            <a:off x="84303" y="386104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3722069" y="3373405"/>
            <a:ext cx="1739891" cy="281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IActorMessage</a:t>
            </a:r>
            <a:endParaRPr lang="en-GB" dirty="0"/>
          </a:p>
        </p:txBody>
      </p:sp>
      <p:cxnSp>
        <p:nvCxnSpPr>
          <p:cNvPr id="13" name="Connettore 2 12"/>
          <p:cNvCxnSpPr>
            <a:endCxn id="49" idx="0"/>
          </p:cNvCxnSpPr>
          <p:nvPr/>
        </p:nvCxnSpPr>
        <p:spPr>
          <a:xfrm>
            <a:off x="5568279" y="4889401"/>
            <a:ext cx="13763" cy="4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84303" y="3670459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grpSp>
        <p:nvGrpSpPr>
          <p:cNvPr id="16" name="Gruppo 15"/>
          <p:cNvGrpSpPr/>
          <p:nvPr/>
        </p:nvGrpSpPr>
        <p:grpSpPr>
          <a:xfrm>
            <a:off x="4804140" y="4286637"/>
            <a:ext cx="1492652" cy="683483"/>
            <a:chOff x="652326" y="4452440"/>
            <a:chExt cx="1492652" cy="683483"/>
          </a:xfrm>
        </p:grpSpPr>
        <p:sp>
          <p:nvSpPr>
            <p:cNvPr id="59" name="Ovale 58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LedSubscriber</a:t>
              </a:r>
              <a:endParaRPr lang="en-GB" sz="1200" dirty="0"/>
            </a:p>
          </p:txBody>
        </p:sp>
        <p:cxnSp>
          <p:nvCxnSpPr>
            <p:cNvPr id="15" name="Connettore 2 14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/>
          <p:cNvSpPr txBox="1"/>
          <p:nvPr/>
        </p:nvSpPr>
        <p:spPr>
          <a:xfrm>
            <a:off x="5694537" y="4951256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1962859" y="4385344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464744" y="2465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cxnSp>
        <p:nvCxnSpPr>
          <p:cNvPr id="58" name="Connettore 4 57"/>
          <p:cNvCxnSpPr>
            <a:stCxn id="59" idx="2"/>
            <a:endCxn id="53" idx="3"/>
          </p:cNvCxnSpPr>
          <p:nvPr/>
        </p:nvCxnSpPr>
        <p:spPr>
          <a:xfrm rot="10800000" flipV="1">
            <a:off x="3596540" y="4628378"/>
            <a:ext cx="1207600" cy="8993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3735533" y="41771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88168" y="4766590"/>
            <a:ext cx="158306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err="1"/>
              <a:t>unibo</a:t>
            </a:r>
            <a:r>
              <a:rPr lang="en-GB" dirty="0"/>
              <a:t>/</a:t>
            </a:r>
            <a:r>
              <a:rPr lang="en-GB" dirty="0" err="1"/>
              <a:t>ledState</a:t>
            </a:r>
            <a:endParaRPr lang="en-GB" dirty="0"/>
          </a:p>
        </p:txBody>
      </p:sp>
      <p:sp>
        <p:nvSpPr>
          <p:cNvPr id="18" name="Rettangolo 17"/>
          <p:cNvSpPr/>
          <p:nvPr/>
        </p:nvSpPr>
        <p:spPr>
          <a:xfrm>
            <a:off x="773450" y="4139633"/>
            <a:ext cx="1933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tcp://m2m.eclipse.org:1883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6513665" y="5216759"/>
            <a:ext cx="24807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23" name="Rettangolo 22"/>
          <p:cNvSpPr/>
          <p:nvPr/>
        </p:nvSpPr>
        <p:spPr>
          <a:xfrm>
            <a:off x="0" y="132621"/>
            <a:ext cx="68314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Activate a MQTT server on localhost:1883 </a:t>
            </a:r>
            <a:r>
              <a:rPr lang="en-GB" sz="1600" dirty="0" smtClean="0"/>
              <a:t>(</a:t>
            </a:r>
            <a:r>
              <a:rPr lang="it-IT" sz="1600" dirty="0" err="1" smtClean="0"/>
              <a:t>Docker</a:t>
            </a:r>
            <a:r>
              <a:rPr lang="it-IT" sz="1600" dirty="0" smtClean="0"/>
              <a:t> images)</a:t>
            </a:r>
            <a:endParaRPr lang="en-GB" sz="1600" dirty="0"/>
          </a:p>
          <a:p>
            <a:r>
              <a:rPr lang="en-GB" sz="1600" dirty="0" err="1" smtClean="0"/>
              <a:t>docker</a:t>
            </a:r>
            <a:r>
              <a:rPr lang="en-GB" sz="1600" dirty="0" smtClean="0"/>
              <a:t> </a:t>
            </a:r>
            <a:r>
              <a:rPr lang="en-GB" sz="1600" dirty="0"/>
              <a:t>run -</a:t>
            </a:r>
            <a:r>
              <a:rPr lang="en-GB" sz="1600" dirty="0" err="1"/>
              <a:t>ti</a:t>
            </a:r>
            <a:r>
              <a:rPr lang="en-GB" sz="1600" dirty="0"/>
              <a:t> -p 1883:1883 -p 9001:9001 </a:t>
            </a:r>
            <a:r>
              <a:rPr lang="en-GB" sz="1600" dirty="0" smtClean="0"/>
              <a:t>eclipse-</a:t>
            </a:r>
            <a:r>
              <a:rPr lang="en-GB" sz="1600" dirty="0" err="1" smtClean="0"/>
              <a:t>mosquitto</a:t>
            </a:r>
            <a:endParaRPr lang="en-GB" sz="1600" dirty="0"/>
          </a:p>
        </p:txBody>
      </p:sp>
      <p:grpSp>
        <p:nvGrpSpPr>
          <p:cNvPr id="54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360142"/>
            <a:ext cx="914400" cy="914400"/>
            <a:chOff x="8009941" y="2821958"/>
            <a:chExt cx="914400" cy="914400"/>
          </a:xfrm>
        </p:grpSpPr>
        <p:grpSp>
          <p:nvGrpSpPr>
            <p:cNvPr id="55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57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6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68" name="Rettangolo 67"/>
          <p:cNvSpPr/>
          <p:nvPr/>
        </p:nvSpPr>
        <p:spPr>
          <a:xfrm>
            <a:off x="118783" y="6368887"/>
            <a:ext cx="14978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 smtClean="0"/>
              <a:t>MainTreeLeds</a:t>
            </a:r>
            <a:endParaRPr lang="en-GB" dirty="0"/>
          </a:p>
        </p:txBody>
      </p:sp>
      <p:sp>
        <p:nvSpPr>
          <p:cNvPr id="69" name="Rettangolo 68"/>
          <p:cNvSpPr/>
          <p:nvPr/>
        </p:nvSpPr>
        <p:spPr>
          <a:xfrm>
            <a:off x="118783" y="5901952"/>
            <a:ext cx="22273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LedSubscriberOnRasp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7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KEY POINTS </a:t>
            </a:r>
            <a:r>
              <a:rPr lang="it-IT" dirty="0" err="1" smtClean="0"/>
              <a:t>at</a:t>
            </a:r>
            <a:r>
              <a:rPr lang="it-IT" dirty="0" smtClean="0"/>
              <a:t> the end of phase1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SISTEMI (DISTRIBUITI ETEREOGENEI</a:t>
            </a:r>
          </a:p>
          <a:p>
            <a:r>
              <a:rPr lang="it-IT" dirty="0" smtClean="0"/>
              <a:t>ARCHITETTURE – DESIGN PATTERN</a:t>
            </a:r>
          </a:p>
          <a:p>
            <a:r>
              <a:rPr lang="it-IT" dirty="0" smtClean="0">
                <a:solidFill>
                  <a:srgbClr val="C00000"/>
                </a:solidFill>
              </a:rPr>
              <a:t>STANDARD DI INTERAZIONE/COMUNICAZIONE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Messaggi (</a:t>
            </a:r>
            <a:r>
              <a:rPr lang="it-IT" dirty="0" err="1" smtClean="0"/>
              <a:t>dispatch</a:t>
            </a:r>
            <a:r>
              <a:rPr lang="it-IT" dirty="0" smtClean="0"/>
              <a:t>, </a:t>
            </a:r>
            <a:r>
              <a:rPr lang="it-IT" dirty="0" err="1" smtClean="0"/>
              <a:t>invitation</a:t>
            </a:r>
            <a:r>
              <a:rPr lang="it-IT" dirty="0" smtClean="0"/>
              <a:t>, </a:t>
            </a:r>
            <a:r>
              <a:rPr lang="it-IT" dirty="0" err="1" smtClean="0"/>
              <a:t>request</a:t>
            </a:r>
            <a:r>
              <a:rPr lang="it-IT" dirty="0" smtClean="0"/>
              <a:t>, …)</a:t>
            </a:r>
          </a:p>
          <a:p>
            <a:pPr lvl="1"/>
            <a:r>
              <a:rPr lang="it-IT" dirty="0" smtClean="0"/>
              <a:t>Eventi (messaggi ‘senza destinatario’???)</a:t>
            </a:r>
          </a:p>
          <a:p>
            <a:pPr lvl="1"/>
            <a:r>
              <a:rPr lang="it-IT" dirty="0" smtClean="0"/>
              <a:t>Protocolli P2P </a:t>
            </a:r>
            <a:r>
              <a:rPr lang="it-IT" sz="2100" dirty="0" smtClean="0"/>
              <a:t>(TCP, UDP, </a:t>
            </a:r>
            <a:r>
              <a:rPr lang="it-IT" sz="2100" dirty="0" err="1" smtClean="0"/>
              <a:t>CoAP</a:t>
            </a:r>
            <a:r>
              <a:rPr lang="it-IT" sz="2100" dirty="0" smtClean="0"/>
              <a:t>, HTTP, …) </a:t>
            </a:r>
            <a:r>
              <a:rPr lang="it-IT" dirty="0" smtClean="0"/>
              <a:t>o </a:t>
            </a:r>
            <a:r>
              <a:rPr lang="it-IT" dirty="0" err="1" smtClean="0"/>
              <a:t>publish</a:t>
            </a:r>
            <a:r>
              <a:rPr lang="it-IT" dirty="0" smtClean="0"/>
              <a:t>/</a:t>
            </a:r>
            <a:r>
              <a:rPr lang="it-IT" dirty="0" err="1" smtClean="0"/>
              <a:t>subscribe</a:t>
            </a:r>
            <a:endParaRPr lang="it-IT" dirty="0" smtClean="0"/>
          </a:p>
          <a:p>
            <a:pPr lvl="1"/>
            <a:r>
              <a:rPr lang="it-IT" dirty="0" err="1" smtClean="0"/>
              <a:t>Payload</a:t>
            </a:r>
            <a:r>
              <a:rPr lang="it-IT" dirty="0" smtClean="0"/>
              <a:t> (vocabolari)</a:t>
            </a:r>
          </a:p>
          <a:p>
            <a:pPr lvl="1"/>
            <a:r>
              <a:rPr lang="it-IT" dirty="0" smtClean="0"/>
              <a:t>M2M, Man2M, M2Man (</a:t>
            </a:r>
            <a:r>
              <a:rPr lang="it-IT" dirty="0" err="1" smtClean="0"/>
              <a:t>ManToMan</a:t>
            </a:r>
            <a:r>
              <a:rPr lang="it-IT" dirty="0" smtClean="0"/>
              <a:t>)</a:t>
            </a:r>
          </a:p>
          <a:p>
            <a:r>
              <a:rPr lang="it-IT" dirty="0" smtClean="0"/>
              <a:t>SCHEMI DI COMPORTAMENTO</a:t>
            </a:r>
          </a:p>
          <a:p>
            <a:pPr lvl="1"/>
            <a:r>
              <a:rPr lang="it-IT" dirty="0" smtClean="0"/>
              <a:t>Message-</a:t>
            </a:r>
            <a:r>
              <a:rPr lang="it-IT" dirty="0" err="1" smtClean="0"/>
              <a:t>Event</a:t>
            </a:r>
            <a:r>
              <a:rPr lang="it-IT" dirty="0" smtClean="0"/>
              <a:t> BASED (</a:t>
            </a:r>
            <a:r>
              <a:rPr lang="it-IT" b="1" dirty="0" smtClean="0">
                <a:solidFill>
                  <a:srgbClr val="C00000"/>
                </a:solidFill>
              </a:rPr>
              <a:t>FSM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Message-</a:t>
            </a:r>
            <a:r>
              <a:rPr lang="it-IT" dirty="0" err="1" smtClean="0"/>
              <a:t>Event</a:t>
            </a:r>
            <a:r>
              <a:rPr lang="it-IT" dirty="0" smtClean="0"/>
              <a:t> DRIVEN</a:t>
            </a:r>
            <a:endParaRPr lang="it-IT" dirty="0"/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4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SISTEMA BLS </a:t>
            </a:r>
            <a:r>
              <a:rPr lang="it-IT" dirty="0" smtClean="0"/>
              <a:t>(IOT </a:t>
            </a:r>
            <a:r>
              <a:rPr lang="it-IT" dirty="0" err="1" smtClean="0"/>
              <a:t>minimal</a:t>
            </a:r>
            <a:r>
              <a:rPr lang="it-IT" dirty="0" smtClean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/>
          </a:bodyPr>
          <a:lstStyle/>
          <a:p>
            <a:r>
              <a:rPr lang="it-IT" dirty="0" smtClean="0"/>
              <a:t>DOPO avere costruito il sistema:</a:t>
            </a:r>
          </a:p>
          <a:p>
            <a:pPr lvl="1"/>
            <a:r>
              <a:rPr lang="it-IT" dirty="0" smtClean="0"/>
              <a:t>Cosa è un LED?  Cosa è un BUTTON?</a:t>
            </a:r>
          </a:p>
          <a:p>
            <a:pPr lvl="1"/>
            <a:r>
              <a:rPr lang="it-IT" dirty="0" smtClean="0"/>
              <a:t>Cosa fa il sistema?</a:t>
            </a:r>
          </a:p>
          <a:p>
            <a:pPr lvl="1"/>
            <a:r>
              <a:rPr lang="it-IT" dirty="0" smtClean="0"/>
              <a:t>Come fa un utente a sapere quello che fa?</a:t>
            </a:r>
          </a:p>
          <a:p>
            <a:pPr lvl="1"/>
            <a:endParaRPr lang="it-IT" dirty="0"/>
          </a:p>
          <a:p>
            <a:pPr lvl="1"/>
            <a:r>
              <a:rPr lang="it-IT" dirty="0">
                <a:solidFill>
                  <a:srgbClr val="C00000"/>
                </a:solidFill>
              </a:rPr>
              <a:t>IL PATTERN MVC</a:t>
            </a:r>
          </a:p>
          <a:p>
            <a:pPr lvl="1"/>
            <a:endParaRPr lang="it-IT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13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6016" y="3861048"/>
            <a:ext cx="2418796" cy="1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14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30724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15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17</a:t>
            </a:fld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81014" y="486217"/>
            <a:ext cx="2579134" cy="369332"/>
            <a:chOff x="179512" y="4143605"/>
            <a:chExt cx="2579134" cy="369332"/>
          </a:xfrm>
        </p:grpSpPr>
        <p:sp>
          <p:nvSpPr>
            <p:cNvPr id="7" name="CasellaDiTesto 6"/>
            <p:cNvSpPr txBox="1"/>
            <p:nvPr/>
          </p:nvSpPr>
          <p:spPr>
            <a:xfrm>
              <a:off x="179512" y="4143605"/>
              <a:ext cx="158979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 smtClean="0"/>
                <a:t>Domain </a:t>
              </a:r>
              <a:r>
                <a:rPr lang="it-IT" dirty="0" err="1" smtClean="0"/>
                <a:t>events</a:t>
              </a:r>
              <a:endParaRPr lang="en-US" dirty="0"/>
            </a:p>
          </p:txBody>
        </p:sp>
        <p:grpSp>
          <p:nvGrpSpPr>
            <p:cNvPr id="8" name="Gruppo 7"/>
            <p:cNvGrpSpPr/>
            <p:nvPr/>
          </p:nvGrpSpPr>
          <p:grpSpPr>
            <a:xfrm flipH="1">
              <a:off x="1969822" y="4240837"/>
              <a:ext cx="788824" cy="272100"/>
              <a:chOff x="5133975" y="5295900"/>
              <a:chExt cx="342900" cy="238125"/>
            </a:xfrm>
          </p:grpSpPr>
          <p:sp>
            <p:nvSpPr>
              <p:cNvPr id="9" name="Figura a mano libera 8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Figura a mano libera 9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Figura a mano libera 10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2" name="Gruppo 11"/>
          <p:cNvGrpSpPr/>
          <p:nvPr/>
        </p:nvGrpSpPr>
        <p:grpSpPr>
          <a:xfrm>
            <a:off x="387474" y="836712"/>
            <a:ext cx="8636350" cy="2549831"/>
            <a:chOff x="189637" y="4056171"/>
            <a:chExt cx="8636350" cy="2549831"/>
          </a:xfrm>
        </p:grpSpPr>
        <p:grpSp>
          <p:nvGrpSpPr>
            <p:cNvPr id="13" name="Gruppo 12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7" name="Connettore 1 26"/>
              <p:cNvCxnSpPr>
                <a:stCxn id="28" idx="3"/>
                <a:endCxn id="31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CasellaDiTesto 27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30" name="CasellaDiTesto 29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31" name="CasellaDiTesto 30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32" name="CasellaDiTesto 31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33" name="CasellaDiTesto 32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34" name="CasellaDiTesto 33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35" name="CasellaDiTesto 34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14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uppo 14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24" name="Figura a mano libera 23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Figura a mano libera 24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Figura a mano libera 25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6" name="Gruppo 15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21" name="Figura a mano libera 20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Figura a mano libera 21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Figura a mano libera 22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7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nettore 2 17"/>
            <p:cNvCxnSpPr>
              <a:stCxn id="31" idx="3"/>
              <a:endCxn id="17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4 18"/>
            <p:cNvCxnSpPr>
              <a:stCxn id="29" idx="0"/>
              <a:endCxn id="31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6" name="Rettangolo 35"/>
          <p:cNvSpPr/>
          <p:nvPr/>
        </p:nvSpPr>
        <p:spPr>
          <a:xfrm>
            <a:off x="2411760" y="3573016"/>
            <a:ext cx="2098064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4535995" y="3573016"/>
            <a:ext cx="2120221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3393700" y="4077072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Core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2438670" y="3520018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4595845" y="3573016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Outbound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cxnSp>
        <p:nvCxnSpPr>
          <p:cNvPr id="42" name="Connettore 2 41"/>
          <p:cNvCxnSpPr/>
          <p:nvPr/>
        </p:nvCxnSpPr>
        <p:spPr>
          <a:xfrm>
            <a:off x="1762365" y="4581128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698827" y="4236189"/>
            <a:ext cx="95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</a:p>
          <a:p>
            <a:r>
              <a:rPr lang="it-IT" dirty="0" err="1" smtClean="0"/>
              <a:t>ZeroMQ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>
            <a:off x="6674123" y="4735399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7351458" y="4380996"/>
            <a:ext cx="13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MongoDB</a:t>
            </a:r>
            <a:endParaRPr lang="it-IT" dirty="0" smtClean="0"/>
          </a:p>
          <a:p>
            <a:r>
              <a:rPr lang="it-IT" dirty="0" err="1" smtClean="0"/>
              <a:t>CloudWatch</a:t>
            </a:r>
            <a:endParaRPr lang="it-IT" dirty="0" smtClean="0"/>
          </a:p>
          <a:p>
            <a:r>
              <a:rPr lang="it-IT" dirty="0" err="1" smtClean="0"/>
              <a:t>Kinesis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18</a:t>
            </a:fld>
            <a:endParaRPr lang="it-IT"/>
          </a:p>
        </p:txBody>
      </p:sp>
      <p:sp>
        <p:nvSpPr>
          <p:cNvPr id="7" name="AutoShape 2" descr="Alternat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780955" y="3607140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</a:t>
            </a:r>
            <a:r>
              <a:rPr lang="en-GB" dirty="0" smtClean="0"/>
              <a:t>ore </a:t>
            </a:r>
            <a:r>
              <a:rPr lang="en-GB" dirty="0"/>
              <a:t>components never violate the "only leave the process via a gateway" rule</a:t>
            </a:r>
            <a:r>
              <a:rPr lang="en-GB" dirty="0" smtClean="0"/>
              <a:t>.</a:t>
            </a:r>
          </a:p>
          <a:p>
            <a:r>
              <a:rPr lang="en-GB" dirty="0"/>
              <a:t>All out-of-process </a:t>
            </a:r>
            <a:r>
              <a:rPr lang="en-GB" dirty="0" smtClean="0"/>
              <a:t>access (including logging) must </a:t>
            </a:r>
            <a:r>
              <a:rPr lang="en-GB" dirty="0"/>
              <a:t>flow through a gateway.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50934" y="5138233"/>
            <a:ext cx="7971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</a:t>
            </a:r>
            <a:r>
              <a:rPr lang="en-GB" dirty="0" smtClean="0"/>
              <a:t>mplement </a:t>
            </a:r>
            <a:r>
              <a:rPr lang="en-GB" dirty="0"/>
              <a:t>inter-service gateways using </a:t>
            </a:r>
            <a:r>
              <a:rPr lang="en-GB" dirty="0" err="1">
                <a:hlinkClick r:id="rId2"/>
              </a:rPr>
              <a:t>ZeroMQ</a:t>
            </a:r>
            <a:r>
              <a:rPr lang="en-GB" dirty="0"/>
              <a:t> which is a messaging system </a:t>
            </a:r>
            <a:endParaRPr lang="en-GB" dirty="0" smtClean="0"/>
          </a:p>
          <a:p>
            <a:r>
              <a:rPr lang="en-GB" dirty="0" smtClean="0"/>
              <a:t>that </a:t>
            </a:r>
            <a:r>
              <a:rPr lang="en-GB" dirty="0"/>
              <a:t>can operate both in-memory and distributed.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theory, you could move a previously in-process service into its own </a:t>
            </a:r>
            <a:r>
              <a:rPr lang="en-GB" dirty="0" err="1"/>
              <a:t>microservice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with </a:t>
            </a:r>
            <a:r>
              <a:rPr lang="en-GB" dirty="0"/>
              <a:t>only minor changes to the </a:t>
            </a:r>
            <a:r>
              <a:rPr lang="en-GB" dirty="0" err="1"/>
              <a:t>ZeroMQ</a:t>
            </a:r>
            <a:r>
              <a:rPr lang="en-GB" dirty="0"/>
              <a:t> configuration.</a:t>
            </a:r>
            <a:endParaRPr lang="en-GB" dirty="0"/>
          </a:p>
        </p:txBody>
      </p:sp>
      <p:sp>
        <p:nvSpPr>
          <p:cNvPr id="10" name="Rettangolo 9"/>
          <p:cNvSpPr/>
          <p:nvPr/>
        </p:nvSpPr>
        <p:spPr>
          <a:xfrm>
            <a:off x="812936" y="3157650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https://dzone.com/articles/hexagonal-architecture-it-works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80955" y="4211421"/>
            <a:ext cx="709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Simplifying testing is the primary benefit with the ability to swap out </a:t>
            </a:r>
            <a:r>
              <a:rPr lang="en-GB" dirty="0" smtClean="0"/>
              <a:t>both</a:t>
            </a:r>
          </a:p>
          <a:p>
            <a:r>
              <a:rPr lang="en-GB" dirty="0" smtClean="0"/>
              <a:t>inbound </a:t>
            </a:r>
            <a:r>
              <a:rPr lang="en-GB" dirty="0"/>
              <a:t>and outbound integration points a close second.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334063" y="476672"/>
            <a:ext cx="2098064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4458298" y="476672"/>
            <a:ext cx="2120221" cy="2548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316003" y="980728"/>
            <a:ext cx="237626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 smtClean="0"/>
              <a:t>Core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2360973" y="423674"/>
            <a:ext cx="188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Inbound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518148" y="476672"/>
            <a:ext cx="20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Outbound</a:t>
            </a:r>
            <a:r>
              <a:rPr lang="it-IT" dirty="0" smtClean="0"/>
              <a:t> </a:t>
            </a:r>
            <a:r>
              <a:rPr lang="it-IT" dirty="0" err="1" smtClean="0"/>
              <a:t>gateways</a:t>
            </a:r>
            <a:endParaRPr lang="en-GB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1684668" y="1484784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621130" y="1139845"/>
            <a:ext cx="95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</a:p>
          <a:p>
            <a:r>
              <a:rPr lang="it-IT" dirty="0" err="1" smtClean="0"/>
              <a:t>ZeroMQ</a:t>
            </a:r>
            <a:endParaRPr lang="en-GB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6596426" y="1639055"/>
            <a:ext cx="649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7273761" y="1284652"/>
            <a:ext cx="1325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MongoDB</a:t>
            </a:r>
            <a:endParaRPr lang="it-IT" dirty="0" smtClean="0"/>
          </a:p>
          <a:p>
            <a:r>
              <a:rPr lang="it-IT" dirty="0" err="1" smtClean="0"/>
              <a:t>CloudWatch</a:t>
            </a:r>
            <a:endParaRPr lang="it-IT" dirty="0" smtClean="0"/>
          </a:p>
          <a:p>
            <a:r>
              <a:rPr lang="it-IT" dirty="0" err="1" smtClean="0"/>
              <a:t>Kinesis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680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19</a:t>
            </a:fld>
            <a:endParaRPr lang="it-IT"/>
          </a:p>
        </p:txBody>
      </p:sp>
      <p:pic>
        <p:nvPicPr>
          <p:cNvPr id="6146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7" y="2204864"/>
            <a:ext cx="4749422" cy="39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379256" y="764704"/>
            <a:ext cx="66410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cycle of </a:t>
            </a:r>
            <a:r>
              <a:rPr lang="en-US" sz="2000" b="1" dirty="0">
                <a:solidFill>
                  <a:srgbClr val="C00000"/>
                </a:solidFill>
              </a:rPr>
              <a:t>Observation =&gt; Information =&gt; Actuation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creates </a:t>
            </a:r>
            <a:r>
              <a:rPr lang="en-US" sz="2000" dirty="0"/>
              <a:t>a </a:t>
            </a:r>
            <a:r>
              <a:rPr lang="en-US" sz="2000" i="1" dirty="0"/>
              <a:t>feedback control loop</a:t>
            </a:r>
            <a:r>
              <a:rPr lang="en-US" sz="2000" dirty="0"/>
              <a:t> where the observed </a:t>
            </a:r>
            <a:endParaRPr lang="en-US" sz="2000" dirty="0" smtClean="0"/>
          </a:p>
          <a:p>
            <a:r>
              <a:rPr lang="en-US" sz="2000" dirty="0" smtClean="0"/>
              <a:t>property </a:t>
            </a:r>
            <a:r>
              <a:rPr lang="en-US" sz="2000" dirty="0"/>
              <a:t>is controlled in a system known as a </a:t>
            </a:r>
            <a:r>
              <a:rPr lang="en-US" sz="2000" i="1" dirty="0"/>
              <a:t>closed loop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Rettangolo 4"/>
          <p:cNvSpPr/>
          <p:nvPr/>
        </p:nvSpPr>
        <p:spPr>
          <a:xfrm>
            <a:off x="5287561" y="4725144"/>
            <a:ext cx="33123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A</a:t>
            </a:r>
            <a:r>
              <a:rPr lang="en-US" sz="2400" b="1" i="1" dirty="0" smtClean="0">
                <a:solidFill>
                  <a:srgbClr val="C00000"/>
                </a:solidFill>
              </a:rPr>
              <a:t>utonomic feedback loops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involve only software making decisions. </a:t>
            </a:r>
            <a:r>
              <a:rPr lang="en-US" sz="1600" dirty="0" smtClean="0"/>
              <a:t>An example of this is a motion sensor turning on a light.</a:t>
            </a:r>
            <a:endParaRPr lang="en-US" sz="1600" dirty="0"/>
          </a:p>
        </p:txBody>
      </p:sp>
      <p:sp>
        <p:nvSpPr>
          <p:cNvPr id="6" name="Rettangolo 5"/>
          <p:cNvSpPr/>
          <p:nvPr/>
        </p:nvSpPr>
        <p:spPr>
          <a:xfrm>
            <a:off x="5205861" y="1897343"/>
            <a:ext cx="34757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C</a:t>
            </a:r>
            <a:r>
              <a:rPr lang="en-US" sz="2400" b="1" i="1" dirty="0" smtClean="0">
                <a:solidFill>
                  <a:srgbClr val="C00000"/>
                </a:solidFill>
              </a:rPr>
              <a:t>ybernetic </a:t>
            </a:r>
            <a:r>
              <a:rPr lang="en-US" sz="2400" b="1" i="1" dirty="0">
                <a:solidFill>
                  <a:srgbClr val="C00000"/>
                </a:solidFill>
              </a:rPr>
              <a:t>feedback loops</a:t>
            </a:r>
            <a:r>
              <a:rPr lang="en-US" sz="2400" dirty="0"/>
              <a:t>, which involve a person in the loop participating in making decisions. </a:t>
            </a:r>
            <a:r>
              <a:rPr lang="en-US" sz="1600" dirty="0" smtClean="0"/>
              <a:t>For example</a:t>
            </a:r>
            <a:r>
              <a:rPr lang="en-US" sz="1600" dirty="0"/>
              <a:t>, the person in the cybernetic loop is updating settings of an autonomic loop controller.</a:t>
            </a:r>
          </a:p>
        </p:txBody>
      </p:sp>
      <p:sp>
        <p:nvSpPr>
          <p:cNvPr id="9" name="Rettangolo 8"/>
          <p:cNvSpPr/>
          <p:nvPr/>
        </p:nvSpPr>
        <p:spPr>
          <a:xfrm>
            <a:off x="3991904" y="50683"/>
            <a:ext cx="5176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 (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loops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10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</a:t>
            </a:fld>
            <a:endParaRPr lang="it-IT"/>
          </a:p>
        </p:txBody>
      </p:sp>
      <p:grpSp>
        <p:nvGrpSpPr>
          <p:cNvPr id="133" name="Gruppo 132"/>
          <p:cNvGrpSpPr/>
          <p:nvPr/>
        </p:nvGrpSpPr>
        <p:grpSpPr>
          <a:xfrm>
            <a:off x="608195" y="2803525"/>
            <a:ext cx="1797159" cy="1241463"/>
            <a:chOff x="616071" y="1117724"/>
            <a:chExt cx="1797159" cy="1241463"/>
          </a:xfrm>
        </p:grpSpPr>
        <p:sp>
          <p:nvSpPr>
            <p:cNvPr id="11" name="Rettangolo arrotondato 10"/>
            <p:cNvSpPr/>
            <p:nvPr/>
          </p:nvSpPr>
          <p:spPr>
            <a:xfrm>
              <a:off x="734789" y="1855131"/>
              <a:ext cx="151323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ButtonMock</a:t>
              </a:r>
              <a:endParaRPr lang="it-IT" dirty="0"/>
            </a:p>
          </p:txBody>
        </p:sp>
        <p:sp>
          <p:nvSpPr>
            <p:cNvPr id="12" name="Rettangolo arrotondato 11"/>
            <p:cNvSpPr/>
            <p:nvPr/>
          </p:nvSpPr>
          <p:spPr>
            <a:xfrm>
              <a:off x="616071" y="1117724"/>
              <a:ext cx="175067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IButtonObservable</a:t>
              </a:r>
              <a:endParaRPr lang="it-IT" sz="1200" dirty="0"/>
            </a:p>
          </p:txBody>
        </p:sp>
        <p:cxnSp>
          <p:nvCxnSpPr>
            <p:cNvPr id="13" name="Connettore 1 12"/>
            <p:cNvCxnSpPr>
              <a:stCxn id="11" idx="0"/>
              <a:endCxn id="12" idx="2"/>
            </p:cNvCxnSpPr>
            <p:nvPr/>
          </p:nvCxnSpPr>
          <p:spPr>
            <a:xfrm flipV="1">
              <a:off x="1491408" y="1528990"/>
              <a:ext cx="0" cy="32614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riangolo isoscele 13"/>
            <p:cNvSpPr/>
            <p:nvPr/>
          </p:nvSpPr>
          <p:spPr>
            <a:xfrm>
              <a:off x="1423253" y="1523657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1895588" y="1663236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grpSp>
        <p:nvGrpSpPr>
          <p:cNvPr id="134" name="Gruppo 133"/>
          <p:cNvGrpSpPr/>
          <p:nvPr/>
        </p:nvGrpSpPr>
        <p:grpSpPr>
          <a:xfrm>
            <a:off x="3281975" y="2820805"/>
            <a:ext cx="2147721" cy="1224183"/>
            <a:chOff x="3289851" y="1135004"/>
            <a:chExt cx="2147721" cy="1224183"/>
          </a:xfrm>
        </p:grpSpPr>
        <p:sp>
          <p:nvSpPr>
            <p:cNvPr id="7" name="Rettangolo arrotondato 6"/>
            <p:cNvSpPr/>
            <p:nvPr/>
          </p:nvSpPr>
          <p:spPr>
            <a:xfrm>
              <a:off x="3289851" y="1855131"/>
              <a:ext cx="2147721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BlsApplicationLogic</a:t>
              </a:r>
              <a:endParaRPr lang="it-IT" dirty="0"/>
            </a:p>
          </p:txBody>
        </p:sp>
        <p:sp>
          <p:nvSpPr>
            <p:cNvPr id="8" name="Rettangolo arrotondato 7"/>
            <p:cNvSpPr/>
            <p:nvPr/>
          </p:nvSpPr>
          <p:spPr>
            <a:xfrm>
              <a:off x="3683034" y="113500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cxnSp>
          <p:nvCxnSpPr>
            <p:cNvPr id="9" name="Connettore 1 8"/>
            <p:cNvCxnSpPr>
              <a:stCxn id="7" idx="0"/>
              <a:endCxn id="8" idx="2"/>
            </p:cNvCxnSpPr>
            <p:nvPr/>
          </p:nvCxnSpPr>
          <p:spPr>
            <a:xfrm flipH="1" flipV="1">
              <a:off x="4326914" y="1546270"/>
              <a:ext cx="36798" cy="30886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riangolo isoscele 9"/>
            <p:cNvSpPr/>
            <p:nvPr/>
          </p:nvSpPr>
          <p:spPr>
            <a:xfrm>
              <a:off x="4264614" y="1579383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4711973" y="1672859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grpSp>
        <p:nvGrpSpPr>
          <p:cNvPr id="132" name="Gruppo 131"/>
          <p:cNvGrpSpPr/>
          <p:nvPr/>
        </p:nvGrpSpPr>
        <p:grpSpPr>
          <a:xfrm>
            <a:off x="6260238" y="2873317"/>
            <a:ext cx="1564472" cy="1191070"/>
            <a:chOff x="6268114" y="1187516"/>
            <a:chExt cx="1564472" cy="1191070"/>
          </a:xfrm>
        </p:grpSpPr>
        <p:sp>
          <p:nvSpPr>
            <p:cNvPr id="16" name="Rettangolo arrotondato 15"/>
            <p:cNvSpPr/>
            <p:nvPr/>
          </p:nvSpPr>
          <p:spPr>
            <a:xfrm>
              <a:off x="6268114" y="1874530"/>
              <a:ext cx="1375611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LedMock</a:t>
              </a:r>
              <a:endParaRPr lang="it-IT" dirty="0"/>
            </a:p>
          </p:txBody>
        </p:sp>
        <p:sp>
          <p:nvSpPr>
            <p:cNvPr id="17" name="Rettangolo arrotondato 16"/>
            <p:cNvSpPr/>
            <p:nvPr/>
          </p:nvSpPr>
          <p:spPr>
            <a:xfrm>
              <a:off x="6475341" y="1187516"/>
              <a:ext cx="961156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ILed</a:t>
              </a:r>
              <a:endParaRPr lang="it-IT" sz="1200" dirty="0"/>
            </a:p>
          </p:txBody>
        </p:sp>
        <p:cxnSp>
          <p:nvCxnSpPr>
            <p:cNvPr id="18" name="Connettore 1 17"/>
            <p:cNvCxnSpPr>
              <a:stCxn id="16" idx="0"/>
              <a:endCxn id="17" idx="2"/>
            </p:cNvCxnSpPr>
            <p:nvPr/>
          </p:nvCxnSpPr>
          <p:spPr>
            <a:xfrm flipH="1" flipV="1">
              <a:off x="6955919" y="1563691"/>
              <a:ext cx="1" cy="3108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riangolo isoscele 18"/>
            <p:cNvSpPr/>
            <p:nvPr/>
          </p:nvSpPr>
          <p:spPr>
            <a:xfrm>
              <a:off x="6893619" y="1548389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14944" y="1682635"/>
              <a:ext cx="51764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POJO</a:t>
              </a:r>
            </a:p>
          </p:txBody>
        </p:sp>
      </p:grpSp>
      <p:sp>
        <p:nvSpPr>
          <p:cNvPr id="47" name="Rettangolo 46"/>
          <p:cNvSpPr/>
          <p:nvPr/>
        </p:nvSpPr>
        <p:spPr>
          <a:xfrm>
            <a:off x="159469" y="49115"/>
            <a:ext cx="24689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demoBls.pdf (1-3)</a:t>
            </a:r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grpSp>
        <p:nvGrpSpPr>
          <p:cNvPr id="141" name="Gruppo 140"/>
          <p:cNvGrpSpPr/>
          <p:nvPr/>
        </p:nvGrpSpPr>
        <p:grpSpPr>
          <a:xfrm>
            <a:off x="2232275" y="3859904"/>
            <a:ext cx="1041824" cy="1618857"/>
            <a:chOff x="2240151" y="2174103"/>
            <a:chExt cx="1041824" cy="1618857"/>
          </a:xfrm>
        </p:grpSpPr>
        <p:cxnSp>
          <p:nvCxnSpPr>
            <p:cNvPr id="21" name="Connettore 2 20"/>
            <p:cNvCxnSpPr>
              <a:stCxn id="11" idx="3"/>
              <a:endCxn id="7" idx="1"/>
            </p:cNvCxnSpPr>
            <p:nvPr/>
          </p:nvCxnSpPr>
          <p:spPr>
            <a:xfrm>
              <a:off x="2240151" y="3792960"/>
              <a:ext cx="104182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sellaDiTesto 67"/>
            <p:cNvSpPr txBox="1"/>
            <p:nvPr/>
          </p:nvSpPr>
          <p:spPr>
            <a:xfrm>
              <a:off x="2439603" y="2174103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140" name="Gruppo 139"/>
          <p:cNvGrpSpPr/>
          <p:nvPr/>
        </p:nvGrpSpPr>
        <p:grpSpPr>
          <a:xfrm>
            <a:off x="5421820" y="3879302"/>
            <a:ext cx="830542" cy="1618858"/>
            <a:chOff x="5429696" y="2193501"/>
            <a:chExt cx="830542" cy="1618858"/>
          </a:xfrm>
        </p:grpSpPr>
        <p:cxnSp>
          <p:nvCxnSpPr>
            <p:cNvPr id="20" name="Connettore 2 19"/>
            <p:cNvCxnSpPr>
              <a:stCxn id="7" idx="3"/>
              <a:endCxn id="16" idx="1"/>
            </p:cNvCxnSpPr>
            <p:nvPr/>
          </p:nvCxnSpPr>
          <p:spPr>
            <a:xfrm>
              <a:off x="5429696" y="3792960"/>
              <a:ext cx="830542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sellaDiTesto 68"/>
            <p:cNvSpPr txBox="1"/>
            <p:nvPr/>
          </p:nvSpPr>
          <p:spPr>
            <a:xfrm>
              <a:off x="5702865" y="2193501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sp>
        <p:nvSpPr>
          <p:cNvPr id="146" name="Rettangolo 145"/>
          <p:cNvSpPr/>
          <p:nvPr/>
        </p:nvSpPr>
        <p:spPr>
          <a:xfrm>
            <a:off x="731742" y="4869160"/>
            <a:ext cx="1896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MainBlsMockBase</a:t>
            </a:r>
            <a:endParaRPr lang="en-GB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6583020" y="4315162"/>
            <a:ext cx="208319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OO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Analysis / Project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6076856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Req0: accendere un Led premendo un Pulsante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4976427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Req2: accedere a un Led via web/REST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35671" y="2276872"/>
            <a:ext cx="8656809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Definiamo il modello come </a:t>
            </a:r>
            <a:r>
              <a:rPr lang="it-IT" sz="2400" dirty="0" err="1" smtClean="0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osservabile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Inseriamo 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/>
              <a:t> </a:t>
            </a:r>
            <a:r>
              <a:rPr lang="it-IT" sz="2400" dirty="0" smtClean="0"/>
              <a:t> entro un </a:t>
            </a:r>
            <a:r>
              <a:rPr lang="it-IT" sz="2400" dirty="0" err="1" smtClean="0"/>
              <a:t>CoAp</a:t>
            </a:r>
            <a:r>
              <a:rPr lang="it-IT" sz="2400" dirty="0" smtClean="0"/>
              <a:t>-server (</a:t>
            </a:r>
            <a:r>
              <a:rPr lang="it-IT" sz="2400" dirty="0" err="1" smtClean="0"/>
              <a:t>port</a:t>
            </a:r>
            <a:r>
              <a:rPr lang="it-IT" sz="2400" dirty="0" smtClean="0"/>
              <a:t> 5683)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usa come </a:t>
            </a:r>
            <a:r>
              <a:rPr lang="it-IT" sz="2400" dirty="0" err="1" smtClean="0"/>
              <a:t>observer</a:t>
            </a:r>
            <a:r>
              <a:rPr lang="it-IT" sz="2400" dirty="0" smtClean="0"/>
              <a:t> il </a:t>
            </a:r>
            <a:r>
              <a:rPr lang="en-GB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LedObservableModel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già</a:t>
            </a:r>
            <a:r>
              <a:rPr lang="en-GB" sz="2400" dirty="0" smtClean="0"/>
              <a:t> </a:t>
            </a:r>
            <a:r>
              <a:rPr lang="en-GB" sz="2400" dirty="0" err="1" smtClean="0"/>
              <a:t>definito</a:t>
            </a:r>
            <a:endParaRPr lang="it-IT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Accediamo alla </a:t>
            </a:r>
            <a:r>
              <a:rPr lang="it-IT" sz="2400" dirty="0" err="1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attraverso un </a:t>
            </a:r>
            <a:r>
              <a:rPr lang="it-IT" sz="2400" dirty="0" err="1" smtClean="0"/>
              <a:t>CoAp</a:t>
            </a:r>
            <a:r>
              <a:rPr lang="it-IT" sz="2400" dirty="0" smtClean="0"/>
              <a:t>-client osservatore </a:t>
            </a:r>
            <a:r>
              <a:rPr lang="it-IT" sz="2400" dirty="0"/>
              <a:t>(</a:t>
            </a:r>
            <a:r>
              <a:rPr lang="en-GB" sz="20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CoapLedObserverClient</a:t>
            </a:r>
            <a:r>
              <a:rPr lang="it-IT" sz="2400" dirty="0" smtClean="0"/>
              <a:t>) che invia GET e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Modifichiamo il </a:t>
            </a:r>
            <a:r>
              <a:rPr lang="en-GB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LedObservableModel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err="1" smtClean="0"/>
              <a:t>attraverso</a:t>
            </a:r>
            <a:r>
              <a:rPr lang="en-GB" sz="2400" dirty="0" smtClean="0"/>
              <a:t> un sotto-</a:t>
            </a:r>
            <a:r>
              <a:rPr lang="en-GB" sz="2400" dirty="0" err="1" smtClean="0"/>
              <a:t>sistema</a:t>
            </a:r>
            <a:r>
              <a:rPr lang="en-GB" sz="2400" dirty="0" smtClean="0"/>
              <a:t>. Le </a:t>
            </a:r>
            <a:r>
              <a:rPr lang="en-GB" sz="2400" dirty="0" err="1" smtClean="0"/>
              <a:t>modifiche</a:t>
            </a:r>
            <a:r>
              <a:rPr lang="en-GB" sz="2400" dirty="0" smtClean="0"/>
              <a:t> </a:t>
            </a:r>
            <a:r>
              <a:rPr lang="en-GB" sz="2400" dirty="0" err="1" smtClean="0"/>
              <a:t>verranno</a:t>
            </a:r>
            <a:r>
              <a:rPr lang="en-GB" sz="2400" dirty="0" smtClean="0"/>
              <a:t> </a:t>
            </a:r>
            <a:r>
              <a:rPr lang="en-GB" sz="2400" dirty="0" err="1" smtClean="0"/>
              <a:t>osservate</a:t>
            </a:r>
            <a:r>
              <a:rPr lang="en-GB" sz="2400" dirty="0" smtClean="0"/>
              <a:t> </a:t>
            </a:r>
            <a:r>
              <a:rPr lang="en-GB" sz="2400" dirty="0" err="1" smtClean="0"/>
              <a:t>dalla</a:t>
            </a:r>
            <a:r>
              <a:rPr lang="en-GB" sz="2400" dirty="0" smtClean="0"/>
              <a:t> </a:t>
            </a:r>
            <a:r>
              <a:rPr lang="it-IT" sz="2400" dirty="0" err="1" smtClean="0"/>
              <a:t>CoAp-resource</a:t>
            </a:r>
            <a:r>
              <a:rPr lang="it-IT" sz="2400" dirty="0" smtClean="0"/>
              <a:t> che aggiorna tutti i client osservatori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Osserviamo le modifiche della </a:t>
            </a:r>
            <a:r>
              <a:rPr lang="it-IT" sz="2400" dirty="0" err="1" smtClean="0"/>
              <a:t>CoAp-resource</a:t>
            </a:r>
            <a:r>
              <a:rPr lang="it-IT" sz="2400" dirty="0" smtClean="0"/>
              <a:t> lato client</a:t>
            </a:r>
            <a:endParaRPr lang="en-GB" sz="2400" dirty="0"/>
          </a:p>
        </p:txBody>
      </p:sp>
      <p:sp>
        <p:nvSpPr>
          <p:cNvPr id="6" name="Rettangolo 5"/>
          <p:cNvSpPr/>
          <p:nvPr/>
        </p:nvSpPr>
        <p:spPr>
          <a:xfrm>
            <a:off x="235670" y="1412776"/>
            <a:ext cx="8440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REST</a:t>
            </a:r>
            <a:r>
              <a:rPr lang="en-GB" sz="2400" dirty="0" smtClean="0"/>
              <a:t> = </a:t>
            </a:r>
            <a:r>
              <a:rPr lang="en-GB" sz="2400" b="1" dirty="0" err="1" smtClean="0">
                <a:solidFill>
                  <a:srgbClr val="C00000"/>
                </a:solidFill>
              </a:rPr>
              <a:t>RE</a:t>
            </a:r>
            <a:r>
              <a:rPr lang="en-GB" sz="2400" dirty="0" err="1" smtClean="0"/>
              <a:t>presentational</a:t>
            </a:r>
            <a:r>
              <a:rPr lang="en-GB" sz="2400" dirty="0" smtClean="0"/>
              <a:t> </a:t>
            </a:r>
            <a:r>
              <a:rPr lang="en-GB" sz="2400" b="1" dirty="0">
                <a:solidFill>
                  <a:srgbClr val="C00000"/>
                </a:solidFill>
              </a:rPr>
              <a:t>S</a:t>
            </a:r>
            <a:r>
              <a:rPr lang="en-GB" sz="2400" dirty="0"/>
              <a:t>tate </a:t>
            </a:r>
            <a:r>
              <a:rPr lang="en-GB" sz="2400" b="1" dirty="0" smtClean="0">
                <a:solidFill>
                  <a:srgbClr val="C00000"/>
                </a:solidFill>
              </a:rPr>
              <a:t>T</a:t>
            </a:r>
            <a:r>
              <a:rPr lang="en-GB" sz="2400" dirty="0" smtClean="0"/>
              <a:t>ransfer: is </a:t>
            </a:r>
            <a:r>
              <a:rPr lang="en-GB" sz="2400" dirty="0"/>
              <a:t>an </a:t>
            </a:r>
            <a:r>
              <a:rPr lang="en-GB" sz="2400" i="1" dirty="0"/>
              <a:t>architectural style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54951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Coap</a:t>
            </a:r>
            <a:r>
              <a:rPr lang="it-IT" dirty="0" smtClean="0"/>
              <a:t> </a:t>
            </a:r>
            <a:r>
              <a:rPr lang="it-IT" dirty="0" err="1" smtClean="0"/>
              <a:t>Californium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Autofit/>
          </a:bodyPr>
          <a:lstStyle/>
          <a:p>
            <a:r>
              <a:rPr lang="en-GB" sz="2400" dirty="0"/>
              <a:t>A </a:t>
            </a:r>
            <a:r>
              <a:rPr lang="en-GB" sz="2400" dirty="0" err="1"/>
              <a:t>CoAP</a:t>
            </a:r>
            <a:r>
              <a:rPr lang="en-GB" sz="2400" dirty="0"/>
              <a:t> server hosts a tree of Resources </a:t>
            </a:r>
            <a:r>
              <a:rPr lang="en-GB" sz="1800" dirty="0"/>
              <a:t>which are exposed to clients by means of one or more </a:t>
            </a:r>
            <a:r>
              <a:rPr lang="en-GB" sz="1800" dirty="0" smtClean="0"/>
              <a:t>Endpoints which </a:t>
            </a:r>
            <a:r>
              <a:rPr lang="en-GB" sz="1800" dirty="0"/>
              <a:t>are bound to a network interface</a:t>
            </a:r>
            <a:r>
              <a:rPr lang="en-GB" sz="1800" dirty="0" smtClean="0"/>
              <a:t>.</a:t>
            </a:r>
            <a:endParaRPr lang="en-GB" sz="2400" dirty="0" smtClean="0"/>
          </a:p>
          <a:p>
            <a:r>
              <a:rPr lang="en-GB" sz="2400" dirty="0" err="1" smtClean="0">
                <a:solidFill>
                  <a:srgbClr val="C00000"/>
                </a:solidFill>
              </a:rPr>
              <a:t>CoapResource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/>
              <a:t>is a basic implementation of a resource. </a:t>
            </a:r>
            <a:endParaRPr lang="en-GB" sz="2400" dirty="0" smtClean="0"/>
          </a:p>
          <a:p>
            <a:r>
              <a:rPr lang="en-GB" sz="2400" dirty="0" err="1"/>
              <a:t>CoapResource</a:t>
            </a:r>
            <a:r>
              <a:rPr lang="en-GB" sz="2400" dirty="0"/>
              <a:t> uses four distinct methods to handle requests: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handleGET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handlePUT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and </a:t>
            </a:r>
            <a:r>
              <a:rPr lang="en-GB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handleDELETE</a:t>
            </a:r>
            <a:r>
              <a:rPr lang="en-GB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r>
              <a:rPr lang="en-GB" sz="2400" dirty="0"/>
              <a:t>Each resource is allowed to </a:t>
            </a:r>
            <a:r>
              <a:rPr lang="en-GB" sz="2400" dirty="0" smtClean="0"/>
              <a:t>define </a:t>
            </a:r>
            <a:r>
              <a:rPr lang="en-GB" sz="2400" dirty="0"/>
              <a:t>its own </a:t>
            </a:r>
            <a:r>
              <a:rPr lang="en-GB" sz="2400" dirty="0">
                <a:solidFill>
                  <a:srgbClr val="0070C0"/>
                </a:solidFill>
              </a:rPr>
              <a:t>executor</a:t>
            </a:r>
            <a:r>
              <a:rPr lang="en-GB" sz="2400" dirty="0" smtClean="0"/>
              <a:t>.</a:t>
            </a:r>
          </a:p>
          <a:p>
            <a:r>
              <a:rPr lang="en-GB" sz="2400" dirty="0" err="1"/>
              <a:t>CoapResource</a:t>
            </a:r>
            <a:r>
              <a:rPr lang="en-GB" sz="2400" dirty="0"/>
              <a:t> supports </a:t>
            </a:r>
            <a:r>
              <a:rPr lang="en-GB" sz="2400" dirty="0" err="1" smtClean="0"/>
              <a:t>CoAP’s</a:t>
            </a:r>
            <a:r>
              <a:rPr lang="en-GB" sz="2400" dirty="0" smtClean="0"/>
              <a:t> </a:t>
            </a:r>
            <a:r>
              <a:rPr lang="en-GB" sz="2400" i="1" dirty="0"/>
              <a:t>observe mechanism</a:t>
            </a:r>
            <a:r>
              <a:rPr lang="en-GB" sz="2400" dirty="0"/>
              <a:t>. Enable a </a:t>
            </a:r>
            <a:r>
              <a:rPr lang="en-GB" sz="2400" dirty="0" err="1"/>
              <a:t>CoapResource</a:t>
            </a:r>
            <a:r>
              <a:rPr lang="en-GB" sz="2400" dirty="0"/>
              <a:t> to be observable by a </a:t>
            </a:r>
            <a:r>
              <a:rPr lang="en-GB" sz="2400" dirty="0" err="1" smtClean="0"/>
              <a:t>CoAP</a:t>
            </a:r>
            <a:r>
              <a:rPr lang="en-GB" sz="2400" dirty="0"/>
              <a:t> </a:t>
            </a:r>
            <a:r>
              <a:rPr lang="en-GB" sz="2400" dirty="0" smtClean="0"/>
              <a:t>client </a:t>
            </a:r>
            <a:r>
              <a:rPr lang="en-GB" sz="2400" dirty="0"/>
              <a:t>by marking it as observable with </a:t>
            </a:r>
            <a:r>
              <a:rPr lang="en-GB" sz="2400" b="1" dirty="0" err="1" smtClean="0">
                <a:solidFill>
                  <a:srgbClr val="0070C0"/>
                </a:solidFill>
              </a:rPr>
              <a:t>setObservable</a:t>
            </a:r>
            <a:r>
              <a:rPr lang="en-GB" sz="2400" b="1" dirty="0" smtClean="0">
                <a:solidFill>
                  <a:srgbClr val="0070C0"/>
                </a:solidFill>
              </a:rPr>
              <a:t>(</a:t>
            </a:r>
            <a:r>
              <a:rPr lang="en-GB" sz="2400" b="1" dirty="0" err="1" smtClean="0">
                <a:solidFill>
                  <a:srgbClr val="0070C0"/>
                </a:solidFill>
              </a:rPr>
              <a:t>boolean</a:t>
            </a:r>
            <a:r>
              <a:rPr lang="en-GB" sz="2400" dirty="0" smtClean="0"/>
              <a:t>).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class </a:t>
            </a:r>
            <a:r>
              <a:rPr lang="en-GB" sz="2400" b="1" dirty="0" err="1">
                <a:solidFill>
                  <a:srgbClr val="0070C0"/>
                </a:solidFill>
              </a:rPr>
              <a:t>ResourceObserver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/>
              <a:t>has nothing to do with </a:t>
            </a:r>
            <a:r>
              <a:rPr lang="en-GB" sz="2400" dirty="0" err="1"/>
              <a:t>CoAP's</a:t>
            </a:r>
            <a:r>
              <a:rPr lang="en-GB" sz="2400" dirty="0"/>
              <a:t> observe mechanism but is an </a:t>
            </a:r>
            <a:r>
              <a:rPr lang="en-GB" sz="2400" dirty="0" smtClean="0"/>
              <a:t>implementation </a:t>
            </a:r>
            <a:r>
              <a:rPr lang="en-GB" sz="2400" dirty="0"/>
              <a:t>of the general observe-pattern.</a:t>
            </a:r>
            <a:endParaRPr lang="en-GB" sz="24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2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tangolo arrotondato 143"/>
          <p:cNvSpPr/>
          <p:nvPr/>
        </p:nvSpPr>
        <p:spPr>
          <a:xfrm>
            <a:off x="4589568" y="3672175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22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3906258" y="3554239"/>
            <a:ext cx="4115700" cy="14391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5097351" y="2295742"/>
            <a:ext cx="1887581" cy="376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ILedObservable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7447948" y="32321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7463305" y="3600809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</p:cNvCxnSpPr>
          <p:nvPr/>
        </p:nvCxnSpPr>
        <p:spPr>
          <a:xfrm flipH="1">
            <a:off x="5997217" y="3164031"/>
            <a:ext cx="43925" cy="809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5610199" y="3231734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7093365" y="4358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99" name="Gruppo 98"/>
          <p:cNvGrpSpPr/>
          <p:nvPr/>
        </p:nvGrpSpPr>
        <p:grpSpPr>
          <a:xfrm>
            <a:off x="4997790" y="626611"/>
            <a:ext cx="2048093" cy="1669130"/>
            <a:chOff x="4997790" y="626611"/>
            <a:chExt cx="2048093" cy="1669130"/>
          </a:xfrm>
        </p:grpSpPr>
        <p:sp>
          <p:nvSpPr>
            <p:cNvPr id="59" name="Rettangolo arrotondato 58"/>
            <p:cNvSpPr/>
            <p:nvPr/>
          </p:nvSpPr>
          <p:spPr>
            <a:xfrm>
              <a:off x="5075564" y="626611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cxnSp>
          <p:nvCxnSpPr>
            <p:cNvPr id="23" name="Connettore 4 22"/>
            <p:cNvCxnSpPr>
              <a:stCxn id="96" idx="0"/>
              <a:endCxn id="59" idx="2"/>
            </p:cNvCxnSpPr>
            <p:nvPr/>
          </p:nvCxnSpPr>
          <p:spPr>
            <a:xfrm rot="5400000" flipH="1" flipV="1">
              <a:off x="5844857" y="1269939"/>
              <a:ext cx="353961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4 35"/>
            <p:cNvCxnSpPr>
              <a:stCxn id="96" idx="2"/>
              <a:endCxn id="82" idx="0"/>
            </p:cNvCxnSpPr>
            <p:nvPr/>
          </p:nvCxnSpPr>
          <p:spPr>
            <a:xfrm rot="16200000" flipH="1">
              <a:off x="5859106" y="2113705"/>
              <a:ext cx="344767" cy="193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iangolo isoscele 91"/>
            <p:cNvSpPr/>
            <p:nvPr/>
          </p:nvSpPr>
          <p:spPr>
            <a:xfrm>
              <a:off x="5966183" y="1092958"/>
              <a:ext cx="124600" cy="14401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997790" y="1446919"/>
              <a:ext cx="2048093" cy="5040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LedCoapResource</a:t>
              </a:r>
              <a:endParaRPr lang="it-IT" dirty="0"/>
            </a:p>
          </p:txBody>
        </p:sp>
      </p:grpSp>
      <p:sp>
        <p:nvSpPr>
          <p:cNvPr id="105" name="Ovale 104"/>
          <p:cNvSpPr/>
          <p:nvPr/>
        </p:nvSpPr>
        <p:spPr>
          <a:xfrm>
            <a:off x="117611" y="239353"/>
            <a:ext cx="1604188" cy="8739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CoapClient</a:t>
            </a:r>
            <a:endParaRPr lang="en-GB" sz="1400" dirty="0"/>
          </a:p>
        </p:txBody>
      </p:sp>
      <p:cxnSp>
        <p:nvCxnSpPr>
          <p:cNvPr id="93" name="Connettore 4 92"/>
          <p:cNvCxnSpPr>
            <a:stCxn id="105" idx="6"/>
            <a:endCxn id="101" idx="1"/>
          </p:cNvCxnSpPr>
          <p:nvPr/>
        </p:nvCxnSpPr>
        <p:spPr>
          <a:xfrm>
            <a:off x="1721799" y="676313"/>
            <a:ext cx="1269789" cy="524211"/>
          </a:xfrm>
          <a:prstGeom prst="bentConnector3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1391704" y="991605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19" name="Rettangolo 118"/>
          <p:cNvSpPr/>
          <p:nvPr/>
        </p:nvSpPr>
        <p:spPr>
          <a:xfrm>
            <a:off x="419482" y="5363584"/>
            <a:ext cx="18886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MainCoapBasicBls</a:t>
            </a:r>
            <a:endParaRPr lang="en-GB" dirty="0"/>
          </a:p>
        </p:txBody>
      </p:sp>
      <p:cxnSp>
        <p:nvCxnSpPr>
          <p:cNvPr id="111" name="Connettore 1 110"/>
          <p:cNvCxnSpPr/>
          <p:nvPr/>
        </p:nvCxnSpPr>
        <p:spPr>
          <a:xfrm flipH="1">
            <a:off x="2045747" y="239353"/>
            <a:ext cx="4717" cy="244756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uppo 131"/>
          <p:cNvGrpSpPr/>
          <p:nvPr/>
        </p:nvGrpSpPr>
        <p:grpSpPr>
          <a:xfrm>
            <a:off x="7672033" y="3901705"/>
            <a:ext cx="914400" cy="914400"/>
            <a:chOff x="7998922" y="2800130"/>
            <a:chExt cx="914400" cy="914400"/>
          </a:xfrm>
        </p:grpSpPr>
        <p:grpSp>
          <p:nvGrpSpPr>
            <p:cNvPr id="133" name="Gruppo 132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135" name="Nuvola 13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CasellaDiTesto 13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34" name="CasellaDiTesto 133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137" name="Rettangolo arrotondato 136"/>
          <p:cNvSpPr/>
          <p:nvPr/>
        </p:nvSpPr>
        <p:spPr>
          <a:xfrm>
            <a:off x="5142663" y="3973230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Plugin</a:t>
            </a:r>
            <a:endParaRPr lang="it-IT" dirty="0"/>
          </a:p>
        </p:txBody>
      </p:sp>
      <p:cxnSp>
        <p:nvCxnSpPr>
          <p:cNvPr id="120" name="Connettore 4 119"/>
          <p:cNvCxnSpPr>
            <a:stCxn id="137" idx="3"/>
            <a:endCxn id="135" idx="2"/>
          </p:cNvCxnSpPr>
          <p:nvPr/>
        </p:nvCxnSpPr>
        <p:spPr>
          <a:xfrm>
            <a:off x="6896630" y="4225258"/>
            <a:ext cx="778239" cy="1336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o 137"/>
          <p:cNvGrpSpPr/>
          <p:nvPr/>
        </p:nvGrpSpPr>
        <p:grpSpPr>
          <a:xfrm flipH="1">
            <a:off x="4236524" y="4042579"/>
            <a:ext cx="788824" cy="272100"/>
            <a:chOff x="346851" y="5561985"/>
            <a:chExt cx="788824" cy="272100"/>
          </a:xfrm>
        </p:grpSpPr>
        <p:sp>
          <p:nvSpPr>
            <p:cNvPr id="139" name="Figura a mano libera 138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0" name="Connettore 2 139"/>
            <p:cNvCxnSpPr>
              <a:stCxn id="139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ttangolo 140"/>
          <p:cNvSpPr/>
          <p:nvPr/>
        </p:nvSpPr>
        <p:spPr>
          <a:xfrm>
            <a:off x="4356398" y="4412278"/>
            <a:ext cx="59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event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7000007" y="651634"/>
            <a:ext cx="9499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handleGet</a:t>
            </a:r>
            <a:endParaRPr lang="it-IT" sz="1400" dirty="0"/>
          </a:p>
          <a:p>
            <a:r>
              <a:rPr lang="it-IT" sz="1400" dirty="0" err="1"/>
              <a:t>handlePut</a:t>
            </a:r>
            <a:endParaRPr lang="it-IT" sz="1400" dirty="0"/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5" name="CasellaDiTesto 144"/>
          <p:cNvSpPr txBox="1"/>
          <p:nvPr/>
        </p:nvSpPr>
        <p:spPr>
          <a:xfrm>
            <a:off x="163248" y="2723902"/>
            <a:ext cx="4166077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The 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from the network</a:t>
            </a:r>
          </a:p>
          <a:p>
            <a:r>
              <a:rPr lang="it-IT" dirty="0"/>
              <a:t> A </a:t>
            </a:r>
            <a:r>
              <a:rPr lang="it-IT" dirty="0" smtClean="0"/>
              <a:t>model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propagated</a:t>
            </a:r>
            <a:r>
              <a:rPr lang="it-IT" dirty="0" smtClean="0"/>
              <a:t> to </a:t>
            </a:r>
            <a:r>
              <a:rPr lang="it-IT" dirty="0" err="1" smtClean="0"/>
              <a:t>physical</a:t>
            </a:r>
            <a:endParaRPr lang="it-IT" dirty="0"/>
          </a:p>
        </p:txBody>
      </p:sp>
      <p:sp>
        <p:nvSpPr>
          <p:cNvPr id="124" name="Rettangolo 123"/>
          <p:cNvSpPr/>
          <p:nvPr/>
        </p:nvSpPr>
        <p:spPr>
          <a:xfrm>
            <a:off x="402036" y="2178313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6455228" y="5058580"/>
            <a:ext cx="248074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/>
              <a:t>Resources</a:t>
            </a:r>
            <a:r>
              <a:rPr lang="it-IT" dirty="0"/>
              <a:t> 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RestFul</a:t>
            </a:r>
            <a:r>
              <a:rPr lang="it-IT" dirty="0" smtClean="0"/>
              <a:t> </a:t>
            </a:r>
            <a:r>
              <a:rPr lang="it-IT" dirty="0" err="1" smtClean="0"/>
              <a:t>interaction</a:t>
            </a: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142931" y="1514281"/>
            <a:ext cx="17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CoAP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endParaRPr lang="en-GB" dirty="0"/>
          </a:p>
        </p:txBody>
      </p:sp>
      <p:sp>
        <p:nvSpPr>
          <p:cNvPr id="51" name="Rettangolo 50"/>
          <p:cNvSpPr/>
          <p:nvPr/>
        </p:nvSpPr>
        <p:spPr>
          <a:xfrm>
            <a:off x="402036" y="5981910"/>
            <a:ext cx="239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CoapLedObserverClient</a:t>
            </a:r>
            <a:endParaRPr lang="en-GB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5539336" y="277063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1" name="Rettangolo arrotondato 80"/>
          <p:cNvSpPr/>
          <p:nvPr/>
        </p:nvSpPr>
        <p:spPr>
          <a:xfrm>
            <a:off x="4931055" y="2659975"/>
            <a:ext cx="222017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grpSp>
        <p:nvGrpSpPr>
          <p:cNvPr id="100" name="Gruppo 99"/>
          <p:cNvGrpSpPr/>
          <p:nvPr/>
        </p:nvGrpSpPr>
        <p:grpSpPr>
          <a:xfrm>
            <a:off x="2991588" y="494152"/>
            <a:ext cx="2223663" cy="1443758"/>
            <a:chOff x="2230903" y="501954"/>
            <a:chExt cx="2341097" cy="1270862"/>
          </a:xfrm>
        </p:grpSpPr>
        <p:sp>
          <p:nvSpPr>
            <p:cNvPr id="46" name="Ovale 45"/>
            <p:cNvSpPr/>
            <p:nvPr/>
          </p:nvSpPr>
          <p:spPr>
            <a:xfrm>
              <a:off x="2699792" y="501954"/>
              <a:ext cx="1872208" cy="127086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CoapServer</a:t>
              </a:r>
              <a:endParaRPr lang="en-GB" dirty="0"/>
            </a:p>
          </p:txBody>
        </p:sp>
        <p:cxnSp>
          <p:nvCxnSpPr>
            <p:cNvPr id="50" name="Connettore 2 49"/>
            <p:cNvCxnSpPr>
              <a:stCxn id="46" idx="7"/>
            </p:cNvCxnSpPr>
            <p:nvPr/>
          </p:nvCxnSpPr>
          <p:spPr>
            <a:xfrm flipH="1" flipV="1">
              <a:off x="4056241" y="579351"/>
              <a:ext cx="241580" cy="108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asellaDiTesto 100"/>
            <p:cNvSpPr txBox="1"/>
            <p:nvPr/>
          </p:nvSpPr>
          <p:spPr>
            <a:xfrm>
              <a:off x="2230903" y="954458"/>
              <a:ext cx="601447" cy="338554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18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23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5049" y="703221"/>
            <a:ext cx="816877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public class </a:t>
            </a:r>
            <a:r>
              <a:rPr lang="en-GB" sz="2400" b="1" dirty="0" err="1" smtClean="0">
                <a:solidFill>
                  <a:srgbClr val="0070C0"/>
                </a:solidFill>
              </a:rPr>
              <a:t>LedCoapResource</a:t>
            </a:r>
            <a:r>
              <a:rPr lang="en-GB" sz="2400" dirty="0" smtClean="0">
                <a:solidFill>
                  <a:srgbClr val="0070C0"/>
                </a:solidFill>
              </a:rPr>
              <a:t> </a:t>
            </a:r>
            <a:r>
              <a:rPr lang="en-GB" sz="1600" b="1" dirty="0" smtClean="0">
                <a:solidFill>
                  <a:srgbClr val="00B0F0"/>
                </a:solidFill>
              </a:rPr>
              <a:t>extends </a:t>
            </a:r>
            <a:r>
              <a:rPr lang="en-GB" sz="1600" b="1" dirty="0" err="1" smtClean="0">
                <a:solidFill>
                  <a:srgbClr val="00B0F0"/>
                </a:solidFill>
              </a:rPr>
              <a:t>CoapResource</a:t>
            </a:r>
            <a:r>
              <a:rPr lang="en-GB" sz="1600" b="1" dirty="0" smtClean="0">
                <a:solidFill>
                  <a:srgbClr val="00B0F0"/>
                </a:solidFill>
              </a:rPr>
              <a:t> </a:t>
            </a:r>
            <a:r>
              <a:rPr lang="en-GB" sz="1600" b="1" dirty="0"/>
              <a:t>implements </a:t>
            </a:r>
            <a:r>
              <a:rPr lang="en-GB" sz="1600" b="1" dirty="0" err="1" smtClean="0">
                <a:solidFill>
                  <a:srgbClr val="00B050"/>
                </a:solidFill>
              </a:rPr>
              <a:t>IObserver</a:t>
            </a:r>
            <a:r>
              <a:rPr lang="en-GB" sz="1600" b="1" dirty="0" smtClean="0"/>
              <a:t>{</a:t>
            </a:r>
          </a:p>
          <a:p>
            <a:r>
              <a:rPr lang="en-GB" b="1" dirty="0" err="1" smtClean="0">
                <a:solidFill>
                  <a:srgbClr val="C00000"/>
                </a:solidFill>
              </a:rPr>
              <a:t>privateILedObservable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b="1" dirty="0" err="1" smtClean="0">
                <a:solidFill>
                  <a:srgbClr val="C00000"/>
                </a:solidFill>
              </a:rPr>
              <a:t>ledModel</a:t>
            </a:r>
            <a:r>
              <a:rPr lang="en-GB" b="1" dirty="0" smtClean="0">
                <a:solidFill>
                  <a:srgbClr val="C00000"/>
                </a:solidFill>
              </a:rPr>
              <a:t> </a:t>
            </a:r>
            <a:r>
              <a:rPr lang="en-GB" sz="1600" dirty="0" smtClean="0"/>
              <a:t>;</a:t>
            </a:r>
          </a:p>
          <a:p>
            <a:endParaRPr lang="en-GB" sz="1600" dirty="0" smtClean="0"/>
          </a:p>
          <a:p>
            <a:r>
              <a:rPr lang="en-GB" sz="1600" dirty="0" smtClean="0"/>
              <a:t>public </a:t>
            </a:r>
            <a:r>
              <a:rPr lang="en-GB" sz="1600" dirty="0" err="1" smtClean="0"/>
              <a:t>LedCoapResource</a:t>
            </a:r>
            <a:r>
              <a:rPr lang="en-GB" sz="1600" dirty="0" smtClean="0"/>
              <a:t>(String name, </a:t>
            </a:r>
            <a:r>
              <a:rPr lang="en-GB" sz="1600" dirty="0" err="1" smtClean="0"/>
              <a:t>ILedObservable</a:t>
            </a:r>
            <a:r>
              <a:rPr lang="en-GB" sz="1600" dirty="0" smtClean="0"/>
              <a:t> model ) {</a:t>
            </a:r>
          </a:p>
          <a:p>
            <a:r>
              <a:rPr lang="en-GB" sz="1600" dirty="0" smtClean="0"/>
              <a:t>	super(name);</a:t>
            </a:r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ledModel</a:t>
            </a:r>
            <a:r>
              <a:rPr lang="en-GB" sz="1600" dirty="0" smtClean="0"/>
              <a:t> = model;</a:t>
            </a:r>
          </a:p>
          <a:p>
            <a:r>
              <a:rPr lang="en-GB" sz="1600" dirty="0" smtClean="0"/>
              <a:t>}</a:t>
            </a:r>
          </a:p>
          <a:p>
            <a:r>
              <a:rPr lang="en-GB" sz="1600" dirty="0" smtClean="0"/>
              <a:t>   </a:t>
            </a:r>
            <a:r>
              <a:rPr lang="en-GB" sz="1600" dirty="0" smtClean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 smtClean="0">
                <a:solidFill>
                  <a:srgbClr val="00B0F0"/>
                </a:solidFill>
              </a:rPr>
              <a:t>public void </a:t>
            </a:r>
            <a:r>
              <a:rPr lang="en-GB" b="1" dirty="0" err="1" smtClean="0">
                <a:solidFill>
                  <a:srgbClr val="00B0F0"/>
                </a:solidFill>
              </a:rPr>
              <a:t>handleGET</a:t>
            </a:r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CoapExchange</a:t>
            </a:r>
            <a:r>
              <a:rPr lang="en-GB" b="1" dirty="0" smtClean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 </a:t>
            </a:r>
            <a:r>
              <a:rPr lang="en-GB" sz="1600" dirty="0" err="1" smtClean="0"/>
              <a:t>ResponseCode.</a:t>
            </a:r>
            <a:r>
              <a:rPr lang="en-GB" sz="1600" i="1" dirty="0" err="1" smtClean="0"/>
              <a:t>CONTENT</a:t>
            </a:r>
            <a:r>
              <a:rPr lang="en-GB" sz="1600" i="1" dirty="0" smtClean="0"/>
              <a:t>, </a:t>
            </a:r>
            <a:r>
              <a:rPr lang="en-GB" sz="1600" i="1" dirty="0" err="1" smtClean="0"/>
              <a:t>getValue</a:t>
            </a:r>
            <a:r>
              <a:rPr lang="en-GB" sz="1600" i="1" dirty="0" smtClean="0"/>
              <a:t>(), </a:t>
            </a:r>
            <a:r>
              <a:rPr lang="en-GB" sz="1600" i="1" dirty="0" err="1" smtClean="0"/>
              <a:t>MediaTypeRegistry.TEXT_PLAIN</a:t>
            </a:r>
            <a:r>
              <a:rPr lang="en-GB" sz="1600" i="1" dirty="0" smtClean="0"/>
              <a:t>) 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  <a:r>
              <a:rPr lang="en-GB" sz="1600" dirty="0" smtClean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 smtClean="0">
                <a:solidFill>
                  <a:srgbClr val="00B0F0"/>
                </a:solidFill>
              </a:rPr>
              <a:t>public  void </a:t>
            </a:r>
            <a:r>
              <a:rPr lang="en-GB" b="1" dirty="0" err="1" smtClean="0">
                <a:solidFill>
                  <a:srgbClr val="00B0F0"/>
                </a:solidFill>
              </a:rPr>
              <a:t>handlePUT</a:t>
            </a:r>
            <a:r>
              <a:rPr lang="en-GB" b="1" dirty="0" smtClean="0">
                <a:solidFill>
                  <a:srgbClr val="00B0F0"/>
                </a:solidFill>
              </a:rPr>
              <a:t>(</a:t>
            </a:r>
            <a:r>
              <a:rPr lang="en-GB" b="1" dirty="0" err="1" smtClean="0">
                <a:solidFill>
                  <a:srgbClr val="00B0F0"/>
                </a:solidFill>
              </a:rPr>
              <a:t>CoapExchange</a:t>
            </a:r>
            <a:r>
              <a:rPr lang="en-GB" b="1" dirty="0" smtClean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         try {</a:t>
            </a:r>
          </a:p>
          <a:p>
            <a:r>
              <a:rPr lang="en-GB" sz="1600" dirty="0" smtClean="0"/>
              <a:t>        String value = </a:t>
            </a:r>
            <a:r>
              <a:rPr lang="en-GB" sz="1600" dirty="0" err="1" smtClean="0"/>
              <a:t>exchange.getRequestText</a:t>
            </a:r>
            <a:r>
              <a:rPr lang="en-GB" sz="1600" dirty="0" smtClean="0"/>
              <a:t>();//new String(</a:t>
            </a:r>
            <a:r>
              <a:rPr lang="en-GB" sz="1600" u="sng" dirty="0" smtClean="0"/>
              <a:t>payload, "UTF-8"); </a:t>
            </a:r>
          </a:p>
          <a:p>
            <a:r>
              <a:rPr lang="en-GB" sz="1600" dirty="0" smtClean="0"/>
              <a:t>            if( </a:t>
            </a:r>
            <a:r>
              <a:rPr lang="en-GB" sz="1600" dirty="0" err="1" smtClean="0"/>
              <a:t>value.equals</a:t>
            </a:r>
            <a:r>
              <a:rPr lang="en-GB" sz="1600" dirty="0" smtClean="0"/>
              <a:t>("switch"))  </a:t>
            </a:r>
            <a:r>
              <a:rPr lang="en-GB" sz="1600" dirty="0" err="1" smtClean="0"/>
              <a:t>switchValue</a:t>
            </a:r>
            <a:r>
              <a:rPr lang="en-GB" sz="1600" dirty="0" smtClean="0"/>
              <a:t>();   else </a:t>
            </a:r>
            <a:r>
              <a:rPr lang="en-GB" sz="1600" dirty="0" err="1" smtClean="0"/>
              <a:t>setValue</a:t>
            </a:r>
            <a:r>
              <a:rPr lang="en-GB" sz="1600" dirty="0" smtClean="0"/>
              <a:t>(value);</a:t>
            </a:r>
          </a:p>
          <a:p>
            <a:r>
              <a:rPr lang="en-GB" sz="1600" dirty="0" smtClean="0"/>
              <a:t>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i="1" dirty="0" smtClean="0"/>
              <a:t>CHANGED,  value);</a:t>
            </a:r>
          </a:p>
          <a:p>
            <a:r>
              <a:rPr lang="en-GB" sz="1600" dirty="0" smtClean="0"/>
              <a:t>        } catch (Exception e) {</a:t>
            </a:r>
          </a:p>
          <a:p>
            <a:r>
              <a:rPr lang="en-GB" sz="1600" dirty="0" smtClean="0"/>
              <a:t> 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i="1" dirty="0" smtClean="0"/>
              <a:t>BAD_REQUEST, "Invalid String");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}</a:t>
            </a:r>
            <a:endParaRPr lang="en-GB" sz="1600" dirty="0"/>
          </a:p>
        </p:txBody>
      </p:sp>
      <p:sp>
        <p:nvSpPr>
          <p:cNvPr id="5" name="Rettangolo 4"/>
          <p:cNvSpPr/>
          <p:nvPr/>
        </p:nvSpPr>
        <p:spPr>
          <a:xfrm>
            <a:off x="5276148" y="5085184"/>
            <a:ext cx="38475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/>
              <a:t>protected void </a:t>
            </a:r>
            <a:r>
              <a:rPr lang="en-GB" sz="1600" b="1" dirty="0" err="1"/>
              <a:t>setValue</a:t>
            </a:r>
            <a:r>
              <a:rPr lang="en-GB" sz="1600" b="1" dirty="0"/>
              <a:t>(String v) {</a:t>
            </a:r>
          </a:p>
          <a:p>
            <a:r>
              <a:rPr lang="en-GB" sz="1600" dirty="0"/>
              <a:t>   </a:t>
            </a:r>
            <a:r>
              <a:rPr lang="en-GB" sz="1600" b="1" dirty="0"/>
              <a:t>if( </a:t>
            </a:r>
            <a:r>
              <a:rPr lang="en-GB" sz="1600" b="1" dirty="0" err="1"/>
              <a:t>v.equals</a:t>
            </a:r>
            <a:r>
              <a:rPr lang="en-GB" sz="1600" b="1" dirty="0"/>
              <a:t>("true")) </a:t>
            </a:r>
            <a:r>
              <a:rPr lang="en-GB" sz="1600" b="1" dirty="0" err="1">
                <a:solidFill>
                  <a:srgbClr val="C00000"/>
                </a:solidFill>
              </a:rPr>
              <a:t>ledModel.turnOn</a:t>
            </a:r>
            <a:r>
              <a:rPr lang="en-GB" sz="1600" b="1" dirty="0"/>
              <a:t>();</a:t>
            </a:r>
          </a:p>
          <a:p>
            <a:r>
              <a:rPr lang="en-GB" sz="1600" dirty="0"/>
              <a:t>   </a:t>
            </a:r>
            <a:r>
              <a:rPr lang="en-GB" sz="1600" b="1" dirty="0"/>
              <a:t>else </a:t>
            </a:r>
            <a:r>
              <a:rPr lang="en-GB" sz="1600" b="1" dirty="0" err="1">
                <a:solidFill>
                  <a:srgbClr val="C00000"/>
                </a:solidFill>
              </a:rPr>
              <a:t>ledModel.turnOff</a:t>
            </a:r>
            <a:r>
              <a:rPr lang="en-GB" sz="1600" b="1" dirty="0">
                <a:solidFill>
                  <a:srgbClr val="C00000"/>
                </a:solidFill>
              </a:rPr>
              <a:t>(</a:t>
            </a:r>
            <a:r>
              <a:rPr lang="en-GB" sz="1600" b="1" dirty="0"/>
              <a:t>);</a:t>
            </a:r>
          </a:p>
          <a:p>
            <a:r>
              <a:rPr lang="en-GB" sz="1600" dirty="0" smtClean="0"/>
              <a:t>   </a:t>
            </a:r>
            <a:r>
              <a:rPr lang="en-GB" sz="1600" dirty="0" err="1" smtClean="0"/>
              <a:t>modelModified</a:t>
            </a:r>
            <a:r>
              <a:rPr lang="en-GB" sz="1600" dirty="0" smtClean="0"/>
              <a:t>(); </a:t>
            </a:r>
            <a:r>
              <a:rPr lang="en-GB" sz="1600" dirty="0"/>
              <a:t>// notify all observers</a:t>
            </a:r>
            <a:endParaRPr lang="en-GB" sz="1600" dirty="0" smtClean="0"/>
          </a:p>
          <a:p>
            <a:r>
              <a:rPr lang="en-GB" sz="1600" dirty="0" smtClean="0"/>
              <a:t> </a:t>
            </a:r>
            <a:r>
              <a:rPr lang="en-GB" sz="1600" dirty="0"/>
              <a:t>}</a:t>
            </a:r>
            <a:endParaRPr lang="en-GB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191" y="7598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236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24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235670" y="1691516"/>
            <a:ext cx="865680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400" dirty="0" smtClean="0"/>
              <a:t>La disponibilità del modello come </a:t>
            </a:r>
            <a:r>
              <a:rPr lang="it-IT" sz="2400" dirty="0" err="1" smtClean="0">
                <a:solidFill>
                  <a:srgbClr val="0070C0"/>
                </a:solidFill>
              </a:rPr>
              <a:t>CoAp-resource</a:t>
            </a:r>
            <a:r>
              <a:rPr lang="it-IT" sz="2400" dirty="0" smtClean="0"/>
              <a:t> ci permette di </a:t>
            </a:r>
            <a:r>
              <a:rPr lang="it-IT" sz="2400" dirty="0"/>
              <a:t>definire una ‘</a:t>
            </a:r>
            <a:r>
              <a:rPr lang="it-IT" sz="2400" b="1" dirty="0" err="1">
                <a:solidFill>
                  <a:srgbClr val="FF0000"/>
                </a:solidFill>
              </a:rPr>
              <a:t>LedThing</a:t>
            </a:r>
            <a:r>
              <a:rPr lang="it-IT" sz="2400" dirty="0"/>
              <a:t>’ accessibile via rete </a:t>
            </a:r>
            <a:r>
              <a:rPr lang="it-IT" sz="2400" dirty="0" smtClean="0"/>
              <a:t> (</a:t>
            </a:r>
            <a:r>
              <a:rPr lang="en-GB" sz="20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MainCoapBasicLed</a:t>
            </a:r>
            <a:r>
              <a:rPr lang="en-GB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, </a:t>
            </a:r>
            <a:r>
              <a:rPr lang="en-GB" sz="20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MainLedCoapOnRaspberry</a:t>
            </a:r>
            <a:r>
              <a:rPr lang="it-IT" sz="2400" dirty="0" smtClean="0"/>
              <a:t>) e</a:t>
            </a:r>
          </a:p>
          <a:p>
            <a:r>
              <a:rPr lang="it-IT" sz="2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/>
              <a:t>di definire la business </a:t>
            </a:r>
            <a:r>
              <a:rPr lang="it-IT" sz="2400" dirty="0" err="1" smtClean="0"/>
              <a:t>logic</a:t>
            </a:r>
            <a:r>
              <a:rPr lang="it-IT" sz="2400" dirty="0" smtClean="0"/>
              <a:t> </a:t>
            </a:r>
            <a:r>
              <a:rPr lang="it-IT" sz="2400" dirty="0" err="1" smtClean="0"/>
              <a:t>cone</a:t>
            </a:r>
            <a:r>
              <a:rPr lang="it-IT" sz="2400" dirty="0" smtClean="0"/>
              <a:t> </a:t>
            </a:r>
            <a:r>
              <a:rPr lang="it-IT" sz="2400" dirty="0" err="1">
                <a:solidFill>
                  <a:srgbClr val="0070C0"/>
                </a:solidFill>
              </a:rPr>
              <a:t>CoAp</a:t>
            </a:r>
            <a:r>
              <a:rPr lang="it-IT" sz="2400" dirty="0">
                <a:solidFill>
                  <a:srgbClr val="0070C0"/>
                </a:solidFill>
              </a:rPr>
              <a:t>-client</a:t>
            </a:r>
            <a:r>
              <a:rPr lang="it-IT" sz="2400" dirty="0" smtClean="0"/>
              <a:t> del modello </a:t>
            </a:r>
            <a:r>
              <a:rPr lang="it-IT" sz="2800" dirty="0" smtClean="0"/>
              <a:t>(</a:t>
            </a:r>
            <a:r>
              <a:rPr lang="en-GB" sz="2000" b="1" dirty="0" err="1">
                <a:solidFill>
                  <a:srgbClr val="00B050"/>
                </a:solidFill>
                <a:latin typeface="Arial Narrow" panose="020B0606020202030204" pitchFamily="34" charset="0"/>
              </a:rPr>
              <a:t>BlsApplicationLogicCoap</a:t>
            </a:r>
            <a:r>
              <a:rPr lang="it-IT" sz="2800" dirty="0" smtClean="0"/>
              <a:t>) </a:t>
            </a:r>
          </a:p>
          <a:p>
            <a:endParaRPr lang="it-IT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d</a:t>
            </a:r>
            <a:r>
              <a:rPr lang="it-IT" sz="2400" dirty="0" smtClean="0"/>
              <a:t>i definire un </a:t>
            </a:r>
            <a:r>
              <a:rPr lang="it-IT" sz="2400" dirty="0" smtClean="0">
                <a:solidFill>
                  <a:srgbClr val="0070C0"/>
                </a:solidFill>
              </a:rPr>
              <a:t>server HTTP (</a:t>
            </a:r>
            <a:r>
              <a:rPr lang="en-GB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serverHttpToCoap.js</a:t>
            </a:r>
            <a:r>
              <a:rPr lang="it-IT" sz="2400" dirty="0" smtClean="0">
                <a:solidFill>
                  <a:srgbClr val="0070C0"/>
                </a:solidFill>
              </a:rPr>
              <a:t>) </a:t>
            </a:r>
            <a:r>
              <a:rPr lang="it-IT" sz="2400" dirty="0" smtClean="0"/>
              <a:t>che rende visibile via Web lo stato corrente della </a:t>
            </a:r>
            <a:r>
              <a:rPr lang="it-IT" sz="2400" b="1" dirty="0" err="1">
                <a:solidFill>
                  <a:srgbClr val="FF0000"/>
                </a:solidFill>
              </a:rPr>
              <a:t>LedThing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99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ttangolo arrotondato 1050"/>
          <p:cNvSpPr/>
          <p:nvPr/>
        </p:nvSpPr>
        <p:spPr>
          <a:xfrm>
            <a:off x="5591811" y="686620"/>
            <a:ext cx="2889316" cy="26703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25</a:t>
            </a:fld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7046805" y="1855704"/>
            <a:ext cx="27516" cy="873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arrotondato 72"/>
          <p:cNvSpPr/>
          <p:nvPr/>
        </p:nvSpPr>
        <p:spPr>
          <a:xfrm>
            <a:off x="3157843" y="133224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sp>
        <p:nvSpPr>
          <p:cNvPr id="81" name="Rettangolo arrotondato 80"/>
          <p:cNvSpPr/>
          <p:nvPr/>
        </p:nvSpPr>
        <p:spPr>
          <a:xfrm>
            <a:off x="5964234" y="1351648"/>
            <a:ext cx="222017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sp>
        <p:nvSpPr>
          <p:cNvPr id="82" name="Rettangolo arrotondato 81"/>
          <p:cNvSpPr/>
          <p:nvPr/>
        </p:nvSpPr>
        <p:spPr>
          <a:xfrm>
            <a:off x="6162317" y="931391"/>
            <a:ext cx="1887581" cy="376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ILedObservable</a:t>
            </a:r>
            <a:endParaRPr lang="it-IT" sz="1200" dirty="0"/>
          </a:p>
        </p:txBody>
      </p:sp>
      <p:cxnSp>
        <p:nvCxnSpPr>
          <p:cNvPr id="85" name="Connettore 2 84"/>
          <p:cNvCxnSpPr>
            <a:stCxn id="73" idx="3"/>
            <a:endCxn id="81" idx="1"/>
          </p:cNvCxnSpPr>
          <p:nvPr/>
        </p:nvCxnSpPr>
        <p:spPr>
          <a:xfrm>
            <a:off x="5221079" y="1584277"/>
            <a:ext cx="743155" cy="19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91" name="CasellaDiTesto 90"/>
          <p:cNvSpPr txBox="1"/>
          <p:nvPr/>
        </p:nvSpPr>
        <p:spPr>
          <a:xfrm>
            <a:off x="5395123" y="1670619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-17440" y="1912405"/>
            <a:ext cx="9011849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8481127" y="15794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60" name="Rettangolo 59"/>
          <p:cNvSpPr/>
          <p:nvPr/>
        </p:nvSpPr>
        <p:spPr>
          <a:xfrm>
            <a:off x="177807" y="6018222"/>
            <a:ext cx="27041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MainLedCoapOnRaspberry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6176771" y="5473154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1" name="Rettangolo arrotondato 70"/>
          <p:cNvSpPr/>
          <p:nvPr/>
        </p:nvSpPr>
        <p:spPr>
          <a:xfrm>
            <a:off x="5939491" y="2728719"/>
            <a:ext cx="221462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LedOnRaspberry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5715440" y="2317453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326380" y="1587858"/>
            <a:ext cx="2614635" cy="311152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59" idx="1"/>
          </p:cNvCxnSpPr>
          <p:nvPr/>
        </p:nvCxnSpPr>
        <p:spPr>
          <a:xfrm flipV="1">
            <a:off x="1667196" y="4897839"/>
            <a:ext cx="566359" cy="20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59823" y="4450940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69" name="Rettangolo arrotondato 68"/>
          <p:cNvSpPr/>
          <p:nvPr/>
        </p:nvSpPr>
        <p:spPr>
          <a:xfrm>
            <a:off x="5069261" y="5362307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547402" y="3696677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238757" y="4492545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68795" y="364502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4384974" y="3883674"/>
            <a:ext cx="4707892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The ‘</a:t>
            </a:r>
            <a:r>
              <a:rPr lang="it-IT" dirty="0" err="1"/>
              <a:t>thing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via </a:t>
            </a:r>
            <a:r>
              <a:rPr lang="it-IT" dirty="0" err="1"/>
              <a:t>CoaP</a:t>
            </a:r>
            <a:endParaRPr lang="it-IT" dirty="0"/>
          </a:p>
          <a:p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on the </a:t>
            </a:r>
            <a:r>
              <a:rPr lang="it-IT" dirty="0" smtClean="0"/>
              <a:t>model </a:t>
            </a:r>
            <a:r>
              <a:rPr lang="it-IT" dirty="0" err="1"/>
              <a:t>is</a:t>
            </a:r>
            <a:r>
              <a:rPr lang="it-IT" dirty="0"/>
              <a:t> propagate on </a:t>
            </a:r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628016" y="2082156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4522238" y="4852338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2"/>
            <a:endCxn id="68" idx="1"/>
          </p:cNvCxnSpPr>
          <p:nvPr/>
        </p:nvCxnSpPr>
        <p:spPr>
          <a:xfrm rot="5400000">
            <a:off x="5050292" y="5276089"/>
            <a:ext cx="582545" cy="743155"/>
          </a:xfrm>
          <a:prstGeom prst="bentConnector4">
            <a:avLst>
              <a:gd name="adj1" fmla="val 28368"/>
              <a:gd name="adj2" fmla="val 1307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ttore 1 1054"/>
          <p:cNvCxnSpPr/>
          <p:nvPr/>
        </p:nvCxnSpPr>
        <p:spPr>
          <a:xfrm flipH="1">
            <a:off x="5221079" y="1351648"/>
            <a:ext cx="494361" cy="704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1 167"/>
          <p:cNvCxnSpPr/>
          <p:nvPr/>
        </p:nvCxnSpPr>
        <p:spPr>
          <a:xfrm>
            <a:off x="5373479" y="1304350"/>
            <a:ext cx="341961" cy="757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1 171"/>
          <p:cNvCxnSpPr/>
          <p:nvPr/>
        </p:nvCxnSpPr>
        <p:spPr>
          <a:xfrm>
            <a:off x="5768510" y="379687"/>
            <a:ext cx="2969258" cy="31362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497343" y="27112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1062" name="Gruppo 1061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177" name="Rettangolo arrotondato 176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178" name="Rettangolo arrotondato 177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Rettangolo 57"/>
          <p:cNvSpPr/>
          <p:nvPr/>
        </p:nvSpPr>
        <p:spPr>
          <a:xfrm>
            <a:off x="7344610" y="3469672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8" name="Rettangolo arrotondato 67"/>
          <p:cNvSpPr/>
          <p:nvPr/>
        </p:nvSpPr>
        <p:spPr>
          <a:xfrm>
            <a:off x="4969986" y="5686911"/>
            <a:ext cx="1365478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Plugin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529196" y="5146658"/>
            <a:ext cx="1378904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Led </a:t>
            </a:r>
            <a:r>
              <a:rPr lang="it-IT" dirty="0" err="1" smtClean="0"/>
              <a:t>Thing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59" name="Rettangolo arrotondato 58"/>
          <p:cNvSpPr/>
          <p:nvPr/>
        </p:nvSpPr>
        <p:spPr>
          <a:xfrm>
            <a:off x="2233555" y="466466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LedCoapResource</a:t>
            </a:r>
            <a:endParaRPr lang="en-GB" dirty="0"/>
          </a:p>
        </p:txBody>
      </p:sp>
      <p:cxnSp>
        <p:nvCxnSpPr>
          <p:cNvPr id="14" name="Connettore 4 13"/>
          <p:cNvCxnSpPr>
            <a:stCxn id="59" idx="3"/>
            <a:endCxn id="143" idx="1"/>
          </p:cNvCxnSpPr>
          <p:nvPr/>
        </p:nvCxnSpPr>
        <p:spPr>
          <a:xfrm>
            <a:off x="4126101" y="4897839"/>
            <a:ext cx="396137" cy="2065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2292484" y="400561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190374" y="5581342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2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26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8304709" cy="830997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Req3: accedere a un Led mediante una pagina WEB e visualizzare</a:t>
            </a:r>
          </a:p>
          <a:p>
            <a:r>
              <a:rPr lang="it-IT" sz="2400" dirty="0">
                <a:solidFill>
                  <a:schemeClr val="tx1"/>
                </a:solidFill>
              </a:rPr>
              <a:t>l</a:t>
            </a:r>
            <a:r>
              <a:rPr lang="it-IT" sz="2400" dirty="0" smtClean="0">
                <a:solidFill>
                  <a:schemeClr val="tx1"/>
                </a:solidFill>
              </a:rPr>
              <a:t>o stato del Led nella pagina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019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27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2" y="1332249"/>
            <a:ext cx="2350261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BlsApplicationLogicCoap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98392" y="1907632"/>
            <a:ext cx="2220308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2230844" y="1857716"/>
            <a:ext cx="2123541" cy="208071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1534145" y="3959846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76" name="Rettangolo arrotondato 75"/>
          <p:cNvSpPr/>
          <p:nvPr/>
        </p:nvSpPr>
        <p:spPr>
          <a:xfrm>
            <a:off x="2641664" y="459298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LedCoapResource</a:t>
            </a:r>
            <a:endParaRPr lang="en-GB" dirty="0"/>
          </a:p>
        </p:txBody>
      </p:sp>
      <p:sp>
        <p:nvSpPr>
          <p:cNvPr id="84" name="Triangolo isoscele 83"/>
          <p:cNvSpPr/>
          <p:nvPr/>
        </p:nvSpPr>
        <p:spPr>
          <a:xfrm>
            <a:off x="3509603" y="5040921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132151" y="370461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497343" y="2569481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2318700" y="5222689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3"/>
            <a:endCxn id="59" idx="3"/>
          </p:cNvCxnSpPr>
          <p:nvPr/>
        </p:nvCxnSpPr>
        <p:spPr>
          <a:xfrm flipH="1">
            <a:off x="3529324" y="5474717"/>
            <a:ext cx="1171182" cy="830189"/>
          </a:xfrm>
          <a:prstGeom prst="bentConnector3">
            <a:avLst>
              <a:gd name="adj1" fmla="val -1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241381" y="287460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58" name="Gruppo 57"/>
          <p:cNvGrpSpPr/>
          <p:nvPr/>
        </p:nvGrpSpPr>
        <p:grpSpPr>
          <a:xfrm>
            <a:off x="1417982" y="5848745"/>
            <a:ext cx="2111342" cy="718613"/>
            <a:chOff x="5760058" y="2714670"/>
            <a:chExt cx="2111342" cy="718613"/>
          </a:xfrm>
        </p:grpSpPr>
        <p:sp>
          <p:nvSpPr>
            <p:cNvPr id="61" name="Rettangolo arrotondato 60"/>
            <p:cNvSpPr/>
            <p:nvPr/>
          </p:nvSpPr>
          <p:spPr>
            <a:xfrm>
              <a:off x="6516444" y="2714670"/>
              <a:ext cx="1287760" cy="2901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ttangolo arrotondato 58"/>
            <p:cNvSpPr/>
            <p:nvPr/>
          </p:nvSpPr>
          <p:spPr>
            <a:xfrm>
              <a:off x="6495789" y="3004797"/>
              <a:ext cx="1375611" cy="332067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</p:grpSp>
      <p:sp>
        <p:nvSpPr>
          <p:cNvPr id="70" name="Ovale 69"/>
          <p:cNvSpPr/>
          <p:nvPr/>
        </p:nvSpPr>
        <p:spPr>
          <a:xfrm>
            <a:off x="5534314" y="2556623"/>
            <a:ext cx="2038273" cy="909186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serverHttpToCoap.js</a:t>
            </a:r>
          </a:p>
        </p:txBody>
      </p:sp>
      <p:sp>
        <p:nvSpPr>
          <p:cNvPr id="75" name="CasellaDiTesto 74"/>
          <p:cNvSpPr txBox="1"/>
          <p:nvPr/>
        </p:nvSpPr>
        <p:spPr>
          <a:xfrm>
            <a:off x="6208561" y="2364316"/>
            <a:ext cx="62189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it-IT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8080</a:t>
            </a:r>
            <a:endParaRPr lang="it-IT" dirty="0"/>
          </a:p>
        </p:txBody>
      </p:sp>
      <p:cxnSp>
        <p:nvCxnSpPr>
          <p:cNvPr id="80" name="Connettore 4 79"/>
          <p:cNvCxnSpPr>
            <a:stCxn id="70" idx="4"/>
            <a:endCxn id="66" idx="3"/>
          </p:cNvCxnSpPr>
          <p:nvPr/>
        </p:nvCxnSpPr>
        <p:spPr>
          <a:xfrm rot="5400000">
            <a:off x="4202500" y="1801202"/>
            <a:ext cx="686344" cy="4015559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600108" y="5222689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ttangolo 82"/>
          <p:cNvSpPr/>
          <p:nvPr/>
        </p:nvSpPr>
        <p:spPr>
          <a:xfrm>
            <a:off x="4882572" y="2675394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it-IT" sz="6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7" name="Rettangolo 86"/>
          <p:cNvSpPr/>
          <p:nvPr/>
        </p:nvSpPr>
        <p:spPr>
          <a:xfrm>
            <a:off x="3222188" y="-9279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-17440" y="4928263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  <p:grpSp>
        <p:nvGrpSpPr>
          <p:cNvPr id="94" name="Gruppo 93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95" name="Rettangolo arrotondato 94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asellaDiTesto 45"/>
          <p:cNvSpPr txBox="1"/>
          <p:nvPr/>
        </p:nvSpPr>
        <p:spPr>
          <a:xfrm>
            <a:off x="6588448" y="5357453"/>
            <a:ext cx="2023759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Front end </a:t>
            </a:r>
            <a:r>
              <a:rPr lang="it-IT" dirty="0" smtClean="0"/>
              <a:t>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WebSockets</a:t>
            </a:r>
            <a:endParaRPr lang="it-IT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365" y="523973"/>
            <a:ext cx="2504547" cy="186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ttangolo arrotondato 46"/>
          <p:cNvSpPr/>
          <p:nvPr/>
        </p:nvSpPr>
        <p:spPr>
          <a:xfrm>
            <a:off x="6972035" y="4529199"/>
            <a:ext cx="1633681" cy="7683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9" name="Connettore 4 48"/>
          <p:cNvCxnSpPr>
            <a:stCxn id="76" idx="3"/>
            <a:endCxn id="47" idx="1"/>
          </p:cNvCxnSpPr>
          <p:nvPr/>
        </p:nvCxnSpPr>
        <p:spPr>
          <a:xfrm>
            <a:off x="4534210" y="4826163"/>
            <a:ext cx="2437825" cy="872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4 50"/>
          <p:cNvCxnSpPr>
            <a:stCxn id="70" idx="6"/>
            <a:endCxn id="47" idx="0"/>
          </p:cNvCxnSpPr>
          <p:nvPr/>
        </p:nvCxnSpPr>
        <p:spPr>
          <a:xfrm>
            <a:off x="7572587" y="3011216"/>
            <a:ext cx="216289" cy="1517983"/>
          </a:xfrm>
          <a:prstGeom prst="bentConnector2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5243695" y="489020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7811671" y="322939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en-GB" dirty="0"/>
          </a:p>
        </p:txBody>
      </p:sp>
      <p:sp>
        <p:nvSpPr>
          <p:cNvPr id="68" name="Rettangolo 67"/>
          <p:cNvSpPr/>
          <p:nvPr/>
        </p:nvSpPr>
        <p:spPr>
          <a:xfrm>
            <a:off x="7142560" y="4526654"/>
            <a:ext cx="1206501" cy="257969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u</a:t>
            </a:r>
            <a:r>
              <a:rPr lang="en-GB" sz="1400" dirty="0" err="1" smtClean="0"/>
              <a:t>nibo</a:t>
            </a:r>
            <a:r>
              <a:rPr lang="en-GB" sz="1400" dirty="0" smtClean="0"/>
              <a:t>/bls18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311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226158"/>
            <a:ext cx="734481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MainCoapBasicLed</a:t>
            </a:r>
            <a:r>
              <a:rPr lang="en-GB" dirty="0" smtClean="0"/>
              <a:t>: </a:t>
            </a:r>
            <a:r>
              <a:rPr lang="en-GB" dirty="0" err="1" smtClean="0"/>
              <a:t>rende</a:t>
            </a:r>
            <a:r>
              <a:rPr lang="en-GB" dirty="0" smtClean="0"/>
              <a:t> </a:t>
            </a:r>
            <a:r>
              <a:rPr lang="en-GB" dirty="0" err="1" smtClean="0"/>
              <a:t>disponibile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Led come </a:t>
            </a:r>
            <a:r>
              <a:rPr lang="en-GB" dirty="0" err="1" smtClean="0"/>
              <a:t>risorsa</a:t>
            </a:r>
            <a:r>
              <a:rPr lang="en-GB" dirty="0" smtClean="0"/>
              <a:t> </a:t>
            </a:r>
            <a:r>
              <a:rPr lang="en-GB" dirty="0" err="1" smtClean="0"/>
              <a:t>Coap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LedThing</a:t>
            </a:r>
            <a:r>
              <a:rPr lang="en-GB" dirty="0" smtClean="0"/>
              <a:t>) </a:t>
            </a:r>
            <a:r>
              <a:rPr lang="en-GB" dirty="0" err="1" smtClean="0"/>
              <a:t>inserendo</a:t>
            </a:r>
            <a:r>
              <a:rPr lang="en-GB" dirty="0" smtClean="0"/>
              <a:t> in un server </a:t>
            </a:r>
            <a:r>
              <a:rPr lang="en-GB" dirty="0" err="1" smtClean="0"/>
              <a:t>Coap</a:t>
            </a:r>
            <a:r>
              <a:rPr lang="en-GB" dirty="0" smtClean="0"/>
              <a:t> la </a:t>
            </a:r>
            <a:r>
              <a:rPr lang="en-GB" dirty="0" err="1" smtClean="0"/>
              <a:t>risorsa</a:t>
            </a:r>
            <a:r>
              <a:rPr lang="en-GB" dirty="0" smtClean="0"/>
              <a:t> </a:t>
            </a:r>
            <a:r>
              <a:rPr lang="en-GB" dirty="0" err="1"/>
              <a:t>LedCoapResource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MainCoapControlToLedRest</a:t>
            </a:r>
            <a:r>
              <a:rPr lang="en-GB" dirty="0" smtClean="0"/>
              <a:t>: </a:t>
            </a:r>
            <a:r>
              <a:rPr lang="en-GB" dirty="0" err="1" smtClean="0"/>
              <a:t>crea</a:t>
            </a:r>
            <a:r>
              <a:rPr lang="en-GB" dirty="0" smtClean="0"/>
              <a:t> un (sotto)</a:t>
            </a:r>
            <a:r>
              <a:rPr lang="en-GB" dirty="0" err="1" smtClean="0"/>
              <a:t>sistema</a:t>
            </a:r>
            <a:r>
              <a:rPr lang="en-GB" dirty="0" smtClean="0"/>
              <a:t> </a:t>
            </a:r>
            <a:r>
              <a:rPr lang="en-GB" dirty="0" err="1" smtClean="0"/>
              <a:t>che</a:t>
            </a:r>
            <a:r>
              <a:rPr lang="en-GB" dirty="0" smtClean="0"/>
              <a:t> </a:t>
            </a:r>
            <a:r>
              <a:rPr lang="en-GB" dirty="0" err="1" smtClean="0"/>
              <a:t>modifica</a:t>
            </a:r>
            <a:r>
              <a:rPr lang="en-GB" dirty="0" smtClean="0"/>
              <a:t> la </a:t>
            </a:r>
            <a:r>
              <a:rPr lang="en-GB" dirty="0" err="1" smtClean="0"/>
              <a:t>LedThing</a:t>
            </a:r>
            <a:r>
              <a:rPr lang="en-GB" dirty="0" smtClean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un </a:t>
            </a:r>
            <a:r>
              <a:rPr lang="en-GB" dirty="0" err="1" smtClean="0"/>
              <a:t>ButtonGui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serverHttpToCoap.js</a:t>
            </a:r>
            <a:r>
              <a:rPr lang="en-GB" dirty="0" smtClean="0"/>
              <a:t>: </a:t>
            </a:r>
            <a:r>
              <a:rPr lang="en-GB" dirty="0" err="1" smtClean="0"/>
              <a:t>fornisce</a:t>
            </a:r>
            <a:r>
              <a:rPr lang="en-GB" dirty="0" smtClean="0"/>
              <a:t> un front-end web </a:t>
            </a:r>
            <a:r>
              <a:rPr lang="en-GB" dirty="0" err="1" smtClean="0"/>
              <a:t>alla</a:t>
            </a:r>
            <a:r>
              <a:rPr lang="en-GB" dirty="0" smtClean="0"/>
              <a:t> </a:t>
            </a:r>
            <a:r>
              <a:rPr lang="en-GB" dirty="0" err="1"/>
              <a:t>LedThing</a:t>
            </a:r>
            <a:r>
              <a:rPr lang="en-GB" dirty="0"/>
              <a:t> </a:t>
            </a:r>
            <a:r>
              <a:rPr lang="en-GB" dirty="0" err="1" smtClean="0"/>
              <a:t>che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Offre all’utente pulsanti per modificare/ispezionare la </a:t>
            </a:r>
            <a:r>
              <a:rPr lang="en-GB" dirty="0" err="1" smtClean="0"/>
              <a:t>LedThing</a:t>
            </a:r>
            <a:r>
              <a:rPr lang="en-GB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Offre una vista aggiornata del valore corrente della </a:t>
            </a:r>
            <a:r>
              <a:rPr lang="en-GB" dirty="0" err="1"/>
              <a:t>LedThing</a:t>
            </a:r>
            <a:r>
              <a:rPr lang="en-GB" dirty="0"/>
              <a:t> </a:t>
            </a:r>
            <a:r>
              <a:rPr lang="en-GB" dirty="0" err="1" smtClean="0"/>
              <a:t>usando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</a:t>
            </a:r>
            <a:r>
              <a:rPr lang="en-GB" dirty="0" err="1" smtClean="0"/>
              <a:t>WebSocket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924944"/>
            <a:ext cx="4176463" cy="3115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271571" y="2774729"/>
            <a:ext cx="4731388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LedCoapResource</a:t>
            </a:r>
            <a:r>
              <a:rPr lang="en-GB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Risponde alle richieste GET/PUT per </a:t>
            </a:r>
            <a:r>
              <a:rPr lang="it-IT" dirty="0" err="1" smtClean="0"/>
              <a:t>url</a:t>
            </a:r>
            <a:r>
              <a:rPr lang="it-IT" dirty="0" smtClean="0"/>
              <a:t>=/Led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modifica</a:t>
            </a:r>
            <a:r>
              <a:rPr lang="en-GB" dirty="0"/>
              <a:t> </a:t>
            </a:r>
            <a:r>
              <a:rPr lang="en-GB" dirty="0" smtClean="0"/>
              <a:t>lo </a:t>
            </a:r>
            <a:r>
              <a:rPr lang="en-GB" dirty="0" err="1" smtClean="0"/>
              <a:t>stato</a:t>
            </a:r>
            <a:r>
              <a:rPr lang="en-GB" dirty="0" smtClean="0"/>
              <a:t> del 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come  observer </a:t>
            </a:r>
            <a:r>
              <a:rPr lang="en-GB" dirty="0"/>
              <a:t>di </a:t>
            </a:r>
            <a:r>
              <a:rPr lang="en-GB" dirty="0" err="1" smtClean="0"/>
              <a:t>ledmodel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in risposta a una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agisce come </a:t>
            </a:r>
            <a:r>
              <a:rPr lang="it-IT" dirty="0" err="1" smtClean="0"/>
              <a:t>observable</a:t>
            </a:r>
            <a:r>
              <a:rPr lang="it-IT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rispetto al led concreto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rispetto ai clienti </a:t>
            </a:r>
            <a:r>
              <a:rPr lang="it-IT" dirty="0" err="1" smtClean="0"/>
              <a:t>Coap</a:t>
            </a: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Pubblica via MQTT le modifiche di stato sulla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r>
              <a:rPr lang="it-IT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unibo</a:t>
            </a:r>
            <a:r>
              <a:rPr lang="it-IT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/bls18.</a:t>
            </a:r>
            <a:r>
              <a:rPr lang="it-IT" dirty="0" smtClean="0"/>
              <a:t> Queste sono ricevute dal server che aggiorna le pagine HTML via </a:t>
            </a:r>
            <a:r>
              <a:rPr lang="it-IT" dirty="0" err="1" smtClean="0"/>
              <a:t>WebSocket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987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‘THE MODEL’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982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124200" y="6371737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3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grpSp>
        <p:nvGrpSpPr>
          <p:cNvPr id="25" name="Gruppo 24"/>
          <p:cNvGrpSpPr/>
          <p:nvPr/>
        </p:nvGrpSpPr>
        <p:grpSpPr>
          <a:xfrm>
            <a:off x="3267117" y="1161477"/>
            <a:ext cx="2063236" cy="943221"/>
            <a:chOff x="3267117" y="1161477"/>
            <a:chExt cx="2063236" cy="943221"/>
          </a:xfrm>
        </p:grpSpPr>
        <p:sp>
          <p:nvSpPr>
            <p:cNvPr id="73" name="Rettangolo arrotondato 72"/>
            <p:cNvSpPr/>
            <p:nvPr/>
          </p:nvSpPr>
          <p:spPr>
            <a:xfrm>
              <a:off x="3267117" y="1600642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757178" y="1161477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6073508" y="1199784"/>
            <a:ext cx="2220174" cy="924313"/>
            <a:chOff x="6073508" y="1199784"/>
            <a:chExt cx="2220174" cy="924313"/>
          </a:xfrm>
        </p:grpSpPr>
        <p:sp>
          <p:nvSpPr>
            <p:cNvPr id="81" name="Rettangolo arrotondato 80"/>
            <p:cNvSpPr/>
            <p:nvPr/>
          </p:nvSpPr>
          <p:spPr>
            <a:xfrm>
              <a:off x="6073508" y="1620041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271591" y="1199784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65543" y="1852670"/>
            <a:ext cx="901574" cy="339130"/>
            <a:chOff x="2365543" y="1852670"/>
            <a:chExt cx="901574" cy="339130"/>
          </a:xfrm>
        </p:grpSpPr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365543" y="1852670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632596" y="1914801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5330353" y="1852670"/>
            <a:ext cx="743155" cy="363341"/>
            <a:chOff x="5330353" y="1852670"/>
            <a:chExt cx="743155" cy="363341"/>
          </a:xfrm>
        </p:grpSpPr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330353" y="1852670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90"/>
            <p:cNvSpPr txBox="1"/>
            <p:nvPr/>
          </p:nvSpPr>
          <p:spPr>
            <a:xfrm>
              <a:off x="5504397" y="1939012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91834" y="2192229"/>
            <a:ext cx="9011849" cy="645645"/>
            <a:chOff x="91834" y="2192229"/>
            <a:chExt cx="9011849" cy="645645"/>
          </a:xfrm>
        </p:grpSpPr>
        <p:cxnSp>
          <p:nvCxnSpPr>
            <p:cNvPr id="102" name="Connettore 1 101"/>
            <p:cNvCxnSpPr/>
            <p:nvPr/>
          </p:nvCxnSpPr>
          <p:spPr>
            <a:xfrm>
              <a:off x="91834" y="2525171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590401" y="2192229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04" name="CasellaDiTesto 103"/>
            <p:cNvSpPr txBox="1"/>
            <p:nvPr/>
          </p:nvSpPr>
          <p:spPr>
            <a:xfrm>
              <a:off x="8605758" y="2560875"/>
              <a:ext cx="482568" cy="276999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LOW</a:t>
              </a: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50655" y="1161477"/>
            <a:ext cx="2014888" cy="943221"/>
            <a:chOff x="350655" y="1161477"/>
            <a:chExt cx="2014888" cy="943221"/>
          </a:xfrm>
        </p:grpSpPr>
        <p:sp>
          <p:nvSpPr>
            <p:cNvPr id="77" name="Rettangolo arrotondato 76"/>
            <p:cNvSpPr/>
            <p:nvPr/>
          </p:nvSpPr>
          <p:spPr>
            <a:xfrm>
              <a:off x="350655" y="1600642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400703" y="1161477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449268" y="1161477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908014" y="2104698"/>
            <a:ext cx="450085" cy="686781"/>
            <a:chOff x="908014" y="2104698"/>
            <a:chExt cx="450085" cy="686781"/>
          </a:xfrm>
        </p:grpSpPr>
        <p:cxnSp>
          <p:nvCxnSpPr>
            <p:cNvPr id="125" name="Connettore 2 124"/>
            <p:cNvCxnSpPr>
              <a:stCxn id="109" idx="0"/>
              <a:endCxn id="77" idx="2"/>
            </p:cNvCxnSpPr>
            <p:nvPr/>
          </p:nvCxnSpPr>
          <p:spPr>
            <a:xfrm flipV="1">
              <a:off x="1353939" y="2104698"/>
              <a:ext cx="4160" cy="686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asellaDiTesto 128"/>
            <p:cNvSpPr txBox="1"/>
            <p:nvPr/>
          </p:nvSpPr>
          <p:spPr>
            <a:xfrm>
              <a:off x="908014" y="2185542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6752652" y="2124097"/>
            <a:ext cx="430943" cy="628673"/>
            <a:chOff x="6752652" y="2124097"/>
            <a:chExt cx="430943" cy="628673"/>
          </a:xfrm>
        </p:grpSpPr>
        <p:cxnSp>
          <p:nvCxnSpPr>
            <p:cNvPr id="107" name="Connettore 2 106"/>
            <p:cNvCxnSpPr>
              <a:stCxn id="81" idx="2"/>
              <a:endCxn id="96" idx="0"/>
            </p:cNvCxnSpPr>
            <p:nvPr/>
          </p:nvCxnSpPr>
          <p:spPr>
            <a:xfrm>
              <a:off x="7183595" y="2124097"/>
              <a:ext cx="0" cy="628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sellaDiTesto 129"/>
            <p:cNvSpPr txBox="1"/>
            <p:nvPr/>
          </p:nvSpPr>
          <p:spPr>
            <a:xfrm>
              <a:off x="6752652" y="2191800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576202" y="2733543"/>
            <a:ext cx="2352412" cy="1006396"/>
            <a:chOff x="576202" y="2733543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576202" y="2791479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761600" y="3328673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253" y="2733543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o 4"/>
          <p:cNvGrpSpPr/>
          <p:nvPr/>
        </p:nvGrpSpPr>
        <p:grpSpPr>
          <a:xfrm>
            <a:off x="5760058" y="2714670"/>
            <a:ext cx="2123625" cy="955630"/>
            <a:chOff x="5760058" y="2714670"/>
            <a:chExt cx="2123625" cy="955630"/>
          </a:xfrm>
        </p:grpSpPr>
        <p:sp>
          <p:nvSpPr>
            <p:cNvPr id="96" name="Rettangolo arrotondato 95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98" name="Rettangolo arrotondato 97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uppo 30"/>
          <p:cNvGrpSpPr/>
          <p:nvPr/>
        </p:nvGrpSpPr>
        <p:grpSpPr>
          <a:xfrm>
            <a:off x="369551" y="4174156"/>
            <a:ext cx="2321469" cy="1293157"/>
            <a:chOff x="3138000" y="4151998"/>
            <a:chExt cx="2321469" cy="1293157"/>
          </a:xfrm>
        </p:grpSpPr>
        <p:sp>
          <p:nvSpPr>
            <p:cNvPr id="131" name="Rettangolo 130"/>
            <p:cNvSpPr/>
            <p:nvPr/>
          </p:nvSpPr>
          <p:spPr>
            <a:xfrm>
              <a:off x="3138000" y="4151998"/>
              <a:ext cx="232146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 err="1"/>
                <a:t>MainBlsModelWithGui</a:t>
              </a:r>
              <a:endParaRPr lang="en-GB" dirty="0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342" y="4548051"/>
              <a:ext cx="864566" cy="89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uppo 134"/>
          <p:cNvGrpSpPr/>
          <p:nvPr/>
        </p:nvGrpSpPr>
        <p:grpSpPr>
          <a:xfrm>
            <a:off x="7976188" y="2951175"/>
            <a:ext cx="914400" cy="914400"/>
            <a:chOff x="7998922" y="2800130"/>
            <a:chExt cx="914400" cy="914400"/>
          </a:xfrm>
        </p:grpSpPr>
        <p:grpSp>
          <p:nvGrpSpPr>
            <p:cNvPr id="136" name="Gruppo 135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138" name="Nuvola 137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CasellaDiTesto 138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137" name="CasellaDiTesto 13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" name="Rettangolo 6"/>
          <p:cNvSpPr/>
          <p:nvPr/>
        </p:nvSpPr>
        <p:spPr>
          <a:xfrm>
            <a:off x="91834" y="519067"/>
            <a:ext cx="18485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chemeClr val="dk1"/>
                </a:solidFill>
              </a:rPr>
              <a:t>MainBlsOOModel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9" name="Connettore 1 8"/>
          <p:cNvCxnSpPr/>
          <p:nvPr/>
        </p:nvCxnSpPr>
        <p:spPr>
          <a:xfrm>
            <a:off x="251520" y="888399"/>
            <a:ext cx="0" cy="1442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6628087" y="4174156"/>
            <a:ext cx="229261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OO Design </a:t>
            </a:r>
            <a:r>
              <a:rPr lang="it-IT" dirty="0" err="1" smtClean="0"/>
              <a:t>Patterns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8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75049" y="703221"/>
            <a:ext cx="742998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public  class </a:t>
            </a:r>
            <a:r>
              <a:rPr lang="en-GB" sz="2400" b="1" dirty="0" err="1">
                <a:solidFill>
                  <a:srgbClr val="0070C0"/>
                </a:solidFill>
              </a:rPr>
              <a:t>LedResource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1600" b="1" dirty="0"/>
              <a:t>extends </a:t>
            </a:r>
            <a:r>
              <a:rPr lang="en-GB" sz="2400" dirty="0" err="1"/>
              <a:t>CoapGofObservableResource</a:t>
            </a:r>
            <a:r>
              <a:rPr lang="en-GB" sz="2400" b="1" dirty="0"/>
              <a:t> </a:t>
            </a:r>
            <a:r>
              <a:rPr lang="en-GB" sz="1600" b="1" dirty="0"/>
              <a:t>{</a:t>
            </a:r>
          </a:p>
          <a:p>
            <a:r>
              <a:rPr lang="en-GB" sz="1600" b="1" dirty="0"/>
              <a:t>public static final String </a:t>
            </a:r>
            <a:r>
              <a:rPr lang="en-GB" sz="1600" b="1" i="1" dirty="0" err="1"/>
              <a:t>resourcePath</a:t>
            </a:r>
            <a:r>
              <a:rPr lang="en-GB" sz="1600" b="1" i="1" dirty="0"/>
              <a:t> = "led";</a:t>
            </a:r>
          </a:p>
          <a:p>
            <a:r>
              <a:rPr lang="en-GB" sz="1600" b="1" dirty="0" smtClean="0"/>
              <a:t>private </a:t>
            </a:r>
            <a:r>
              <a:rPr lang="en-GB" sz="1600" b="1" dirty="0"/>
              <a:t>String value = "false";</a:t>
            </a:r>
          </a:p>
          <a:p>
            <a:r>
              <a:rPr lang="en-GB" sz="1600" dirty="0" smtClean="0"/>
              <a:t>    </a:t>
            </a:r>
            <a:r>
              <a:rPr lang="en-GB" sz="1600" b="1" dirty="0"/>
              <a:t>public </a:t>
            </a:r>
            <a:r>
              <a:rPr lang="en-GB" sz="1600" b="1" dirty="0" err="1"/>
              <a:t>LedResource</a:t>
            </a:r>
            <a:r>
              <a:rPr lang="en-GB" sz="1600" b="1" dirty="0"/>
              <a:t>() {</a:t>
            </a:r>
          </a:p>
          <a:p>
            <a:r>
              <a:rPr lang="en-GB" sz="1600" dirty="0"/>
              <a:t>        </a:t>
            </a:r>
            <a:r>
              <a:rPr lang="en-GB" sz="1600" b="1" dirty="0"/>
              <a:t>super(</a:t>
            </a:r>
            <a:r>
              <a:rPr lang="en-GB" sz="1600" b="1" i="1" dirty="0" err="1"/>
              <a:t>resourcePath</a:t>
            </a:r>
            <a:r>
              <a:rPr lang="en-GB" sz="1600" b="1" i="1" dirty="0"/>
              <a:t>);</a:t>
            </a:r>
          </a:p>
          <a:p>
            <a:r>
              <a:rPr lang="en-GB" sz="1600" dirty="0"/>
              <a:t>    </a:t>
            </a:r>
            <a:r>
              <a:rPr lang="en-GB" sz="1600" dirty="0" smtClean="0"/>
              <a:t>}  </a:t>
            </a:r>
            <a:endParaRPr lang="en-GB" sz="1600" dirty="0"/>
          </a:p>
          <a:p>
            <a:r>
              <a:rPr lang="en-GB" sz="1600" dirty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b="1" dirty="0" smtClean="0">
                <a:solidFill>
                  <a:srgbClr val="00B0F0"/>
                </a:solidFill>
              </a:rPr>
              <a:t>    </a:t>
            </a:r>
            <a:r>
              <a:rPr lang="en-GB" b="1" dirty="0">
                <a:solidFill>
                  <a:srgbClr val="00B0F0"/>
                </a:solidFill>
              </a:rPr>
              <a:t>public void </a:t>
            </a:r>
            <a:r>
              <a:rPr lang="en-GB" b="1" dirty="0" err="1">
                <a:solidFill>
                  <a:srgbClr val="00B0F0"/>
                </a:solidFill>
              </a:rPr>
              <a:t>handleGET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CoapExchange</a:t>
            </a:r>
            <a:r>
              <a:rPr lang="en-GB" b="1" dirty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dirty="0" smtClean="0"/>
              <a:t>	</a:t>
            </a:r>
            <a:r>
              <a:rPr lang="en-GB" sz="1600" dirty="0" err="1" smtClean="0"/>
              <a:t>exchange.respond</a:t>
            </a:r>
            <a:r>
              <a:rPr lang="en-GB" sz="1600" dirty="0"/>
              <a:t>( value 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 smtClean="0"/>
              <a:t> </a:t>
            </a:r>
            <a:r>
              <a:rPr lang="en-GB" sz="1600" dirty="0">
                <a:solidFill>
                  <a:srgbClr val="92D050"/>
                </a:solidFill>
              </a:rPr>
              <a:t>@Override //</a:t>
            </a:r>
            <a:r>
              <a:rPr lang="en-GB" sz="1600" dirty="0" err="1" smtClean="0">
                <a:solidFill>
                  <a:srgbClr val="92D050"/>
                </a:solidFill>
              </a:rPr>
              <a:t>CoapResource</a:t>
            </a:r>
            <a:endParaRPr lang="en-GB" sz="1600" dirty="0" smtClean="0">
              <a:solidFill>
                <a:srgbClr val="92D050"/>
              </a:solidFill>
            </a:endParaRPr>
          </a:p>
          <a:p>
            <a:r>
              <a:rPr lang="en-GB" sz="1600" dirty="0" smtClean="0"/>
              <a:t>    </a:t>
            </a:r>
            <a:r>
              <a:rPr lang="en-GB" b="1" dirty="0">
                <a:solidFill>
                  <a:srgbClr val="00B0F0"/>
                </a:solidFill>
              </a:rPr>
              <a:t>public  void </a:t>
            </a:r>
            <a:r>
              <a:rPr lang="en-GB" b="1" dirty="0" err="1">
                <a:solidFill>
                  <a:srgbClr val="00B0F0"/>
                </a:solidFill>
              </a:rPr>
              <a:t>handlePUT</a:t>
            </a:r>
            <a:r>
              <a:rPr lang="en-GB" b="1" dirty="0">
                <a:solidFill>
                  <a:srgbClr val="00B0F0"/>
                </a:solidFill>
              </a:rPr>
              <a:t>(</a:t>
            </a:r>
            <a:r>
              <a:rPr lang="en-GB" b="1" dirty="0" err="1">
                <a:solidFill>
                  <a:srgbClr val="00B0F0"/>
                </a:solidFill>
              </a:rPr>
              <a:t>CoapExchange</a:t>
            </a:r>
            <a:r>
              <a:rPr lang="en-GB" b="1" dirty="0">
                <a:solidFill>
                  <a:srgbClr val="00B0F0"/>
                </a:solidFill>
              </a:rPr>
              <a:t> exchange) {</a:t>
            </a:r>
          </a:p>
          <a:p>
            <a:r>
              <a:rPr lang="en-GB" sz="1600" b="1" dirty="0" smtClean="0"/>
              <a:t>    try </a:t>
            </a:r>
            <a:r>
              <a:rPr lang="en-GB" sz="1600" b="1" dirty="0"/>
              <a:t>{</a:t>
            </a:r>
          </a:p>
          <a:p>
            <a:r>
              <a:rPr lang="en-GB" sz="1600" dirty="0"/>
              <a:t>       </a:t>
            </a:r>
            <a:r>
              <a:rPr lang="en-GB" sz="1600" dirty="0" smtClean="0"/>
              <a:t>    </a:t>
            </a:r>
            <a:r>
              <a:rPr lang="en-GB" sz="1600" dirty="0"/>
              <a:t>value = </a:t>
            </a:r>
            <a:r>
              <a:rPr lang="en-GB" sz="1600" dirty="0" err="1"/>
              <a:t>exchange.getRequestText</a:t>
            </a:r>
            <a:r>
              <a:rPr lang="en-GB" sz="1600" dirty="0" smtClean="0"/>
              <a:t>();</a:t>
            </a:r>
            <a:endParaRPr lang="en-GB" sz="1600" u="sng" dirty="0"/>
          </a:p>
          <a:p>
            <a:r>
              <a:rPr lang="en-GB" sz="1600" dirty="0"/>
              <a:t> </a:t>
            </a:r>
            <a:r>
              <a:rPr lang="en-GB" sz="1600" dirty="0" smtClean="0"/>
              <a:t>           </a:t>
            </a:r>
            <a:r>
              <a:rPr lang="en-GB" sz="1600" dirty="0" err="1" smtClean="0"/>
              <a:t>setValue</a:t>
            </a:r>
            <a:r>
              <a:rPr lang="en-GB" sz="1600" dirty="0" smtClean="0"/>
              <a:t>(value</a:t>
            </a:r>
            <a:r>
              <a:rPr lang="en-GB" sz="1600" dirty="0"/>
              <a:t>);</a:t>
            </a:r>
          </a:p>
          <a:p>
            <a:r>
              <a:rPr lang="en-GB" sz="1600" dirty="0"/>
              <a:t>            </a:t>
            </a:r>
            <a:r>
              <a:rPr lang="en-GB" sz="1600" dirty="0" err="1"/>
              <a:t>exchange.respond</a:t>
            </a:r>
            <a:r>
              <a:rPr lang="en-GB" sz="1600" dirty="0"/>
              <a:t>(</a:t>
            </a:r>
            <a:r>
              <a:rPr lang="en-GB" sz="1600" b="1" i="1" dirty="0"/>
              <a:t>CHANGED,  value);</a:t>
            </a:r>
          </a:p>
          <a:p>
            <a:r>
              <a:rPr lang="en-GB" sz="1600" dirty="0"/>
              <a:t>        } </a:t>
            </a:r>
            <a:r>
              <a:rPr lang="en-GB" sz="1600" b="1" dirty="0"/>
              <a:t>catch (Exception e) {</a:t>
            </a:r>
          </a:p>
          <a:p>
            <a:r>
              <a:rPr lang="en-GB" sz="1600" dirty="0" smtClean="0"/>
              <a:t>              </a:t>
            </a:r>
            <a:r>
              <a:rPr lang="en-GB" sz="1600" dirty="0" err="1" smtClean="0"/>
              <a:t>exchange.respond</a:t>
            </a:r>
            <a:r>
              <a:rPr lang="en-GB" sz="1600" dirty="0" smtClean="0"/>
              <a:t>(</a:t>
            </a:r>
            <a:r>
              <a:rPr lang="en-GB" sz="1600" b="1" i="1" dirty="0" smtClean="0"/>
              <a:t>BAD_REQUEST</a:t>
            </a:r>
            <a:r>
              <a:rPr lang="en-GB" sz="1600" b="1" i="1" dirty="0"/>
              <a:t>, "Invalid String");</a:t>
            </a:r>
          </a:p>
          <a:p>
            <a:r>
              <a:rPr lang="en-GB" sz="1600" dirty="0"/>
              <a:t>        </a:t>
            </a:r>
            <a:r>
              <a:rPr lang="en-GB" sz="1600" dirty="0" smtClean="0"/>
              <a:t>}    </a:t>
            </a:r>
          </a:p>
          <a:p>
            <a:r>
              <a:rPr lang="en-GB" sz="1600" dirty="0" smtClean="0"/>
              <a:t>   }  </a:t>
            </a:r>
          </a:p>
          <a:p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5" name="Rettangolo 4"/>
          <p:cNvSpPr/>
          <p:nvPr/>
        </p:nvSpPr>
        <p:spPr>
          <a:xfrm>
            <a:off x="5296476" y="2996952"/>
            <a:ext cx="384752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B050"/>
                </a:solidFill>
              </a:rPr>
              <a:t>@</a:t>
            </a:r>
            <a:r>
              <a:rPr lang="en-GB" sz="1600" dirty="0" smtClean="0">
                <a:solidFill>
                  <a:srgbClr val="00B050"/>
                </a:solidFill>
              </a:rPr>
              <a:t>Override //</a:t>
            </a:r>
            <a:r>
              <a:rPr lang="en-GB" sz="1600" dirty="0">
                <a:solidFill>
                  <a:srgbClr val="00B050"/>
                </a:solidFill>
              </a:rPr>
              <a:t> </a:t>
            </a:r>
            <a:r>
              <a:rPr lang="en-GB" sz="1600" dirty="0" err="1">
                <a:solidFill>
                  <a:srgbClr val="00B050"/>
                </a:solidFill>
              </a:rPr>
              <a:t>CoapGofObservableResource</a:t>
            </a:r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b="1" dirty="0" smtClean="0"/>
              <a:t>public </a:t>
            </a:r>
            <a:r>
              <a:rPr lang="en-GB" sz="1600" b="1" dirty="0"/>
              <a:t>void </a:t>
            </a:r>
            <a:r>
              <a:rPr lang="en-GB" sz="1600" b="1" dirty="0" err="1"/>
              <a:t>setValue</a:t>
            </a:r>
            <a:r>
              <a:rPr lang="en-GB" sz="1600" b="1" dirty="0"/>
              <a:t>(String v) {</a:t>
            </a:r>
          </a:p>
          <a:p>
            <a:r>
              <a:rPr lang="en-GB" sz="1600" dirty="0"/>
              <a:t>   </a:t>
            </a:r>
            <a:r>
              <a:rPr lang="en-GB" sz="1600" dirty="0" smtClean="0"/>
              <a:t>value </a:t>
            </a:r>
            <a:r>
              <a:rPr lang="en-GB" sz="1600" dirty="0"/>
              <a:t>= v ;</a:t>
            </a:r>
          </a:p>
          <a:p>
            <a:r>
              <a:rPr lang="en-GB" sz="1600" dirty="0"/>
              <a:t>  </a:t>
            </a:r>
            <a:r>
              <a:rPr lang="en-GB" sz="1600" dirty="0" smtClean="0"/>
              <a:t> update(value);//notify </a:t>
            </a:r>
            <a:r>
              <a:rPr lang="en-GB" sz="1600" dirty="0"/>
              <a:t>the GOF observer</a:t>
            </a:r>
          </a:p>
          <a:p>
            <a:r>
              <a:rPr lang="en-GB" sz="1600" dirty="0"/>
              <a:t> </a:t>
            </a: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191" y="75982"/>
            <a:ext cx="696017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</a:t>
            </a:r>
            <a:r>
              <a:rPr lang="it-IT" sz="2800" dirty="0" smtClean="0"/>
              <a:t> The </a:t>
            </a:r>
            <a:r>
              <a:rPr lang="it-IT" sz="2800" dirty="0" err="1" smtClean="0"/>
              <a:t>resource</a:t>
            </a:r>
            <a:r>
              <a:rPr lang="it-IT" sz="2800" dirty="0" smtClean="0"/>
              <a:t> IS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7236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31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6174860" y="3771416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arrotondato 29"/>
          <p:cNvSpPr/>
          <p:nvPr/>
        </p:nvSpPr>
        <p:spPr>
          <a:xfrm>
            <a:off x="5028521" y="4233423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SomeResourceGofObserver</a:t>
            </a:r>
            <a:endParaRPr lang="en-GB" sz="16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137885" y="3123344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ResourceLocalGofObserver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5168961" y="2784790"/>
            <a:ext cx="24931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 smtClean="0"/>
              <a:t>IResourceLocalGofObserver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2560388" y="2153783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5" name="Gruppo 4"/>
          <p:cNvGrpSpPr/>
          <p:nvPr/>
        </p:nvGrpSpPr>
        <p:grpSpPr>
          <a:xfrm>
            <a:off x="1783080" y="2620130"/>
            <a:ext cx="2388858" cy="2249160"/>
            <a:chOff x="1798199" y="1340100"/>
            <a:chExt cx="2388858" cy="2249160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SomeResource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Connettore 4 19"/>
          <p:cNvCxnSpPr/>
          <p:nvPr/>
        </p:nvCxnSpPr>
        <p:spPr>
          <a:xfrm>
            <a:off x="3797362" y="4545254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884305" y="4616244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6903993" y="4926585"/>
            <a:ext cx="788824" cy="272100"/>
            <a:chOff x="346851" y="5561985"/>
            <a:chExt cx="788824" cy="272100"/>
          </a:xfrm>
        </p:grpSpPr>
        <p:sp>
          <p:nvSpPr>
            <p:cNvPr id="24" name="Figura a mano libera 23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>
              <a:stCxn id="24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tangolo 25"/>
          <p:cNvSpPr/>
          <p:nvPr/>
        </p:nvSpPr>
        <p:spPr>
          <a:xfrm>
            <a:off x="7111514" y="5133677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83803" y="4080160"/>
            <a:ext cx="914400" cy="914400"/>
            <a:chOff x="411929" y="778914"/>
            <a:chExt cx="914400" cy="914400"/>
          </a:xfrm>
        </p:grpSpPr>
        <p:sp>
          <p:nvSpPr>
            <p:cNvPr id="40" name="Nuvola 3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cxnSp>
        <p:nvCxnSpPr>
          <p:cNvPr id="43" name="Connettore 4 42"/>
          <p:cNvCxnSpPr>
            <a:stCxn id="30" idx="3"/>
            <a:endCxn id="40" idx="2"/>
          </p:cNvCxnSpPr>
          <p:nvPr/>
        </p:nvCxnSpPr>
        <p:spPr>
          <a:xfrm flipV="1">
            <a:off x="7692817" y="4537360"/>
            <a:ext cx="293822" cy="2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111425" y="4284441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PHYSICAL</a:t>
            </a:r>
          </a:p>
          <a:p>
            <a:r>
              <a:rPr lang="it-IT" sz="1200" dirty="0" smtClean="0"/>
              <a:t>DEVICE</a:t>
            </a:r>
            <a:endParaRPr lang="en-GB" sz="1200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530592" y="5552121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6" name="Connettore 4 45"/>
          <p:cNvCxnSpPr>
            <a:stCxn id="30" idx="2"/>
            <a:endCxn id="45" idx="0"/>
          </p:cNvCxnSpPr>
          <p:nvPr/>
        </p:nvCxnSpPr>
        <p:spPr>
          <a:xfrm rot="5400000">
            <a:off x="6018738" y="5210190"/>
            <a:ext cx="670626" cy="1323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olo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mtClean="0"/>
              <a:t>Observable (CoAP) resource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990230" y="1815229"/>
            <a:ext cx="950709" cy="338554"/>
          </a:xfrm>
          <a:prstGeom prst="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/>
              <a:t>Resource</a:t>
            </a:r>
            <a:endParaRPr lang="en-GB" sz="1600" dirty="0"/>
          </a:p>
        </p:txBody>
      </p:sp>
      <p:grpSp>
        <p:nvGrpSpPr>
          <p:cNvPr id="54" name="Gruppo 53"/>
          <p:cNvGrpSpPr/>
          <p:nvPr/>
        </p:nvGrpSpPr>
        <p:grpSpPr>
          <a:xfrm>
            <a:off x="2080370" y="2251366"/>
            <a:ext cx="180020" cy="456728"/>
            <a:chOff x="7020272" y="1376336"/>
            <a:chExt cx="180020" cy="456728"/>
          </a:xfrm>
        </p:grpSpPr>
        <p:sp>
          <p:nvSpPr>
            <p:cNvPr id="55" name="Triangolo isoscele 5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Connettore 1 5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ttangolo 59"/>
          <p:cNvSpPr/>
          <p:nvPr/>
        </p:nvSpPr>
        <p:spPr>
          <a:xfrm>
            <a:off x="5525785" y="1912812"/>
            <a:ext cx="1797928" cy="338554"/>
          </a:xfrm>
          <a:prstGeom prst="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ResourceLObserver</a:t>
            </a:r>
            <a:endParaRPr lang="en-GB" sz="1600" dirty="0"/>
          </a:p>
        </p:txBody>
      </p:sp>
      <p:grpSp>
        <p:nvGrpSpPr>
          <p:cNvPr id="61" name="Gruppo 60"/>
          <p:cNvGrpSpPr/>
          <p:nvPr/>
        </p:nvGrpSpPr>
        <p:grpSpPr>
          <a:xfrm>
            <a:off x="6334739" y="2260106"/>
            <a:ext cx="180020" cy="456728"/>
            <a:chOff x="7020272" y="1376336"/>
            <a:chExt cx="180020" cy="456728"/>
          </a:xfrm>
        </p:grpSpPr>
        <p:sp>
          <p:nvSpPr>
            <p:cNvPr id="62" name="Triangolo isoscele 61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ttore 1 62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9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1" grpId="0" animBg="1"/>
      <p:bldP spid="86" grpId="0" animBg="1"/>
      <p:bldP spid="21" grpId="0"/>
      <p:bldP spid="26" grpId="0"/>
      <p:bldP spid="45" grpId="0" animBg="1"/>
      <p:bldP spid="53" grpId="0" animBg="1"/>
      <p:bldP spid="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234176" y="1414260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969441" y="3780929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LedResource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62291" y="2735727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CoapGofObservableResource</a:t>
            </a:r>
            <a:endParaRPr lang="en-GB" sz="14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54071" y="3430285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1724427" y="3423359"/>
            <a:ext cx="180020" cy="456728"/>
            <a:chOff x="7020272" y="1376336"/>
            <a:chExt cx="180020" cy="456728"/>
          </a:xfrm>
        </p:grpSpPr>
        <p:sp>
          <p:nvSpPr>
            <p:cNvPr id="15" name="Triangolo isoscele 1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81173" y="3746923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62291" y="2397173"/>
            <a:ext cx="123123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IResourceIot</a:t>
            </a:r>
            <a:endParaRPr lang="en-GB" sz="1600" dirty="0"/>
          </a:p>
        </p:txBody>
      </p:sp>
      <p:cxnSp>
        <p:nvCxnSpPr>
          <p:cNvPr id="26" name="Connettore 4 25"/>
          <p:cNvCxnSpPr>
            <a:stCxn id="30" idx="3"/>
            <a:endCxn id="20" idx="2"/>
          </p:cNvCxnSpPr>
          <p:nvPr/>
        </p:nvCxnSpPr>
        <p:spPr>
          <a:xfrm flipV="1">
            <a:off x="6672028" y="4204123"/>
            <a:ext cx="911981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4007732" y="3892292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LedAsGuiPluginObserver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>
            <a:off x="2776573" y="4104965"/>
            <a:ext cx="1231159" cy="11136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863516" y="4275113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4117096" y="2782213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ResourceLocalGofObserver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4148172" y="2443659"/>
            <a:ext cx="249318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 smtClean="0"/>
              <a:t>IResourceLocalGofObserver</a:t>
            </a:r>
            <a:endParaRPr lang="en-GB" sz="1600" dirty="0"/>
          </a:p>
        </p:txBody>
      </p:sp>
      <p:grpSp>
        <p:nvGrpSpPr>
          <p:cNvPr id="52" name="Gruppo 51"/>
          <p:cNvGrpSpPr/>
          <p:nvPr/>
        </p:nvGrpSpPr>
        <p:grpSpPr>
          <a:xfrm>
            <a:off x="465323" y="5764875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494631" y="4818597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88219" y="5292420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0"/>
            <a:endCxn id="51" idx="3"/>
          </p:cNvCxnSpPr>
          <p:nvPr/>
        </p:nvCxnSpPr>
        <p:spPr>
          <a:xfrm rot="5400000" flipH="1" flipV="1">
            <a:off x="744201" y="5255563"/>
            <a:ext cx="912606" cy="1131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3"/>
            <a:endCxn id="4" idx="2"/>
          </p:cNvCxnSpPr>
          <p:nvPr/>
        </p:nvCxnSpPr>
        <p:spPr>
          <a:xfrm rot="5400000" flipH="1" flipV="1">
            <a:off x="1351626" y="4334448"/>
            <a:ext cx="426828" cy="615934"/>
          </a:xfrm>
          <a:prstGeom prst="bentConnector3">
            <a:avLst>
              <a:gd name="adj1" fmla="val 39335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1539599" y="1812652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87" name="Gruppo 86"/>
          <p:cNvGrpSpPr/>
          <p:nvPr/>
        </p:nvGrpSpPr>
        <p:grpSpPr>
          <a:xfrm>
            <a:off x="2305852" y="2278999"/>
            <a:ext cx="180020" cy="456728"/>
            <a:chOff x="7020272" y="1376336"/>
            <a:chExt cx="180020" cy="456728"/>
          </a:xfrm>
        </p:grpSpPr>
        <p:sp>
          <p:nvSpPr>
            <p:cNvPr id="88" name="Triangolo isoscele 87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Connettore 1 88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ttore 1 106"/>
          <p:cNvCxnSpPr>
            <a:stCxn id="51" idx="0"/>
          </p:cNvCxnSpPr>
          <p:nvPr/>
        </p:nvCxnSpPr>
        <p:spPr>
          <a:xfrm>
            <a:off x="3726564" y="1414260"/>
            <a:ext cx="1" cy="34576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7708795" y="3951204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PHYSICAL</a:t>
            </a:r>
          </a:p>
          <a:p>
            <a:r>
              <a:rPr lang="it-IT" sz="1200" dirty="0" smtClean="0"/>
              <a:t>DEVICE</a:t>
            </a:r>
            <a:endParaRPr lang="en-GB" sz="1200" dirty="0"/>
          </a:p>
        </p:txBody>
      </p:sp>
      <p:sp>
        <p:nvSpPr>
          <p:cNvPr id="42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 smtClean="0"/>
              <a:t>Led </a:t>
            </a:r>
            <a:r>
              <a:rPr lang="it-IT" dirty="0" err="1" smtClean="0"/>
              <a:t>Thing</a:t>
            </a:r>
            <a:endParaRPr lang="en-GB" dirty="0"/>
          </a:p>
        </p:txBody>
      </p:sp>
      <p:sp>
        <p:nvSpPr>
          <p:cNvPr id="45" name="Rettangolo 44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46" name="Rettangolo 45"/>
          <p:cNvSpPr/>
          <p:nvPr/>
        </p:nvSpPr>
        <p:spPr>
          <a:xfrm>
            <a:off x="6173649" y="5091373"/>
            <a:ext cx="13794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LedResource</a:t>
            </a:r>
            <a:endParaRPr lang="en-GB" dirty="0"/>
          </a:p>
        </p:txBody>
      </p:sp>
      <p:sp>
        <p:nvSpPr>
          <p:cNvPr id="50" name="Rettangolo 49"/>
          <p:cNvSpPr/>
          <p:nvPr/>
        </p:nvSpPr>
        <p:spPr>
          <a:xfrm>
            <a:off x="6181489" y="5558771"/>
            <a:ext cx="10374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LedThing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120176" y="177392"/>
            <a:ext cx="5123905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LedResource</a:t>
            </a:r>
            <a:r>
              <a:rPr lang="en-GB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Risponde alle richieste GET/PUT per </a:t>
            </a:r>
            <a:r>
              <a:rPr lang="it-IT" sz="1400" dirty="0" err="1" smtClean="0"/>
              <a:t>url</a:t>
            </a:r>
            <a:r>
              <a:rPr lang="it-IT" sz="1400" dirty="0" smtClean="0"/>
              <a:t>=/Led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GB" sz="1400" dirty="0" err="1"/>
              <a:t>modifica</a:t>
            </a:r>
            <a:r>
              <a:rPr lang="en-GB" sz="1400" dirty="0"/>
              <a:t> </a:t>
            </a:r>
            <a:r>
              <a:rPr lang="en-GB" sz="1400" dirty="0" smtClean="0"/>
              <a:t>lo </a:t>
            </a:r>
            <a:r>
              <a:rPr lang="en-GB" sz="1400" dirty="0" err="1" smtClean="0"/>
              <a:t>stato</a:t>
            </a:r>
            <a:r>
              <a:rPr lang="en-GB" sz="1400" dirty="0" smtClean="0"/>
              <a:t> del Led </a:t>
            </a:r>
            <a:r>
              <a:rPr lang="it-IT" sz="1400" dirty="0"/>
              <a:t>in risposta a una PUT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agisce come </a:t>
            </a:r>
            <a:r>
              <a:rPr lang="it-IT" sz="1400" dirty="0" err="1" smtClean="0"/>
              <a:t>observable</a:t>
            </a:r>
            <a:r>
              <a:rPr lang="it-IT" sz="1400" dirty="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al led concreto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ai clienti </a:t>
            </a:r>
            <a:r>
              <a:rPr lang="it-IT" sz="1400" dirty="0" err="1" smtClean="0"/>
              <a:t>Coap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Pubblica via MQTT le modifiche di stato sulla </a:t>
            </a:r>
            <a:r>
              <a:rPr lang="it-IT" sz="1400" dirty="0" err="1" smtClean="0"/>
              <a:t>topic</a:t>
            </a:r>
            <a:r>
              <a:rPr lang="it-IT" sz="1400" dirty="0" smtClean="0"/>
              <a:t> </a:t>
            </a:r>
            <a:r>
              <a:rPr lang="it-IT" sz="1400" b="1" dirty="0" err="1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unibo</a:t>
            </a:r>
            <a:r>
              <a:rPr lang="it-IT" sz="1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/bls18.</a:t>
            </a:r>
            <a:r>
              <a:rPr lang="it-IT" sz="1400" dirty="0" smtClean="0"/>
              <a:t>  </a:t>
            </a:r>
            <a:endParaRPr lang="en-GB" sz="1400" dirty="0"/>
          </a:p>
        </p:txBody>
      </p:sp>
      <p:cxnSp>
        <p:nvCxnSpPr>
          <p:cNvPr id="59" name="Connettore 4 58"/>
          <p:cNvCxnSpPr>
            <a:endCxn id="58" idx="1"/>
          </p:cNvCxnSpPr>
          <p:nvPr/>
        </p:nvCxnSpPr>
        <p:spPr>
          <a:xfrm rot="16200000" flipH="1">
            <a:off x="2030108" y="4794754"/>
            <a:ext cx="1486795" cy="755287"/>
          </a:xfrm>
          <a:prstGeom prst="bentConnector2">
            <a:avLst/>
          </a:prstGeom>
          <a:ln w="28575">
            <a:solidFill>
              <a:srgbClr val="99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2088134" y="589223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grpSp>
        <p:nvGrpSpPr>
          <p:cNvPr id="25" name="Gruppo 24"/>
          <p:cNvGrpSpPr/>
          <p:nvPr/>
        </p:nvGrpSpPr>
        <p:grpSpPr>
          <a:xfrm>
            <a:off x="3151149" y="5529053"/>
            <a:ext cx="1633681" cy="770941"/>
            <a:chOff x="7553129" y="1274765"/>
            <a:chExt cx="1633681" cy="770941"/>
          </a:xfrm>
        </p:grpSpPr>
        <p:sp>
          <p:nvSpPr>
            <p:cNvPr id="58" name="Rettangolo arrotondato 57"/>
            <p:cNvSpPr/>
            <p:nvPr/>
          </p:nvSpPr>
          <p:spPr>
            <a:xfrm>
              <a:off x="7553129" y="1277310"/>
              <a:ext cx="1633681" cy="76839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rgbClr val="C00000"/>
                  </a:solidFill>
                </a:rPr>
                <a:t>MQTT Server</a:t>
              </a:r>
              <a:endParaRPr lang="en-GB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7723654" y="1274765"/>
              <a:ext cx="1206501" cy="257969"/>
            </a:xfrm>
            <a:prstGeom prst="rect">
              <a:avLst/>
            </a:prstGeom>
            <a:solidFill>
              <a:srgbClr val="1EE8D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u</a:t>
              </a:r>
              <a:r>
                <a:rPr lang="en-GB" sz="1400" dirty="0" err="1" smtClean="0"/>
                <a:t>nibo</a:t>
              </a:r>
              <a:r>
                <a:rPr lang="en-GB" sz="1400" dirty="0" smtClean="0"/>
                <a:t>/bls18</a:t>
              </a:r>
              <a:endParaRPr lang="en-GB" sz="1400" dirty="0"/>
            </a:p>
          </p:txBody>
        </p:sp>
      </p:grpSp>
      <p:sp>
        <p:nvSpPr>
          <p:cNvPr id="64" name="CasellaDiTesto 63"/>
          <p:cNvSpPr txBox="1"/>
          <p:nvPr/>
        </p:nvSpPr>
        <p:spPr>
          <a:xfrm>
            <a:off x="102646" y="3352012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5683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868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1264296" y="1353867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33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213332" y="4142476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433210" y="5657996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47551" y="5667336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2141139" y="6141159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0433" y="5385916"/>
            <a:ext cx="2966251" cy="6414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3370831" y="4000063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792411" y="1752259"/>
            <a:ext cx="5909737" cy="3059303"/>
            <a:chOff x="1798199" y="873753"/>
            <a:chExt cx="5909737" cy="3059303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6189979" y="2491386"/>
              <a:ext cx="180020" cy="456728"/>
              <a:chOff x="7020272" y="1376336"/>
              <a:chExt cx="180020" cy="456728"/>
            </a:xfrm>
          </p:grpSpPr>
          <p:sp>
            <p:nvSpPr>
              <p:cNvPr id="10" name="Triangolo isoscele 9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onnettore 1 11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5043640" y="2953393"/>
              <a:ext cx="2664296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ButtonResourceGofObserver</a:t>
              </a:r>
              <a:endParaRPr lang="en-GB" sz="1400" dirty="0"/>
            </a:p>
          </p:txBody>
        </p:sp>
        <p:cxnSp>
          <p:nvCxnSpPr>
            <p:cNvPr id="32" name="Connettore 4 31"/>
            <p:cNvCxnSpPr>
              <a:stCxn id="4" idx="3"/>
              <a:endCxn id="30" idx="1"/>
            </p:cNvCxnSpPr>
            <p:nvPr/>
          </p:nvCxnSpPr>
          <p:spPr>
            <a:xfrm>
              <a:off x="3812481" y="3265224"/>
              <a:ext cx="1231159" cy="122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899424" y="3336214"/>
              <a:ext cx="702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update</a:t>
              </a:r>
            </a:p>
          </p:txBody>
        </p:sp>
        <p:sp>
          <p:nvSpPr>
            <p:cNvPr id="34" name="Rettangolo arrotondato 33"/>
            <p:cNvSpPr/>
            <p:nvPr/>
          </p:nvSpPr>
          <p:spPr>
            <a:xfrm>
              <a:off x="5153004" y="1843314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ResourceLocalObserver</a:t>
              </a:r>
              <a:endParaRPr lang="en-GB" sz="1400" dirty="0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5184080" y="1504760"/>
              <a:ext cx="21918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IResourceLocalObserver</a:t>
              </a:r>
              <a:endParaRPr lang="en-GB" sz="1600" dirty="0"/>
            </a:p>
          </p:txBody>
        </p:sp>
        <p:sp>
          <p:nvSpPr>
            <p:cNvPr id="86" name="Rettangolo arrotondato 85"/>
            <p:cNvSpPr/>
            <p:nvPr/>
          </p:nvSpPr>
          <p:spPr>
            <a:xfrm>
              <a:off x="2575507" y="873753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ttore 1 106"/>
            <p:cNvCxnSpPr/>
            <p:nvPr/>
          </p:nvCxnSpPr>
          <p:spPr>
            <a:xfrm>
              <a:off x="4762472" y="873753"/>
              <a:ext cx="1" cy="30593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o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dirty="0" smtClean="0"/>
              <a:t>Button </a:t>
            </a:r>
            <a:r>
              <a:rPr lang="it-IT" dirty="0" err="1" smtClean="0"/>
              <a:t>Thing</a:t>
            </a:r>
            <a:endParaRPr lang="en-GB" dirty="0"/>
          </a:p>
        </p:txBody>
      </p:sp>
      <p:sp>
        <p:nvSpPr>
          <p:cNvPr id="45" name="Rettangolo 44"/>
          <p:cNvSpPr/>
          <p:nvPr/>
        </p:nvSpPr>
        <p:spPr>
          <a:xfrm>
            <a:off x="281407" y="5016585"/>
            <a:ext cx="2012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ButtonAsGuiRestful</a:t>
            </a:r>
            <a:endParaRPr lang="en-GB" dirty="0"/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50" y="4294767"/>
            <a:ext cx="674361" cy="69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ettangolo 56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58" name="Rettangolo 57"/>
          <p:cNvSpPr/>
          <p:nvPr/>
        </p:nvSpPr>
        <p:spPr>
          <a:xfrm>
            <a:off x="6520934" y="5266418"/>
            <a:ext cx="16833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ButtonResource</a:t>
            </a:r>
            <a:endParaRPr lang="en-GB" dirty="0"/>
          </a:p>
        </p:txBody>
      </p:sp>
      <p:sp>
        <p:nvSpPr>
          <p:cNvPr id="59" name="Rettangolo 58"/>
          <p:cNvSpPr/>
          <p:nvPr/>
        </p:nvSpPr>
        <p:spPr>
          <a:xfrm>
            <a:off x="6528774" y="5733816"/>
            <a:ext cx="134132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ButtonThing</a:t>
            </a:r>
            <a:endParaRPr lang="en-GB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120176" y="177392"/>
            <a:ext cx="5123905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ButtonResource</a:t>
            </a:r>
            <a:r>
              <a:rPr lang="en-GB" sz="14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/>
              <a:t>Risponde alle richieste GET/PUT per </a:t>
            </a:r>
            <a:r>
              <a:rPr lang="it-IT" sz="1400" dirty="0" err="1" smtClean="0"/>
              <a:t>url</a:t>
            </a:r>
            <a:r>
              <a:rPr lang="it-IT" sz="1400" dirty="0" smtClean="0"/>
              <a:t>=/Led</a:t>
            </a:r>
          </a:p>
          <a:p>
            <a:pPr marL="342900" lvl="1" indent="-342900">
              <a:buFont typeface="+mj-lt"/>
              <a:buAutoNum type="arabicPeriod"/>
            </a:pPr>
            <a:r>
              <a:rPr lang="it-IT" sz="1400" dirty="0" smtClean="0"/>
              <a:t>agisce come </a:t>
            </a:r>
            <a:r>
              <a:rPr lang="it-IT" sz="1400" dirty="0" err="1" smtClean="0"/>
              <a:t>observable</a:t>
            </a:r>
            <a:r>
              <a:rPr lang="it-IT" sz="1400" dirty="0" smtClean="0"/>
              <a:t> 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</a:t>
            </a:r>
            <a:r>
              <a:rPr lang="it-IT" sz="1400" dirty="0"/>
              <a:t>ai clienti </a:t>
            </a:r>
            <a:r>
              <a:rPr lang="it-IT" sz="1400" dirty="0" err="1" smtClean="0"/>
              <a:t>Coap</a:t>
            </a:r>
            <a:endParaRPr lang="it-IT" sz="1400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it-IT" sz="1400" dirty="0" smtClean="0"/>
              <a:t>rispetto a osservatori GOF</a:t>
            </a:r>
            <a:r>
              <a:rPr lang="it-IT" sz="14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r>
              <a:rPr lang="it-IT" sz="1400" dirty="0" smtClean="0"/>
              <a:t>  </a:t>
            </a:r>
            <a:endParaRPr lang="en-GB" sz="1400" dirty="0"/>
          </a:p>
        </p:txBody>
      </p:sp>
      <p:sp>
        <p:nvSpPr>
          <p:cNvPr id="62" name="CasellaDiTesto 61"/>
          <p:cNvSpPr txBox="1"/>
          <p:nvPr/>
        </p:nvSpPr>
        <p:spPr>
          <a:xfrm>
            <a:off x="963572" y="3178300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8020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8108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 animBg="1"/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34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107504" y="944210"/>
            <a:ext cx="8968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C00000"/>
                </a:solidFill>
              </a:rPr>
              <a:t>model</a:t>
            </a:r>
            <a:r>
              <a:rPr lang="en-GB" sz="2000" dirty="0" smtClean="0"/>
              <a:t> </a:t>
            </a:r>
            <a:r>
              <a:rPr lang="en-GB" sz="2000" dirty="0"/>
              <a:t>is the representation of a </a:t>
            </a:r>
            <a:r>
              <a:rPr lang="en-GB" sz="2000" dirty="0" smtClean="0"/>
              <a:t>specific </a:t>
            </a:r>
            <a:r>
              <a:rPr lang="en-GB" sz="2000" dirty="0"/>
              <a:t>category of data, or entity, within the</a:t>
            </a:r>
          </a:p>
          <a:p>
            <a:r>
              <a:rPr lang="en-GB" sz="2000" dirty="0"/>
              <a:t>application. A Model should not know about the rest of the application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View</a:t>
            </a:r>
            <a:r>
              <a:rPr lang="en-GB" sz="2000" dirty="0"/>
              <a:t> </a:t>
            </a:r>
            <a:r>
              <a:rPr lang="en-GB" sz="2000" dirty="0" smtClean="0"/>
              <a:t>should contain </a:t>
            </a:r>
            <a:r>
              <a:rPr lang="en-GB" sz="2000" dirty="0"/>
              <a:t>logic for rendering structured data. The View should not have knowledge of the </a:t>
            </a:r>
            <a:r>
              <a:rPr lang="en-GB" sz="2000" dirty="0" smtClean="0"/>
              <a:t>rest of </a:t>
            </a:r>
            <a:r>
              <a:rPr lang="en-GB" sz="2000" dirty="0"/>
              <a:t>the application. </a:t>
            </a:r>
            <a:r>
              <a:rPr lang="en-GB" sz="2000" dirty="0"/>
              <a:t>A view engine (</a:t>
            </a:r>
            <a:r>
              <a:rPr lang="en-GB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EJS, PUG</a:t>
            </a:r>
            <a:r>
              <a:rPr lang="en-GB" sz="2000" dirty="0"/>
              <a:t>) can be </a:t>
            </a:r>
            <a:r>
              <a:rPr lang="en-GB" sz="2000" dirty="0" smtClean="0"/>
              <a:t>defined </a:t>
            </a:r>
            <a:r>
              <a:rPr lang="en-GB" sz="2000" dirty="0"/>
              <a:t>as a module that does the actual rendering of views.</a:t>
            </a:r>
          </a:p>
          <a:p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C00000"/>
                </a:solidFill>
              </a:rPr>
              <a:t>Controller</a:t>
            </a:r>
            <a:r>
              <a:rPr lang="en-GB" sz="2000" dirty="0"/>
              <a:t> uses the Models and Views to accept and handle </a:t>
            </a:r>
            <a:r>
              <a:rPr lang="en-GB" sz="2000" dirty="0" smtClean="0"/>
              <a:t>inputs and </a:t>
            </a:r>
            <a:r>
              <a:rPr lang="en-GB" sz="2000" dirty="0"/>
              <a:t>commands from the user. 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1600" dirty="0"/>
              <a:t>MVC server handles requests by delegating the work to proper </a:t>
            </a:r>
            <a:r>
              <a:rPr lang="en-GB" sz="1600" dirty="0" smtClean="0"/>
              <a:t>controllers. It </a:t>
            </a:r>
            <a:r>
              <a:rPr lang="en-GB" sz="1600" dirty="0"/>
              <a:t>may be a good idea to extract the business logic out to </a:t>
            </a:r>
            <a:r>
              <a:rPr lang="en-GB" sz="1600" dirty="0" smtClean="0"/>
              <a:t>a service </a:t>
            </a:r>
            <a:r>
              <a:rPr lang="en-GB" sz="1600" dirty="0"/>
              <a:t>class and treat the controller as a method of accepting and returning (http) requests</a:t>
            </a:r>
            <a:r>
              <a:rPr lang="en-GB" sz="1600" dirty="0" smtClean="0"/>
              <a:t>. </a:t>
            </a:r>
            <a:r>
              <a:rPr lang="en-GB" sz="1600" dirty="0"/>
              <a:t>The answer </a:t>
            </a:r>
            <a:r>
              <a:rPr lang="en-GB" sz="1600" dirty="0" err="1"/>
              <a:t>wiil</a:t>
            </a:r>
            <a:r>
              <a:rPr lang="en-GB" sz="1600" dirty="0"/>
              <a:t> be a status code and some (JSON) data.</a:t>
            </a:r>
          </a:p>
          <a:p>
            <a:endParaRPr lang="it-IT" sz="1600" dirty="0"/>
          </a:p>
          <a:p>
            <a:r>
              <a:rPr lang="en-GB" sz="2000" dirty="0" smtClean="0"/>
              <a:t>Controller that access a resources with </a:t>
            </a:r>
            <a:r>
              <a:rPr lang="en-GB" sz="2000" b="1" dirty="0" err="1" smtClean="0">
                <a:solidFill>
                  <a:srgbClr val="C00000"/>
                </a:solidFill>
              </a:rPr>
              <a:t>RESTFul</a:t>
            </a:r>
            <a:r>
              <a:rPr lang="en-GB" sz="2000" b="1" dirty="0" smtClean="0">
                <a:solidFill>
                  <a:srgbClr val="C00000"/>
                </a:solidFill>
              </a:rPr>
              <a:t> </a:t>
            </a:r>
            <a:r>
              <a:rPr lang="en-GB" sz="2000" b="1" dirty="0">
                <a:solidFill>
                  <a:srgbClr val="C00000"/>
                </a:solidFill>
              </a:rPr>
              <a:t>API </a:t>
            </a:r>
            <a:r>
              <a:rPr lang="en-GB" sz="2000" dirty="0" smtClean="0"/>
              <a:t>(to </a:t>
            </a:r>
            <a:r>
              <a:rPr lang="en-GB" sz="2000" dirty="0"/>
              <a:t>perform </a:t>
            </a:r>
            <a:r>
              <a:rPr lang="en-GB" sz="2000" dirty="0" smtClean="0"/>
              <a:t>common </a:t>
            </a:r>
            <a:r>
              <a:rPr lang="en-GB" sz="2000" dirty="0"/>
              <a:t>CRUD </a:t>
            </a:r>
            <a:r>
              <a:rPr lang="en-GB" sz="2000" dirty="0" smtClean="0"/>
              <a:t>functions ( </a:t>
            </a:r>
            <a:r>
              <a:rPr lang="en-GB" sz="2000" dirty="0"/>
              <a:t>create, </a:t>
            </a:r>
            <a:r>
              <a:rPr lang="en-GB" sz="2000" dirty="0" smtClean="0"/>
              <a:t> read</a:t>
            </a:r>
            <a:r>
              <a:rPr lang="en-GB" sz="2000" dirty="0"/>
              <a:t>, update, </a:t>
            </a:r>
            <a:r>
              <a:rPr lang="en-GB" sz="2000" dirty="0" smtClean="0"/>
              <a:t>delete)  do not depend any more on data representation. </a:t>
            </a:r>
            <a:endParaRPr lang="en-GB" sz="2000" dirty="0"/>
          </a:p>
        </p:txBody>
      </p:sp>
      <p:sp>
        <p:nvSpPr>
          <p:cNvPr id="5" name="Rettangolo 4"/>
          <p:cNvSpPr/>
          <p:nvPr/>
        </p:nvSpPr>
        <p:spPr>
          <a:xfrm>
            <a:off x="261201" y="163248"/>
            <a:ext cx="87743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MVC-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based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servers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4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providing</a:t>
            </a:r>
            <a:r>
              <a:rPr lang="it-IT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an API </a:t>
            </a:r>
            <a:endParaRPr lang="it-IT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31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Terminology</a:t>
            </a:r>
            <a:endParaRPr lang="en-GB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it-IT" b="1" dirty="0" smtClean="0">
                <a:solidFill>
                  <a:srgbClr val="C00000"/>
                </a:solidFill>
              </a:rPr>
              <a:t>WT: </a:t>
            </a:r>
            <a:r>
              <a:rPr lang="en-GB" dirty="0" smtClean="0"/>
              <a:t>Web Thing</a:t>
            </a:r>
            <a:endParaRPr lang="en-GB" b="1" dirty="0" smtClean="0">
              <a:solidFill>
                <a:srgbClr val="C00000"/>
              </a:solidFill>
            </a:endParaRPr>
          </a:p>
          <a:p>
            <a:pPr marL="285750" indent="-285750"/>
            <a:r>
              <a:rPr lang="en-GB" b="1" dirty="0" smtClean="0">
                <a:solidFill>
                  <a:srgbClr val="C00000"/>
                </a:solidFill>
              </a:rPr>
              <a:t>Model</a:t>
            </a:r>
            <a:r>
              <a:rPr lang="en-GB" dirty="0"/>
              <a:t>: metadata that </a:t>
            </a:r>
            <a:r>
              <a:rPr lang="en-GB" dirty="0" smtClean="0"/>
              <a:t>defines </a:t>
            </a:r>
            <a:r>
              <a:rPr lang="en-GB" dirty="0"/>
              <a:t>various aspects of a WT, such as name, description, or configurations.</a:t>
            </a:r>
          </a:p>
          <a:p>
            <a:pPr marL="285750" indent="-285750"/>
            <a:r>
              <a:rPr lang="en-GB" b="1" dirty="0" smtClean="0">
                <a:solidFill>
                  <a:srgbClr val="C00000"/>
                </a:solidFill>
              </a:rPr>
              <a:t>Properties</a:t>
            </a:r>
            <a:r>
              <a:rPr lang="en-GB" dirty="0" smtClean="0"/>
              <a:t>: </a:t>
            </a:r>
            <a:r>
              <a:rPr lang="en-GB" dirty="0"/>
              <a:t>represent the internal state of a WT. A property is a collection of data </a:t>
            </a:r>
            <a:r>
              <a:rPr lang="en-GB" dirty="0" smtClean="0"/>
              <a:t>values that </a:t>
            </a:r>
            <a:r>
              <a:rPr lang="en-GB" dirty="0"/>
              <a:t>relate to some aspect of the WT. Properties can be </a:t>
            </a:r>
            <a:r>
              <a:rPr lang="en-GB" dirty="0" smtClean="0"/>
              <a:t>modified </a:t>
            </a:r>
            <a:r>
              <a:rPr lang="en-GB" dirty="0"/>
              <a:t>through actions.</a:t>
            </a:r>
          </a:p>
          <a:p>
            <a:pPr marL="285750" indent="-285750"/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Actions</a:t>
            </a:r>
            <a:r>
              <a:rPr lang="en-GB" dirty="0"/>
              <a:t>: functions </a:t>
            </a:r>
            <a:r>
              <a:rPr lang="en-GB" dirty="0" smtClean="0"/>
              <a:t>offered </a:t>
            </a:r>
            <a:r>
              <a:rPr lang="en-GB" dirty="0"/>
              <a:t>by a WT (e.g. '</a:t>
            </a:r>
            <a:r>
              <a:rPr lang="en-GB" dirty="0" err="1"/>
              <a:t>open','close','enable','scan</a:t>
            </a:r>
            <a:r>
              <a:rPr lang="en-GB" dirty="0"/>
              <a:t>',...).</a:t>
            </a:r>
          </a:p>
          <a:p>
            <a:pPr marL="285750" indent="-285750"/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Things</a:t>
            </a:r>
            <a:r>
              <a:rPr lang="en-GB" dirty="0"/>
              <a:t>: a (Application Layer) gateway to other devices that don't have an </a:t>
            </a:r>
            <a:r>
              <a:rPr lang="en-GB" dirty="0" smtClean="0"/>
              <a:t>internet connection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202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WOT design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107504" y="1268760"/>
            <a:ext cx="8856984" cy="4525963"/>
          </a:xfrm>
        </p:spPr>
        <p:txBody>
          <a:bodyPr>
            <a:noAutofit/>
          </a:bodyPr>
          <a:lstStyle/>
          <a:p>
            <a:r>
              <a:rPr lang="en-GB" sz="1800" b="1" dirty="0">
                <a:solidFill>
                  <a:srgbClr val="C00000"/>
                </a:solidFill>
              </a:rPr>
              <a:t>Resource design</a:t>
            </a:r>
            <a:r>
              <a:rPr lang="en-GB" sz="1800" dirty="0"/>
              <a:t>. Identify the functionality or services of a Thing, and organize </a:t>
            </a:r>
            <a:r>
              <a:rPr lang="en-GB" sz="1800" dirty="0" smtClean="0"/>
              <a:t>the hierarchy </a:t>
            </a:r>
            <a:r>
              <a:rPr lang="en-GB" sz="1800" dirty="0"/>
              <a:t>of these services.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Integration </a:t>
            </a:r>
            <a:r>
              <a:rPr lang="en-GB" sz="1800" b="1" dirty="0">
                <a:solidFill>
                  <a:srgbClr val="C00000"/>
                </a:solidFill>
              </a:rPr>
              <a:t>strategy</a:t>
            </a:r>
            <a:r>
              <a:rPr lang="en-GB" sz="1800" dirty="0"/>
              <a:t>. Choose a pattern to integrate Things to the internet and </a:t>
            </a:r>
            <a:r>
              <a:rPr lang="en-GB" sz="1800" dirty="0" smtClean="0"/>
              <a:t>the web</a:t>
            </a:r>
            <a:r>
              <a:rPr lang="en-GB" sz="1800" dirty="0"/>
              <a:t>. The main patterns are:</a:t>
            </a:r>
          </a:p>
          <a:p>
            <a:pPr lvl="1"/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Direct integration pattern</a:t>
            </a:r>
            <a:r>
              <a:rPr lang="en-GB" sz="1800" dirty="0"/>
              <a:t> (REST on device). A device can directly connect </a:t>
            </a:r>
            <a:r>
              <a:rPr lang="en-GB" sz="1800" dirty="0" smtClean="0"/>
              <a:t>to the </a:t>
            </a:r>
            <a:r>
              <a:rPr lang="en-GB" sz="1800" dirty="0"/>
              <a:t>internet, e.g. via Wi-Fi or Ethernet.</a:t>
            </a:r>
          </a:p>
          <a:p>
            <a:pPr lvl="1"/>
            <a:r>
              <a:rPr lang="en-GB" sz="1800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Gateway integration pattern</a:t>
            </a:r>
            <a:r>
              <a:rPr lang="en-GB" sz="1800" dirty="0"/>
              <a:t>. Resource-constrained devices can use non-web </a:t>
            </a:r>
            <a:r>
              <a:rPr lang="en-GB" sz="1800" dirty="0" smtClean="0"/>
              <a:t>protocols </a:t>
            </a:r>
            <a:r>
              <a:rPr lang="en-GB" sz="1800" dirty="0"/>
              <a:t>(e.g. ZigBee, Bluetooth) to talk to a more powerful device (the gateway), </a:t>
            </a:r>
            <a:r>
              <a:rPr lang="en-GB" sz="1800" dirty="0" smtClean="0"/>
              <a:t>which then </a:t>
            </a:r>
            <a:r>
              <a:rPr lang="en-GB" sz="1800" dirty="0"/>
              <a:t>exposes a REST API for those non-web devices.</a:t>
            </a:r>
          </a:p>
          <a:p>
            <a:pPr lvl="1"/>
            <a:r>
              <a:rPr lang="en-GB" sz="1800" b="1" dirty="0" smtClean="0">
                <a:solidFill>
                  <a:srgbClr val="0070C0"/>
                </a:solidFill>
              </a:rPr>
              <a:t>Cloud </a:t>
            </a:r>
            <a:r>
              <a:rPr lang="en-GB" sz="1800" b="1" dirty="0">
                <a:solidFill>
                  <a:srgbClr val="0070C0"/>
                </a:solidFill>
              </a:rPr>
              <a:t>integration pattern</a:t>
            </a:r>
            <a:r>
              <a:rPr lang="en-GB" sz="1800" dirty="0"/>
              <a:t>. An extension of the gateway pattern where the </a:t>
            </a:r>
            <a:r>
              <a:rPr lang="en-GB" sz="1800" dirty="0" smtClean="0"/>
              <a:t>gateway </a:t>
            </a:r>
            <a:r>
              <a:rPr lang="en-GB" sz="1800" dirty="0"/>
              <a:t>is a remote server that devices and applications access via the Internet.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Representation </a:t>
            </a:r>
            <a:r>
              <a:rPr lang="en-GB" sz="1800" b="1" dirty="0">
                <a:solidFill>
                  <a:srgbClr val="C00000"/>
                </a:solidFill>
              </a:rPr>
              <a:t>design</a:t>
            </a:r>
            <a:r>
              <a:rPr lang="en-GB" sz="1800" dirty="0"/>
              <a:t>. Decide which representations will be served for each resource.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Interface </a:t>
            </a:r>
            <a:r>
              <a:rPr lang="en-GB" sz="1800" b="1" dirty="0">
                <a:solidFill>
                  <a:srgbClr val="C00000"/>
                </a:solidFill>
              </a:rPr>
              <a:t>design</a:t>
            </a:r>
            <a:r>
              <a:rPr lang="en-GB" sz="1800" dirty="0"/>
              <a:t>. Decide which commands are possible for each service, along </a:t>
            </a:r>
            <a:r>
              <a:rPr lang="en-GB" sz="1800" dirty="0" smtClean="0"/>
              <a:t>with which </a:t>
            </a:r>
            <a:r>
              <a:rPr lang="en-GB" sz="1800" dirty="0"/>
              <a:t>error codes.</a:t>
            </a:r>
          </a:p>
          <a:p>
            <a:r>
              <a:rPr lang="en-GB" sz="1800" b="1" dirty="0" smtClean="0">
                <a:solidFill>
                  <a:srgbClr val="C00000"/>
                </a:solidFill>
              </a:rPr>
              <a:t>Resource </a:t>
            </a:r>
            <a:r>
              <a:rPr lang="en-GB" sz="1800" b="1" dirty="0">
                <a:solidFill>
                  <a:srgbClr val="C00000"/>
                </a:solidFill>
              </a:rPr>
              <a:t>linking design</a:t>
            </a:r>
            <a:r>
              <a:rPr lang="en-GB" sz="1800" dirty="0"/>
              <a:t>. Decide how the </a:t>
            </a:r>
            <a:r>
              <a:rPr lang="en-GB" sz="1800" dirty="0" smtClean="0"/>
              <a:t>different </a:t>
            </a:r>
            <a:r>
              <a:rPr lang="en-GB" sz="1800" dirty="0"/>
              <a:t>resources are linked to each other.</a:t>
            </a:r>
            <a:endParaRPr lang="en-GB" sz="18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534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37</a:t>
            </a:fld>
            <a:endParaRPr lang="it-IT"/>
          </a:p>
        </p:txBody>
      </p:sp>
      <p:cxnSp>
        <p:nvCxnSpPr>
          <p:cNvPr id="13" name="Connettore 2 12"/>
          <p:cNvCxnSpPr/>
          <p:nvPr/>
        </p:nvCxnSpPr>
        <p:spPr>
          <a:xfrm flipH="1">
            <a:off x="4758452" y="1287386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611560" y="1556792"/>
            <a:ext cx="8352928" cy="47089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b="1" i="1" dirty="0" smtClean="0">
                <a:solidFill>
                  <a:srgbClr val="C00000"/>
                </a:solidFill>
              </a:rPr>
              <a:t>Integration </a:t>
            </a:r>
            <a:r>
              <a:rPr lang="it-IT" sz="2000" b="1" i="1" dirty="0" err="1" smtClean="0">
                <a:solidFill>
                  <a:srgbClr val="C00000"/>
                </a:solidFill>
              </a:rPr>
              <a:t>patterns</a:t>
            </a:r>
            <a:r>
              <a:rPr lang="it-IT" sz="2000" dirty="0" smtClean="0"/>
              <a:t>:         REST on </a:t>
            </a:r>
            <a:r>
              <a:rPr lang="it-IT" sz="2000" dirty="0" err="1" smtClean="0"/>
              <a:t>device</a:t>
            </a:r>
            <a:r>
              <a:rPr lang="it-IT" sz="2000" dirty="0" smtClean="0"/>
              <a:t>,  Gateway (</a:t>
            </a:r>
            <a:r>
              <a:rPr lang="it-IT" sz="2000" dirty="0" err="1" smtClean="0"/>
              <a:t>CoAP</a:t>
            </a:r>
            <a:r>
              <a:rPr lang="it-IT" sz="2000" dirty="0" smtClean="0"/>
              <a:t>), </a:t>
            </a:r>
            <a:r>
              <a:rPr lang="it-IT" sz="2000" dirty="0" err="1" smtClean="0"/>
              <a:t>Cloud</a:t>
            </a:r>
            <a:r>
              <a:rPr lang="it-IT" sz="2000" dirty="0" smtClean="0"/>
              <a:t> (MQTT)</a:t>
            </a:r>
          </a:p>
          <a:p>
            <a:endParaRPr lang="it-IT" sz="2000" b="1" i="1" u="sng" dirty="0" smtClean="0">
              <a:solidFill>
                <a:srgbClr val="C00000"/>
              </a:solidFill>
            </a:endParaRPr>
          </a:p>
          <a:p>
            <a:r>
              <a:rPr lang="it-IT" sz="2000" b="1" i="1" u="sng" dirty="0" smtClean="0">
                <a:solidFill>
                  <a:srgbClr val="C00000"/>
                </a:solidFill>
              </a:rPr>
              <a:t>Resource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>
                <a:solidFill>
                  <a:srgbClr val="C00000"/>
                </a:solidFill>
              </a:rPr>
              <a:t>model design </a:t>
            </a:r>
            <a:r>
              <a:rPr lang="it-IT" sz="2000" dirty="0" smtClean="0"/>
              <a:t>:   (</a:t>
            </a:r>
            <a:r>
              <a:rPr lang="it-IT" sz="2000" dirty="0" err="1" smtClean="0"/>
              <a:t>ontology</a:t>
            </a:r>
            <a:r>
              <a:rPr lang="it-IT" sz="2000" dirty="0" smtClean="0"/>
              <a:t>) </a:t>
            </a:r>
            <a:r>
              <a:rPr lang="it-IT" sz="2000" dirty="0" err="1" smtClean="0"/>
              <a:t>tree</a:t>
            </a:r>
            <a:r>
              <a:rPr lang="it-IT" sz="2000" dirty="0" smtClean="0"/>
              <a:t>, </a:t>
            </a:r>
            <a:r>
              <a:rPr lang="it-IT" sz="2000" dirty="0" err="1" smtClean="0"/>
              <a:t>knowledge</a:t>
            </a:r>
            <a:r>
              <a:rPr lang="it-IT" sz="2000" dirty="0" smtClean="0"/>
              <a:t> base, ..</a:t>
            </a:r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err="1" smtClean="0">
                <a:solidFill>
                  <a:srgbClr val="C00000"/>
                </a:solidFill>
              </a:rPr>
              <a:t>Representation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>
                <a:solidFill>
                  <a:srgbClr val="C00000"/>
                </a:solidFill>
              </a:rPr>
              <a:t>design </a:t>
            </a:r>
            <a:r>
              <a:rPr lang="it-IT" sz="2000" dirty="0" smtClean="0"/>
              <a:t>:    </a:t>
            </a:r>
            <a:r>
              <a:rPr lang="it-IT" sz="2000" dirty="0" err="1" smtClean="0"/>
              <a:t>json</a:t>
            </a:r>
            <a:r>
              <a:rPr lang="it-IT" sz="2000" dirty="0" smtClean="0"/>
              <a:t>, </a:t>
            </a:r>
            <a:r>
              <a:rPr lang="it-IT" sz="2000" dirty="0" err="1" smtClean="0"/>
              <a:t>prolog</a:t>
            </a:r>
            <a:r>
              <a:rPr lang="it-IT" sz="2000" dirty="0" smtClean="0"/>
              <a:t>, HTML, </a:t>
            </a:r>
            <a:r>
              <a:rPr lang="it-IT" sz="2000" dirty="0" err="1" smtClean="0"/>
              <a:t>MessagePack</a:t>
            </a:r>
            <a:r>
              <a:rPr lang="it-IT" sz="2000" dirty="0" smtClean="0"/>
              <a:t>, …</a:t>
            </a:r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smtClean="0">
                <a:solidFill>
                  <a:srgbClr val="C00000"/>
                </a:solidFill>
              </a:rPr>
              <a:t>Interface </a:t>
            </a:r>
            <a:r>
              <a:rPr lang="it-IT" sz="2000" b="1" i="1" dirty="0">
                <a:solidFill>
                  <a:srgbClr val="C00000"/>
                </a:solidFill>
              </a:rPr>
              <a:t>design </a:t>
            </a:r>
            <a:r>
              <a:rPr lang="it-IT" sz="2000" dirty="0" smtClean="0"/>
              <a:t>:                GET, PUT, </a:t>
            </a:r>
            <a:r>
              <a:rPr lang="it-IT" sz="2000" dirty="0" err="1" smtClean="0"/>
              <a:t>etc</a:t>
            </a:r>
            <a:endParaRPr lang="it-IT" sz="2000" dirty="0" smtClean="0"/>
          </a:p>
          <a:p>
            <a:endParaRPr lang="it-IT" sz="2000" b="1" i="1" dirty="0" smtClean="0">
              <a:solidFill>
                <a:srgbClr val="C00000"/>
              </a:solidFill>
            </a:endParaRPr>
          </a:p>
          <a:p>
            <a:r>
              <a:rPr lang="it-IT" sz="2000" b="1" i="1" dirty="0" err="1" smtClean="0">
                <a:solidFill>
                  <a:srgbClr val="C00000"/>
                </a:solidFill>
              </a:rPr>
              <a:t>Resourse</a:t>
            </a:r>
            <a:r>
              <a:rPr lang="it-IT" sz="2000" b="1" i="1" dirty="0" smtClean="0">
                <a:solidFill>
                  <a:srgbClr val="C00000"/>
                </a:solidFill>
              </a:rPr>
              <a:t> </a:t>
            </a:r>
            <a:r>
              <a:rPr lang="it-IT" sz="2000" b="1" i="1" dirty="0" err="1">
                <a:solidFill>
                  <a:srgbClr val="C00000"/>
                </a:solidFill>
              </a:rPr>
              <a:t>binding</a:t>
            </a:r>
            <a:r>
              <a:rPr lang="it-IT" sz="2000" b="1" i="1" dirty="0">
                <a:solidFill>
                  <a:srgbClr val="C00000"/>
                </a:solidFill>
              </a:rPr>
              <a:t> design </a:t>
            </a:r>
            <a:r>
              <a:rPr lang="it-IT" sz="2000" dirty="0" smtClean="0"/>
              <a:t>: HAETOAS (web </a:t>
            </a:r>
            <a:r>
              <a:rPr lang="it-IT" sz="2000" dirty="0" err="1" smtClean="0"/>
              <a:t>linking</a:t>
            </a:r>
            <a:r>
              <a:rPr lang="it-IT" sz="2000" dirty="0" smtClean="0"/>
              <a:t>,..), </a:t>
            </a:r>
            <a:r>
              <a:rPr lang="it-IT" sz="2000" dirty="0" err="1" smtClean="0"/>
              <a:t>findability</a:t>
            </a:r>
            <a:r>
              <a:rPr lang="it-IT" sz="2000" dirty="0" smtClean="0"/>
              <a:t>, </a:t>
            </a:r>
            <a:r>
              <a:rPr lang="it-IT" sz="2000" dirty="0" smtClean="0"/>
              <a:t>…</a:t>
            </a:r>
          </a:p>
          <a:p>
            <a:endParaRPr lang="it-IT" sz="2000" i="1" dirty="0" smtClean="0"/>
          </a:p>
          <a:p>
            <a:r>
              <a:rPr lang="en-GB" sz="2000" b="1" dirty="0">
                <a:solidFill>
                  <a:srgbClr val="C00000"/>
                </a:solidFill>
              </a:rPr>
              <a:t>HATEOAS</a:t>
            </a:r>
            <a:r>
              <a:rPr lang="en-GB" sz="2000" dirty="0"/>
              <a:t> </a:t>
            </a:r>
            <a:r>
              <a:rPr lang="en-GB" sz="2000" dirty="0" smtClean="0"/>
              <a:t>(</a:t>
            </a:r>
            <a:r>
              <a:rPr lang="en-GB" sz="2000" dirty="0" smtClean="0">
                <a:solidFill>
                  <a:srgbClr val="0070C0"/>
                </a:solidFill>
              </a:rPr>
              <a:t>Hypermedia </a:t>
            </a:r>
            <a:r>
              <a:rPr lang="en-GB" sz="2000" dirty="0">
                <a:solidFill>
                  <a:srgbClr val="0070C0"/>
                </a:solidFill>
              </a:rPr>
              <a:t>as the Engine of Application State</a:t>
            </a:r>
            <a:r>
              <a:rPr lang="en-GB" sz="2000" dirty="0" smtClean="0"/>
              <a:t>): state </a:t>
            </a:r>
            <a:r>
              <a:rPr lang="en-GB" sz="2000" dirty="0"/>
              <a:t>changes within an application happen by following links, which </a:t>
            </a:r>
            <a:r>
              <a:rPr lang="en-GB" sz="2000" dirty="0" smtClean="0"/>
              <a:t>meets the </a:t>
            </a:r>
            <a:r>
              <a:rPr lang="en-GB" sz="2000" dirty="0"/>
              <a:t>self-contained-messages constraint. Links enable clients to discover related </a:t>
            </a:r>
            <a:r>
              <a:rPr lang="en-GB" sz="2000" dirty="0" smtClean="0"/>
              <a:t>resources, either </a:t>
            </a:r>
            <a:r>
              <a:rPr lang="en-GB" sz="2000" dirty="0"/>
              <a:t>by browsing in the case of a human user following links on pages, or by </a:t>
            </a:r>
            <a:r>
              <a:rPr lang="en-GB" sz="2000" dirty="0" smtClean="0"/>
              <a:t>crawling in </a:t>
            </a:r>
            <a:r>
              <a:rPr lang="en-GB" sz="2000" dirty="0"/>
              <a:t>the case of a machine.</a:t>
            </a:r>
            <a:endParaRPr lang="it-IT" sz="2000" i="1" dirty="0"/>
          </a:p>
        </p:txBody>
      </p:sp>
      <p:sp>
        <p:nvSpPr>
          <p:cNvPr id="19" name="Rettangolo 18"/>
          <p:cNvSpPr/>
          <p:nvPr/>
        </p:nvSpPr>
        <p:spPr>
          <a:xfrm>
            <a:off x="7326776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38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GOALS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Define</a:t>
            </a:r>
            <a:r>
              <a:rPr lang="it-IT" dirty="0" smtClean="0"/>
              <a:t> a server in </a:t>
            </a:r>
            <a:r>
              <a:rPr lang="it-IT" dirty="0" err="1" smtClean="0"/>
              <a:t>Node</a:t>
            </a:r>
            <a:endParaRPr lang="it-IT" dirty="0" smtClean="0"/>
          </a:p>
          <a:p>
            <a:r>
              <a:rPr lang="it-IT" dirty="0" err="1" smtClean="0"/>
              <a:t>Provide</a:t>
            </a:r>
            <a:r>
              <a:rPr lang="it-IT" dirty="0" smtClean="0"/>
              <a:t> a </a:t>
            </a:r>
            <a:r>
              <a:rPr lang="it-IT" dirty="0" err="1" smtClean="0"/>
              <a:t>RESTful</a:t>
            </a:r>
            <a:r>
              <a:rPr lang="it-IT" dirty="0" smtClean="0"/>
              <a:t> API for </a:t>
            </a:r>
            <a:r>
              <a:rPr lang="it-IT" dirty="0" err="1" smtClean="0"/>
              <a:t>resources</a:t>
            </a:r>
            <a:r>
              <a:rPr lang="it-IT" dirty="0" smtClean="0"/>
              <a:t> (data and </a:t>
            </a:r>
            <a:r>
              <a:rPr lang="it-IT" dirty="0" err="1" smtClean="0"/>
              <a:t>things</a:t>
            </a:r>
            <a:r>
              <a:rPr lang="it-IT" dirty="0" smtClean="0"/>
              <a:t>)</a:t>
            </a:r>
          </a:p>
          <a:p>
            <a:r>
              <a:rPr lang="en-GB" dirty="0" smtClean="0"/>
              <a:t>Define a </a:t>
            </a:r>
            <a:r>
              <a:rPr lang="en-GB" dirty="0"/>
              <a:t>sensor plugin </a:t>
            </a:r>
            <a:r>
              <a:rPr lang="en-GB" dirty="0" smtClean="0"/>
              <a:t>to update </a:t>
            </a:r>
            <a:r>
              <a:rPr lang="en-GB" dirty="0"/>
              <a:t>properties in the resource </a:t>
            </a:r>
            <a:r>
              <a:rPr lang="en-GB" dirty="0" smtClean="0"/>
              <a:t>model  </a:t>
            </a:r>
          </a:p>
          <a:p>
            <a:r>
              <a:rPr lang="en-GB" dirty="0" smtClean="0"/>
              <a:t>Define an </a:t>
            </a:r>
            <a:r>
              <a:rPr lang="en-GB" dirty="0"/>
              <a:t>actuator </a:t>
            </a:r>
            <a:r>
              <a:rPr lang="en-GB" dirty="0" smtClean="0"/>
              <a:t>plugin to observe </a:t>
            </a:r>
            <a:r>
              <a:rPr lang="en-GB" dirty="0"/>
              <a:t>the model and </a:t>
            </a:r>
            <a:r>
              <a:rPr lang="en-GB" dirty="0" smtClean="0"/>
              <a:t> update </a:t>
            </a:r>
            <a:r>
              <a:rPr lang="en-GB" dirty="0"/>
              <a:t>properties </a:t>
            </a:r>
            <a:r>
              <a:rPr lang="en-GB" dirty="0" smtClean="0"/>
              <a:t>when changing the </a:t>
            </a:r>
            <a:r>
              <a:rPr lang="en-GB" dirty="0"/>
              <a:t>state after an action has been executed.</a:t>
            </a:r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524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e 91"/>
          <p:cNvSpPr/>
          <p:nvPr/>
        </p:nvSpPr>
        <p:spPr>
          <a:xfrm>
            <a:off x="4196000" y="444148"/>
            <a:ext cx="2160998" cy="823358"/>
          </a:xfrm>
          <a:prstGeom prst="ellipse">
            <a:avLst/>
          </a:prstGeom>
          <a:solidFill>
            <a:srgbClr val="CDFE54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uppo 69"/>
          <p:cNvGrpSpPr/>
          <p:nvPr/>
        </p:nvGrpSpPr>
        <p:grpSpPr>
          <a:xfrm>
            <a:off x="1409109" y="5303051"/>
            <a:ext cx="914400" cy="914400"/>
            <a:chOff x="411929" y="778914"/>
            <a:chExt cx="914400" cy="914400"/>
          </a:xfrm>
        </p:grpSpPr>
        <p:sp>
          <p:nvSpPr>
            <p:cNvPr id="72" name="Nuvola 71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CasellaDiTesto 72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sp>
        <p:nvSpPr>
          <p:cNvPr id="51" name="Ovale 50"/>
          <p:cNvSpPr/>
          <p:nvPr/>
        </p:nvSpPr>
        <p:spPr>
          <a:xfrm>
            <a:off x="1167309" y="2132856"/>
            <a:ext cx="6984776" cy="31360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39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8132713" y="3667929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PHYSICAL</a:t>
              </a:r>
            </a:p>
            <a:p>
              <a:r>
                <a:rPr lang="it-IT" sz="1200" dirty="0" smtClean="0"/>
                <a:t>DEVICE</a:t>
              </a:r>
              <a:endParaRPr lang="en-GB" sz="1200" dirty="0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433210" y="5773881"/>
            <a:ext cx="1357223" cy="619306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516927" y="4406651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0515" y="4880474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PUT</a:t>
            </a:r>
            <a:endParaRPr lang="it-IT" sz="1400" dirty="0"/>
          </a:p>
        </p:txBody>
      </p:sp>
      <p:cxnSp>
        <p:nvCxnSpPr>
          <p:cNvPr id="63" name="Connettore 4 62"/>
          <p:cNvCxnSpPr>
            <a:stCxn id="53" idx="0"/>
            <a:endCxn id="94" idx="2"/>
          </p:cNvCxnSpPr>
          <p:nvPr/>
        </p:nvCxnSpPr>
        <p:spPr>
          <a:xfrm rot="5400000" flipH="1" flipV="1">
            <a:off x="58345" y="4708319"/>
            <a:ext cx="2122038" cy="150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94" idx="3"/>
            <a:endCxn id="4" idx="1"/>
          </p:cNvCxnSpPr>
          <p:nvPr/>
        </p:nvCxnSpPr>
        <p:spPr>
          <a:xfrm flipV="1">
            <a:off x="1427630" y="3072682"/>
            <a:ext cx="484941" cy="41288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arrotondato 3"/>
          <p:cNvSpPr/>
          <p:nvPr/>
        </p:nvSpPr>
        <p:spPr>
          <a:xfrm>
            <a:off x="1912571" y="2748646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ButtonResource</a:t>
            </a:r>
            <a:endParaRPr lang="en-GB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5004112" y="2651954"/>
            <a:ext cx="2350001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BlsHexagApplLogicObserver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 flipV="1">
            <a:off x="3719703" y="2975990"/>
            <a:ext cx="1284409" cy="966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35710" y="2822101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2084561" y="5848119"/>
            <a:ext cx="201279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ButtonAsGuiRestful</a:t>
            </a:r>
            <a:endParaRPr lang="en-GB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3292434" y="4002867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LedResource</a:t>
            </a:r>
            <a:endParaRPr lang="en-GB" dirty="0"/>
          </a:p>
        </p:txBody>
      </p:sp>
      <p:cxnSp>
        <p:nvCxnSpPr>
          <p:cNvPr id="24" name="Connettore 4 23"/>
          <p:cNvCxnSpPr>
            <a:endCxn id="94" idx="2"/>
          </p:cNvCxnSpPr>
          <p:nvPr/>
        </p:nvCxnSpPr>
        <p:spPr>
          <a:xfrm rot="10800000" flipV="1">
            <a:off x="1126907" y="3353198"/>
            <a:ext cx="4601718" cy="301643"/>
          </a:xfrm>
          <a:prstGeom prst="bentConnector4">
            <a:avLst>
              <a:gd name="adj1" fmla="val 33485"/>
              <a:gd name="adj2" fmla="val 1757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/>
          <p:cNvGrpSpPr/>
          <p:nvPr/>
        </p:nvGrpSpPr>
        <p:grpSpPr>
          <a:xfrm>
            <a:off x="5311451" y="3115660"/>
            <a:ext cx="1516600" cy="452876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8" name="Rettangolo arrotondato 57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 smtClean="0">
                  <a:solidFill>
                    <a:srgbClr val="C00000"/>
                  </a:solidFill>
                </a:rPr>
                <a:t>CoAp</a:t>
              </a:r>
              <a:r>
                <a:rPr lang="it-IT" sz="1600" b="1" dirty="0" smtClean="0">
                  <a:solidFill>
                    <a:srgbClr val="C00000"/>
                  </a:solidFill>
                </a:rPr>
                <a:t> 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9" name="Connettore 2 58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61" name="Rettangolo arrotondato 60"/>
          <p:cNvSpPr/>
          <p:nvPr/>
        </p:nvSpPr>
        <p:spPr>
          <a:xfrm>
            <a:off x="5523336" y="3986262"/>
            <a:ext cx="2145007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LedAsGuiPluginObserver</a:t>
            </a:r>
            <a:endParaRPr lang="en-GB" sz="1400" dirty="0"/>
          </a:p>
        </p:txBody>
      </p:sp>
      <p:cxnSp>
        <p:nvCxnSpPr>
          <p:cNvPr id="62" name="Connettore 4 61"/>
          <p:cNvCxnSpPr>
            <a:stCxn id="56" idx="3"/>
            <a:endCxn id="61" idx="1"/>
          </p:cNvCxnSpPr>
          <p:nvPr/>
        </p:nvCxnSpPr>
        <p:spPr>
          <a:xfrm flipV="1">
            <a:off x="5099566" y="4310298"/>
            <a:ext cx="423770" cy="166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147" y="3795390"/>
            <a:ext cx="692549" cy="71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94" y="4771051"/>
            <a:ext cx="860035" cy="89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ttangolo 38"/>
          <p:cNvSpPr/>
          <p:nvPr/>
        </p:nvSpPr>
        <p:spPr>
          <a:xfrm>
            <a:off x="4374058" y="547951"/>
            <a:ext cx="1877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serverHttpToCoap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3719703" y="589794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8080</a:t>
            </a:r>
            <a:endParaRPr lang="it-IT" sz="1600" dirty="0"/>
          </a:p>
        </p:txBody>
      </p:sp>
      <p:sp>
        <p:nvSpPr>
          <p:cNvPr id="94" name="CasellaDiTesto 93"/>
          <p:cNvSpPr txBox="1"/>
          <p:nvPr/>
        </p:nvSpPr>
        <p:spPr>
          <a:xfrm>
            <a:off x="826183" y="3316288"/>
            <a:ext cx="601447" cy="338554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5683</a:t>
            </a:r>
            <a:endParaRPr lang="it-IT" sz="1600" dirty="0"/>
          </a:p>
        </p:txBody>
      </p:sp>
      <p:cxnSp>
        <p:nvCxnSpPr>
          <p:cNvPr id="98" name="Connettore 4 97"/>
          <p:cNvCxnSpPr>
            <a:stCxn id="149" idx="3"/>
            <a:endCxn id="93" idx="1"/>
          </p:cNvCxnSpPr>
          <p:nvPr/>
        </p:nvCxnSpPr>
        <p:spPr>
          <a:xfrm flipV="1">
            <a:off x="3070307" y="759071"/>
            <a:ext cx="649396" cy="3276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4 105"/>
          <p:cNvCxnSpPr>
            <a:stCxn id="111" idx="2"/>
            <a:endCxn id="94" idx="0"/>
          </p:cNvCxnSpPr>
          <p:nvPr/>
        </p:nvCxnSpPr>
        <p:spPr>
          <a:xfrm rot="5400000">
            <a:off x="2243508" y="262430"/>
            <a:ext cx="1937257" cy="41704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tangolo arrotondato 110"/>
          <p:cNvSpPr/>
          <p:nvPr/>
        </p:nvSpPr>
        <p:spPr>
          <a:xfrm>
            <a:off x="4539065" y="928348"/>
            <a:ext cx="1516600" cy="4506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 err="1" smtClean="0">
                <a:solidFill>
                  <a:srgbClr val="C00000"/>
                </a:solidFill>
              </a:rPr>
              <a:t>CoAp</a:t>
            </a:r>
            <a:r>
              <a:rPr lang="it-IT" sz="1600" b="1" dirty="0" smtClean="0">
                <a:solidFill>
                  <a:srgbClr val="C00000"/>
                </a:solidFill>
              </a:rPr>
              <a:t> client</a:t>
            </a:r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6906328" y="3470176"/>
            <a:ext cx="134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err="1">
                <a:solidFill>
                  <a:srgbClr val="C00000"/>
                </a:solidFill>
              </a:rPr>
              <a:t>CoAp</a:t>
            </a:r>
            <a:r>
              <a:rPr lang="it-IT" b="1" dirty="0">
                <a:solidFill>
                  <a:srgbClr val="C00000"/>
                </a:solidFill>
              </a:rPr>
              <a:t> </a:t>
            </a:r>
            <a:r>
              <a:rPr lang="it-IT" b="1" dirty="0" smtClean="0">
                <a:solidFill>
                  <a:srgbClr val="C00000"/>
                </a:solidFill>
              </a:rPr>
              <a:t>server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3" name="Rettangolo 122"/>
          <p:cNvSpPr/>
          <p:nvPr/>
        </p:nvSpPr>
        <p:spPr>
          <a:xfrm>
            <a:off x="2246016" y="5217252"/>
            <a:ext cx="16898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BlsHexagSystem</a:t>
            </a:r>
            <a:endParaRPr lang="en-GB" dirty="0"/>
          </a:p>
        </p:txBody>
      </p:sp>
      <p:sp>
        <p:nvSpPr>
          <p:cNvPr id="124" name="Rettangolo 123"/>
          <p:cNvSpPr/>
          <p:nvPr/>
        </p:nvSpPr>
        <p:spPr>
          <a:xfrm>
            <a:off x="3070307" y="-17517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pic>
        <p:nvPicPr>
          <p:cNvPr id="125" name="Picture 2" descr="HTTP-to_CoAP Mapping Scenar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23" y="-61550"/>
            <a:ext cx="2876262" cy="18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Connettore 4 127"/>
          <p:cNvCxnSpPr>
            <a:stCxn id="94" idx="3"/>
            <a:endCxn id="56" idx="1"/>
          </p:cNvCxnSpPr>
          <p:nvPr/>
        </p:nvCxnSpPr>
        <p:spPr>
          <a:xfrm>
            <a:off x="1427630" y="3485565"/>
            <a:ext cx="1864804" cy="84133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123" idx="2"/>
            <a:endCxn id="45" idx="0"/>
          </p:cNvCxnSpPr>
          <p:nvPr/>
        </p:nvCxnSpPr>
        <p:spPr>
          <a:xfrm>
            <a:off x="3090959" y="5586584"/>
            <a:ext cx="0" cy="26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tangolo 139"/>
          <p:cNvSpPr/>
          <p:nvPr/>
        </p:nvSpPr>
        <p:spPr>
          <a:xfrm>
            <a:off x="4057337" y="5401918"/>
            <a:ext cx="736523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41" name="Connettore 4 140"/>
          <p:cNvCxnSpPr>
            <a:stCxn id="56" idx="2"/>
            <a:endCxn id="144" idx="1"/>
          </p:cNvCxnSpPr>
          <p:nvPr/>
        </p:nvCxnSpPr>
        <p:spPr>
          <a:xfrm rot="16200000" flipH="1">
            <a:off x="5255744" y="3591195"/>
            <a:ext cx="628316" cy="2747804"/>
          </a:xfrm>
          <a:prstGeom prst="bentConnector2">
            <a:avLst/>
          </a:prstGeom>
          <a:ln w="28575">
            <a:solidFill>
              <a:srgbClr val="9966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5052806" y="469580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publish</a:t>
            </a:r>
            <a:endParaRPr lang="en-GB" dirty="0"/>
          </a:p>
        </p:txBody>
      </p:sp>
      <p:grpSp>
        <p:nvGrpSpPr>
          <p:cNvPr id="143" name="Gruppo 142"/>
          <p:cNvGrpSpPr/>
          <p:nvPr/>
        </p:nvGrpSpPr>
        <p:grpSpPr>
          <a:xfrm>
            <a:off x="6943804" y="4892512"/>
            <a:ext cx="1633681" cy="770941"/>
            <a:chOff x="7553129" y="1274765"/>
            <a:chExt cx="1633681" cy="770941"/>
          </a:xfrm>
        </p:grpSpPr>
        <p:sp>
          <p:nvSpPr>
            <p:cNvPr id="144" name="Rettangolo arrotondato 143"/>
            <p:cNvSpPr/>
            <p:nvPr/>
          </p:nvSpPr>
          <p:spPr>
            <a:xfrm>
              <a:off x="7553129" y="1277310"/>
              <a:ext cx="1633681" cy="768396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>
                  <a:solidFill>
                    <a:srgbClr val="C00000"/>
                  </a:solidFill>
                </a:rPr>
                <a:t>MQTT Server</a:t>
              </a:r>
              <a:endParaRPr lang="en-GB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5" name="Rettangolo 144"/>
            <p:cNvSpPr/>
            <p:nvPr/>
          </p:nvSpPr>
          <p:spPr>
            <a:xfrm>
              <a:off x="7723654" y="1274765"/>
              <a:ext cx="1206501" cy="257969"/>
            </a:xfrm>
            <a:prstGeom prst="rect">
              <a:avLst/>
            </a:prstGeom>
            <a:solidFill>
              <a:srgbClr val="1EE8D5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u</a:t>
              </a:r>
              <a:r>
                <a:rPr lang="en-GB" sz="1400" dirty="0" err="1" smtClean="0"/>
                <a:t>nibo</a:t>
              </a:r>
              <a:r>
                <a:rPr lang="en-GB" sz="1400" dirty="0" smtClean="0"/>
                <a:t>/bls18</a:t>
              </a:r>
              <a:endParaRPr lang="en-GB" sz="1400" dirty="0"/>
            </a:p>
          </p:txBody>
        </p:sp>
      </p:grpSp>
      <p:sp>
        <p:nvSpPr>
          <p:cNvPr id="148" name="Rettangolo 147"/>
          <p:cNvSpPr/>
          <p:nvPr/>
        </p:nvSpPr>
        <p:spPr>
          <a:xfrm>
            <a:off x="3811327" y="924184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0" y="40540"/>
            <a:ext cx="2804487" cy="209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4" name="Connettore 4 153"/>
          <p:cNvCxnSpPr>
            <a:stCxn id="111" idx="3"/>
            <a:endCxn id="144" idx="3"/>
          </p:cNvCxnSpPr>
          <p:nvPr/>
        </p:nvCxnSpPr>
        <p:spPr>
          <a:xfrm>
            <a:off x="6055665" y="1153690"/>
            <a:ext cx="2521820" cy="4125565"/>
          </a:xfrm>
          <a:prstGeom prst="bentConnector3">
            <a:avLst>
              <a:gd name="adj1" fmla="val 1090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8119188" y="2847140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subscribe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6356998" y="6223084"/>
            <a:ext cx="239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CoapLedObserverClient</a:t>
            </a:r>
            <a:endParaRPr lang="en-GB" dirty="0"/>
          </a:p>
        </p:txBody>
      </p:sp>
      <p:sp>
        <p:nvSpPr>
          <p:cNvPr id="162" name="Rettangolo 161"/>
          <p:cNvSpPr/>
          <p:nvPr/>
        </p:nvSpPr>
        <p:spPr>
          <a:xfrm>
            <a:off x="5762615" y="5478787"/>
            <a:ext cx="614272" cy="11079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lang="it-IT" sz="66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64" name="Connettore 1 163"/>
          <p:cNvCxnSpPr/>
          <p:nvPr/>
        </p:nvCxnSpPr>
        <p:spPr>
          <a:xfrm>
            <a:off x="0" y="2132856"/>
            <a:ext cx="91939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51" grpId="0" animBg="1"/>
      <p:bldP spid="55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249468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57304" y="1855704"/>
            <a:ext cx="117017" cy="512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uppo 9"/>
          <p:cNvGrpSpPr/>
          <p:nvPr/>
        </p:nvGrpSpPr>
        <p:grpSpPr>
          <a:xfrm>
            <a:off x="119080" y="5162095"/>
            <a:ext cx="2804037" cy="1472286"/>
            <a:chOff x="2058487" y="4105046"/>
            <a:chExt cx="2804037" cy="147228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189" y="4680228"/>
              <a:ext cx="864566" cy="89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Rettangolo 59"/>
            <p:cNvSpPr/>
            <p:nvPr/>
          </p:nvSpPr>
          <p:spPr>
            <a:xfrm>
              <a:off x="2058487" y="4105046"/>
              <a:ext cx="280403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 err="1"/>
                <a:t>MainBlsModelWithArduino</a:t>
              </a:r>
              <a:endParaRPr lang="en-GB" dirty="0"/>
            </a:p>
          </p:txBody>
        </p:sp>
      </p:grpSp>
      <p:grpSp>
        <p:nvGrpSpPr>
          <p:cNvPr id="4" name="Gruppo 3"/>
          <p:cNvGrpSpPr/>
          <p:nvPr/>
        </p:nvGrpSpPr>
        <p:grpSpPr>
          <a:xfrm>
            <a:off x="7916925" y="2530343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sp>
        <p:nvSpPr>
          <p:cNvPr id="71" name="Rettangolo arrotondato 70"/>
          <p:cNvSpPr/>
          <p:nvPr/>
        </p:nvSpPr>
        <p:spPr>
          <a:xfrm>
            <a:off x="6080320" y="236809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LedOnArduino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60727" y="290138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pic>
        <p:nvPicPr>
          <p:cNvPr id="61" name="Picture 2" descr="sh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425" y="465378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ttore 4 61"/>
          <p:cNvCxnSpPr>
            <a:cxnSpLocks/>
            <a:stCxn id="71" idx="1"/>
            <a:endCxn id="61" idx="0"/>
          </p:cNvCxnSpPr>
          <p:nvPr/>
        </p:nvCxnSpPr>
        <p:spPr>
          <a:xfrm rot="10800000" flipV="1">
            <a:off x="5188076" y="2620118"/>
            <a:ext cx="892244" cy="203366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arrotondato 66"/>
          <p:cNvSpPr/>
          <p:nvPr/>
        </p:nvSpPr>
        <p:spPr>
          <a:xfrm>
            <a:off x="452318" y="3471546"/>
            <a:ext cx="246438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ButtonOnArduino</a:t>
            </a:r>
            <a:endParaRPr lang="it-IT" dirty="0"/>
          </a:p>
        </p:txBody>
      </p:sp>
      <p:cxnSp>
        <p:nvCxnSpPr>
          <p:cNvPr id="18" name="Connettore 4 17"/>
          <p:cNvCxnSpPr>
            <a:cxnSpLocks/>
            <a:stCxn id="61" idx="1"/>
            <a:endCxn id="67" idx="3"/>
          </p:cNvCxnSpPr>
          <p:nvPr/>
        </p:nvCxnSpPr>
        <p:spPr>
          <a:xfrm rot="10800000">
            <a:off x="2916699" y="3723575"/>
            <a:ext cx="1098726" cy="1711489"/>
          </a:xfrm>
          <a:prstGeom prst="bentConnector3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51">
            <a:extLst>
              <a:ext uri="{FF2B5EF4-FFF2-40B4-BE49-F238E27FC236}">
                <a16:creationId xmlns:a16="http://schemas.microsoft.com/office/drawing/2014/main" xmlns="" id="{CAEB7189-D3A1-4318-A450-6C4911C2D60B}"/>
              </a:ext>
            </a:extLst>
          </p:cNvPr>
          <p:cNvCxnSpPr/>
          <p:nvPr/>
        </p:nvCxnSpPr>
        <p:spPr>
          <a:xfrm>
            <a:off x="0" y="4189846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62">
            <a:extLst>
              <a:ext uri="{FF2B5EF4-FFF2-40B4-BE49-F238E27FC236}">
                <a16:creationId xmlns:a16="http://schemas.microsoft.com/office/drawing/2014/main" xmlns="" id="{02839222-D01D-4B27-9E98-C26DEF651A6C}"/>
              </a:ext>
            </a:extLst>
          </p:cNvPr>
          <p:cNvSpPr/>
          <p:nvPr/>
        </p:nvSpPr>
        <p:spPr>
          <a:xfrm>
            <a:off x="7296234" y="4049216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SERIAL LINE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6114322" y="5023595"/>
            <a:ext cx="297248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on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</p:txBody>
      </p:sp>
      <p:grpSp>
        <p:nvGrpSpPr>
          <p:cNvPr id="50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447332"/>
            <a:ext cx="914400" cy="914400"/>
            <a:chOff x="8009941" y="2821958"/>
            <a:chExt cx="914400" cy="914400"/>
          </a:xfrm>
        </p:grpSpPr>
        <p:grpSp>
          <p:nvGrpSpPr>
            <p:cNvPr id="51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53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2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45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40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67498" y="1412776"/>
            <a:ext cx="78488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err="1" smtClean="0"/>
              <a:t>docker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r>
              <a:rPr lang="it-IT" sz="2000" dirty="0" smtClean="0"/>
              <a:t> -a</a:t>
            </a:r>
            <a:endParaRPr lang="en-GB" sz="2000" dirty="0" smtClean="0"/>
          </a:p>
          <a:p>
            <a:r>
              <a:rPr lang="en-GB" sz="2000" dirty="0" err="1" smtClean="0"/>
              <a:t>docker</a:t>
            </a:r>
            <a:r>
              <a:rPr lang="en-GB" sz="2000" dirty="0" smtClean="0"/>
              <a:t> </a:t>
            </a:r>
            <a:r>
              <a:rPr lang="en-GB" sz="2000" dirty="0"/>
              <a:t>start </a:t>
            </a:r>
            <a:r>
              <a:rPr lang="en-GB" sz="2000" dirty="0" err="1" smtClean="0"/>
              <a:t>natmongo</a:t>
            </a:r>
            <a:endParaRPr lang="en-GB" sz="2000" dirty="0" smtClean="0"/>
          </a:p>
          <a:p>
            <a:r>
              <a:rPr lang="it-IT" sz="2000" dirty="0" err="1"/>
              <a:t>d</a:t>
            </a:r>
            <a:r>
              <a:rPr lang="it-IT" sz="2000" dirty="0" err="1" smtClean="0"/>
              <a:t>ocker</a:t>
            </a:r>
            <a:r>
              <a:rPr lang="it-IT" sz="2000" dirty="0" smtClean="0"/>
              <a:t> </a:t>
            </a:r>
            <a:r>
              <a:rPr lang="it-IT" sz="2000" dirty="0" err="1" smtClean="0"/>
              <a:t>ps</a:t>
            </a:r>
            <a:endParaRPr lang="en-GB" sz="2000" dirty="0" smtClean="0"/>
          </a:p>
          <a:p>
            <a:r>
              <a:rPr lang="en-GB" sz="2000" dirty="0" err="1"/>
              <a:t>docker</a:t>
            </a:r>
            <a:r>
              <a:rPr lang="en-GB" sz="2000" dirty="0"/>
              <a:t> exec -it </a:t>
            </a:r>
            <a:r>
              <a:rPr lang="en-GB" sz="2000" dirty="0" err="1"/>
              <a:t>natmongo</a:t>
            </a:r>
            <a:r>
              <a:rPr lang="en-GB" sz="2000" dirty="0"/>
              <a:t> /</a:t>
            </a:r>
            <a:r>
              <a:rPr lang="en-GB" sz="2000" dirty="0" smtClean="0"/>
              <a:t>bin/bash</a:t>
            </a:r>
          </a:p>
          <a:p>
            <a:r>
              <a:rPr lang="it-IT" sz="2000" dirty="0"/>
              <a:t>root@2dfcc1e4a145</a:t>
            </a:r>
            <a:r>
              <a:rPr lang="it-IT" sz="2000" dirty="0" smtClean="0"/>
              <a:t>:/# </a:t>
            </a:r>
            <a:r>
              <a:rPr lang="it-IT" sz="2000" dirty="0" err="1" smtClean="0"/>
              <a:t>mongo</a:t>
            </a:r>
            <a:endParaRPr lang="it-IT" sz="2000" dirty="0" smtClean="0"/>
          </a:p>
          <a:p>
            <a:r>
              <a:rPr lang="en-GB" sz="2000" dirty="0"/>
              <a:t>show </a:t>
            </a:r>
            <a:r>
              <a:rPr lang="en-GB" sz="2000" dirty="0" err="1" smtClean="0"/>
              <a:t>dbs</a:t>
            </a:r>
            <a:endParaRPr lang="en-GB" sz="2000" dirty="0" smtClean="0"/>
          </a:p>
          <a:p>
            <a:r>
              <a:rPr lang="it-IT" sz="2000" dirty="0"/>
              <a:t>u</a:t>
            </a:r>
            <a:r>
              <a:rPr lang="it-IT" sz="2000" dirty="0" smtClean="0"/>
              <a:t>se </a:t>
            </a:r>
            <a:r>
              <a:rPr lang="it-IT" sz="2000" dirty="0" err="1"/>
              <a:t>mongoNaive</a:t>
            </a:r>
            <a:endParaRPr lang="it-IT" sz="2000" dirty="0" smtClean="0"/>
          </a:p>
          <a:p>
            <a:r>
              <a:rPr lang="it-IT" sz="2000" dirty="0" smtClean="0"/>
              <a:t>show </a:t>
            </a:r>
            <a:r>
              <a:rPr lang="it-IT" sz="2000" dirty="0" err="1" smtClean="0"/>
              <a:t>collections</a:t>
            </a:r>
            <a:r>
              <a:rPr lang="it-IT" sz="2000" dirty="0" smtClean="0"/>
              <a:t> =&gt; </a:t>
            </a:r>
            <a:r>
              <a:rPr lang="it-IT" sz="2000" dirty="0" smtClean="0"/>
              <a:t>bls18logs, </a:t>
            </a:r>
            <a:r>
              <a:rPr lang="it-IT" sz="2000" dirty="0" err="1" smtClean="0"/>
              <a:t>users</a:t>
            </a:r>
            <a:endParaRPr lang="it-IT" sz="2000" dirty="0" smtClean="0"/>
          </a:p>
          <a:p>
            <a:r>
              <a:rPr lang="it-IT" sz="2000" dirty="0" err="1"/>
              <a:t>db.users.find</a:t>
            </a:r>
            <a:r>
              <a:rPr lang="it-IT" sz="2000" dirty="0" smtClean="0"/>
              <a:t>()</a:t>
            </a:r>
          </a:p>
          <a:p>
            <a:r>
              <a:rPr lang="it-IT" sz="2000" dirty="0" err="1"/>
              <a:t>db.users.find</a:t>
            </a:r>
            <a:r>
              <a:rPr lang="it-IT" sz="2000" dirty="0" smtClean="0"/>
              <a:t>()</a:t>
            </a:r>
            <a:r>
              <a:rPr lang="en-GB" sz="2000" dirty="0" smtClean="0"/>
              <a:t>.pretty()</a:t>
            </a:r>
          </a:p>
          <a:p>
            <a:r>
              <a:rPr lang="en-GB" sz="2000" dirty="0" err="1" smtClean="0"/>
              <a:t>db.users.find</a:t>
            </a:r>
            <a:r>
              <a:rPr lang="en-GB" sz="2000" dirty="0"/>
              <a:t>( {"username" : "</a:t>
            </a:r>
            <a:r>
              <a:rPr lang="en-GB" sz="2000" dirty="0" smtClean="0"/>
              <a:t>aa</a:t>
            </a:r>
            <a:r>
              <a:rPr lang="en-GB" sz="2000" dirty="0"/>
              <a:t>"} )</a:t>
            </a:r>
          </a:p>
        </p:txBody>
      </p:sp>
      <p:sp>
        <p:nvSpPr>
          <p:cNvPr id="5" name="Rettangolo 4"/>
          <p:cNvSpPr/>
          <p:nvPr/>
        </p:nvSpPr>
        <p:spPr>
          <a:xfrm>
            <a:off x="3036231" y="47635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Mongo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(on 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Docker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67498" y="970965"/>
            <a:ext cx="5445080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Req4: creare un Log delle </a:t>
            </a:r>
            <a:r>
              <a:rPr lang="it-IT" sz="2400" dirty="0" err="1" smtClean="0">
                <a:solidFill>
                  <a:schemeClr val="tx1"/>
                </a:solidFill>
              </a:rPr>
              <a:t>varizioni</a:t>
            </a:r>
            <a:r>
              <a:rPr lang="it-IT" sz="2400" dirty="0" smtClean="0">
                <a:solidFill>
                  <a:schemeClr val="tx1"/>
                </a:solidFill>
              </a:rPr>
              <a:t> di stato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8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41</a:t>
            </a:fld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251520" y="1232917"/>
            <a:ext cx="8229600" cy="4248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//models/dataModel.js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mongoose = require( 'mongoose' ); </a:t>
            </a:r>
            <a:r>
              <a:rPr lang="en-GB" sz="1600" dirty="0"/>
              <a:t>//</a:t>
            </a:r>
            <a:r>
              <a:rPr lang="en-GB" sz="1600" u="sng" dirty="0" err="1"/>
              <a:t>npm</a:t>
            </a:r>
            <a:r>
              <a:rPr lang="en-GB" sz="1600" u="sng" dirty="0"/>
              <a:t> install --save mongoose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dataSchema</a:t>
            </a:r>
            <a:r>
              <a:rPr lang="en-GB" dirty="0"/>
              <a:t> = new </a:t>
            </a:r>
            <a:r>
              <a:rPr lang="en-GB" dirty="0" err="1"/>
              <a:t>mongoose.Schema</a:t>
            </a:r>
            <a:r>
              <a:rPr lang="en-GB" dirty="0"/>
              <a:t>({</a:t>
            </a:r>
          </a:p>
          <a:p>
            <a:pPr marL="0" indent="0">
              <a:buNone/>
            </a:pPr>
            <a:r>
              <a:rPr lang="en-GB" dirty="0"/>
              <a:t>    log:      { type: String, required: true }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  <a:p>
            <a:pPr marL="0" indent="0">
              <a:buNone/>
            </a:pPr>
            <a:r>
              <a:rPr lang="en-GB" dirty="0"/>
              <a:t>//Create a data model using the schema;</a:t>
            </a:r>
          </a:p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Bls18DataLog = </a:t>
            </a: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mongoose.model</a:t>
            </a:r>
            <a:r>
              <a:rPr lang="en-GB" dirty="0"/>
              <a:t>('bls18Log', </a:t>
            </a:r>
            <a:r>
              <a:rPr lang="en-GB" dirty="0" err="1"/>
              <a:t>dataSchema</a:t>
            </a:r>
            <a:r>
              <a:rPr lang="en-GB" dirty="0" smtClean="0"/>
              <a:t>); </a:t>
            </a:r>
            <a:r>
              <a:rPr lang="en-GB" sz="1900" dirty="0" smtClean="0"/>
              <a:t>//</a:t>
            </a:r>
            <a:r>
              <a:rPr lang="en-GB" sz="1900" dirty="0"/>
              <a:t>collection </a:t>
            </a:r>
            <a:r>
              <a:rPr lang="en-GB" sz="1900" dirty="0" smtClean="0"/>
              <a:t>bls18Logs;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module.exports</a:t>
            </a:r>
            <a:r>
              <a:rPr lang="en-GB" dirty="0"/>
              <a:t> = Bls18DataLog;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6896696" y="3356992"/>
            <a:ext cx="20314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smtClean="0"/>
              <a:t>utilsMongoose.js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67544" y="5937906"/>
            <a:ext cx="628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curl -X POST -d "{ \"log\": </a:t>
            </a:r>
            <a:r>
              <a:rPr lang="en-GB" dirty="0" smtClean="0"/>
              <a:t>\“lxxx</a:t>
            </a:r>
            <a:r>
              <a:rPr lang="en-GB" dirty="0"/>
              <a:t>\" }" http://localhost:8080/api/log</a:t>
            </a:r>
          </a:p>
        </p:txBody>
      </p:sp>
      <p:sp>
        <p:nvSpPr>
          <p:cNvPr id="9" name="Rettangolo 8"/>
          <p:cNvSpPr/>
          <p:nvPr/>
        </p:nvSpPr>
        <p:spPr>
          <a:xfrm>
            <a:off x="1907704" y="75171"/>
            <a:ext cx="6919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Mongo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ose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</a:t>
            </a:r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datamodel</a:t>
            </a:r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3594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42</a:t>
            </a:fld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683567" y="1412776"/>
            <a:ext cx="65192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//controls/ctrlAddLogRest.js</a:t>
            </a:r>
          </a:p>
          <a:p>
            <a:endParaRPr lang="en-GB" dirty="0" smtClean="0"/>
          </a:p>
          <a:p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Bls18DataLog = require('../models/</a:t>
            </a:r>
            <a:r>
              <a:rPr lang="en-GB" dirty="0" err="1"/>
              <a:t>logModel</a:t>
            </a:r>
            <a:r>
              <a:rPr lang="en-GB" dirty="0"/>
              <a:t>');</a:t>
            </a:r>
          </a:p>
          <a:p>
            <a:r>
              <a:rPr lang="en-GB" dirty="0"/>
              <a:t> </a:t>
            </a:r>
          </a:p>
          <a:p>
            <a:r>
              <a:rPr lang="en-GB" dirty="0" err="1"/>
              <a:t>module.exports.addLog</a:t>
            </a:r>
            <a:r>
              <a:rPr lang="en-GB" dirty="0"/>
              <a:t> = function(</a:t>
            </a:r>
            <a:r>
              <a:rPr lang="en-GB" dirty="0" err="1"/>
              <a:t>indata</a:t>
            </a:r>
            <a:r>
              <a:rPr lang="en-GB" dirty="0"/>
              <a:t>, response, </a:t>
            </a:r>
            <a:r>
              <a:rPr lang="en-GB" dirty="0" err="1"/>
              <a:t>cb</a:t>
            </a:r>
            <a:r>
              <a:rPr lang="en-GB" dirty="0"/>
              <a:t>){</a:t>
            </a:r>
          </a:p>
          <a:p>
            <a:r>
              <a:rPr lang="en-GB" dirty="0" err="1"/>
              <a:t>var</a:t>
            </a:r>
            <a:r>
              <a:rPr lang="en-GB" dirty="0"/>
              <a:t> data   = </a:t>
            </a:r>
            <a:r>
              <a:rPr lang="en-GB" dirty="0" err="1"/>
              <a:t>cvtDataToJson</a:t>
            </a:r>
            <a:r>
              <a:rPr lang="en-GB" dirty="0"/>
              <a:t>(</a:t>
            </a:r>
            <a:r>
              <a:rPr lang="en-GB" dirty="0" err="1"/>
              <a:t>indata</a:t>
            </a:r>
            <a:r>
              <a:rPr lang="en-GB" dirty="0"/>
              <a:t>);</a:t>
            </a:r>
          </a:p>
          <a:p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newData</a:t>
            </a:r>
            <a:r>
              <a:rPr lang="en-GB" dirty="0"/>
              <a:t> = new Bls18DataLog( {</a:t>
            </a:r>
          </a:p>
          <a:p>
            <a:r>
              <a:rPr lang="en-GB" dirty="0"/>
              <a:t>  </a:t>
            </a:r>
            <a:r>
              <a:rPr lang="en-GB" dirty="0" smtClean="0"/>
              <a:t>	log</a:t>
            </a:r>
            <a:r>
              <a:rPr lang="en-GB" dirty="0"/>
              <a:t>:     data.log  </a:t>
            </a:r>
          </a:p>
          <a:p>
            <a:r>
              <a:rPr lang="en-GB" dirty="0"/>
              <a:t>} );</a:t>
            </a:r>
          </a:p>
          <a:p>
            <a:r>
              <a:rPr lang="en-GB" dirty="0"/>
              <a:t>console.log("</a:t>
            </a:r>
            <a:r>
              <a:rPr lang="en-GB" dirty="0" err="1"/>
              <a:t>ctrlAddLogRest</a:t>
            </a:r>
            <a:r>
              <a:rPr lang="en-GB" dirty="0"/>
              <a:t> SAVING " + </a:t>
            </a:r>
            <a:r>
              <a:rPr lang="en-GB" dirty="0" err="1"/>
              <a:t>JSON.stringify</a:t>
            </a:r>
            <a:r>
              <a:rPr lang="en-GB" dirty="0"/>
              <a:t>( </a:t>
            </a:r>
            <a:r>
              <a:rPr lang="en-GB" dirty="0" err="1"/>
              <a:t>newData</a:t>
            </a:r>
            <a:r>
              <a:rPr lang="en-GB" dirty="0"/>
              <a:t>)  );</a:t>
            </a:r>
          </a:p>
          <a:p>
            <a:r>
              <a:rPr lang="en-GB" dirty="0" err="1"/>
              <a:t>newData.save</a:t>
            </a:r>
            <a:r>
              <a:rPr lang="en-GB" dirty="0"/>
              <a:t>( function(err) { </a:t>
            </a:r>
          </a:p>
          <a:p>
            <a:pPr lvl="1"/>
            <a:r>
              <a:rPr lang="en-GB" dirty="0" err="1"/>
              <a:t>var</a:t>
            </a:r>
            <a:r>
              <a:rPr lang="en-GB" dirty="0"/>
              <a:t> s = "";</a:t>
            </a:r>
          </a:p>
          <a:p>
            <a:pPr lvl="1"/>
            <a:r>
              <a:rPr lang="en-GB" dirty="0"/>
              <a:t>if( err ) s="ERROR in adding log";</a:t>
            </a:r>
          </a:p>
          <a:p>
            <a:pPr lvl="1"/>
            <a:r>
              <a:rPr lang="en-GB" dirty="0"/>
              <a:t>else s="Data saved successfully";</a:t>
            </a:r>
          </a:p>
          <a:p>
            <a:pPr lvl="1"/>
            <a:r>
              <a:rPr lang="en-GB" dirty="0" err="1"/>
              <a:t>cb</a:t>
            </a:r>
            <a:r>
              <a:rPr lang="en-GB" dirty="0"/>
              <a:t>( err, response, s ); //standard;</a:t>
            </a:r>
          </a:p>
          <a:p>
            <a:r>
              <a:rPr lang="en-GB" dirty="0"/>
              <a:t> });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4743655" y="47635"/>
            <a:ext cx="2309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Control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698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tangolo arrotondato 49"/>
          <p:cNvSpPr/>
          <p:nvPr/>
        </p:nvSpPr>
        <p:spPr>
          <a:xfrm>
            <a:off x="3439311" y="522387"/>
            <a:ext cx="3350813" cy="8329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43</a:t>
            </a:fld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710062" y="383624"/>
            <a:ext cx="1357223" cy="918850"/>
            <a:chOff x="1115616" y="1192197"/>
            <a:chExt cx="1656184" cy="940659"/>
          </a:xfrm>
        </p:grpSpPr>
        <p:sp>
          <p:nvSpPr>
            <p:cNvPr id="14" name="Rettangolo arrotondato 13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smtClean="0"/>
                <a:t>(HTTP)</a:t>
              </a:r>
            </a:p>
            <a:p>
              <a:pPr algn="ctr"/>
              <a:r>
                <a:rPr lang="it-IT" sz="1600" b="1" dirty="0" smtClean="0">
                  <a:solidFill>
                    <a:srgbClr val="C00000"/>
                  </a:solidFill>
                </a:rPr>
                <a:t>client</a:t>
              </a:r>
              <a:endParaRPr lang="it-IT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Connettore 2 14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3" name="Connettore 2 12"/>
          <p:cNvCxnSpPr/>
          <p:nvPr/>
        </p:nvCxnSpPr>
        <p:spPr>
          <a:xfrm flipH="1">
            <a:off x="4758452" y="1287386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24403" y="410555"/>
            <a:ext cx="66075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1) </a:t>
            </a:r>
            <a:r>
              <a:rPr lang="it-IT" sz="1400" b="1" dirty="0" smtClean="0"/>
              <a:t>GET</a:t>
            </a:r>
            <a:endParaRPr lang="it-IT" sz="14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45440" y="1052975"/>
            <a:ext cx="106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  <a:r>
              <a:rPr lang="it-IT" sz="1400" dirty="0" smtClean="0"/>
              <a:t>) </a:t>
            </a:r>
            <a:r>
              <a:rPr lang="it-IT" sz="1400" dirty="0" err="1" smtClean="0"/>
              <a:t>Response</a:t>
            </a:r>
            <a:endParaRPr lang="it-IT" sz="1400" dirty="0" smtClean="0"/>
          </a:p>
          <a:p>
            <a:r>
              <a:rPr lang="it-IT" sz="1400" dirty="0" smtClean="0"/>
              <a:t> </a:t>
            </a:r>
            <a:r>
              <a:rPr lang="it-IT" sz="1100" dirty="0" smtClean="0"/>
              <a:t>(HTML page)</a:t>
            </a:r>
            <a:endParaRPr lang="it-IT" sz="1100" dirty="0"/>
          </a:p>
        </p:txBody>
      </p:sp>
      <p:sp>
        <p:nvSpPr>
          <p:cNvPr id="19" name="Rettangolo 18"/>
          <p:cNvSpPr/>
          <p:nvPr/>
        </p:nvSpPr>
        <p:spPr>
          <a:xfrm>
            <a:off x="7326776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3" name="Ovale 22"/>
          <p:cNvSpPr/>
          <p:nvPr/>
        </p:nvSpPr>
        <p:spPr>
          <a:xfrm>
            <a:off x="3693379" y="1751021"/>
            <a:ext cx="2842677" cy="196542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345371" y="2270762"/>
            <a:ext cx="1135455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err="1" smtClean="0"/>
              <a:t>plugin</a:t>
            </a:r>
            <a:endParaRPr lang="en-US" dirty="0"/>
          </a:p>
        </p:txBody>
      </p:sp>
      <p:cxnSp>
        <p:nvCxnSpPr>
          <p:cNvPr id="26" name="Connettore 2 25"/>
          <p:cNvCxnSpPr>
            <a:stCxn id="24" idx="1"/>
            <a:endCxn id="23" idx="6"/>
          </p:cNvCxnSpPr>
          <p:nvPr/>
        </p:nvCxnSpPr>
        <p:spPr>
          <a:xfrm flipH="1">
            <a:off x="6536056" y="2727962"/>
            <a:ext cx="809315" cy="5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623233" y="2160681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update</a:t>
            </a:r>
            <a:endParaRPr lang="en-US" sz="1400" dirty="0"/>
          </a:p>
        </p:txBody>
      </p:sp>
      <p:cxnSp>
        <p:nvCxnSpPr>
          <p:cNvPr id="37" name="Connettore 2 36"/>
          <p:cNvCxnSpPr>
            <a:stCxn id="14" idx="3"/>
            <a:endCxn id="90" idx="2"/>
          </p:cNvCxnSpPr>
          <p:nvPr/>
        </p:nvCxnSpPr>
        <p:spPr>
          <a:xfrm>
            <a:off x="2067285" y="845274"/>
            <a:ext cx="1374995" cy="740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/>
          <p:cNvSpPr/>
          <p:nvPr/>
        </p:nvSpPr>
        <p:spPr>
          <a:xfrm>
            <a:off x="5727045" y="566223"/>
            <a:ext cx="851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server</a:t>
            </a:r>
            <a:endParaRPr lang="en-US" sz="2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cxnSp>
        <p:nvCxnSpPr>
          <p:cNvPr id="41" name="Connettore 4 40"/>
          <p:cNvCxnSpPr/>
          <p:nvPr/>
        </p:nvCxnSpPr>
        <p:spPr>
          <a:xfrm rot="10800000">
            <a:off x="2145441" y="1257464"/>
            <a:ext cx="2899361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endCxn id="92" idx="0"/>
          </p:cNvCxnSpPr>
          <p:nvPr/>
        </p:nvCxnSpPr>
        <p:spPr>
          <a:xfrm>
            <a:off x="3297742" y="847441"/>
            <a:ext cx="1834284" cy="421647"/>
          </a:xfrm>
          <a:prstGeom prst="bentConnector2">
            <a:avLst/>
          </a:prstGeom>
          <a:ln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e 89"/>
          <p:cNvSpPr/>
          <p:nvPr/>
        </p:nvSpPr>
        <p:spPr>
          <a:xfrm>
            <a:off x="3442280" y="785913"/>
            <a:ext cx="73057" cy="133536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e 91"/>
          <p:cNvSpPr/>
          <p:nvPr/>
        </p:nvSpPr>
        <p:spPr>
          <a:xfrm>
            <a:off x="5024014" y="1269088"/>
            <a:ext cx="216024" cy="66768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uppo 48"/>
          <p:cNvGrpSpPr/>
          <p:nvPr/>
        </p:nvGrpSpPr>
        <p:grpSpPr>
          <a:xfrm>
            <a:off x="3707719" y="1935173"/>
            <a:ext cx="2632814" cy="1508042"/>
            <a:chOff x="730034" y="2808691"/>
            <a:chExt cx="2632814" cy="1508042"/>
          </a:xfrm>
        </p:grpSpPr>
        <p:sp>
          <p:nvSpPr>
            <p:cNvPr id="4" name="Ovale 3"/>
            <p:cNvSpPr/>
            <p:nvPr/>
          </p:nvSpPr>
          <p:spPr>
            <a:xfrm>
              <a:off x="1140827" y="3413621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e 41"/>
            <p:cNvSpPr/>
            <p:nvPr/>
          </p:nvSpPr>
          <p:spPr>
            <a:xfrm>
              <a:off x="1662556" y="305238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7" name="Connettore 2 6"/>
            <p:cNvCxnSpPr>
              <a:stCxn id="4" idx="7"/>
              <a:endCxn id="42" idx="2"/>
            </p:cNvCxnSpPr>
            <p:nvPr/>
          </p:nvCxnSpPr>
          <p:spPr>
            <a:xfrm flipV="1">
              <a:off x="1325215" y="3165983"/>
              <a:ext cx="337341" cy="2809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e 44"/>
            <p:cNvSpPr/>
            <p:nvPr/>
          </p:nvSpPr>
          <p:spPr>
            <a:xfrm>
              <a:off x="1662556" y="377486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" name="Connettore 2 10"/>
            <p:cNvCxnSpPr>
              <a:stCxn id="4" idx="5"/>
              <a:endCxn id="45" idx="2"/>
            </p:cNvCxnSpPr>
            <p:nvPr/>
          </p:nvCxnSpPr>
          <p:spPr>
            <a:xfrm>
              <a:off x="1325215" y="3607539"/>
              <a:ext cx="337341" cy="2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e 50"/>
            <p:cNvSpPr/>
            <p:nvPr/>
          </p:nvSpPr>
          <p:spPr>
            <a:xfrm>
              <a:off x="2225489" y="305238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0" name="Connettore 2 19"/>
            <p:cNvCxnSpPr>
              <a:stCxn id="42" idx="6"/>
              <a:endCxn id="51" idx="2"/>
            </p:cNvCxnSpPr>
            <p:nvPr/>
          </p:nvCxnSpPr>
          <p:spPr>
            <a:xfrm>
              <a:off x="1878580" y="3165983"/>
              <a:ext cx="346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/>
            <p:cNvSpPr/>
            <p:nvPr/>
          </p:nvSpPr>
          <p:spPr>
            <a:xfrm>
              <a:off x="2713080" y="2891802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2" name="Connettore 2 21"/>
            <p:cNvCxnSpPr>
              <a:stCxn id="51" idx="6"/>
              <a:endCxn id="53" idx="2"/>
            </p:cNvCxnSpPr>
            <p:nvPr/>
          </p:nvCxnSpPr>
          <p:spPr>
            <a:xfrm flipV="1">
              <a:off x="2441513" y="3005397"/>
              <a:ext cx="271567" cy="1605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e 55"/>
            <p:cNvSpPr/>
            <p:nvPr/>
          </p:nvSpPr>
          <p:spPr>
            <a:xfrm>
              <a:off x="2713080" y="324210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9" name="Connettore 2 28"/>
            <p:cNvCxnSpPr>
              <a:stCxn id="51" idx="6"/>
              <a:endCxn id="56" idx="2"/>
            </p:cNvCxnSpPr>
            <p:nvPr/>
          </p:nvCxnSpPr>
          <p:spPr>
            <a:xfrm>
              <a:off x="2441513" y="3165983"/>
              <a:ext cx="271567" cy="1897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/>
            <p:cNvSpPr txBox="1"/>
            <p:nvPr/>
          </p:nvSpPr>
          <p:spPr>
            <a:xfrm>
              <a:off x="2100947" y="3232589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</a:t>
              </a:r>
              <a:endParaRPr lang="en-US" sz="1100" dirty="0"/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2882318" y="2874591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ed1</a:t>
              </a:r>
              <a:endParaRPr lang="en-US" sz="1100" dirty="0"/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2929716" y="3246502"/>
              <a:ext cx="4331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/>
                <a:t>l</a:t>
              </a:r>
              <a:r>
                <a:rPr lang="it-IT" sz="1100" dirty="0" smtClean="0"/>
                <a:t>ed2</a:t>
              </a:r>
              <a:endParaRPr lang="en-US" sz="1100" dirty="0"/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1306476" y="2808691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actuators</a:t>
              </a:r>
              <a:endParaRPr lang="en-US" sz="1100" dirty="0"/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1325066" y="3926140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sensors</a:t>
              </a:r>
              <a:endParaRPr lang="en-US" sz="1100" dirty="0"/>
            </a:p>
          </p:txBody>
        </p:sp>
        <p:sp>
          <p:nvSpPr>
            <p:cNvPr id="66" name="Ovale 65"/>
            <p:cNvSpPr/>
            <p:nvPr/>
          </p:nvSpPr>
          <p:spPr>
            <a:xfrm>
              <a:off x="2117792" y="3543568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2" name="Connettore 2 31"/>
            <p:cNvCxnSpPr>
              <a:stCxn id="45" idx="7"/>
              <a:endCxn id="66" idx="2"/>
            </p:cNvCxnSpPr>
            <p:nvPr/>
          </p:nvCxnSpPr>
          <p:spPr>
            <a:xfrm flipV="1">
              <a:off x="1846944" y="3657163"/>
              <a:ext cx="270848" cy="1509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e 67"/>
            <p:cNvSpPr/>
            <p:nvPr/>
          </p:nvSpPr>
          <p:spPr>
            <a:xfrm>
              <a:off x="2117792" y="380236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Ovale 69"/>
            <p:cNvSpPr/>
            <p:nvPr/>
          </p:nvSpPr>
          <p:spPr>
            <a:xfrm>
              <a:off x="2117792" y="4089544"/>
              <a:ext cx="216024" cy="22718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5" name="Connettore 2 34"/>
            <p:cNvCxnSpPr>
              <a:stCxn id="45" idx="6"/>
              <a:endCxn id="68" idx="2"/>
            </p:cNvCxnSpPr>
            <p:nvPr/>
          </p:nvCxnSpPr>
          <p:spPr>
            <a:xfrm>
              <a:off x="1878580" y="3888459"/>
              <a:ext cx="239212" cy="27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>
              <a:endCxn id="70" idx="2"/>
            </p:cNvCxnSpPr>
            <p:nvPr/>
          </p:nvCxnSpPr>
          <p:spPr>
            <a:xfrm>
              <a:off x="1846944" y="3966788"/>
              <a:ext cx="270848" cy="236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/>
            <p:cNvSpPr txBox="1"/>
            <p:nvPr/>
          </p:nvSpPr>
          <p:spPr>
            <a:xfrm>
              <a:off x="730034" y="3380164"/>
              <a:ext cx="3930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env</a:t>
              </a:r>
              <a:endParaRPr lang="en-US" sz="1100" dirty="0"/>
            </a:p>
          </p:txBody>
        </p:sp>
        <p:sp>
          <p:nvSpPr>
            <p:cNvPr id="76" name="CasellaDiTesto 75"/>
            <p:cNvSpPr txBox="1"/>
            <p:nvPr/>
          </p:nvSpPr>
          <p:spPr>
            <a:xfrm>
              <a:off x="2336054" y="3497865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pir</a:t>
              </a:r>
              <a:endParaRPr lang="en-US" sz="1100" dirty="0"/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2362859" y="3795335"/>
              <a:ext cx="9156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smtClean="0"/>
                <a:t>temperature</a:t>
              </a:r>
              <a:endParaRPr lang="en-US" sz="1100" dirty="0"/>
            </a:p>
          </p:txBody>
        </p:sp>
        <p:sp>
          <p:nvSpPr>
            <p:cNvPr id="78" name="CasellaDiTesto 77"/>
            <p:cNvSpPr txBox="1"/>
            <p:nvPr/>
          </p:nvSpPr>
          <p:spPr>
            <a:xfrm>
              <a:off x="2366671" y="4055123"/>
              <a:ext cx="6928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dirty="0" err="1" smtClean="0"/>
                <a:t>humidity</a:t>
              </a:r>
              <a:endParaRPr lang="en-US" sz="1100" dirty="0"/>
            </a:p>
          </p:txBody>
        </p:sp>
      </p:grpSp>
      <p:sp>
        <p:nvSpPr>
          <p:cNvPr id="54" name="Rettangolo 53"/>
          <p:cNvSpPr/>
          <p:nvPr/>
        </p:nvSpPr>
        <p:spPr>
          <a:xfrm>
            <a:off x="1369628" y="1985091"/>
            <a:ext cx="2286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it-IT" dirty="0" smtClean="0"/>
              <a:t>RESOURCE MODEL</a:t>
            </a:r>
            <a:endParaRPr lang="en-US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575979" y="3545682"/>
            <a:ext cx="31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Localhost:8080/</a:t>
            </a:r>
            <a:r>
              <a:rPr lang="it-IT" dirty="0" err="1" smtClean="0"/>
              <a:t>env</a:t>
            </a:r>
            <a:r>
              <a:rPr lang="it-IT" dirty="0" smtClean="0"/>
              <a:t>/</a:t>
            </a:r>
            <a:r>
              <a:rPr lang="it-IT" dirty="0" err="1" smtClean="0"/>
              <a:t>sensors</a:t>
            </a:r>
            <a:r>
              <a:rPr lang="it-IT" dirty="0" smtClean="0"/>
              <a:t>/</a:t>
            </a:r>
            <a:r>
              <a:rPr lang="it-IT" dirty="0" err="1" smtClean="0"/>
              <a:t>pir</a:t>
            </a:r>
            <a:endParaRPr lang="en-US" dirty="0"/>
          </a:p>
        </p:txBody>
      </p:sp>
      <p:cxnSp>
        <p:nvCxnSpPr>
          <p:cNvPr id="31" name="Connettore 2 30"/>
          <p:cNvCxnSpPr>
            <a:stCxn id="50" idx="2"/>
            <a:endCxn id="23" idx="0"/>
          </p:cNvCxnSpPr>
          <p:nvPr/>
        </p:nvCxnSpPr>
        <p:spPr>
          <a:xfrm>
            <a:off x="5114718" y="1355292"/>
            <a:ext cx="0" cy="39572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5"/>
          <p:cNvGrpSpPr/>
          <p:nvPr/>
        </p:nvGrpSpPr>
        <p:grpSpPr>
          <a:xfrm>
            <a:off x="415317" y="4154333"/>
            <a:ext cx="7879179" cy="2201054"/>
            <a:chOff x="415317" y="4154333"/>
            <a:chExt cx="7879179" cy="2201054"/>
          </a:xfrm>
        </p:grpSpPr>
        <p:cxnSp>
          <p:nvCxnSpPr>
            <p:cNvPr id="57" name="Connettore 2 56"/>
            <p:cNvCxnSpPr/>
            <p:nvPr/>
          </p:nvCxnSpPr>
          <p:spPr>
            <a:xfrm flipH="1">
              <a:off x="4948463" y="4831305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58" name="Rettangolo arrotondato 57"/>
            <p:cNvSpPr/>
            <p:nvPr/>
          </p:nvSpPr>
          <p:spPr>
            <a:xfrm>
              <a:off x="3144566" y="4293096"/>
              <a:ext cx="3800472" cy="832905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59" name="Gruppo 58"/>
            <p:cNvGrpSpPr/>
            <p:nvPr/>
          </p:nvGrpSpPr>
          <p:grpSpPr>
            <a:xfrm>
              <a:off x="415317" y="4154333"/>
              <a:ext cx="1357223" cy="918850"/>
              <a:chOff x="1115616" y="1192197"/>
              <a:chExt cx="1656184" cy="940659"/>
            </a:xfrm>
          </p:grpSpPr>
          <p:sp>
            <p:nvSpPr>
              <p:cNvPr id="60" name="Rettangolo arrotondato 59"/>
              <p:cNvSpPr/>
              <p:nvPr/>
            </p:nvSpPr>
            <p:spPr>
              <a:xfrm>
                <a:off x="1115616" y="1196752"/>
                <a:ext cx="1656184" cy="936104"/>
              </a:xfrm>
              <a:prstGeom prst="round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sz="1100" dirty="0" smtClean="0"/>
                  <a:t>(HTTP)</a:t>
                </a:r>
              </a:p>
              <a:p>
                <a:pPr algn="ctr"/>
                <a:r>
                  <a:rPr lang="it-IT" sz="1600" b="1" dirty="0" smtClean="0">
                    <a:solidFill>
                      <a:srgbClr val="C00000"/>
                    </a:solidFill>
                  </a:rPr>
                  <a:t>client</a:t>
                </a:r>
                <a:endParaRPr lang="it-IT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7" name="Connettore 2 66"/>
              <p:cNvCxnSpPr/>
              <p:nvPr/>
            </p:nvCxnSpPr>
            <p:spPr>
              <a:xfrm flipH="1">
                <a:off x="1718930" y="1192197"/>
                <a:ext cx="18739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</p:cxnSp>
        </p:grpSp>
        <p:sp>
          <p:nvSpPr>
            <p:cNvPr id="69" name="CasellaDiTesto 68"/>
            <p:cNvSpPr txBox="1"/>
            <p:nvPr/>
          </p:nvSpPr>
          <p:spPr>
            <a:xfrm>
              <a:off x="2051904" y="4207152"/>
              <a:ext cx="667170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400" dirty="0" smtClean="0"/>
                <a:t>1) PUT</a:t>
              </a:r>
              <a:endParaRPr lang="it-IT" sz="1400" dirty="0"/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1850695" y="4823684"/>
              <a:ext cx="1069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2</a:t>
              </a:r>
              <a:r>
                <a:rPr lang="it-IT" sz="1400" dirty="0" smtClean="0"/>
                <a:t>) </a:t>
              </a:r>
              <a:r>
                <a:rPr lang="it-IT" sz="1400" dirty="0" err="1" smtClean="0"/>
                <a:t>Response</a:t>
              </a:r>
              <a:endParaRPr lang="it-IT" sz="1400" dirty="0" smtClean="0"/>
            </a:p>
            <a:p>
              <a:r>
                <a:rPr lang="it-IT" sz="1400" dirty="0" smtClean="0"/>
                <a:t> </a:t>
              </a:r>
              <a:r>
                <a:rPr lang="it-IT" sz="1100" dirty="0" smtClean="0"/>
                <a:t>(HTML page)</a:t>
              </a:r>
              <a:endParaRPr lang="it-IT" sz="1100" dirty="0"/>
            </a:p>
          </p:txBody>
        </p:sp>
        <p:sp>
          <p:nvSpPr>
            <p:cNvPr id="72" name="Ovale 71"/>
            <p:cNvSpPr/>
            <p:nvPr/>
          </p:nvSpPr>
          <p:spPr>
            <a:xfrm>
              <a:off x="4157740" y="5347005"/>
              <a:ext cx="1800201" cy="10083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RESOURCE</a:t>
              </a:r>
            </a:p>
            <a:p>
              <a:pPr algn="ctr"/>
              <a:r>
                <a:rPr lang="it-IT" dirty="0" smtClean="0"/>
                <a:t>MODEL</a:t>
              </a:r>
              <a:endParaRPr lang="en-US" dirty="0"/>
            </a:p>
          </p:txBody>
        </p:sp>
        <p:sp>
          <p:nvSpPr>
            <p:cNvPr id="73" name="Rettangolo arrotondato 72"/>
            <p:cNvSpPr/>
            <p:nvPr/>
          </p:nvSpPr>
          <p:spPr>
            <a:xfrm>
              <a:off x="7159041" y="5393996"/>
              <a:ext cx="1135455" cy="9144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Sensor</a:t>
              </a:r>
            </a:p>
            <a:p>
              <a:pPr algn="ctr"/>
              <a:r>
                <a:rPr lang="it-IT" dirty="0" err="1" smtClean="0"/>
                <a:t>plugin</a:t>
              </a:r>
              <a:endParaRPr lang="en-US" dirty="0"/>
            </a:p>
          </p:txBody>
        </p:sp>
        <p:sp>
          <p:nvSpPr>
            <p:cNvPr id="74" name="CasellaDiTesto 73"/>
            <p:cNvSpPr txBox="1"/>
            <p:nvPr/>
          </p:nvSpPr>
          <p:spPr>
            <a:xfrm>
              <a:off x="6240017" y="5543419"/>
              <a:ext cx="70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update</a:t>
              </a:r>
              <a:endParaRPr lang="en-US" sz="1400" dirty="0"/>
            </a:p>
          </p:txBody>
        </p:sp>
        <p:cxnSp>
          <p:nvCxnSpPr>
            <p:cNvPr id="79" name="Connettore 2 78"/>
            <p:cNvCxnSpPr>
              <a:stCxn id="60" idx="3"/>
              <a:endCxn id="84" idx="2"/>
            </p:cNvCxnSpPr>
            <p:nvPr/>
          </p:nvCxnSpPr>
          <p:spPr>
            <a:xfrm>
              <a:off x="1772540" y="4615983"/>
              <a:ext cx="1374995" cy="74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ttangolo 79"/>
            <p:cNvSpPr/>
            <p:nvPr/>
          </p:nvSpPr>
          <p:spPr>
            <a:xfrm>
              <a:off x="5857995" y="4309439"/>
              <a:ext cx="85138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it-IT" sz="2000" b="1" dirty="0" smtClean="0">
                  <a:ln w="24500" cmpd="dbl">
                    <a:solidFill>
                      <a:schemeClr val="accent2">
                        <a:shade val="85000"/>
                        <a:satMod val="155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2">
                          <a:tint val="10000"/>
                          <a:satMod val="155000"/>
                        </a:schemeClr>
                      </a:gs>
                      <a:gs pos="60000">
                        <a:schemeClr val="accent2">
                          <a:tint val="30000"/>
                          <a:satMod val="155000"/>
                        </a:schemeClr>
                      </a:gs>
                      <a:gs pos="100000">
                        <a:schemeClr val="accent2">
                          <a:tint val="73000"/>
                          <a:satMod val="155000"/>
                        </a:schemeClr>
                      </a:gs>
                    </a:gsLst>
                    <a:lin ang="5400000"/>
                  </a:gradFill>
                  <a:effectLst>
                    <a:outerShdw blurRad="38100" dist="38100" dir="7020000" algn="tl">
                      <a:srgbClr val="000000">
                        <a:alpha val="35000"/>
                      </a:srgbClr>
                    </a:outerShdw>
                  </a:effectLst>
                </a:rPr>
                <a:t>server</a:t>
              </a:r>
              <a:endParaRPr lang="en-US" sz="20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endParaRPr>
            </a:p>
          </p:txBody>
        </p:sp>
        <p:cxnSp>
          <p:nvCxnSpPr>
            <p:cNvPr id="81" name="Connettore 4 80"/>
            <p:cNvCxnSpPr>
              <a:stCxn id="85" idx="2"/>
            </p:cNvCxnSpPr>
            <p:nvPr/>
          </p:nvCxnSpPr>
          <p:spPr>
            <a:xfrm rot="10800000">
              <a:off x="1706504" y="5073181"/>
              <a:ext cx="3240360" cy="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4 81"/>
            <p:cNvCxnSpPr>
              <a:stCxn id="58" idx="2"/>
              <a:endCxn id="72" idx="0"/>
            </p:cNvCxnSpPr>
            <p:nvPr/>
          </p:nvCxnSpPr>
          <p:spPr>
            <a:xfrm rot="16200000" flipH="1">
              <a:off x="4940819" y="5229983"/>
              <a:ext cx="221004" cy="1303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4 82"/>
            <p:cNvCxnSpPr>
              <a:endCxn id="85" idx="0"/>
            </p:cNvCxnSpPr>
            <p:nvPr/>
          </p:nvCxnSpPr>
          <p:spPr>
            <a:xfrm>
              <a:off x="3220592" y="4618150"/>
              <a:ext cx="1834284" cy="421647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e 83"/>
            <p:cNvSpPr/>
            <p:nvPr/>
          </p:nvSpPr>
          <p:spPr>
            <a:xfrm>
              <a:off x="3147535" y="4556622"/>
              <a:ext cx="73057" cy="133536"/>
            </a:xfrm>
            <a:prstGeom prst="ellipse">
              <a:avLst/>
            </a:prstGeom>
            <a:ln>
              <a:solidFill>
                <a:srgbClr val="CDFE5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e 84"/>
            <p:cNvSpPr/>
            <p:nvPr/>
          </p:nvSpPr>
          <p:spPr>
            <a:xfrm>
              <a:off x="4946864" y="5039797"/>
              <a:ext cx="216024" cy="66768"/>
            </a:xfrm>
            <a:prstGeom prst="ellipse">
              <a:avLst/>
            </a:prstGeom>
            <a:ln>
              <a:solidFill>
                <a:srgbClr val="CDFE54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ttore 2 85"/>
            <p:cNvCxnSpPr>
              <a:stCxn id="72" idx="6"/>
              <a:endCxn id="73" idx="1"/>
            </p:cNvCxnSpPr>
            <p:nvPr/>
          </p:nvCxnSpPr>
          <p:spPr>
            <a:xfrm>
              <a:off x="5957941" y="5851196"/>
              <a:ext cx="12011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H="1">
              <a:off x="4759473" y="4296346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768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207798" y="6293830"/>
            <a:ext cx="2895600" cy="365125"/>
          </a:xfrm>
        </p:spPr>
        <p:txBody>
          <a:bodyPr/>
          <a:lstStyle/>
          <a:p>
            <a:r>
              <a:rPr lang="en-US" dirty="0" smtClean="0"/>
              <a:t>AN  - DISI - </a:t>
            </a:r>
            <a:r>
              <a:rPr lang="en-US" dirty="0" err="1" smtClean="0"/>
              <a:t>Univeristy</a:t>
            </a:r>
            <a:r>
              <a:rPr lang="en-US" dirty="0" smtClean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44</a:t>
            </a:fld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6802392" y="50683"/>
            <a:ext cx="150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WoT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9" name="Rettangolo arrotondato 88"/>
          <p:cNvSpPr/>
          <p:nvPr/>
        </p:nvSpPr>
        <p:spPr>
          <a:xfrm>
            <a:off x="3514930" y="1861296"/>
            <a:ext cx="3800472" cy="83290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1" name="Gruppo 90"/>
          <p:cNvGrpSpPr/>
          <p:nvPr/>
        </p:nvGrpSpPr>
        <p:grpSpPr>
          <a:xfrm>
            <a:off x="515390" y="1805142"/>
            <a:ext cx="1656184" cy="940659"/>
            <a:chOff x="1115616" y="1192197"/>
            <a:chExt cx="1656184" cy="940659"/>
          </a:xfrm>
        </p:grpSpPr>
        <p:sp>
          <p:nvSpPr>
            <p:cNvPr id="93" name="Rettangolo arrotondato 9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(HTTP)</a:t>
              </a:r>
            </a:p>
            <a:p>
              <a:pPr algn="ctr"/>
              <a:r>
                <a:rPr lang="it-IT" b="1" dirty="0" smtClean="0">
                  <a:solidFill>
                    <a:srgbClr val="C00000"/>
                  </a:solidFill>
                </a:rPr>
                <a:t>client</a:t>
              </a:r>
              <a:endParaRPr lang="it-IT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Connettore 2 9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96" name="CasellaDiTesto 95"/>
          <p:cNvSpPr txBox="1"/>
          <p:nvPr/>
        </p:nvSpPr>
        <p:spPr>
          <a:xfrm>
            <a:off x="2243263" y="1753574"/>
            <a:ext cx="170662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1) GET  (</a:t>
            </a:r>
            <a:r>
              <a:rPr lang="it-IT" sz="1400" dirty="0" err="1" smtClean="0"/>
              <a:t>subscribe</a:t>
            </a:r>
            <a:r>
              <a:rPr lang="it-IT" sz="1400" dirty="0" smtClean="0"/>
              <a:t>) …</a:t>
            </a:r>
            <a:endParaRPr lang="it-IT" sz="14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2243263" y="2375541"/>
            <a:ext cx="106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  <a:r>
              <a:rPr lang="it-IT" sz="1400" dirty="0" smtClean="0"/>
              <a:t>) </a:t>
            </a:r>
            <a:r>
              <a:rPr lang="it-IT" sz="1400" dirty="0" err="1" smtClean="0"/>
              <a:t>Response</a:t>
            </a:r>
            <a:endParaRPr lang="it-IT" sz="1400" dirty="0" smtClean="0"/>
          </a:p>
          <a:p>
            <a:r>
              <a:rPr lang="it-IT" sz="1400" dirty="0" smtClean="0"/>
              <a:t> </a:t>
            </a:r>
            <a:r>
              <a:rPr lang="it-IT" sz="1100" dirty="0" smtClean="0"/>
              <a:t>(HTML page)</a:t>
            </a:r>
            <a:endParaRPr lang="it-IT" sz="1100" dirty="0"/>
          </a:p>
        </p:txBody>
      </p:sp>
      <p:sp>
        <p:nvSpPr>
          <p:cNvPr id="98" name="Ovale 97"/>
          <p:cNvSpPr/>
          <p:nvPr/>
        </p:nvSpPr>
        <p:spPr>
          <a:xfrm>
            <a:off x="4539269" y="3333401"/>
            <a:ext cx="1800201" cy="141564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RESOURCE</a:t>
            </a:r>
          </a:p>
          <a:p>
            <a:pPr algn="ctr"/>
            <a:r>
              <a:rPr lang="it-IT" dirty="0" smtClean="0"/>
              <a:t>MODEL</a:t>
            </a:r>
            <a:endParaRPr lang="en-US" dirty="0"/>
          </a:p>
        </p:txBody>
      </p:sp>
      <p:sp>
        <p:nvSpPr>
          <p:cNvPr id="99" name="Rettangolo arrotondato 98"/>
          <p:cNvSpPr/>
          <p:nvPr/>
        </p:nvSpPr>
        <p:spPr>
          <a:xfrm>
            <a:off x="7503246" y="3584024"/>
            <a:ext cx="1135455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Sensor</a:t>
            </a:r>
          </a:p>
          <a:p>
            <a:pPr algn="ctr"/>
            <a:r>
              <a:rPr lang="it-IT" dirty="0" err="1" smtClean="0"/>
              <a:t>plugin</a:t>
            </a:r>
            <a:endParaRPr lang="en-US" dirty="0"/>
          </a:p>
        </p:txBody>
      </p:sp>
      <p:cxnSp>
        <p:nvCxnSpPr>
          <p:cNvPr id="100" name="Connettore 2 99"/>
          <p:cNvCxnSpPr>
            <a:stCxn id="99" idx="1"/>
            <a:endCxn id="98" idx="6"/>
          </p:cNvCxnSpPr>
          <p:nvPr/>
        </p:nvCxnSpPr>
        <p:spPr>
          <a:xfrm flipH="1">
            <a:off x="6339470" y="4041224"/>
            <a:ext cx="1163776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594679" y="3643629"/>
            <a:ext cx="70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update</a:t>
            </a:r>
            <a:endParaRPr lang="en-US" sz="1400" dirty="0"/>
          </a:p>
        </p:txBody>
      </p:sp>
      <p:cxnSp>
        <p:nvCxnSpPr>
          <p:cNvPr id="102" name="Connettore 2 101"/>
          <p:cNvCxnSpPr/>
          <p:nvPr/>
        </p:nvCxnSpPr>
        <p:spPr>
          <a:xfrm flipV="1">
            <a:off x="2171574" y="2170007"/>
            <a:ext cx="1365560" cy="16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ttangolo 102"/>
          <p:cNvSpPr/>
          <p:nvPr/>
        </p:nvSpPr>
        <p:spPr>
          <a:xfrm>
            <a:off x="6250563" y="1861296"/>
            <a:ext cx="8513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20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server</a:t>
            </a:r>
            <a:endParaRPr lang="en-US" sz="20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cxnSp>
        <p:nvCxnSpPr>
          <p:cNvPr id="104" name="Connettore 4 103"/>
          <p:cNvCxnSpPr>
            <a:stCxn id="107" idx="2"/>
          </p:cNvCxnSpPr>
          <p:nvPr/>
        </p:nvCxnSpPr>
        <p:spPr>
          <a:xfrm rot="10800000" flipV="1">
            <a:off x="2171574" y="2625038"/>
            <a:ext cx="3167858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4 104"/>
          <p:cNvCxnSpPr>
            <a:endCxn id="107" idx="0"/>
          </p:cNvCxnSpPr>
          <p:nvPr/>
        </p:nvCxnSpPr>
        <p:spPr>
          <a:xfrm>
            <a:off x="3613160" y="2170007"/>
            <a:ext cx="1834284" cy="421647"/>
          </a:xfrm>
          <a:prstGeom prst="bentConnector2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3540103" y="2108479"/>
            <a:ext cx="73057" cy="133536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e 106"/>
          <p:cNvSpPr/>
          <p:nvPr/>
        </p:nvSpPr>
        <p:spPr>
          <a:xfrm>
            <a:off x="5339432" y="2591654"/>
            <a:ext cx="216024" cy="66768"/>
          </a:xfrm>
          <a:prstGeom prst="ellipse">
            <a:avLst/>
          </a:prstGeom>
          <a:ln>
            <a:solidFill>
              <a:srgbClr val="CDFE5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ttore 2 107"/>
          <p:cNvCxnSpPr>
            <a:stCxn id="98" idx="0"/>
            <a:endCxn id="89" idx="2"/>
          </p:cNvCxnSpPr>
          <p:nvPr/>
        </p:nvCxnSpPr>
        <p:spPr>
          <a:xfrm flipH="1" flipV="1">
            <a:off x="5415166" y="2694201"/>
            <a:ext cx="24204" cy="63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370088" y="696564"/>
            <a:ext cx="2454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websocket</a:t>
            </a:r>
            <a:endParaRPr lang="it-IT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26" name="Connettore 2 125"/>
          <p:cNvCxnSpPr/>
          <p:nvPr/>
        </p:nvCxnSpPr>
        <p:spPr>
          <a:xfrm flipH="1">
            <a:off x="4967751" y="1873939"/>
            <a:ext cx="1873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3" name="Rettangolo 42"/>
          <p:cNvSpPr/>
          <p:nvPr/>
        </p:nvSpPr>
        <p:spPr>
          <a:xfrm>
            <a:off x="579533" y="4134562"/>
            <a:ext cx="12657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react</a:t>
            </a:r>
            <a:endParaRPr lang="it-IT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72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45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4" y="620688"/>
            <a:ext cx="8673892" cy="46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76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46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780792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62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47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3773112" cy="369387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3" y="3645024"/>
            <a:ext cx="8643414" cy="25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47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48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2" y="1332249"/>
            <a:ext cx="2350261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BlsApplicationLogicCoap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98392" y="1907632"/>
            <a:ext cx="2220308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646632" y="1252526"/>
            <a:ext cx="2102563" cy="3270121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143" idx="1"/>
          </p:cNvCxnSpPr>
          <p:nvPr/>
        </p:nvCxnSpPr>
        <p:spPr>
          <a:xfrm>
            <a:off x="1652116" y="4585768"/>
            <a:ext cx="666584" cy="8889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44743" y="3938868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76" name="Rettangolo arrotondato 75"/>
          <p:cNvSpPr/>
          <p:nvPr/>
        </p:nvSpPr>
        <p:spPr>
          <a:xfrm>
            <a:off x="2563330" y="455399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818248" y="4245053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509603" y="5040921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132151" y="370461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497343" y="2569481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2318700" y="5222689"/>
            <a:ext cx="238180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LedObservableModel</a:t>
            </a:r>
            <a:endParaRPr lang="it-IT" sz="1400" dirty="0"/>
          </a:p>
        </p:txBody>
      </p:sp>
      <p:cxnSp>
        <p:nvCxnSpPr>
          <p:cNvPr id="1047" name="Connettore 4 1046"/>
          <p:cNvCxnSpPr>
            <a:stCxn id="143" idx="3"/>
            <a:endCxn id="59" idx="3"/>
          </p:cNvCxnSpPr>
          <p:nvPr/>
        </p:nvCxnSpPr>
        <p:spPr>
          <a:xfrm flipH="1">
            <a:off x="3529324" y="5474717"/>
            <a:ext cx="1171182" cy="830189"/>
          </a:xfrm>
          <a:prstGeom prst="bentConnector3">
            <a:avLst>
              <a:gd name="adj1" fmla="val -19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ttangolo 174"/>
          <p:cNvSpPr/>
          <p:nvPr/>
        </p:nvSpPr>
        <p:spPr>
          <a:xfrm>
            <a:off x="497343" y="27112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58" name="Gruppo 57"/>
          <p:cNvGrpSpPr/>
          <p:nvPr/>
        </p:nvGrpSpPr>
        <p:grpSpPr>
          <a:xfrm>
            <a:off x="1417982" y="5848745"/>
            <a:ext cx="2111342" cy="718613"/>
            <a:chOff x="5760058" y="2714670"/>
            <a:chExt cx="2111342" cy="718613"/>
          </a:xfrm>
        </p:grpSpPr>
        <p:sp>
          <p:nvSpPr>
            <p:cNvPr id="61" name="Rettangolo arrotondato 60"/>
            <p:cNvSpPr/>
            <p:nvPr/>
          </p:nvSpPr>
          <p:spPr>
            <a:xfrm>
              <a:off x="6516444" y="2714670"/>
              <a:ext cx="1287760" cy="2901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ttangolo arrotondato 58"/>
            <p:cNvSpPr/>
            <p:nvPr/>
          </p:nvSpPr>
          <p:spPr>
            <a:xfrm>
              <a:off x="6495789" y="3004797"/>
              <a:ext cx="1375611" cy="332067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6553659" y="2336840"/>
            <a:ext cx="2038273" cy="1101493"/>
            <a:chOff x="344743" y="3938868"/>
            <a:chExt cx="1307373" cy="1101493"/>
          </a:xfrm>
        </p:grpSpPr>
        <p:sp>
          <p:nvSpPr>
            <p:cNvPr id="70" name="Ovale 69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serverHttpToCoap.js</a:t>
              </a:r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777213" y="3938868"/>
              <a:ext cx="398892" cy="338554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8080</a:t>
              </a:r>
              <a:endParaRPr lang="it-IT" sz="1600" dirty="0"/>
            </a:p>
          </p:txBody>
        </p:sp>
      </p:grpSp>
      <p:cxnSp>
        <p:nvCxnSpPr>
          <p:cNvPr id="80" name="Connettore 4 79"/>
          <p:cNvCxnSpPr>
            <a:stCxn id="70" idx="4"/>
            <a:endCxn id="66" idx="3"/>
          </p:cNvCxnSpPr>
          <p:nvPr/>
        </p:nvCxnSpPr>
        <p:spPr>
          <a:xfrm rot="5400000">
            <a:off x="4114222" y="672601"/>
            <a:ext cx="692842" cy="6224306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88" y="2066268"/>
            <a:ext cx="1922637" cy="87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tangolo 13"/>
          <p:cNvSpPr/>
          <p:nvPr/>
        </p:nvSpPr>
        <p:spPr>
          <a:xfrm>
            <a:off x="685067" y="5222689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3" name="Rettangolo 82"/>
          <p:cNvSpPr/>
          <p:nvPr/>
        </p:nvSpPr>
        <p:spPr>
          <a:xfrm>
            <a:off x="6109307" y="2675394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3382539" y="54720"/>
            <a:ext cx="4443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40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-17440" y="4928263"/>
            <a:ext cx="195598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MainCoapBasicLed</a:t>
            </a:r>
            <a:endParaRPr lang="en-GB" dirty="0"/>
          </a:p>
        </p:txBody>
      </p:sp>
      <p:grpSp>
        <p:nvGrpSpPr>
          <p:cNvPr id="94" name="Gruppo 93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95" name="Rettangolo arrotondato 94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96" name="Rettangolo arrotondato 95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asellaDiTesto 45"/>
          <p:cNvSpPr txBox="1"/>
          <p:nvPr/>
        </p:nvSpPr>
        <p:spPr>
          <a:xfrm>
            <a:off x="6776997" y="5285473"/>
            <a:ext cx="2023759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Front end server</a:t>
            </a:r>
          </a:p>
        </p:txBody>
      </p:sp>
    </p:spTree>
    <p:extLst>
      <p:ext uri="{BB962C8B-B14F-4D97-AF65-F5344CB8AC3E}">
        <p14:creationId xmlns:p14="http://schemas.microsoft.com/office/powerpoint/2010/main" val="162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15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stCxn id="81" idx="2"/>
            <a:endCxn id="71" idx="0"/>
          </p:cNvCxnSpPr>
          <p:nvPr/>
        </p:nvCxnSpPr>
        <p:spPr>
          <a:xfrm flipH="1">
            <a:off x="6989764" y="1855704"/>
            <a:ext cx="84557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" name="Rettangolo arrotondato 70"/>
          <p:cNvSpPr/>
          <p:nvPr/>
        </p:nvSpPr>
        <p:spPr>
          <a:xfrm>
            <a:off x="6112780" y="2569481"/>
            <a:ext cx="1753967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LedProxy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stCxn id="71" idx="1"/>
          </p:cNvCxnSpPr>
          <p:nvPr/>
        </p:nvCxnSpPr>
        <p:spPr>
          <a:xfrm rot="10800000" flipV="1">
            <a:off x="3338878" y="2821508"/>
            <a:ext cx="2773902" cy="1653609"/>
          </a:xfrm>
          <a:prstGeom prst="bentConnector3">
            <a:avLst>
              <a:gd name="adj1" fmla="val 108241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3431604" y="3870071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grpSp>
        <p:nvGrpSpPr>
          <p:cNvPr id="46" name="Gruppo 45"/>
          <p:cNvGrpSpPr/>
          <p:nvPr/>
        </p:nvGrpSpPr>
        <p:grpSpPr>
          <a:xfrm>
            <a:off x="2916699" y="5089756"/>
            <a:ext cx="2123625" cy="955630"/>
            <a:chOff x="5760058" y="2714670"/>
            <a:chExt cx="2123625" cy="955630"/>
          </a:xfrm>
        </p:grpSpPr>
        <p:sp>
          <p:nvSpPr>
            <p:cNvPr id="49" name="Rettangolo arrotondato 48"/>
            <p:cNvSpPr/>
            <p:nvPr/>
          </p:nvSpPr>
          <p:spPr>
            <a:xfrm>
              <a:off x="6495789" y="2752770"/>
              <a:ext cx="1375611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LedAsGui</a:t>
              </a:r>
              <a:endParaRPr lang="it-IT" dirty="0"/>
            </a:p>
          </p:txBody>
        </p:sp>
        <p:sp>
          <p:nvSpPr>
            <p:cNvPr id="50" name="Rettangolo arrotondato 49"/>
            <p:cNvSpPr/>
            <p:nvPr/>
          </p:nvSpPr>
          <p:spPr>
            <a:xfrm>
              <a:off x="6595923" y="3259034"/>
              <a:ext cx="128776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058" y="2714670"/>
              <a:ext cx="692549" cy="71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Connettore 1 51"/>
          <p:cNvCxnSpPr/>
          <p:nvPr/>
        </p:nvCxnSpPr>
        <p:spPr>
          <a:xfrm>
            <a:off x="84303" y="386104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4254857" y="3177264"/>
            <a:ext cx="1739891" cy="281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IActorMessage</a:t>
            </a:r>
            <a:endParaRPr lang="en-GB" dirty="0"/>
          </a:p>
        </p:txBody>
      </p:sp>
      <p:cxnSp>
        <p:nvCxnSpPr>
          <p:cNvPr id="13" name="Connettore 2 12"/>
          <p:cNvCxnSpPr>
            <a:endCxn id="49" idx="0"/>
          </p:cNvCxnSpPr>
          <p:nvPr/>
        </p:nvCxnSpPr>
        <p:spPr>
          <a:xfrm>
            <a:off x="4326473" y="4727146"/>
            <a:ext cx="13763" cy="400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7314462" y="3729441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4452731" y="4789001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sp>
        <p:nvSpPr>
          <p:cNvPr id="60" name="Rettangolo 59"/>
          <p:cNvSpPr/>
          <p:nvPr/>
        </p:nvSpPr>
        <p:spPr>
          <a:xfrm>
            <a:off x="241381" y="5839753"/>
            <a:ext cx="28518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MainBlsModelWithLedProxy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6379400" y="4815806"/>
            <a:ext cx="2672591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P2P </a:t>
            </a:r>
            <a:r>
              <a:rPr lang="it-IT" dirty="0" err="1" smtClean="0"/>
              <a:t>Two</a:t>
            </a:r>
            <a:r>
              <a:rPr lang="it-IT" dirty="0" smtClean="0"/>
              <a:t>-Way </a:t>
            </a:r>
            <a:r>
              <a:rPr lang="it-IT" dirty="0" err="1" smtClean="0"/>
              <a:t>Protocols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Messages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STANDARDS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3274486" y="4133376"/>
            <a:ext cx="2131499" cy="683483"/>
            <a:chOff x="652326" y="4452440"/>
            <a:chExt cx="1492652" cy="683483"/>
          </a:xfrm>
        </p:grpSpPr>
        <p:sp>
          <p:nvSpPr>
            <p:cNvPr id="61" name="Ovale 60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 smtClean="0"/>
                <a:t>LedThingReceiver</a:t>
              </a:r>
              <a:endParaRPr lang="en-GB" sz="1200" dirty="0"/>
            </a:p>
          </p:txBody>
        </p:sp>
        <p:cxnSp>
          <p:nvCxnSpPr>
            <p:cNvPr id="67" name="Connettore 2 66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120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50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755576" y="1011871"/>
            <a:ext cx="763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it.unibo.coap.examples</a:t>
            </a:r>
            <a:endParaRPr lang="en-GB" sz="1400" dirty="0"/>
          </a:p>
          <a:p>
            <a:r>
              <a:rPr lang="en-GB" sz="1400" dirty="0"/>
              <a:t>C:\Didattica2018Work\iss2018Lab\it.unibo.coap\src\it\unibo\coap\examples\ExampleCrossProxy.java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31992" y="6206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 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755576" y="1826768"/>
            <a:ext cx="688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C:\Didattica2018Work\iss2018Lab\it.unibo.bls18\nodeCode\proxy.js</a:t>
            </a:r>
          </a:p>
        </p:txBody>
      </p:sp>
      <p:sp>
        <p:nvSpPr>
          <p:cNvPr id="7" name="Rettangolo 6"/>
          <p:cNvSpPr/>
          <p:nvPr/>
        </p:nvSpPr>
        <p:spPr>
          <a:xfrm>
            <a:off x="740804" y="2898303"/>
            <a:ext cx="397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https://www.npmjs.com/package/ponte</a:t>
            </a:r>
          </a:p>
        </p:txBody>
      </p:sp>
      <p:sp>
        <p:nvSpPr>
          <p:cNvPr id="8" name="Rettangolo 7"/>
          <p:cNvSpPr/>
          <p:nvPr/>
        </p:nvSpPr>
        <p:spPr>
          <a:xfrm>
            <a:off x="703216" y="108576"/>
            <a:ext cx="3758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t-IT" sz="5400" dirty="0"/>
              <a:t>http to </a:t>
            </a:r>
            <a:r>
              <a:rPr lang="it-IT" sz="5400" dirty="0" err="1"/>
              <a:t>CoAP</a:t>
            </a:r>
            <a:endParaRPr lang="en-GB" sz="5400" dirty="0"/>
          </a:p>
        </p:txBody>
      </p:sp>
      <p:sp>
        <p:nvSpPr>
          <p:cNvPr id="9" name="Rettangolo 8"/>
          <p:cNvSpPr/>
          <p:nvPr/>
        </p:nvSpPr>
        <p:spPr>
          <a:xfrm>
            <a:off x="323528" y="3450941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C:\Didattica\Californium\californium\demo-apps\cf-benchmark\src\main\java\org\eclipse\californium\benchmark\BenchmarkServer.java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393064" y="4293096"/>
            <a:ext cx="8283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C:\Didattica2018Work\iss2018Lab\it.unibo.coap\src\it\unibo\coap\examples\CoapClientForLocal.java</a:t>
            </a:r>
          </a:p>
        </p:txBody>
      </p:sp>
    </p:spTree>
    <p:extLst>
      <p:ext uri="{BB962C8B-B14F-4D97-AF65-F5344CB8AC3E}">
        <p14:creationId xmlns:p14="http://schemas.microsoft.com/office/powerpoint/2010/main" val="1740829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51</a:t>
            </a:fld>
            <a:endParaRPr lang="it-IT"/>
          </a:p>
        </p:txBody>
      </p:sp>
      <p:pic>
        <p:nvPicPr>
          <p:cNvPr id="9218" name="Picture 2" descr="HTTP-to_CoAP Mapping Scen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45243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-to-CoAP proxy acting as (a) reverse proxy and (b) origin server.Â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80962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05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38375" y="4370867"/>
            <a:ext cx="3022189" cy="873919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FrontEnd</a:t>
            </a:r>
            <a:endParaRPr lang="en-GB" sz="1400" dirty="0"/>
          </a:p>
        </p:txBody>
      </p:sp>
      <p:sp>
        <p:nvSpPr>
          <p:cNvPr id="6" name="Ovale 5"/>
          <p:cNvSpPr/>
          <p:nvPr/>
        </p:nvSpPr>
        <p:spPr>
          <a:xfrm>
            <a:off x="4167233" y="536536"/>
            <a:ext cx="1990839" cy="14437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Connettore 2 6"/>
          <p:cNvCxnSpPr/>
          <p:nvPr/>
        </p:nvCxnSpPr>
        <p:spPr>
          <a:xfrm flipH="1" flipV="1">
            <a:off x="5455640" y="562710"/>
            <a:ext cx="205440" cy="6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721865" y="1050601"/>
            <a:ext cx="571277" cy="384613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5683</a:t>
            </a:r>
            <a:endParaRPr lang="it-IT" sz="1600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52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4439373" y="1039706"/>
            <a:ext cx="1500094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ResourceModel</a:t>
            </a:r>
            <a:endParaRPr lang="it-IT" sz="1400" dirty="0"/>
          </a:p>
        </p:txBody>
      </p:sp>
      <p:cxnSp>
        <p:nvCxnSpPr>
          <p:cNvPr id="16" name="Connettore 4 15"/>
          <p:cNvCxnSpPr>
            <a:stCxn id="35" idx="3"/>
            <a:endCxn id="9" idx="2"/>
          </p:cNvCxnSpPr>
          <p:nvPr/>
        </p:nvCxnSpPr>
        <p:spPr>
          <a:xfrm flipV="1">
            <a:off x="2781087" y="1435214"/>
            <a:ext cx="1226417" cy="3372613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3391265" y="1690739"/>
            <a:ext cx="498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cxnSp>
        <p:nvCxnSpPr>
          <p:cNvPr id="18" name="Connettore 1 17"/>
          <p:cNvCxnSpPr/>
          <p:nvPr/>
        </p:nvCxnSpPr>
        <p:spPr>
          <a:xfrm flipH="1">
            <a:off x="3394295" y="280416"/>
            <a:ext cx="30725" cy="5808391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909789" y="844207"/>
            <a:ext cx="914400" cy="914400"/>
            <a:chOff x="7998922" y="2800130"/>
            <a:chExt cx="914400" cy="914400"/>
          </a:xfrm>
        </p:grpSpPr>
        <p:grpSp>
          <p:nvGrpSpPr>
            <p:cNvPr id="21" name="Gruppo 20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23" name="Nuvola 22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22" name="CasellaDiTesto 21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grpSp>
        <p:nvGrpSpPr>
          <p:cNvPr id="27" name="Gruppo 26"/>
          <p:cNvGrpSpPr/>
          <p:nvPr/>
        </p:nvGrpSpPr>
        <p:grpSpPr>
          <a:xfrm>
            <a:off x="6041129" y="1706859"/>
            <a:ext cx="788824" cy="272100"/>
            <a:chOff x="346851" y="5561985"/>
            <a:chExt cx="788824" cy="272100"/>
          </a:xfrm>
        </p:grpSpPr>
        <p:sp>
          <p:nvSpPr>
            <p:cNvPr id="28" name="Figura a mano libera 2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2 28"/>
            <p:cNvCxnSpPr>
              <a:stCxn id="2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29"/>
          <p:cNvSpPr/>
          <p:nvPr/>
        </p:nvSpPr>
        <p:spPr>
          <a:xfrm>
            <a:off x="6426046" y="1874092"/>
            <a:ext cx="597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event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297298" y="2722947"/>
            <a:ext cx="6974410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reference</a:t>
            </a:r>
            <a:r>
              <a:rPr lang="it-IT" dirty="0"/>
              <a:t> to the </a:t>
            </a:r>
            <a:r>
              <a:rPr lang="it-IT" dirty="0" err="1"/>
              <a:t>resource</a:t>
            </a:r>
            <a:r>
              <a:rPr lang="it-IT" dirty="0"/>
              <a:t> model(s) </a:t>
            </a:r>
            <a:r>
              <a:rPr lang="it-IT" dirty="0" err="1"/>
              <a:t>through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</a:t>
            </a:r>
            <a:r>
              <a:rPr lang="it-IT" dirty="0" err="1"/>
              <a:t>interface</a:t>
            </a:r>
            <a:endParaRPr lang="it-IT" dirty="0"/>
          </a:p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 of  </a:t>
            </a:r>
            <a:r>
              <a:rPr lang="it-IT" dirty="0" err="1"/>
              <a:t>message-passing</a:t>
            </a:r>
            <a:r>
              <a:rPr lang="it-IT" dirty="0"/>
              <a:t> </a:t>
            </a:r>
            <a:r>
              <a:rPr lang="it-IT" dirty="0" err="1"/>
              <a:t>interaction</a:t>
            </a:r>
            <a:endParaRPr lang="en-GB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17851" y="455579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41" name="Ovale 40"/>
          <p:cNvSpPr/>
          <p:nvPr/>
        </p:nvSpPr>
        <p:spPr>
          <a:xfrm>
            <a:off x="179512" y="220736"/>
            <a:ext cx="2334112" cy="87391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(Remote)</a:t>
            </a:r>
          </a:p>
          <a:p>
            <a:pPr algn="ctr"/>
            <a:r>
              <a:rPr lang="en-GB" sz="1400" dirty="0" err="1"/>
              <a:t>ResourceObserver</a:t>
            </a:r>
            <a:endParaRPr lang="en-GB" sz="1400" dirty="0"/>
          </a:p>
        </p:txBody>
      </p:sp>
      <p:cxnSp>
        <p:nvCxnSpPr>
          <p:cNvPr id="43" name="Connettore 2 42"/>
          <p:cNvCxnSpPr>
            <a:stCxn id="4" idx="3"/>
            <a:endCxn id="23" idx="2"/>
          </p:cNvCxnSpPr>
          <p:nvPr/>
        </p:nvCxnSpPr>
        <p:spPr>
          <a:xfrm>
            <a:off x="5939467" y="1291734"/>
            <a:ext cx="973158" cy="96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41" idx="6"/>
            <a:endCxn id="9" idx="0"/>
          </p:cNvCxnSpPr>
          <p:nvPr/>
        </p:nvCxnSpPr>
        <p:spPr>
          <a:xfrm>
            <a:off x="2513624" y="657696"/>
            <a:ext cx="1493880" cy="392905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513624" y="700259"/>
            <a:ext cx="448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</p:txBody>
      </p:sp>
      <p:sp>
        <p:nvSpPr>
          <p:cNvPr id="49" name="Ovale 48"/>
          <p:cNvSpPr/>
          <p:nvPr/>
        </p:nvSpPr>
        <p:spPr>
          <a:xfrm>
            <a:off x="4609852" y="5373216"/>
            <a:ext cx="2519924" cy="873919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Application </a:t>
            </a:r>
            <a:r>
              <a:rPr lang="en-GB" sz="1400" dirty="0" err="1"/>
              <a:t>FrontEnd</a:t>
            </a:r>
            <a:endParaRPr lang="en-GB" sz="1400" dirty="0"/>
          </a:p>
          <a:p>
            <a:pPr algn="ctr"/>
            <a:r>
              <a:rPr lang="it-IT" sz="1400" dirty="0"/>
              <a:t>(</a:t>
            </a:r>
            <a:r>
              <a:rPr lang="en-GB" sz="1400" dirty="0" err="1"/>
              <a:t>ResourceObserver</a:t>
            </a:r>
            <a:r>
              <a:rPr lang="en-GB" sz="1400" dirty="0"/>
              <a:t>)</a:t>
            </a:r>
          </a:p>
        </p:txBody>
      </p:sp>
      <p:cxnSp>
        <p:nvCxnSpPr>
          <p:cNvPr id="50" name="Connettore 4 49"/>
          <p:cNvCxnSpPr>
            <a:stCxn id="49" idx="2"/>
            <a:endCxn id="35" idx="2"/>
          </p:cNvCxnSpPr>
          <p:nvPr/>
        </p:nvCxnSpPr>
        <p:spPr>
          <a:xfrm rot="10800000">
            <a:off x="1749470" y="5059856"/>
            <a:ext cx="2860383" cy="750321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arrotondato 63"/>
          <p:cNvSpPr/>
          <p:nvPr/>
        </p:nvSpPr>
        <p:spPr>
          <a:xfrm>
            <a:off x="7129776" y="3309399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66" name="Connettore 4 65"/>
          <p:cNvCxnSpPr>
            <a:stCxn id="4" idx="2"/>
            <a:endCxn id="64" idx="0"/>
          </p:cNvCxnSpPr>
          <p:nvPr/>
        </p:nvCxnSpPr>
        <p:spPr>
          <a:xfrm rot="16200000" flipH="1">
            <a:off x="5685200" y="1047981"/>
            <a:ext cx="1765637" cy="275719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>
            <a:stCxn id="49" idx="6"/>
            <a:endCxn id="64" idx="2"/>
          </p:cNvCxnSpPr>
          <p:nvPr/>
        </p:nvCxnSpPr>
        <p:spPr>
          <a:xfrm flipV="1">
            <a:off x="7129776" y="3813455"/>
            <a:ext cx="816841" cy="199672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4 71"/>
          <p:cNvCxnSpPr>
            <a:stCxn id="56" idx="6"/>
            <a:endCxn id="64" idx="2"/>
          </p:cNvCxnSpPr>
          <p:nvPr/>
        </p:nvCxnSpPr>
        <p:spPr>
          <a:xfrm flipV="1">
            <a:off x="3260564" y="3813455"/>
            <a:ext cx="4686053" cy="9943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5661080" y="4551083"/>
            <a:ext cx="877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subscribe</a:t>
            </a:r>
          </a:p>
        </p:txBody>
      </p:sp>
      <p:sp>
        <p:nvSpPr>
          <p:cNvPr id="74" name="Rettangolo 73"/>
          <p:cNvSpPr/>
          <p:nvPr/>
        </p:nvSpPr>
        <p:spPr>
          <a:xfrm>
            <a:off x="7037411" y="5203288"/>
            <a:ext cx="8778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subscribe</a:t>
            </a:r>
          </a:p>
        </p:txBody>
      </p:sp>
      <p:sp>
        <p:nvSpPr>
          <p:cNvPr id="75" name="Rettangolo 74"/>
          <p:cNvSpPr/>
          <p:nvPr/>
        </p:nvSpPr>
        <p:spPr>
          <a:xfrm>
            <a:off x="8046594" y="2850248"/>
            <a:ext cx="7168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publish</a:t>
            </a:r>
          </a:p>
        </p:txBody>
      </p:sp>
      <p:cxnSp>
        <p:nvCxnSpPr>
          <p:cNvPr id="77" name="Connettore 2 76"/>
          <p:cNvCxnSpPr/>
          <p:nvPr/>
        </p:nvCxnSpPr>
        <p:spPr>
          <a:xfrm flipH="1" flipV="1">
            <a:off x="1763688" y="223152"/>
            <a:ext cx="205440" cy="61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57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4114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54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6189979" y="2491386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tangolo arrotondato 29"/>
          <p:cNvSpPr/>
          <p:nvPr/>
        </p:nvSpPr>
        <p:spPr>
          <a:xfrm>
            <a:off x="5043640" y="2953393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SomeResourceGofObserver</a:t>
            </a:r>
            <a:endParaRPr lang="en-GB" sz="1600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153004" y="1843314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ResourceLocalObserver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5184080" y="1504760"/>
            <a:ext cx="21918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IResourceLocalObserver</a:t>
            </a:r>
            <a:endParaRPr lang="en-GB" sz="16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2575507" y="873753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5" name="Gruppo 4"/>
          <p:cNvGrpSpPr/>
          <p:nvPr/>
        </p:nvGrpSpPr>
        <p:grpSpPr>
          <a:xfrm>
            <a:off x="1798199" y="1340100"/>
            <a:ext cx="2388858" cy="2249160"/>
            <a:chOff x="1798199" y="1340100"/>
            <a:chExt cx="2388858" cy="2249160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SomeResource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Connettore 4 19"/>
          <p:cNvCxnSpPr/>
          <p:nvPr/>
        </p:nvCxnSpPr>
        <p:spPr>
          <a:xfrm>
            <a:off x="3812481" y="3265224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3899424" y="3336214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grpSp>
        <p:nvGrpSpPr>
          <p:cNvPr id="23" name="Gruppo 22"/>
          <p:cNvGrpSpPr/>
          <p:nvPr/>
        </p:nvGrpSpPr>
        <p:grpSpPr>
          <a:xfrm>
            <a:off x="6919112" y="3646555"/>
            <a:ext cx="788824" cy="272100"/>
            <a:chOff x="346851" y="5561985"/>
            <a:chExt cx="788824" cy="272100"/>
          </a:xfrm>
        </p:grpSpPr>
        <p:sp>
          <p:nvSpPr>
            <p:cNvPr id="24" name="Figura a mano libera 23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5" name="Connettore 2 24"/>
            <p:cNvCxnSpPr>
              <a:stCxn id="24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ttangolo 25"/>
          <p:cNvSpPr/>
          <p:nvPr/>
        </p:nvSpPr>
        <p:spPr>
          <a:xfrm>
            <a:off x="7126633" y="3853647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4721" y="2792236"/>
            <a:ext cx="914400" cy="914400"/>
            <a:chOff x="411929" y="778914"/>
            <a:chExt cx="914400" cy="914400"/>
          </a:xfrm>
        </p:grpSpPr>
        <p:sp>
          <p:nvSpPr>
            <p:cNvPr id="28" name="Nuvola 27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31" name="Connettore 4 30"/>
          <p:cNvCxnSpPr>
            <a:stCxn id="28" idx="0"/>
          </p:cNvCxnSpPr>
          <p:nvPr/>
        </p:nvCxnSpPr>
        <p:spPr>
          <a:xfrm>
            <a:off x="958359" y="3249436"/>
            <a:ext cx="1046990" cy="15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959121" y="3203702"/>
            <a:ext cx="81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setValue</a:t>
            </a:r>
            <a:endParaRPr lang="en-GB" sz="1400" dirty="0"/>
          </a:p>
        </p:txBody>
      </p:sp>
      <p:grpSp>
        <p:nvGrpSpPr>
          <p:cNvPr id="39" name="Gruppo 38"/>
          <p:cNvGrpSpPr/>
          <p:nvPr/>
        </p:nvGrpSpPr>
        <p:grpSpPr>
          <a:xfrm>
            <a:off x="7998922" y="2800130"/>
            <a:ext cx="914400" cy="914400"/>
            <a:chOff x="411929" y="778914"/>
            <a:chExt cx="914400" cy="914400"/>
          </a:xfrm>
        </p:grpSpPr>
        <p:sp>
          <p:nvSpPr>
            <p:cNvPr id="40" name="Nuvola 3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cxnSp>
        <p:nvCxnSpPr>
          <p:cNvPr id="43" name="Connettore 4 42"/>
          <p:cNvCxnSpPr>
            <a:stCxn id="30" idx="3"/>
            <a:endCxn id="40" idx="2"/>
          </p:cNvCxnSpPr>
          <p:nvPr/>
        </p:nvCxnSpPr>
        <p:spPr>
          <a:xfrm flipV="1">
            <a:off x="7707936" y="3257330"/>
            <a:ext cx="293822" cy="2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8126544" y="3004411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PHYSICAL</a:t>
            </a:r>
          </a:p>
          <a:p>
            <a:r>
              <a:rPr lang="it-IT" sz="1200" dirty="0"/>
              <a:t>DEVICE</a:t>
            </a:r>
            <a:endParaRPr lang="en-GB" sz="1200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545711" y="4272091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46" name="Connettore 4 45"/>
          <p:cNvCxnSpPr>
            <a:stCxn id="30" idx="2"/>
            <a:endCxn id="45" idx="0"/>
          </p:cNvCxnSpPr>
          <p:nvPr/>
        </p:nvCxnSpPr>
        <p:spPr>
          <a:xfrm rot="5400000">
            <a:off x="6033857" y="3930160"/>
            <a:ext cx="670626" cy="13236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1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41" grpId="0" animBg="1"/>
      <p:bldP spid="86" grpId="0" animBg="1"/>
      <p:bldP spid="21" grpId="0"/>
      <p:bldP spid="26" grpId="0"/>
      <p:bldP spid="32" grpId="0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1270084" y="475361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55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44721" y="2792236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20914" y="1074008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26" name="Connettore 4 25"/>
          <p:cNvCxnSpPr>
            <a:stCxn id="20" idx="0"/>
            <a:endCxn id="4" idx="1"/>
          </p:cNvCxnSpPr>
          <p:nvPr/>
        </p:nvCxnSpPr>
        <p:spPr>
          <a:xfrm>
            <a:off x="958359" y="3249436"/>
            <a:ext cx="1046990" cy="157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959121" y="3203702"/>
            <a:ext cx="810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setValue</a:t>
            </a:r>
            <a:endParaRPr lang="en-GB" sz="14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7566259" y="3228279"/>
            <a:ext cx="788824" cy="272100"/>
            <a:chOff x="346851" y="5561985"/>
            <a:chExt cx="788824" cy="272100"/>
          </a:xfrm>
        </p:grpSpPr>
        <p:sp>
          <p:nvSpPr>
            <p:cNvPr id="48" name="Figura a mano libera 4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2 48"/>
            <p:cNvCxnSpPr>
              <a:stCxn id="4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ttangolo 49"/>
          <p:cNvSpPr/>
          <p:nvPr/>
        </p:nvSpPr>
        <p:spPr>
          <a:xfrm>
            <a:off x="7773780" y="3435371"/>
            <a:ext cx="812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/>
              <a:t>usercmd</a:t>
            </a:r>
            <a:endParaRPr lang="en-GB" sz="1400" dirty="0"/>
          </a:p>
        </p:txBody>
      </p:sp>
      <p:grpSp>
        <p:nvGrpSpPr>
          <p:cNvPr id="52" name="Gruppo 51"/>
          <p:cNvGrpSpPr/>
          <p:nvPr/>
        </p:nvGrpSpPr>
        <p:grpSpPr>
          <a:xfrm>
            <a:off x="438998" y="4779490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C00000"/>
                  </a:solidFill>
                </a:rPr>
                <a:t>CoAp</a:t>
              </a:r>
              <a:r>
                <a:rPr lang="it-IT" sz="1600" b="1" dirty="0">
                  <a:solidFill>
                    <a:srgbClr val="C00000"/>
                  </a:solidFill>
                </a:rPr>
                <a:t> client</a:t>
              </a: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53339" y="4788830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/>
              <a:t>GET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146927" y="5262653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/>
              <a:t>PUT</a:t>
            </a:r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6221" y="4507410"/>
            <a:ext cx="2966251" cy="64145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3376619" y="3121557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5558946" y="4942718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84" name="Connettore 4 83"/>
          <p:cNvCxnSpPr>
            <a:stCxn id="30" idx="2"/>
            <a:endCxn id="82" idx="0"/>
          </p:cNvCxnSpPr>
          <p:nvPr/>
        </p:nvCxnSpPr>
        <p:spPr>
          <a:xfrm rot="5400000">
            <a:off x="5705162" y="4272091"/>
            <a:ext cx="1341253" cy="1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798199" y="873753"/>
            <a:ext cx="5909737" cy="3059303"/>
            <a:chOff x="1798199" y="873753"/>
            <a:chExt cx="5909737" cy="3059303"/>
          </a:xfrm>
        </p:grpSpPr>
        <p:sp>
          <p:nvSpPr>
            <p:cNvPr id="4" name="Rettangolo arrotondato 3"/>
            <p:cNvSpPr/>
            <p:nvPr/>
          </p:nvSpPr>
          <p:spPr>
            <a:xfrm>
              <a:off x="2005349" y="2941188"/>
              <a:ext cx="1807132" cy="6480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ButtonResource</a:t>
              </a:r>
              <a:endParaRPr lang="en-GB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798199" y="1796828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CoapGofObservableResource</a:t>
              </a:r>
              <a:endParaRPr lang="en-GB" sz="1400" dirty="0"/>
            </a:p>
          </p:txBody>
        </p:sp>
        <p:grpSp>
          <p:nvGrpSpPr>
            <p:cNvPr id="13" name="Gruppo 12"/>
            <p:cNvGrpSpPr/>
            <p:nvPr/>
          </p:nvGrpSpPr>
          <p:grpSpPr>
            <a:xfrm>
              <a:off x="6189979" y="2491386"/>
              <a:ext cx="180020" cy="456728"/>
              <a:chOff x="7020272" y="1376336"/>
              <a:chExt cx="180020" cy="456728"/>
            </a:xfrm>
          </p:grpSpPr>
          <p:sp>
            <p:nvSpPr>
              <p:cNvPr id="10" name="Triangolo isoscele 9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onnettore 1 11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o 13"/>
            <p:cNvGrpSpPr/>
            <p:nvPr/>
          </p:nvGrpSpPr>
          <p:grpSpPr>
            <a:xfrm>
              <a:off x="2760335" y="2484460"/>
              <a:ext cx="180020" cy="456728"/>
              <a:chOff x="7020272" y="1376336"/>
              <a:chExt cx="180020" cy="456728"/>
            </a:xfrm>
          </p:grpSpPr>
          <p:sp>
            <p:nvSpPr>
              <p:cNvPr id="15" name="Triangolo isoscele 14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Connettore 1 15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ttangolo 7"/>
            <p:cNvSpPr/>
            <p:nvPr/>
          </p:nvSpPr>
          <p:spPr>
            <a:xfrm>
              <a:off x="1798199" y="1458274"/>
              <a:ext cx="1231234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IResourceIot</a:t>
              </a:r>
              <a:endParaRPr lang="en-GB" sz="1600" dirty="0"/>
            </a:p>
          </p:txBody>
        </p:sp>
        <p:sp>
          <p:nvSpPr>
            <p:cNvPr id="30" name="Rettangolo arrotondato 29"/>
            <p:cNvSpPr/>
            <p:nvPr/>
          </p:nvSpPr>
          <p:spPr>
            <a:xfrm>
              <a:off x="5043640" y="2953393"/>
              <a:ext cx="2664296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ButtonResourceGofObserver</a:t>
              </a:r>
              <a:endParaRPr lang="en-GB" sz="1400" dirty="0"/>
            </a:p>
          </p:txBody>
        </p:sp>
        <p:cxnSp>
          <p:nvCxnSpPr>
            <p:cNvPr id="32" name="Connettore 4 31"/>
            <p:cNvCxnSpPr>
              <a:stCxn id="4" idx="3"/>
              <a:endCxn id="30" idx="1"/>
            </p:cNvCxnSpPr>
            <p:nvPr/>
          </p:nvCxnSpPr>
          <p:spPr>
            <a:xfrm>
              <a:off x="3812481" y="3265224"/>
              <a:ext cx="1231159" cy="12205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tangolo 32"/>
            <p:cNvSpPr/>
            <p:nvPr/>
          </p:nvSpPr>
          <p:spPr>
            <a:xfrm>
              <a:off x="3899424" y="3336214"/>
              <a:ext cx="702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/>
                <a:t>update</a:t>
              </a:r>
            </a:p>
          </p:txBody>
        </p:sp>
        <p:sp>
          <p:nvSpPr>
            <p:cNvPr id="34" name="Rettangolo arrotondato 33"/>
            <p:cNvSpPr/>
            <p:nvPr/>
          </p:nvSpPr>
          <p:spPr>
            <a:xfrm>
              <a:off x="5153004" y="1843314"/>
              <a:ext cx="2388858" cy="648072"/>
            </a:xfrm>
            <a:prstGeom prst="roundRect">
              <a:avLst/>
            </a:prstGeom>
            <a:solidFill>
              <a:srgbClr val="FFFFCC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ResourceLocalObserver</a:t>
              </a:r>
              <a:endParaRPr lang="en-GB" sz="1400" dirty="0"/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5184080" y="1504760"/>
              <a:ext cx="2191818" cy="33855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sz="1600" dirty="0" err="1"/>
                <a:t>IResourceLocalObserver</a:t>
              </a:r>
              <a:endParaRPr lang="en-GB" sz="1600" dirty="0"/>
            </a:p>
          </p:txBody>
        </p:sp>
        <p:sp>
          <p:nvSpPr>
            <p:cNvPr id="86" name="Rettangolo arrotondato 85"/>
            <p:cNvSpPr/>
            <p:nvPr/>
          </p:nvSpPr>
          <p:spPr>
            <a:xfrm>
              <a:off x="2575507" y="873753"/>
              <a:ext cx="1892546" cy="46634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CoapResource</a:t>
              </a:r>
              <a:endParaRPr lang="en-GB" dirty="0"/>
            </a:p>
          </p:txBody>
        </p:sp>
        <p:grpSp>
          <p:nvGrpSpPr>
            <p:cNvPr id="87" name="Gruppo 86"/>
            <p:cNvGrpSpPr/>
            <p:nvPr/>
          </p:nvGrpSpPr>
          <p:grpSpPr>
            <a:xfrm>
              <a:off x="3341760" y="1340100"/>
              <a:ext cx="180020" cy="456728"/>
              <a:chOff x="7020272" y="1376336"/>
              <a:chExt cx="180020" cy="456728"/>
            </a:xfrm>
          </p:grpSpPr>
          <p:sp>
            <p:nvSpPr>
              <p:cNvPr id="88" name="Triangolo isoscele 87"/>
              <p:cNvSpPr/>
              <p:nvPr/>
            </p:nvSpPr>
            <p:spPr>
              <a:xfrm>
                <a:off x="7020272" y="1376336"/>
                <a:ext cx="180020" cy="15388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9" name="Connettore 1 88"/>
              <p:cNvCxnSpPr/>
              <p:nvPr/>
            </p:nvCxnSpPr>
            <p:spPr>
              <a:xfrm>
                <a:off x="7110282" y="1535160"/>
                <a:ext cx="0" cy="2979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Connettore 1 106"/>
            <p:cNvCxnSpPr/>
            <p:nvPr/>
          </p:nvCxnSpPr>
          <p:spPr>
            <a:xfrm>
              <a:off x="4762472" y="873753"/>
              <a:ext cx="1" cy="30593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9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9" grpId="0"/>
      <p:bldP spid="50" grpId="0"/>
      <p:bldP spid="55" grpId="0" animBg="1"/>
      <p:bldP spid="60" grpId="0" animBg="1"/>
      <p:bldP spid="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e 50"/>
          <p:cNvSpPr/>
          <p:nvPr/>
        </p:nvSpPr>
        <p:spPr>
          <a:xfrm>
            <a:off x="207851" y="428875"/>
            <a:ext cx="6984776" cy="40320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56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943116" y="2894702"/>
            <a:ext cx="1807132" cy="64807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LedResource</a:t>
            </a:r>
            <a:endParaRPr lang="en-GB" dirty="0"/>
          </a:p>
        </p:txBody>
      </p:sp>
      <p:sp>
        <p:nvSpPr>
          <p:cNvPr id="9" name="Rettangolo arrotondato 8"/>
          <p:cNvSpPr/>
          <p:nvPr/>
        </p:nvSpPr>
        <p:spPr>
          <a:xfrm>
            <a:off x="735966" y="1750342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CoapGofObservableResource</a:t>
            </a:r>
            <a:endParaRPr lang="en-GB" sz="1400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127746" y="2444900"/>
            <a:ext cx="180020" cy="456728"/>
            <a:chOff x="7020272" y="1376336"/>
            <a:chExt cx="180020" cy="456728"/>
          </a:xfrm>
        </p:grpSpPr>
        <p:sp>
          <p:nvSpPr>
            <p:cNvPr id="10" name="Triangolo isoscele 9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/>
          <p:cNvGrpSpPr/>
          <p:nvPr/>
        </p:nvGrpSpPr>
        <p:grpSpPr>
          <a:xfrm>
            <a:off x="1698102" y="2437974"/>
            <a:ext cx="180020" cy="456728"/>
            <a:chOff x="7020272" y="1376336"/>
            <a:chExt cx="180020" cy="456728"/>
          </a:xfrm>
        </p:grpSpPr>
        <p:sp>
          <p:nvSpPr>
            <p:cNvPr id="15" name="Triangolo isoscele 14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15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7554848" y="2761538"/>
            <a:ext cx="914400" cy="914400"/>
            <a:chOff x="411929" y="778914"/>
            <a:chExt cx="914400" cy="914400"/>
          </a:xfrm>
        </p:grpSpPr>
        <p:sp>
          <p:nvSpPr>
            <p:cNvPr id="20" name="Nuvola 19"/>
            <p:cNvSpPr/>
            <p:nvPr/>
          </p:nvSpPr>
          <p:spPr>
            <a:xfrm>
              <a:off x="411929" y="778914"/>
              <a:ext cx="914400" cy="914400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39551" y="102936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8" name="Rettangolo 7"/>
          <p:cNvSpPr/>
          <p:nvPr/>
        </p:nvSpPr>
        <p:spPr>
          <a:xfrm>
            <a:off x="735966" y="1411788"/>
            <a:ext cx="123123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IResourceIot</a:t>
            </a:r>
            <a:endParaRPr lang="en-GB" sz="1600" dirty="0"/>
          </a:p>
        </p:txBody>
      </p:sp>
      <p:cxnSp>
        <p:nvCxnSpPr>
          <p:cNvPr id="26" name="Connettore 4 25"/>
          <p:cNvCxnSpPr>
            <a:stCxn id="30" idx="3"/>
            <a:endCxn id="20" idx="2"/>
          </p:cNvCxnSpPr>
          <p:nvPr/>
        </p:nvCxnSpPr>
        <p:spPr>
          <a:xfrm flipV="1">
            <a:off x="6645703" y="3218738"/>
            <a:ext cx="911981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arrotondato 29"/>
          <p:cNvSpPr/>
          <p:nvPr/>
        </p:nvSpPr>
        <p:spPr>
          <a:xfrm>
            <a:off x="3981407" y="2906907"/>
            <a:ext cx="2664296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LedResourceGofObserver</a:t>
            </a:r>
            <a:endParaRPr lang="en-GB" sz="1400" dirty="0"/>
          </a:p>
        </p:txBody>
      </p:sp>
      <p:cxnSp>
        <p:nvCxnSpPr>
          <p:cNvPr id="32" name="Connettore 4 31"/>
          <p:cNvCxnSpPr>
            <a:stCxn id="4" idx="3"/>
            <a:endCxn id="30" idx="1"/>
          </p:cNvCxnSpPr>
          <p:nvPr/>
        </p:nvCxnSpPr>
        <p:spPr>
          <a:xfrm>
            <a:off x="2750248" y="3218738"/>
            <a:ext cx="1231159" cy="122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837191" y="3289728"/>
            <a:ext cx="702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update</a:t>
            </a:r>
          </a:p>
        </p:txBody>
      </p:sp>
      <p:sp>
        <p:nvSpPr>
          <p:cNvPr id="34" name="Rettangolo arrotondato 33"/>
          <p:cNvSpPr/>
          <p:nvPr/>
        </p:nvSpPr>
        <p:spPr>
          <a:xfrm>
            <a:off x="4090771" y="1796828"/>
            <a:ext cx="2388858" cy="648072"/>
          </a:xfrm>
          <a:prstGeom prst="round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ResourceLocalObserver</a:t>
            </a:r>
            <a:endParaRPr lang="en-GB" sz="1400" dirty="0"/>
          </a:p>
        </p:txBody>
      </p:sp>
      <p:sp>
        <p:nvSpPr>
          <p:cNvPr id="41" name="Rettangolo 40"/>
          <p:cNvSpPr/>
          <p:nvPr/>
        </p:nvSpPr>
        <p:spPr>
          <a:xfrm>
            <a:off x="4121847" y="1458274"/>
            <a:ext cx="2191818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dirty="0" err="1"/>
              <a:t>IResourceLocalObserver</a:t>
            </a:r>
            <a:endParaRPr lang="en-GB" sz="1600" dirty="0"/>
          </a:p>
        </p:txBody>
      </p:sp>
      <p:grpSp>
        <p:nvGrpSpPr>
          <p:cNvPr id="47" name="Gruppo 46"/>
          <p:cNvGrpSpPr/>
          <p:nvPr/>
        </p:nvGrpSpPr>
        <p:grpSpPr>
          <a:xfrm>
            <a:off x="6296505" y="3514600"/>
            <a:ext cx="788824" cy="272100"/>
            <a:chOff x="346851" y="5561985"/>
            <a:chExt cx="788824" cy="272100"/>
          </a:xfrm>
        </p:grpSpPr>
        <p:sp>
          <p:nvSpPr>
            <p:cNvPr id="48" name="Figura a mano libera 47"/>
            <p:cNvSpPr/>
            <p:nvPr/>
          </p:nvSpPr>
          <p:spPr>
            <a:xfrm>
              <a:off x="346851" y="5561985"/>
              <a:ext cx="788824" cy="272100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2 48"/>
            <p:cNvCxnSpPr>
              <a:stCxn id="48" idx="10"/>
            </p:cNvCxnSpPr>
            <p:nvPr/>
          </p:nvCxnSpPr>
          <p:spPr>
            <a:xfrm flipV="1">
              <a:off x="960381" y="5661248"/>
              <a:ext cx="175294" cy="2046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/>
          <p:cNvGrpSpPr/>
          <p:nvPr/>
        </p:nvGrpSpPr>
        <p:grpSpPr>
          <a:xfrm>
            <a:off x="438998" y="4779490"/>
            <a:ext cx="1357223" cy="735191"/>
            <a:chOff x="1115616" y="1192197"/>
            <a:chExt cx="1656184" cy="94065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3" name="Rettangolo arrotondato 52"/>
            <p:cNvSpPr/>
            <p:nvPr/>
          </p:nvSpPr>
          <p:spPr>
            <a:xfrm>
              <a:off x="1115616" y="1196752"/>
              <a:ext cx="1656184" cy="936104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600" b="1" dirty="0" err="1">
                  <a:solidFill>
                    <a:srgbClr val="C00000"/>
                  </a:solidFill>
                </a:rPr>
                <a:t>CoAp</a:t>
              </a:r>
              <a:r>
                <a:rPr lang="it-IT" sz="1600" b="1" dirty="0">
                  <a:solidFill>
                    <a:srgbClr val="C00000"/>
                  </a:solidFill>
                </a:rPr>
                <a:t> client</a:t>
              </a:r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718930" y="1192197"/>
              <a:ext cx="18739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5" name="CasellaDiTesto 54"/>
          <p:cNvSpPr txBox="1"/>
          <p:nvPr/>
        </p:nvSpPr>
        <p:spPr>
          <a:xfrm>
            <a:off x="2153339" y="4788830"/>
            <a:ext cx="47481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b="1" dirty="0"/>
              <a:t>GET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2146927" y="5262653"/>
            <a:ext cx="481222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/>
              <a:t>PUT</a:t>
            </a:r>
          </a:p>
        </p:txBody>
      </p:sp>
      <p:cxnSp>
        <p:nvCxnSpPr>
          <p:cNvPr id="63" name="Connettore 4 62"/>
          <p:cNvCxnSpPr>
            <a:stCxn id="53" idx="3"/>
            <a:endCxn id="51" idx="4"/>
          </p:cNvCxnSpPr>
          <p:nvPr/>
        </p:nvCxnSpPr>
        <p:spPr>
          <a:xfrm flipV="1">
            <a:off x="1796221" y="4460924"/>
            <a:ext cx="1904018" cy="687942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51" idx="4"/>
            <a:endCxn id="4" idx="2"/>
          </p:cNvCxnSpPr>
          <p:nvPr/>
        </p:nvCxnSpPr>
        <p:spPr>
          <a:xfrm rot="5400000" flipH="1">
            <a:off x="2314386" y="3075071"/>
            <a:ext cx="918150" cy="1853557"/>
          </a:xfrm>
          <a:prstGeom prst="bentConnector3">
            <a:avLst>
              <a:gd name="adj1" fmla="val 43937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arrotondato 81"/>
          <p:cNvSpPr/>
          <p:nvPr/>
        </p:nvSpPr>
        <p:spPr>
          <a:xfrm>
            <a:off x="4496714" y="4900425"/>
            <a:ext cx="1633681" cy="50405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C00000"/>
                </a:solidFill>
              </a:rPr>
              <a:t>MQTT Server</a:t>
            </a:r>
            <a:endParaRPr lang="en-GB" sz="1600" b="1" dirty="0">
              <a:solidFill>
                <a:srgbClr val="C00000"/>
              </a:solidFill>
            </a:endParaRPr>
          </a:p>
        </p:txBody>
      </p:sp>
      <p:cxnSp>
        <p:nvCxnSpPr>
          <p:cNvPr id="84" name="Connettore 4 83"/>
          <p:cNvCxnSpPr>
            <a:stCxn id="30" idx="2"/>
            <a:endCxn id="82" idx="0"/>
          </p:cNvCxnSpPr>
          <p:nvPr/>
        </p:nvCxnSpPr>
        <p:spPr>
          <a:xfrm rot="5400000">
            <a:off x="4640832" y="4227702"/>
            <a:ext cx="1345446" cy="12700"/>
          </a:xfrm>
          <a:prstGeom prst="bentConnector3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tangolo arrotondato 85"/>
          <p:cNvSpPr/>
          <p:nvPr/>
        </p:nvSpPr>
        <p:spPr>
          <a:xfrm>
            <a:off x="1513274" y="827267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87" name="Gruppo 86"/>
          <p:cNvGrpSpPr/>
          <p:nvPr/>
        </p:nvGrpSpPr>
        <p:grpSpPr>
          <a:xfrm>
            <a:off x="2279527" y="1293614"/>
            <a:ext cx="180020" cy="456728"/>
            <a:chOff x="7020272" y="1376336"/>
            <a:chExt cx="180020" cy="456728"/>
          </a:xfrm>
        </p:grpSpPr>
        <p:sp>
          <p:nvSpPr>
            <p:cNvPr id="88" name="Triangolo isoscele 87"/>
            <p:cNvSpPr/>
            <p:nvPr/>
          </p:nvSpPr>
          <p:spPr>
            <a:xfrm>
              <a:off x="7020272" y="1376336"/>
              <a:ext cx="180020" cy="15388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9" name="Connettore 1 88"/>
            <p:cNvCxnSpPr/>
            <p:nvPr/>
          </p:nvCxnSpPr>
          <p:spPr>
            <a:xfrm>
              <a:off x="7110282" y="1535160"/>
              <a:ext cx="0" cy="297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nettore 1 106"/>
          <p:cNvCxnSpPr>
            <a:stCxn id="51" idx="0"/>
          </p:cNvCxnSpPr>
          <p:nvPr/>
        </p:nvCxnSpPr>
        <p:spPr>
          <a:xfrm>
            <a:off x="3700239" y="428875"/>
            <a:ext cx="1" cy="345769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7682470" y="2965819"/>
            <a:ext cx="779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PHYSICAL</a:t>
            </a:r>
          </a:p>
          <a:p>
            <a:r>
              <a:rPr lang="it-IT" sz="1200" dirty="0"/>
              <a:t>DEVICE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81414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3033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58</a:t>
            </a:fld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6824560" y="2613257"/>
            <a:ext cx="1801538" cy="751438"/>
            <a:chOff x="2244702" y="733346"/>
            <a:chExt cx="1801538" cy="751438"/>
          </a:xfrm>
        </p:grpSpPr>
        <p:sp>
          <p:nvSpPr>
            <p:cNvPr id="4" name="Rettangolo 3"/>
            <p:cNvSpPr/>
            <p:nvPr/>
          </p:nvSpPr>
          <p:spPr>
            <a:xfrm>
              <a:off x="2822104" y="939915"/>
              <a:ext cx="1224136" cy="5448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LedMock</a:t>
              </a:r>
              <a:endParaRPr lang="en-GB" dirty="0"/>
            </a:p>
          </p:txBody>
        </p:sp>
        <p:sp>
          <p:nvSpPr>
            <p:cNvPr id="6" name="Ovale 5"/>
            <p:cNvSpPr/>
            <p:nvPr/>
          </p:nvSpPr>
          <p:spPr>
            <a:xfrm>
              <a:off x="2483768" y="1124744"/>
              <a:ext cx="338336" cy="3600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244702" y="733346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ILed</a:t>
              </a:r>
              <a:endParaRPr lang="en-GB" dirty="0"/>
            </a:p>
          </p:txBody>
        </p:sp>
      </p:grpSp>
      <p:sp>
        <p:nvSpPr>
          <p:cNvPr id="10" name="Rettangolo 9"/>
          <p:cNvSpPr/>
          <p:nvPr/>
        </p:nvSpPr>
        <p:spPr>
          <a:xfrm>
            <a:off x="4106880" y="2077759"/>
            <a:ext cx="2399306" cy="5690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LedCoapResource</a:t>
            </a:r>
            <a:endParaRPr lang="en-GB" dirty="0"/>
          </a:p>
        </p:txBody>
      </p:sp>
      <p:cxnSp>
        <p:nvCxnSpPr>
          <p:cNvPr id="14" name="Connettore 4 13"/>
          <p:cNvCxnSpPr>
            <a:stCxn id="10" idx="3"/>
            <a:endCxn id="4" idx="0"/>
          </p:cNvCxnSpPr>
          <p:nvPr/>
        </p:nvCxnSpPr>
        <p:spPr>
          <a:xfrm>
            <a:off x="6506186" y="2362287"/>
            <a:ext cx="1507844" cy="45753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4106879" y="532487"/>
            <a:ext cx="2399306" cy="5992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5482489" y="1131779"/>
            <a:ext cx="340624" cy="945978"/>
            <a:chOff x="4042771" y="1242629"/>
            <a:chExt cx="340624" cy="835130"/>
          </a:xfrm>
        </p:grpSpPr>
        <p:sp>
          <p:nvSpPr>
            <p:cNvPr id="22" name="Triangolo isoscele 21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nettore 1 23"/>
            <p:cNvCxnSpPr>
              <a:stCxn id="10" idx="0"/>
              <a:endCxn id="22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e 27"/>
          <p:cNvSpPr/>
          <p:nvPr/>
        </p:nvSpPr>
        <p:spPr>
          <a:xfrm>
            <a:off x="3768543" y="652112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3083125" y="115803"/>
            <a:ext cx="2680542" cy="530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/>
              <a:t>org.eclipse.californium.core.server.resources</a:t>
            </a:r>
            <a:r>
              <a:rPr lang="en-GB" sz="1050" dirty="0"/>
              <a:t>.</a:t>
            </a:r>
          </a:p>
          <a:p>
            <a:r>
              <a:rPr lang="en-GB" dirty="0"/>
              <a:t>Resource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755576" y="2068189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dk1"/>
                </a:solidFill>
              </a:rPr>
              <a:t>CoapGofObservableResource</a:t>
            </a:r>
            <a:endParaRPr lang="en-GB" dirty="0">
              <a:solidFill>
                <a:schemeClr val="dk1"/>
              </a:solidFill>
            </a:endParaRPr>
          </a:p>
        </p:txBody>
      </p:sp>
      <p:cxnSp>
        <p:nvCxnSpPr>
          <p:cNvPr id="39" name="Connettore 4 38"/>
          <p:cNvCxnSpPr>
            <a:stCxn id="31" idx="0"/>
            <a:endCxn id="22" idx="3"/>
          </p:cNvCxnSpPr>
          <p:nvPr/>
        </p:nvCxnSpPr>
        <p:spPr>
          <a:xfrm rot="5400000" flipH="1" flipV="1">
            <a:off x="3682749" y="98138"/>
            <a:ext cx="610147" cy="33299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e 39"/>
          <p:cNvSpPr/>
          <p:nvPr/>
        </p:nvSpPr>
        <p:spPr>
          <a:xfrm>
            <a:off x="417240" y="2177481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asellaDiTesto 42"/>
          <p:cNvSpPr txBox="1"/>
          <p:nvPr/>
        </p:nvSpPr>
        <p:spPr>
          <a:xfrm>
            <a:off x="190636" y="1649622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IResourceIot</a:t>
            </a:r>
            <a:endParaRPr lang="en-GB" dirty="0"/>
          </a:p>
        </p:txBody>
      </p:sp>
      <p:sp>
        <p:nvSpPr>
          <p:cNvPr id="45" name="Triangolo isoscele 44"/>
          <p:cNvSpPr/>
          <p:nvPr/>
        </p:nvSpPr>
        <p:spPr>
          <a:xfrm>
            <a:off x="3768543" y="1043037"/>
            <a:ext cx="340624" cy="2837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40" idx="0"/>
            <a:endCxn id="45" idx="3"/>
          </p:cNvCxnSpPr>
          <p:nvPr/>
        </p:nvCxnSpPr>
        <p:spPr>
          <a:xfrm rot="5400000" flipH="1" flipV="1">
            <a:off x="1837259" y="75886"/>
            <a:ext cx="850744" cy="3352447"/>
          </a:xfrm>
          <a:prstGeom prst="bentConnector3">
            <a:avLst>
              <a:gd name="adj1" fmla="val 784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55"/>
          <p:cNvSpPr/>
          <p:nvPr/>
        </p:nvSpPr>
        <p:spPr>
          <a:xfrm>
            <a:off x="755576" y="3331314"/>
            <a:ext cx="2399306" cy="56905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LedResource</a:t>
            </a:r>
            <a:endParaRPr lang="en-GB" dirty="0"/>
          </a:p>
        </p:txBody>
      </p:sp>
      <p:grpSp>
        <p:nvGrpSpPr>
          <p:cNvPr id="57" name="Gruppo 56"/>
          <p:cNvGrpSpPr/>
          <p:nvPr/>
        </p:nvGrpSpPr>
        <p:grpSpPr>
          <a:xfrm>
            <a:off x="1784917" y="2677993"/>
            <a:ext cx="340624" cy="653324"/>
            <a:chOff x="4042771" y="1242629"/>
            <a:chExt cx="340624" cy="835133"/>
          </a:xfrm>
        </p:grpSpPr>
        <p:sp>
          <p:nvSpPr>
            <p:cNvPr id="58" name="Triangolo isoscele 57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ttangolo 66"/>
          <p:cNvSpPr/>
          <p:nvPr/>
        </p:nvSpPr>
        <p:spPr>
          <a:xfrm>
            <a:off x="3371649" y="5093195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LedResourceGofObserver</a:t>
            </a:r>
            <a:endParaRPr lang="en-GB" dirty="0">
              <a:solidFill>
                <a:schemeClr val="dk1"/>
              </a:solidFill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3371651" y="3860359"/>
            <a:ext cx="3134535" cy="57862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ResourceLocalObserver</a:t>
            </a:r>
            <a:endParaRPr lang="en-GB" dirty="0">
              <a:solidFill>
                <a:schemeClr val="dk1"/>
              </a:solidFill>
            </a:endParaRPr>
          </a:p>
        </p:txBody>
      </p:sp>
      <p:grpSp>
        <p:nvGrpSpPr>
          <p:cNvPr id="69" name="Gruppo 68"/>
          <p:cNvGrpSpPr/>
          <p:nvPr/>
        </p:nvGrpSpPr>
        <p:grpSpPr>
          <a:xfrm>
            <a:off x="4768606" y="4439871"/>
            <a:ext cx="340624" cy="653324"/>
            <a:chOff x="4042771" y="1242629"/>
            <a:chExt cx="340624" cy="835133"/>
          </a:xfrm>
        </p:grpSpPr>
        <p:sp>
          <p:nvSpPr>
            <p:cNvPr id="70" name="Triangolo isoscele 69"/>
            <p:cNvSpPr/>
            <p:nvPr/>
          </p:nvSpPr>
          <p:spPr>
            <a:xfrm>
              <a:off x="4042771" y="1242629"/>
              <a:ext cx="340624" cy="28803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ttore 1 70"/>
            <p:cNvCxnSpPr>
              <a:endCxn id="70" idx="3"/>
            </p:cNvCxnSpPr>
            <p:nvPr/>
          </p:nvCxnSpPr>
          <p:spPr>
            <a:xfrm flipV="1">
              <a:off x="4207439" y="1530661"/>
              <a:ext cx="5644" cy="547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ttangolo 71"/>
          <p:cNvSpPr/>
          <p:nvPr/>
        </p:nvSpPr>
        <p:spPr>
          <a:xfrm>
            <a:off x="6506184" y="4329691"/>
            <a:ext cx="2439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IResourceLocalObserver</a:t>
            </a:r>
            <a:endParaRPr lang="en-GB" dirty="0"/>
          </a:p>
        </p:txBody>
      </p:sp>
      <p:sp>
        <p:nvSpPr>
          <p:cNvPr id="73" name="Ovale 72"/>
          <p:cNvSpPr/>
          <p:nvPr/>
        </p:nvSpPr>
        <p:spPr>
          <a:xfrm>
            <a:off x="6506186" y="3969651"/>
            <a:ext cx="338336" cy="3600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ttangolo 73"/>
          <p:cNvSpPr/>
          <p:nvPr/>
        </p:nvSpPr>
        <p:spPr>
          <a:xfrm>
            <a:off x="500789" y="5102765"/>
            <a:ext cx="2399306" cy="569055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23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59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08" y="0"/>
            <a:ext cx="6284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6</a:t>
            </a:fld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cxnSp>
        <p:nvCxnSpPr>
          <p:cNvPr id="107" name="Connettore 2 106"/>
          <p:cNvCxnSpPr>
            <a:cxnSpLocks/>
            <a:stCxn id="81" idx="2"/>
            <a:endCxn id="71" idx="0"/>
          </p:cNvCxnSpPr>
          <p:nvPr/>
        </p:nvCxnSpPr>
        <p:spPr>
          <a:xfrm>
            <a:off x="7074321" y="1855704"/>
            <a:ext cx="32145" cy="713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109" idx="0"/>
            <a:endCxn id="77" idx="2"/>
          </p:cNvCxnSpPr>
          <p:nvPr/>
        </p:nvCxnSpPr>
        <p:spPr>
          <a:xfrm flipV="1">
            <a:off x="1244665" y="1836305"/>
            <a:ext cx="4160" cy="68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-17440" y="893084"/>
            <a:ext cx="9011849" cy="1363694"/>
            <a:chOff x="-17440" y="893084"/>
            <a:chExt cx="9011849" cy="1363694"/>
          </a:xfrm>
        </p:grpSpPr>
        <p:sp>
          <p:nvSpPr>
            <p:cNvPr id="73" name="Rettangolo arrotondato 72"/>
            <p:cNvSpPr/>
            <p:nvPr/>
          </p:nvSpPr>
          <p:spPr>
            <a:xfrm>
              <a:off x="3157843" y="1332249"/>
              <a:ext cx="2063236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BlsApplicationLogic</a:t>
              </a:r>
              <a:endParaRPr lang="it-IT" sz="1400" dirty="0"/>
            </a:p>
          </p:txBody>
        </p:sp>
        <p:sp>
          <p:nvSpPr>
            <p:cNvPr id="74" name="Rettangolo arrotondato 73"/>
            <p:cNvSpPr/>
            <p:nvPr/>
          </p:nvSpPr>
          <p:spPr>
            <a:xfrm>
              <a:off x="3647904" y="893084"/>
              <a:ext cx="1128582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77" name="Rettangolo arrotondato 76"/>
            <p:cNvSpPr/>
            <p:nvPr/>
          </p:nvSpPr>
          <p:spPr>
            <a:xfrm>
              <a:off x="241381" y="1332249"/>
              <a:ext cx="2014888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ButtonObserverModel</a:t>
              </a:r>
              <a:endParaRPr lang="it-IT" sz="1400" dirty="0"/>
            </a:p>
          </p:txBody>
        </p:sp>
        <p:sp>
          <p:nvSpPr>
            <p:cNvPr id="78" name="Rettangolo arrotondato 77"/>
            <p:cNvSpPr/>
            <p:nvPr/>
          </p:nvSpPr>
          <p:spPr>
            <a:xfrm>
              <a:off x="1291429" y="893084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sp>
          <p:nvSpPr>
            <p:cNvPr id="81" name="Rettangolo arrotondato 80"/>
            <p:cNvSpPr/>
            <p:nvPr/>
          </p:nvSpPr>
          <p:spPr>
            <a:xfrm>
              <a:off x="5964234" y="1351648"/>
              <a:ext cx="2220174" cy="504056"/>
            </a:xfrm>
            <a:prstGeom prst="roundRect">
              <a:avLst/>
            </a:prstGeom>
            <a:solidFill>
              <a:srgbClr val="FFFF99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/>
                <a:t>LedObservableModel</a:t>
              </a:r>
              <a:endParaRPr lang="it-IT" sz="1400" dirty="0"/>
            </a:p>
          </p:txBody>
        </p:sp>
        <p:sp>
          <p:nvSpPr>
            <p:cNvPr id="82" name="Rettangolo arrotondato 81"/>
            <p:cNvSpPr/>
            <p:nvPr/>
          </p:nvSpPr>
          <p:spPr>
            <a:xfrm>
              <a:off x="6162317" y="931391"/>
              <a:ext cx="1887581" cy="376175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ILedObservable</a:t>
              </a:r>
              <a:endParaRPr lang="it-IT" sz="1200" dirty="0"/>
            </a:p>
          </p:txBody>
        </p:sp>
        <p:cxnSp>
          <p:nvCxnSpPr>
            <p:cNvPr id="85" name="Connettore 2 84"/>
            <p:cNvCxnSpPr>
              <a:stCxn id="73" idx="3"/>
              <a:endCxn id="81" idx="1"/>
            </p:cNvCxnSpPr>
            <p:nvPr/>
          </p:nvCxnSpPr>
          <p:spPr>
            <a:xfrm>
              <a:off x="5221079" y="1584277"/>
              <a:ext cx="743155" cy="1939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/>
            <p:cNvCxnSpPr>
              <a:stCxn id="77" idx="3"/>
              <a:endCxn id="73" idx="1"/>
            </p:cNvCxnSpPr>
            <p:nvPr/>
          </p:nvCxnSpPr>
          <p:spPr>
            <a:xfrm>
              <a:off x="2256269" y="1584277"/>
              <a:ext cx="90157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sellaDiTesto 89"/>
            <p:cNvSpPr txBox="1"/>
            <p:nvPr/>
          </p:nvSpPr>
          <p:spPr>
            <a:xfrm>
              <a:off x="2523322" y="1646408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5395123" y="167061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cxnSp>
          <p:nvCxnSpPr>
            <p:cNvPr id="102" name="Connettore 1 101"/>
            <p:cNvCxnSpPr/>
            <p:nvPr/>
          </p:nvCxnSpPr>
          <p:spPr>
            <a:xfrm>
              <a:off x="-17440" y="2256778"/>
              <a:ext cx="9011849" cy="0"/>
            </a:xfrm>
            <a:prstGeom prst="line">
              <a:avLst/>
            </a:prstGeom>
            <a:ln w="5715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asellaDiTesto 102"/>
            <p:cNvSpPr txBox="1"/>
            <p:nvPr/>
          </p:nvSpPr>
          <p:spPr>
            <a:xfrm>
              <a:off x="8481127" y="1923836"/>
              <a:ext cx="513282" cy="276999"/>
            </a:xfrm>
            <a:prstGeom prst="rect">
              <a:avLst/>
            </a:prstGeom>
            <a:solidFill>
              <a:srgbClr val="0066CC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HIGH</a:t>
              </a:r>
            </a:p>
          </p:txBody>
        </p:sp>
        <p:sp>
          <p:nvSpPr>
            <p:cNvPr id="127" name="Rettangolo arrotondato 126"/>
            <p:cNvSpPr/>
            <p:nvPr/>
          </p:nvSpPr>
          <p:spPr>
            <a:xfrm>
              <a:off x="339994" y="893084"/>
              <a:ext cx="937314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/>
                <a:t>IObserver</a:t>
              </a:r>
              <a:endParaRPr lang="it-IT" sz="1200" dirty="0"/>
            </a:p>
          </p:txBody>
        </p:sp>
        <p:sp>
          <p:nvSpPr>
            <p:cNvPr id="129" name="CasellaDiTesto 128"/>
            <p:cNvSpPr txBox="1"/>
            <p:nvPr/>
          </p:nvSpPr>
          <p:spPr>
            <a:xfrm>
              <a:off x="798740" y="1917149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  <p:sp>
          <p:nvSpPr>
            <p:cNvPr id="130" name="CasellaDiTesto 129"/>
            <p:cNvSpPr txBox="1"/>
            <p:nvPr/>
          </p:nvSpPr>
          <p:spPr>
            <a:xfrm>
              <a:off x="7256956" y="1902696"/>
              <a:ext cx="39337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sz="1200" dirty="0"/>
                <a:t>call</a:t>
              </a: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466928" y="2465150"/>
            <a:ext cx="2352412" cy="1006396"/>
            <a:chOff x="466928" y="2465150"/>
            <a:chExt cx="2352412" cy="1006396"/>
          </a:xfrm>
        </p:grpSpPr>
        <p:sp>
          <p:nvSpPr>
            <p:cNvPr id="109" name="Rettangolo arrotondato 108"/>
            <p:cNvSpPr/>
            <p:nvPr/>
          </p:nvSpPr>
          <p:spPr>
            <a:xfrm>
              <a:off x="466928" y="2523086"/>
              <a:ext cx="1555473" cy="504056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ButtonAsGui</a:t>
              </a:r>
              <a:endParaRPr lang="it-IT" dirty="0"/>
            </a:p>
          </p:txBody>
        </p:sp>
        <p:sp>
          <p:nvSpPr>
            <p:cNvPr id="128" name="Rettangolo arrotondato 127"/>
            <p:cNvSpPr/>
            <p:nvPr/>
          </p:nvSpPr>
          <p:spPr>
            <a:xfrm>
              <a:off x="652326" y="3060280"/>
              <a:ext cx="964840" cy="41126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IObservable</a:t>
              </a:r>
              <a:endParaRPr lang="it-IT" sz="1200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4979" y="2465150"/>
              <a:ext cx="674361" cy="699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" name="Rettangolo 59"/>
          <p:cNvSpPr/>
          <p:nvPr/>
        </p:nvSpPr>
        <p:spPr>
          <a:xfrm>
            <a:off x="141665" y="6091450"/>
            <a:ext cx="29510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MainBlsModelWithRaspberry</a:t>
            </a:r>
            <a:endParaRPr lang="en-GB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5896515" y="2569481"/>
            <a:ext cx="241990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LedProxyForRaspberry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6393187" y="3102770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cxnSp>
        <p:nvCxnSpPr>
          <p:cNvPr id="62" name="Connettore 4 61"/>
          <p:cNvCxnSpPr>
            <a:cxnSpLocks/>
            <a:stCxn id="71" idx="1"/>
            <a:endCxn id="53" idx="7"/>
          </p:cNvCxnSpPr>
          <p:nvPr/>
        </p:nvCxnSpPr>
        <p:spPr>
          <a:xfrm rot="10800000" flipV="1">
            <a:off x="5280505" y="2821508"/>
            <a:ext cx="616010" cy="1584893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arrotondato 66"/>
          <p:cNvSpPr/>
          <p:nvPr/>
        </p:nvSpPr>
        <p:spPr>
          <a:xfrm>
            <a:off x="452318" y="3471546"/>
            <a:ext cx="2464381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ButtonOnRaspberry</a:t>
            </a:r>
          </a:p>
        </p:txBody>
      </p:sp>
      <p:pic>
        <p:nvPicPr>
          <p:cNvPr id="43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84" y="4443468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uppo 65">
            <a:extLst>
              <a:ext uri="{FF2B5EF4-FFF2-40B4-BE49-F238E27FC236}">
                <a16:creationId xmlns:a16="http://schemas.microsoft.com/office/drawing/2014/main" xmlns="" id="{F652F4D6-0F5A-450C-BB00-F4EFE0FF2457}"/>
              </a:ext>
            </a:extLst>
          </p:cNvPr>
          <p:cNvGrpSpPr/>
          <p:nvPr/>
        </p:nvGrpSpPr>
        <p:grpSpPr>
          <a:xfrm>
            <a:off x="3157843" y="5447332"/>
            <a:ext cx="914400" cy="914400"/>
            <a:chOff x="8009941" y="2821958"/>
            <a:chExt cx="914400" cy="914400"/>
          </a:xfrm>
        </p:grpSpPr>
        <p:grpSp>
          <p:nvGrpSpPr>
            <p:cNvPr id="45" name="Gruppo 67">
              <a:extLst>
                <a:ext uri="{FF2B5EF4-FFF2-40B4-BE49-F238E27FC236}">
                  <a16:creationId xmlns:a16="http://schemas.microsoft.com/office/drawing/2014/main" xmlns="" id="{59733896-A667-4D38-BB09-32FE2037383E}"/>
                </a:ext>
              </a:extLst>
            </p:cNvPr>
            <p:cNvGrpSpPr/>
            <p:nvPr/>
          </p:nvGrpSpPr>
          <p:grpSpPr>
            <a:xfrm>
              <a:off x="8009941" y="2821958"/>
              <a:ext cx="914400" cy="914400"/>
              <a:chOff x="422948" y="800742"/>
              <a:chExt cx="914400" cy="914400"/>
            </a:xfrm>
          </p:grpSpPr>
          <p:sp>
            <p:nvSpPr>
              <p:cNvPr id="47" name="Nuvola 69">
                <a:extLst>
                  <a:ext uri="{FF2B5EF4-FFF2-40B4-BE49-F238E27FC236}">
                    <a16:creationId xmlns:a16="http://schemas.microsoft.com/office/drawing/2014/main" xmlns="" id="{D0BB827A-7EEF-43DD-B86E-37F869195D07}"/>
                  </a:ext>
                </a:extLst>
              </p:cNvPr>
              <p:cNvSpPr/>
              <p:nvPr/>
            </p:nvSpPr>
            <p:spPr>
              <a:xfrm>
                <a:off x="422948" y="800742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CasellaDiTesto 74">
                <a:extLst>
                  <a:ext uri="{FF2B5EF4-FFF2-40B4-BE49-F238E27FC236}">
                    <a16:creationId xmlns:a16="http://schemas.microsoft.com/office/drawing/2014/main" xmlns="" id="{0AE38FF8-F361-438A-9AE7-0E5FEE1CBD53}"/>
                  </a:ext>
                </a:extLst>
              </p:cNvPr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46" name="CasellaDiTesto 68">
              <a:extLst>
                <a:ext uri="{FF2B5EF4-FFF2-40B4-BE49-F238E27FC236}">
                  <a16:creationId xmlns:a16="http://schemas.microsoft.com/office/drawing/2014/main" xmlns="" id="{74EFBF47-2D8B-4172-8239-06D8414A7F31}"/>
                </a:ext>
              </a:extLst>
            </p:cNvPr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58" name="Connettore 1 51">
            <a:extLst>
              <a:ext uri="{FF2B5EF4-FFF2-40B4-BE49-F238E27FC236}">
                <a16:creationId xmlns:a16="http://schemas.microsoft.com/office/drawing/2014/main" xmlns="" id="{7A144DFC-8419-4CFA-8172-F1DB6E11700D}"/>
              </a:ext>
            </a:extLst>
          </p:cNvPr>
          <p:cNvCxnSpPr/>
          <p:nvPr/>
        </p:nvCxnSpPr>
        <p:spPr>
          <a:xfrm>
            <a:off x="0" y="4221088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62">
            <a:extLst>
              <a:ext uri="{FF2B5EF4-FFF2-40B4-BE49-F238E27FC236}">
                <a16:creationId xmlns:a16="http://schemas.microsoft.com/office/drawing/2014/main" xmlns="" id="{A22D3615-EB76-465A-BEEC-92266947B9D8}"/>
              </a:ext>
            </a:extLst>
          </p:cNvPr>
          <p:cNvSpPr/>
          <p:nvPr/>
        </p:nvSpPr>
        <p:spPr>
          <a:xfrm>
            <a:off x="7296234" y="4049216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5964234" y="5020890"/>
            <a:ext cx="3172343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Physical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on </a:t>
            </a:r>
            <a:r>
              <a:rPr lang="it-IT" dirty="0" err="1" smtClean="0"/>
              <a:t>Raspberry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Proxy / </a:t>
            </a:r>
            <a:r>
              <a:rPr lang="it-IT" dirty="0" err="1" smtClean="0"/>
              <a:t>Plugins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GPIO / </a:t>
            </a:r>
            <a:r>
              <a:rPr lang="it-IT" dirty="0" err="1" smtClean="0"/>
              <a:t>bash</a:t>
            </a:r>
            <a:endParaRPr lang="it-IT" dirty="0" smtClean="0"/>
          </a:p>
        </p:txBody>
      </p:sp>
      <p:cxnSp>
        <p:nvCxnSpPr>
          <p:cNvPr id="18" name="Connettore 4 17"/>
          <p:cNvCxnSpPr>
            <a:cxnSpLocks/>
            <a:stCxn id="47" idx="2"/>
            <a:endCxn id="67" idx="2"/>
          </p:cNvCxnSpPr>
          <p:nvPr/>
        </p:nvCxnSpPr>
        <p:spPr>
          <a:xfrm rot="10800000">
            <a:off x="1684509" y="3975602"/>
            <a:ext cx="1476170" cy="1928930"/>
          </a:xfrm>
          <a:prstGeom prst="bentConnector2">
            <a:avLst/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091744" y="5020890"/>
            <a:ext cx="62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todo</a:t>
            </a:r>
            <a:endParaRPr lang="en-GB" dirty="0"/>
          </a:p>
        </p:txBody>
      </p:sp>
      <p:grpSp>
        <p:nvGrpSpPr>
          <p:cNvPr id="52" name="Gruppo 51"/>
          <p:cNvGrpSpPr/>
          <p:nvPr/>
        </p:nvGrpSpPr>
        <p:grpSpPr>
          <a:xfrm>
            <a:off x="3461157" y="4306307"/>
            <a:ext cx="2131499" cy="683483"/>
            <a:chOff x="652326" y="4452440"/>
            <a:chExt cx="1492652" cy="683483"/>
          </a:xfrm>
        </p:grpSpPr>
        <p:sp>
          <p:nvSpPr>
            <p:cNvPr id="53" name="Ovale 52"/>
            <p:cNvSpPr/>
            <p:nvPr/>
          </p:nvSpPr>
          <p:spPr>
            <a:xfrm>
              <a:off x="652326" y="4452441"/>
              <a:ext cx="1492652" cy="68348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LedOnRaspberry</a:t>
              </a:r>
              <a:endParaRPr lang="en-GB" sz="1200" dirty="0"/>
            </a:p>
          </p:txBody>
        </p:sp>
        <p:cxnSp>
          <p:nvCxnSpPr>
            <p:cNvPr id="54" name="Connettore 2 53"/>
            <p:cNvCxnSpPr/>
            <p:nvPr/>
          </p:nvCxnSpPr>
          <p:spPr>
            <a:xfrm flipH="1">
              <a:off x="1307212" y="4452440"/>
              <a:ext cx="1826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9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60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8" y="1307215"/>
            <a:ext cx="5134484" cy="42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27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>
          <a:xfrm>
            <a:off x="3328686" y="6308199"/>
            <a:ext cx="2895600" cy="365125"/>
          </a:xfrm>
        </p:spPr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>
          <a:xfrm>
            <a:off x="6553200" y="6371737"/>
            <a:ext cx="2133600" cy="365125"/>
          </a:xfrm>
        </p:spPr>
        <p:txBody>
          <a:bodyPr/>
          <a:lstStyle/>
          <a:p>
            <a:fld id="{03E3EE0D-7662-4732-93DA-E3593AA869E4}" type="slidenum">
              <a:rPr lang="it-IT" smtClean="0"/>
              <a:t>61</a:t>
            </a:fld>
            <a:endParaRPr lang="it-IT" dirty="0"/>
          </a:p>
        </p:txBody>
      </p:sp>
      <p:sp>
        <p:nvSpPr>
          <p:cNvPr id="48" name="Rettangolo 47"/>
          <p:cNvSpPr/>
          <p:nvPr/>
        </p:nvSpPr>
        <p:spPr>
          <a:xfrm>
            <a:off x="6935639" y="40289"/>
            <a:ext cx="19415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it.unibo.bls18</a:t>
            </a:r>
          </a:p>
        </p:txBody>
      </p:sp>
      <p:sp>
        <p:nvSpPr>
          <p:cNvPr id="104" name="CasellaDiTesto 103"/>
          <p:cNvSpPr txBox="1"/>
          <p:nvPr/>
        </p:nvSpPr>
        <p:spPr>
          <a:xfrm>
            <a:off x="8496484" y="2292482"/>
            <a:ext cx="482568" cy="276999"/>
          </a:xfrm>
          <a:prstGeom prst="rect">
            <a:avLst/>
          </a:prstGeom>
          <a:solidFill>
            <a:srgbClr val="00CC66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LOW</a:t>
            </a:r>
          </a:p>
        </p:txBody>
      </p:sp>
      <p:sp>
        <p:nvSpPr>
          <p:cNvPr id="73" name="Rettangolo arrotondato 72"/>
          <p:cNvSpPr/>
          <p:nvPr/>
        </p:nvSpPr>
        <p:spPr>
          <a:xfrm>
            <a:off x="3157843" y="1332249"/>
            <a:ext cx="2063236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BlsApplicationLogic</a:t>
            </a:r>
            <a:endParaRPr lang="it-IT" sz="1400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3647904" y="893084"/>
            <a:ext cx="1128582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7" name="Rettangolo arrotondato 76"/>
          <p:cNvSpPr/>
          <p:nvPr/>
        </p:nvSpPr>
        <p:spPr>
          <a:xfrm>
            <a:off x="241381" y="1332249"/>
            <a:ext cx="2014888" cy="504056"/>
          </a:xfrm>
          <a:prstGeom prst="round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ButtonObserverModel</a:t>
            </a:r>
            <a:endParaRPr lang="it-IT" sz="1400" dirty="0"/>
          </a:p>
        </p:txBody>
      </p:sp>
      <p:sp>
        <p:nvSpPr>
          <p:cNvPr id="78" name="Rettangolo arrotondato 77"/>
          <p:cNvSpPr/>
          <p:nvPr/>
        </p:nvSpPr>
        <p:spPr>
          <a:xfrm>
            <a:off x="1291429" y="893084"/>
            <a:ext cx="96484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IObservable</a:t>
            </a:r>
            <a:endParaRPr lang="it-IT" sz="1200" dirty="0"/>
          </a:p>
        </p:txBody>
      </p:sp>
      <p:cxnSp>
        <p:nvCxnSpPr>
          <p:cNvPr id="86" name="Connettore 2 85"/>
          <p:cNvCxnSpPr>
            <a:stCxn id="77" idx="3"/>
            <a:endCxn id="73" idx="1"/>
          </p:cNvCxnSpPr>
          <p:nvPr/>
        </p:nvCxnSpPr>
        <p:spPr>
          <a:xfrm>
            <a:off x="2256269" y="1584277"/>
            <a:ext cx="9015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/>
          <p:cNvSpPr txBox="1"/>
          <p:nvPr/>
        </p:nvSpPr>
        <p:spPr>
          <a:xfrm>
            <a:off x="2523322" y="1646408"/>
            <a:ext cx="3933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call</a:t>
            </a:r>
          </a:p>
        </p:txBody>
      </p:sp>
      <p:cxnSp>
        <p:nvCxnSpPr>
          <p:cNvPr id="102" name="Connettore 1 101"/>
          <p:cNvCxnSpPr/>
          <p:nvPr/>
        </p:nvCxnSpPr>
        <p:spPr>
          <a:xfrm>
            <a:off x="-17440" y="1912405"/>
            <a:ext cx="9011849" cy="0"/>
          </a:xfrm>
          <a:prstGeom prst="line">
            <a:avLst/>
          </a:prstGeom>
          <a:ln w="57150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sellaDiTesto 102"/>
          <p:cNvSpPr txBox="1"/>
          <p:nvPr/>
        </p:nvSpPr>
        <p:spPr>
          <a:xfrm>
            <a:off x="8481127" y="1579463"/>
            <a:ext cx="513282" cy="276999"/>
          </a:xfrm>
          <a:prstGeom prst="rect">
            <a:avLst/>
          </a:prstGeom>
          <a:solidFill>
            <a:srgbClr val="0066CC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200" dirty="0"/>
              <a:t>HIGH</a:t>
            </a:r>
          </a:p>
        </p:txBody>
      </p:sp>
      <p:sp>
        <p:nvSpPr>
          <p:cNvPr id="127" name="Rettangolo arrotondato 126"/>
          <p:cNvSpPr/>
          <p:nvPr/>
        </p:nvSpPr>
        <p:spPr>
          <a:xfrm>
            <a:off x="339994" y="893084"/>
            <a:ext cx="937314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60" name="Rettangolo 59"/>
          <p:cNvSpPr/>
          <p:nvPr/>
        </p:nvSpPr>
        <p:spPr>
          <a:xfrm>
            <a:off x="241381" y="5750627"/>
            <a:ext cx="1847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6176771" y="4867603"/>
            <a:ext cx="914400" cy="914400"/>
            <a:chOff x="7998922" y="2800130"/>
            <a:chExt cx="914400" cy="914400"/>
          </a:xfrm>
        </p:grpSpPr>
        <p:grpSp>
          <p:nvGrpSpPr>
            <p:cNvPr id="54" name="Gruppo 53"/>
            <p:cNvGrpSpPr/>
            <p:nvPr/>
          </p:nvGrpSpPr>
          <p:grpSpPr>
            <a:xfrm>
              <a:off x="7998922" y="2800130"/>
              <a:ext cx="914400" cy="914400"/>
              <a:chOff x="411929" y="778914"/>
              <a:chExt cx="914400" cy="914400"/>
            </a:xfrm>
          </p:grpSpPr>
          <p:sp>
            <p:nvSpPr>
              <p:cNvPr id="55" name="Nuvola 54"/>
              <p:cNvSpPr/>
              <p:nvPr/>
            </p:nvSpPr>
            <p:spPr>
              <a:xfrm>
                <a:off x="411929" y="778914"/>
                <a:ext cx="914400" cy="914400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CasellaDiTesto 55"/>
              <p:cNvSpPr txBox="1"/>
              <p:nvPr/>
            </p:nvSpPr>
            <p:spPr>
              <a:xfrm>
                <a:off x="539551" y="102936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57" name="CasellaDiTesto 56"/>
            <p:cNvSpPr txBox="1"/>
            <p:nvPr/>
          </p:nvSpPr>
          <p:spPr>
            <a:xfrm>
              <a:off x="8126544" y="3004411"/>
              <a:ext cx="779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/>
                <a:t>PHYSICAL</a:t>
              </a:r>
            </a:p>
            <a:p>
              <a:r>
                <a:rPr lang="it-IT" sz="1200" dirty="0"/>
                <a:t>DEVICE</a:t>
              </a:r>
              <a:endParaRPr lang="en-GB" sz="1200" dirty="0"/>
            </a:p>
          </p:txBody>
        </p:sp>
      </p:grpSp>
      <p:cxnSp>
        <p:nvCxnSpPr>
          <p:cNvPr id="62" name="Connettore 4 61"/>
          <p:cNvCxnSpPr>
            <a:stCxn id="73" idx="2"/>
            <a:endCxn id="66" idx="0"/>
          </p:cNvCxnSpPr>
          <p:nvPr/>
        </p:nvCxnSpPr>
        <p:spPr>
          <a:xfrm rot="5400000">
            <a:off x="1326380" y="1587858"/>
            <a:ext cx="2614635" cy="3111529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4 64"/>
          <p:cNvCxnSpPr>
            <a:stCxn id="63" idx="6"/>
            <a:endCxn id="59" idx="1"/>
          </p:cNvCxnSpPr>
          <p:nvPr/>
        </p:nvCxnSpPr>
        <p:spPr>
          <a:xfrm flipV="1">
            <a:off x="1667196" y="4897839"/>
            <a:ext cx="566359" cy="2000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" name="Gruppo 1023"/>
          <p:cNvGrpSpPr/>
          <p:nvPr/>
        </p:nvGrpSpPr>
        <p:grpSpPr>
          <a:xfrm>
            <a:off x="359823" y="4450940"/>
            <a:ext cx="1307373" cy="1101493"/>
            <a:chOff x="344743" y="3938868"/>
            <a:chExt cx="1307373" cy="1101493"/>
          </a:xfrm>
        </p:grpSpPr>
        <p:sp>
          <p:nvSpPr>
            <p:cNvPr id="63" name="Ovale 62"/>
            <p:cNvSpPr/>
            <p:nvPr/>
          </p:nvSpPr>
          <p:spPr>
            <a:xfrm>
              <a:off x="344743" y="4131175"/>
              <a:ext cx="1307373" cy="90918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/>
                <a:t>CoapServer</a:t>
              </a:r>
              <a:endParaRPr lang="en-GB" sz="1200" dirty="0"/>
            </a:p>
          </p:txBody>
        </p:sp>
        <p:sp>
          <p:nvSpPr>
            <p:cNvPr id="66" name="CasellaDiTesto 65"/>
            <p:cNvSpPr txBox="1"/>
            <p:nvPr/>
          </p:nvSpPr>
          <p:spPr>
            <a:xfrm>
              <a:off x="777213" y="3938868"/>
              <a:ext cx="571277" cy="384613"/>
            </a:xfrm>
            <a:prstGeom prst="rect">
              <a:avLst/>
            </a:prstGeom>
            <a:solidFill>
              <a:srgbClr val="00CC66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GB" sz="1600" dirty="0"/>
                <a:t>5683</a:t>
              </a:r>
              <a:endParaRPr lang="it-IT" sz="1600" dirty="0"/>
            </a:p>
          </p:txBody>
        </p:sp>
      </p:grpSp>
      <p:sp>
        <p:nvSpPr>
          <p:cNvPr id="69" name="Rettangolo arrotondato 68"/>
          <p:cNvSpPr/>
          <p:nvPr/>
        </p:nvSpPr>
        <p:spPr>
          <a:xfrm>
            <a:off x="5069261" y="4756756"/>
            <a:ext cx="1287760" cy="4112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IObserver</a:t>
            </a:r>
            <a:endParaRPr lang="it-IT" sz="1200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2547402" y="3696677"/>
            <a:ext cx="978293" cy="374571"/>
          </a:xfrm>
          <a:prstGeom prst="roundRect">
            <a:avLst/>
          </a:prstGeom>
          <a:ln w="38100">
            <a:solidFill>
              <a:srgbClr val="9966FF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600" dirty="0"/>
              <a:t>Resource</a:t>
            </a:r>
          </a:p>
        </p:txBody>
      </p:sp>
      <p:sp>
        <p:nvSpPr>
          <p:cNvPr id="84" name="Triangolo isoscele 83"/>
          <p:cNvSpPr/>
          <p:nvPr/>
        </p:nvSpPr>
        <p:spPr>
          <a:xfrm>
            <a:off x="3238757" y="4492545"/>
            <a:ext cx="124600" cy="144016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97" name="Connettore 1 96"/>
          <p:cNvCxnSpPr/>
          <p:nvPr/>
        </p:nvCxnSpPr>
        <p:spPr>
          <a:xfrm>
            <a:off x="68795" y="3645024"/>
            <a:ext cx="9011849" cy="0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4384974" y="3883674"/>
            <a:ext cx="4707892" cy="646331"/>
          </a:xfrm>
          <a:prstGeom prst="rect">
            <a:avLst/>
          </a:prstGeom>
          <a:solidFill>
            <a:srgbClr val="F1FFC9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it-IT"/>
            </a:defPPr>
          </a:lstStyle>
          <a:p>
            <a:r>
              <a:rPr lang="it-IT" dirty="0"/>
              <a:t>The ‘</a:t>
            </a:r>
            <a:r>
              <a:rPr lang="it-IT" dirty="0" err="1"/>
              <a:t>thing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 via </a:t>
            </a:r>
            <a:r>
              <a:rPr lang="it-IT" dirty="0" err="1"/>
              <a:t>CoaP</a:t>
            </a:r>
            <a:endParaRPr lang="it-IT" dirty="0"/>
          </a:p>
          <a:p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on the </a:t>
            </a:r>
            <a:r>
              <a:rPr lang="it-IT" dirty="0" smtClean="0"/>
              <a:t>model </a:t>
            </a:r>
            <a:r>
              <a:rPr lang="it-IT" dirty="0" err="1"/>
              <a:t>is</a:t>
            </a:r>
            <a:r>
              <a:rPr lang="it-IT" dirty="0"/>
              <a:t> propagate on </a:t>
            </a:r>
            <a:r>
              <a:rPr lang="it-IT" dirty="0" err="1"/>
              <a:t>physical</a:t>
            </a:r>
            <a:endParaRPr lang="it-IT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3628016" y="2082156"/>
            <a:ext cx="498085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1400" dirty="0" err="1"/>
              <a:t>Get</a:t>
            </a:r>
            <a:endParaRPr lang="it-IT" sz="1400" dirty="0"/>
          </a:p>
          <a:p>
            <a:r>
              <a:rPr lang="it-IT" sz="1400" dirty="0"/>
              <a:t>Put</a:t>
            </a:r>
          </a:p>
          <a:p>
            <a:r>
              <a:rPr lang="it-IT" sz="1400" dirty="0"/>
              <a:t>Post</a:t>
            </a:r>
          </a:p>
          <a:p>
            <a:r>
              <a:rPr lang="it-IT" sz="1400" dirty="0"/>
              <a:t>…</a:t>
            </a:r>
            <a:endParaRPr lang="en-GB" sz="1400" dirty="0"/>
          </a:p>
        </p:txBody>
      </p:sp>
      <p:sp>
        <p:nvSpPr>
          <p:cNvPr id="175" name="Rettangolo 174"/>
          <p:cNvSpPr/>
          <p:nvPr/>
        </p:nvSpPr>
        <p:spPr>
          <a:xfrm>
            <a:off x="197166" y="457611"/>
            <a:ext cx="27870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MainCoapControlToLedRest</a:t>
            </a:r>
            <a:endParaRPr lang="en-GB" dirty="0"/>
          </a:p>
        </p:txBody>
      </p:sp>
      <p:grpSp>
        <p:nvGrpSpPr>
          <p:cNvPr id="1062" name="Gruppo 1061"/>
          <p:cNvGrpSpPr/>
          <p:nvPr/>
        </p:nvGrpSpPr>
        <p:grpSpPr>
          <a:xfrm>
            <a:off x="273745" y="1875261"/>
            <a:ext cx="2060035" cy="528045"/>
            <a:chOff x="273745" y="1875261"/>
            <a:chExt cx="2060035" cy="528045"/>
          </a:xfrm>
        </p:grpSpPr>
        <p:sp>
          <p:nvSpPr>
            <p:cNvPr id="177" name="Rettangolo arrotondato 176"/>
            <p:cNvSpPr/>
            <p:nvPr/>
          </p:nvSpPr>
          <p:spPr>
            <a:xfrm>
              <a:off x="273745" y="1909521"/>
              <a:ext cx="1362146" cy="298072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 err="1"/>
                <a:t>ButtonAsGui</a:t>
              </a:r>
              <a:endParaRPr lang="it-IT" sz="1100" dirty="0"/>
            </a:p>
          </p:txBody>
        </p:sp>
        <p:sp>
          <p:nvSpPr>
            <p:cNvPr id="178" name="Rettangolo arrotondato 177"/>
            <p:cNvSpPr/>
            <p:nvPr/>
          </p:nvSpPr>
          <p:spPr>
            <a:xfrm>
              <a:off x="474690" y="2207593"/>
              <a:ext cx="927470" cy="19571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/>
                <a:t>IObservable</a:t>
              </a:r>
              <a:endParaRPr lang="it-IT" sz="1100" dirty="0"/>
            </a:p>
          </p:txBody>
        </p:sp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3234" y="1875261"/>
              <a:ext cx="590546" cy="413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" name="Rettangolo 57"/>
          <p:cNvSpPr/>
          <p:nvPr/>
        </p:nvSpPr>
        <p:spPr>
          <a:xfrm>
            <a:off x="7344610" y="3469672"/>
            <a:ext cx="1739891" cy="281261"/>
          </a:xfrm>
          <a:prstGeom prst="rect">
            <a:avLst/>
          </a:prstGeom>
          <a:solidFill>
            <a:srgbClr val="1EE8D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68" name="Rettangolo arrotondato 67"/>
          <p:cNvSpPr/>
          <p:nvPr/>
        </p:nvSpPr>
        <p:spPr>
          <a:xfrm>
            <a:off x="4969986" y="5081360"/>
            <a:ext cx="1365478" cy="504056"/>
          </a:xfrm>
          <a:prstGeom prst="roundRect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Adapter</a:t>
            </a:r>
          </a:p>
          <a:p>
            <a:pPr algn="ctr"/>
            <a:r>
              <a:rPr lang="en-GB" dirty="0"/>
              <a:t>(</a:t>
            </a:r>
            <a:r>
              <a:rPr lang="en-GB" dirty="0" smtClean="0"/>
              <a:t>Plugin)</a:t>
            </a:r>
            <a:endParaRPr lang="it-IT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7529196" y="5146658"/>
            <a:ext cx="131042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Things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Rest</a:t>
            </a:r>
            <a:endParaRPr lang="it-IT" dirty="0" smtClean="0"/>
          </a:p>
        </p:txBody>
      </p:sp>
      <p:sp>
        <p:nvSpPr>
          <p:cNvPr id="59" name="Rettangolo arrotondato 58"/>
          <p:cNvSpPr/>
          <p:nvPr/>
        </p:nvSpPr>
        <p:spPr>
          <a:xfrm>
            <a:off x="2233555" y="4664665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LedResource</a:t>
            </a:r>
            <a:endParaRPr lang="en-GB" dirty="0"/>
          </a:p>
        </p:txBody>
      </p:sp>
      <p:cxnSp>
        <p:nvCxnSpPr>
          <p:cNvPr id="14" name="Connettore 4 13"/>
          <p:cNvCxnSpPr>
            <a:stCxn id="59" idx="3"/>
            <a:endCxn id="68" idx="1"/>
          </p:cNvCxnSpPr>
          <p:nvPr/>
        </p:nvCxnSpPr>
        <p:spPr>
          <a:xfrm>
            <a:off x="4126101" y="4897839"/>
            <a:ext cx="843885" cy="4355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2292484" y="4005619"/>
            <a:ext cx="1892546" cy="4663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CoapResource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3294259" y="138163"/>
            <a:ext cx="344466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 err="1"/>
              <a:t>resource</a:t>
            </a:r>
            <a:r>
              <a:rPr lang="it-IT" sz="2400" dirty="0"/>
              <a:t> IS the model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56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7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83568" y="620688"/>
            <a:ext cx="32345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/boot/</a:t>
            </a:r>
            <a:r>
              <a:rPr lang="en-GB" sz="3200" dirty="0" err="1"/>
              <a:t>mywifi.conf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2343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35671" y="692069"/>
            <a:ext cx="7352847" cy="461665"/>
          </a:xfrm>
          <a:prstGeom prst="rect">
            <a:avLst/>
          </a:prstGeom>
          <a:solidFill>
            <a:srgbClr val="CCFF3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/>
                </a:solidFill>
              </a:rPr>
              <a:t>Req1: accendere un insieme di Led premendo un Pulsante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57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6948264" y="67734"/>
            <a:ext cx="1864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MOM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8648" y="4725144"/>
            <a:ext cx="877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 tooltip="MQ Telemetry Transport"/>
              </a:rPr>
              <a:t>MQ Telemetry Transport</a:t>
            </a:r>
            <a:r>
              <a:rPr lang="en-US" dirty="0"/>
              <a:t> (MQTT) is an ISO standard (ISO/IEC PRF </a:t>
            </a:r>
            <a:r>
              <a:rPr lang="en-US" dirty="0" smtClean="0"/>
              <a:t>20922) supported </a:t>
            </a:r>
            <a:r>
              <a:rPr lang="en-US" dirty="0"/>
              <a:t>by the OASIS organization</a:t>
            </a:r>
            <a:r>
              <a:rPr lang="en-US" dirty="0" smtClean="0"/>
              <a:t>.</a:t>
            </a:r>
            <a:endParaRPr lang="it-IT" dirty="0"/>
          </a:p>
          <a:p>
            <a:r>
              <a:rPr lang="en-US" dirty="0">
                <a:hlinkClick r:id="rId3"/>
              </a:rPr>
              <a:t>Eclipse </a:t>
            </a:r>
            <a:r>
              <a:rPr lang="en-US" dirty="0" err="1">
                <a:hlinkClick r:id="rId3"/>
              </a:rPr>
              <a:t>Mosquitto</a:t>
            </a:r>
            <a:r>
              <a:rPr lang="en-US" dirty="0"/>
              <a:t>™ is an open source (EPL/EDL licensed) message broker </a:t>
            </a:r>
            <a:r>
              <a:rPr lang="en-US" dirty="0" smtClean="0"/>
              <a:t> that </a:t>
            </a:r>
            <a:r>
              <a:rPr lang="en-US" dirty="0"/>
              <a:t>implements the </a:t>
            </a:r>
            <a:r>
              <a:rPr lang="en-US" u="sng" dirty="0">
                <a:hlinkClick r:id="rId4"/>
              </a:rPr>
              <a:t>MQTT</a:t>
            </a:r>
            <a:r>
              <a:rPr lang="en-US" dirty="0"/>
              <a:t> protocol versions 3.1 and 3.1.1.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61339" y="430664"/>
            <a:ext cx="26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Publish–subscribe </a:t>
            </a:r>
            <a:r>
              <a:rPr lang="en-US" dirty="0" smtClean="0"/>
              <a:t>pattern</a:t>
            </a:r>
            <a:endParaRPr lang="en-US" dirty="0"/>
          </a:p>
        </p:txBody>
      </p:sp>
      <p:grpSp>
        <p:nvGrpSpPr>
          <p:cNvPr id="33" name="Gruppo 32"/>
          <p:cNvGrpSpPr/>
          <p:nvPr/>
        </p:nvGrpSpPr>
        <p:grpSpPr>
          <a:xfrm>
            <a:off x="298648" y="923705"/>
            <a:ext cx="8719715" cy="3210283"/>
            <a:chOff x="341994" y="1514861"/>
            <a:chExt cx="8719715" cy="3210283"/>
          </a:xfrm>
        </p:grpSpPr>
        <p:sp>
          <p:nvSpPr>
            <p:cNvPr id="7" name="Nuvola 6"/>
            <p:cNvSpPr/>
            <p:nvPr/>
          </p:nvSpPr>
          <p:spPr>
            <a:xfrm>
              <a:off x="1350106" y="1658776"/>
              <a:ext cx="2365616" cy="1656185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/>
            <p:cNvSpPr/>
            <p:nvPr/>
          </p:nvSpPr>
          <p:spPr>
            <a:xfrm>
              <a:off x="341994" y="2168714"/>
              <a:ext cx="100811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sensor</a:t>
              </a:r>
              <a:endParaRPr lang="it-IT" dirty="0"/>
            </a:p>
          </p:txBody>
        </p:sp>
        <p:sp>
          <p:nvSpPr>
            <p:cNvPr id="9" name="Rettangolo arrotondato 8"/>
            <p:cNvSpPr/>
            <p:nvPr/>
          </p:nvSpPr>
          <p:spPr>
            <a:xfrm>
              <a:off x="1935631" y="1975337"/>
              <a:ext cx="1080120" cy="79208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 smtClean="0"/>
                <a:t>Observer</a:t>
              </a:r>
              <a:endParaRPr lang="it-IT" sz="1400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1350106" y="2168714"/>
              <a:ext cx="504056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API</a:t>
              </a:r>
              <a:endParaRPr lang="it-IT" dirty="0"/>
            </a:p>
          </p:txBody>
        </p:sp>
        <p:sp>
          <p:nvSpPr>
            <p:cNvPr id="13" name="Rettangolo arrotondato 12"/>
            <p:cNvSpPr/>
            <p:nvPr/>
          </p:nvSpPr>
          <p:spPr>
            <a:xfrm>
              <a:off x="5076056" y="3429000"/>
              <a:ext cx="3985653" cy="12961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it-IT" dirty="0"/>
            </a:p>
          </p:txBody>
        </p:sp>
        <p:cxnSp>
          <p:nvCxnSpPr>
            <p:cNvPr id="16" name="Connettore 2 15"/>
            <p:cNvCxnSpPr>
              <a:stCxn id="9" idx="3"/>
              <a:endCxn id="18" idx="1"/>
            </p:cNvCxnSpPr>
            <p:nvPr/>
          </p:nvCxnSpPr>
          <p:spPr>
            <a:xfrm flipV="1">
              <a:off x="3015751" y="2299093"/>
              <a:ext cx="1943205" cy="722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/>
            <p:cNvSpPr txBox="1"/>
            <p:nvPr/>
          </p:nvSpPr>
          <p:spPr>
            <a:xfrm>
              <a:off x="4391591" y="2398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18" name="Rettangolo arrotondato 17"/>
            <p:cNvSpPr/>
            <p:nvPr/>
          </p:nvSpPr>
          <p:spPr>
            <a:xfrm>
              <a:off x="4958956" y="1514861"/>
              <a:ext cx="1343655" cy="1568464"/>
            </a:xfrm>
            <a:prstGeom prst="roundRect">
              <a:avLst/>
            </a:prstGeom>
            <a:solidFill>
              <a:srgbClr val="FF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(remote)</a:t>
              </a:r>
            </a:p>
            <a:p>
              <a:pPr algn="ctr"/>
              <a:r>
                <a:rPr lang="it-IT" dirty="0" smtClean="0"/>
                <a:t>Msg</a:t>
              </a:r>
            </a:p>
            <a:p>
              <a:pPr algn="ctr"/>
              <a:r>
                <a:rPr lang="it-IT" dirty="0" smtClean="0"/>
                <a:t>Broker</a:t>
              </a:r>
            </a:p>
            <a:p>
              <a:pPr algn="ctr"/>
              <a:endParaRPr lang="it-IT" dirty="0"/>
            </a:p>
            <a:p>
              <a:pPr algn="ctr"/>
              <a:r>
                <a:rPr lang="it-IT" i="1" dirty="0" err="1" smtClean="0">
                  <a:solidFill>
                    <a:srgbClr val="0070C0"/>
                  </a:solidFill>
                </a:rPr>
                <a:t>topics</a:t>
              </a:r>
              <a:endParaRPr lang="it-IT" i="1" dirty="0">
                <a:solidFill>
                  <a:srgbClr val="0070C0"/>
                </a:solidFill>
              </a:endParaRPr>
            </a:p>
          </p:txBody>
        </p:sp>
        <p:grpSp>
          <p:nvGrpSpPr>
            <p:cNvPr id="19" name="Gruppo 18"/>
            <p:cNvGrpSpPr/>
            <p:nvPr/>
          </p:nvGrpSpPr>
          <p:grpSpPr>
            <a:xfrm>
              <a:off x="7707568" y="4077072"/>
              <a:ext cx="1246605" cy="422059"/>
              <a:chOff x="6742266" y="4167480"/>
              <a:chExt cx="1246605" cy="422059"/>
            </a:xfrm>
          </p:grpSpPr>
          <p:sp>
            <p:nvSpPr>
              <p:cNvPr id="26" name="Rettangolo arrotondato 25"/>
              <p:cNvSpPr/>
              <p:nvPr/>
            </p:nvSpPr>
            <p:spPr>
              <a:xfrm>
                <a:off x="6742266" y="4167480"/>
                <a:ext cx="1246605" cy="422059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 err="1" smtClean="0"/>
                  <a:t>Worker</a:t>
                </a:r>
                <a:endParaRPr lang="it-IT" dirty="0"/>
              </a:p>
            </p:txBody>
          </p:sp>
          <p:cxnSp>
            <p:nvCxnSpPr>
              <p:cNvPr id="27" name="Connettore 2 26"/>
              <p:cNvCxnSpPr/>
              <p:nvPr/>
            </p:nvCxnSpPr>
            <p:spPr>
              <a:xfrm flipH="1">
                <a:off x="7143981" y="4191956"/>
                <a:ext cx="124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sellaDiTesto 19"/>
            <p:cNvSpPr txBox="1"/>
            <p:nvPr/>
          </p:nvSpPr>
          <p:spPr>
            <a:xfrm>
              <a:off x="4191587" y="2234439"/>
              <a:ext cx="67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write</a:t>
              </a:r>
              <a:endParaRPr lang="en-US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6412724" y="2234439"/>
              <a:ext cx="60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read</a:t>
              </a:r>
              <a:endParaRPr lang="en-US" dirty="0"/>
            </a:p>
          </p:txBody>
        </p:sp>
        <p:sp>
          <p:nvSpPr>
            <p:cNvPr id="23" name="CasellaDiTesto 22"/>
            <p:cNvSpPr txBox="1"/>
            <p:nvPr/>
          </p:nvSpPr>
          <p:spPr>
            <a:xfrm>
              <a:off x="3982299" y="1865107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 smtClean="0">
                  <a:solidFill>
                    <a:srgbClr val="C00000"/>
                  </a:solidFill>
                </a:rPr>
                <a:t>publish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6302611" y="1865107"/>
              <a:ext cx="1086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 err="1" smtClean="0">
                  <a:solidFill>
                    <a:srgbClr val="C00000"/>
                  </a:solidFill>
                </a:rPr>
                <a:t>subscribe</a:t>
              </a:r>
              <a:endParaRPr lang="it-IT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4727933" y="3595238"/>
              <a:ext cx="31592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i="1" dirty="0" smtClean="0"/>
                <a:t>Application </a:t>
              </a:r>
              <a:r>
                <a:rPr lang="it-IT" i="1" dirty="0" err="1" smtClean="0"/>
                <a:t>program</a:t>
              </a:r>
              <a:endParaRPr lang="it-IT" i="1" dirty="0"/>
            </a:p>
          </p:txBody>
        </p:sp>
        <p:cxnSp>
          <p:nvCxnSpPr>
            <p:cNvPr id="28" name="Connettore 4 27"/>
            <p:cNvCxnSpPr>
              <a:stCxn id="26" idx="0"/>
              <a:endCxn id="18" idx="3"/>
            </p:cNvCxnSpPr>
            <p:nvPr/>
          </p:nvCxnSpPr>
          <p:spPr>
            <a:xfrm rot="16200000" flipV="1">
              <a:off x="6427752" y="2173953"/>
              <a:ext cx="1777979" cy="202826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endCxn id="18" idx="0"/>
            </p:cNvCxnSpPr>
            <p:nvPr/>
          </p:nvCxnSpPr>
          <p:spPr>
            <a:xfrm flipH="1">
              <a:off x="5630784" y="1514861"/>
              <a:ext cx="25720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69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139143</TotalTime>
  <Words>3417</Words>
  <Application>Microsoft Office PowerPoint</Application>
  <PresentationFormat>Presentazione su schermo (4:3)</PresentationFormat>
  <Paragraphs>994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2" baseType="lpstr">
      <vt:lpstr>Tema di Office</vt:lpstr>
      <vt:lpstr>BLS2018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KEY POINTS at the end of phase1</vt:lpstr>
      <vt:lpstr>IL SISTEMA BLS (IOT minimal)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Coap Californium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resource as ‘THE MODEL’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Terminology</vt:lpstr>
      <vt:lpstr>WOT design</vt:lpstr>
      <vt:lpstr>Presentazione standard di PowerPoint</vt:lpstr>
      <vt:lpstr>GOALS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1090</cp:revision>
  <cp:lastPrinted>2018-10-19T14:41:16Z</cp:lastPrinted>
  <dcterms:created xsi:type="dcterms:W3CDTF">2017-09-21T05:51:45Z</dcterms:created>
  <dcterms:modified xsi:type="dcterms:W3CDTF">2018-10-23T08:24:21Z</dcterms:modified>
</cp:coreProperties>
</file>