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79" r:id="rId6"/>
    <p:sldId id="261" r:id="rId7"/>
    <p:sldId id="282" r:id="rId8"/>
    <p:sldId id="283" r:id="rId9"/>
    <p:sldId id="289" r:id="rId10"/>
    <p:sldId id="287" r:id="rId11"/>
    <p:sldId id="285" r:id="rId12"/>
    <p:sldId id="281" r:id="rId13"/>
    <p:sldId id="291" r:id="rId14"/>
    <p:sldId id="290" r:id="rId15"/>
    <p:sldId id="295" r:id="rId16"/>
    <p:sldId id="294" r:id="rId17"/>
    <p:sldId id="293" r:id="rId18"/>
    <p:sldId id="292" r:id="rId19"/>
    <p:sldId id="271" r:id="rId20"/>
    <p:sldId id="263" r:id="rId21"/>
    <p:sldId id="272" r:id="rId22"/>
    <p:sldId id="266" r:id="rId23"/>
    <p:sldId id="262" r:id="rId24"/>
    <p:sldId id="264" r:id="rId25"/>
    <p:sldId id="276" r:id="rId26"/>
    <p:sldId id="277" r:id="rId27"/>
    <p:sldId id="275" r:id="rId28"/>
    <p:sldId id="269" r:id="rId29"/>
    <p:sldId id="273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0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4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3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5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5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DA4B-28AB-4890-9BAC-07F020B6EC6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38F1-7854-4D16-BCAB-9E7A1DA80E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8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odel.webofthings.io/#bib-rfc7159" TargetMode="External"/><Relationship Id="rId2" Type="http://schemas.openxmlformats.org/officeDocument/2006/relationships/hyperlink" Target="http://model.webofthings.io/#dfn-web-thing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odel.webofthings.io/#bib-mqtt" TargetMode="External"/><Relationship Id="rId4" Type="http://schemas.openxmlformats.org/officeDocument/2006/relationships/hyperlink" Target="http://model.webofthings.io/#bib-rfc725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Unibo</a:t>
            </a:r>
            <a:r>
              <a:rPr lang="it-IT" dirty="0" smtClean="0"/>
              <a:t> DDR </a:t>
            </a:r>
            <a:r>
              <a:rPr lang="it-IT" dirty="0" err="1" smtClean="0"/>
              <a:t>robots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/>
          <p:cNvSpPr/>
          <p:nvPr/>
        </p:nvSpPr>
        <p:spPr>
          <a:xfrm>
            <a:off x="1950041" y="1705868"/>
            <a:ext cx="399644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var</a:t>
            </a:r>
            <a:r>
              <a:rPr lang="en-GB" dirty="0"/>
              <a:t> express = require("express");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http = require("http");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app = express();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app.use</a:t>
            </a:r>
            <a:r>
              <a:rPr lang="en-GB" dirty="0" smtClean="0"/>
              <a:t> (  </a:t>
            </a:r>
            <a:r>
              <a:rPr lang="en-GB" dirty="0" smtClean="0">
                <a:solidFill>
                  <a:srgbClr val="FF0000"/>
                </a:solidFill>
              </a:rPr>
              <a:t>&lt;ARGS&gt;  </a:t>
            </a:r>
            <a:r>
              <a:rPr lang="en-GB" dirty="0"/>
              <a:t>) ;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app.get</a:t>
            </a:r>
            <a:r>
              <a:rPr lang="en-GB" dirty="0" smtClean="0"/>
              <a:t> ( &lt;ARGS&gt;  ) ;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app.put</a:t>
            </a:r>
            <a:r>
              <a:rPr lang="en-GB" dirty="0" smtClean="0"/>
              <a:t> ( &lt; ARGS&gt; ) ;</a:t>
            </a:r>
          </a:p>
          <a:p>
            <a:r>
              <a:rPr lang="it-IT" dirty="0" smtClean="0"/>
              <a:t>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http.createServer</a:t>
            </a:r>
            <a:r>
              <a:rPr lang="en-GB" dirty="0" smtClean="0"/>
              <a:t>(app</a:t>
            </a:r>
            <a:r>
              <a:rPr lang="en-GB" dirty="0"/>
              <a:t>).listen(3000);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886801" y="1336536"/>
            <a:ext cx="20614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app.js (</a:t>
            </a:r>
            <a:r>
              <a:rPr lang="it-IT" dirty="0" err="1" smtClean="0"/>
              <a:t>Middleware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38" name="Fumetto 2 37"/>
          <p:cNvSpPr/>
          <p:nvPr/>
        </p:nvSpPr>
        <p:spPr>
          <a:xfrm>
            <a:off x="5699507" y="1633860"/>
            <a:ext cx="3456384" cy="864096"/>
          </a:xfrm>
          <a:prstGeom prst="wedgeRoundRectCallout">
            <a:avLst>
              <a:gd name="adj1" fmla="val -96057"/>
              <a:gd name="adj2" fmla="val 7586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starts a new Express application and returns a request handler function.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Fumetto 2 38"/>
          <p:cNvSpPr/>
          <p:nvPr/>
        </p:nvSpPr>
        <p:spPr>
          <a:xfrm>
            <a:off x="5550441" y="2857995"/>
            <a:ext cx="2664296" cy="504057"/>
          </a:xfrm>
          <a:prstGeom prst="wedgeRoundRectCallout">
            <a:avLst>
              <a:gd name="adj1" fmla="val -109087"/>
              <a:gd name="adj2" fmla="val 3593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Run this </a:t>
            </a:r>
            <a:r>
              <a:rPr lang="en-GB" sz="1600" dirty="0">
                <a:solidFill>
                  <a:schemeClr val="tx1"/>
                </a:solidFill>
              </a:rPr>
              <a:t>on ALL requests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Fumetto 2 39"/>
          <p:cNvSpPr/>
          <p:nvPr/>
        </p:nvSpPr>
        <p:spPr>
          <a:xfrm>
            <a:off x="5406425" y="3514452"/>
            <a:ext cx="3096344" cy="504057"/>
          </a:xfrm>
          <a:prstGeom prst="wedgeRoundRectCallout">
            <a:avLst>
              <a:gd name="adj1" fmla="val -109087"/>
              <a:gd name="adj2" fmla="val 3593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Run this </a:t>
            </a:r>
            <a:r>
              <a:rPr lang="en-GB" sz="1600" dirty="0">
                <a:solidFill>
                  <a:schemeClr val="tx1"/>
                </a:solidFill>
              </a:rPr>
              <a:t>on </a:t>
            </a:r>
            <a:r>
              <a:rPr lang="en-GB" sz="1600" dirty="0" smtClean="0">
                <a:solidFill>
                  <a:schemeClr val="tx1"/>
                </a:solidFill>
              </a:rPr>
              <a:t>GET, PUT … requests.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3901817" y="3648370"/>
            <a:ext cx="13963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dirty="0" err="1" smtClean="0"/>
              <a:t>routing</a:t>
            </a:r>
            <a:endParaRPr lang="en-GB" sz="32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387884" y="4981517"/>
            <a:ext cx="444852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( </a:t>
            </a:r>
            <a:r>
              <a:rPr lang="en-GB" dirty="0" smtClean="0">
                <a:solidFill>
                  <a:srgbClr val="FF0000"/>
                </a:solidFill>
              </a:rPr>
              <a:t>&lt;ARGS&gt;  </a:t>
            </a:r>
            <a:r>
              <a:rPr lang="it-IT" dirty="0" smtClean="0"/>
              <a:t>) = </a:t>
            </a:r>
          </a:p>
          <a:p>
            <a:r>
              <a:rPr lang="it-IT" dirty="0" smtClean="0"/>
              <a:t>(‘/’,   </a:t>
            </a:r>
            <a:r>
              <a:rPr lang="it-IT" dirty="0" err="1" smtClean="0">
                <a:solidFill>
                  <a:srgbClr val="0070C0"/>
                </a:solidFill>
              </a:rPr>
              <a:t>function</a:t>
            </a:r>
            <a:r>
              <a:rPr lang="it-IT" dirty="0" smtClean="0">
                <a:solidFill>
                  <a:srgbClr val="0070C0"/>
                </a:solidFill>
              </a:rPr>
              <a:t>( </a:t>
            </a:r>
            <a:r>
              <a:rPr lang="it-IT" dirty="0" err="1" smtClean="0">
                <a:solidFill>
                  <a:srgbClr val="0070C0"/>
                </a:solidFill>
              </a:rPr>
              <a:t>request</a:t>
            </a:r>
            <a:r>
              <a:rPr lang="it-IT" dirty="0" smtClean="0">
                <a:solidFill>
                  <a:srgbClr val="0070C0"/>
                </a:solidFill>
              </a:rPr>
              <a:t>, </a:t>
            </a:r>
            <a:r>
              <a:rPr lang="it-IT" dirty="0" err="1" smtClean="0">
                <a:solidFill>
                  <a:srgbClr val="0070C0"/>
                </a:solidFill>
              </a:rPr>
              <a:t>response</a:t>
            </a:r>
            <a:r>
              <a:rPr lang="it-IT" dirty="0" smtClean="0">
                <a:solidFill>
                  <a:srgbClr val="0070C0"/>
                </a:solidFill>
              </a:rPr>
              <a:t> ){..}  </a:t>
            </a:r>
            <a:r>
              <a:rPr lang="it-IT" dirty="0" smtClean="0"/>
              <a:t>)</a:t>
            </a:r>
          </a:p>
          <a:p>
            <a:r>
              <a:rPr lang="it-IT" dirty="0" smtClean="0"/>
              <a:t>or</a:t>
            </a:r>
          </a:p>
          <a:p>
            <a:r>
              <a:rPr lang="it-IT" dirty="0" smtClean="0"/>
              <a:t>( … ,   </a:t>
            </a:r>
            <a:r>
              <a:rPr lang="it-IT" dirty="0" err="1" smtClean="0">
                <a:solidFill>
                  <a:srgbClr val="0070C0"/>
                </a:solidFill>
              </a:rPr>
              <a:t>function</a:t>
            </a:r>
            <a:r>
              <a:rPr lang="it-IT" dirty="0" smtClean="0">
                <a:solidFill>
                  <a:srgbClr val="0070C0"/>
                </a:solidFill>
              </a:rPr>
              <a:t>( </a:t>
            </a:r>
            <a:r>
              <a:rPr lang="it-IT" dirty="0" err="1" smtClean="0">
                <a:solidFill>
                  <a:srgbClr val="0070C0"/>
                </a:solidFill>
              </a:rPr>
              <a:t>request</a:t>
            </a:r>
            <a:r>
              <a:rPr lang="it-IT" dirty="0" smtClean="0">
                <a:solidFill>
                  <a:srgbClr val="0070C0"/>
                </a:solidFill>
              </a:rPr>
              <a:t>, </a:t>
            </a:r>
            <a:r>
              <a:rPr lang="it-IT" dirty="0" err="1" smtClean="0">
                <a:solidFill>
                  <a:srgbClr val="0070C0"/>
                </a:solidFill>
              </a:rPr>
              <a:t>response</a:t>
            </a:r>
            <a:r>
              <a:rPr lang="it-IT" dirty="0" smtClean="0">
                <a:solidFill>
                  <a:srgbClr val="0070C0"/>
                </a:solidFill>
              </a:rPr>
              <a:t>, </a:t>
            </a:r>
            <a:r>
              <a:rPr lang="it-IT" b="1" dirty="0" err="1" smtClean="0">
                <a:solidFill>
                  <a:srgbClr val="0070C0"/>
                </a:solidFill>
              </a:rPr>
              <a:t>next</a:t>
            </a:r>
            <a:r>
              <a:rPr lang="it-IT" dirty="0" smtClean="0">
                <a:solidFill>
                  <a:srgbClr val="0070C0"/>
                </a:solidFill>
              </a:rPr>
              <a:t>  ){…} </a:t>
            </a:r>
            <a:r>
              <a:rPr lang="it-IT" dirty="0" smtClean="0"/>
              <a:t>)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4896587" y="5147453"/>
            <a:ext cx="194976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response.</a:t>
            </a:r>
            <a:r>
              <a:rPr lang="it-IT" b="1" dirty="0" err="1" smtClean="0">
                <a:solidFill>
                  <a:srgbClr val="FF0000"/>
                </a:solidFill>
              </a:rPr>
              <a:t>send</a:t>
            </a:r>
            <a:r>
              <a:rPr lang="it-IT" dirty="0" smtClean="0"/>
              <a:t>( … )</a:t>
            </a:r>
          </a:p>
          <a:p>
            <a:r>
              <a:rPr lang="it-IT" dirty="0" err="1" smtClean="0"/>
              <a:t>response.</a:t>
            </a:r>
            <a:r>
              <a:rPr lang="it-IT" b="1" dirty="0" err="1" smtClean="0">
                <a:solidFill>
                  <a:srgbClr val="FF0000"/>
                </a:solidFill>
              </a:rPr>
              <a:t>end</a:t>
            </a:r>
            <a:r>
              <a:rPr lang="it-IT" dirty="0" smtClean="0"/>
              <a:t>( … )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092280" y="5843291"/>
            <a:ext cx="11168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dirty="0" err="1" smtClean="0"/>
              <a:t>views</a:t>
            </a:r>
            <a:endParaRPr lang="en-GB" sz="3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4896587" y="5997180"/>
            <a:ext cx="2132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response</a:t>
            </a:r>
            <a:r>
              <a:rPr lang="it-IT" b="1" dirty="0" err="1" smtClean="0">
                <a:solidFill>
                  <a:srgbClr val="FF0000"/>
                </a:solidFill>
              </a:rPr>
              <a:t>.render</a:t>
            </a:r>
            <a:r>
              <a:rPr lang="it-IT" dirty="0" smtClean="0"/>
              <a:t>( … )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4609448" y="-12896"/>
            <a:ext cx="4389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 (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basic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51050" y="264103"/>
            <a:ext cx="33979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smtClean="0"/>
              <a:t>https://expressjs.com/en/api.html</a:t>
            </a:r>
            <a:endParaRPr lang="en-GB" dirty="0"/>
          </a:p>
        </p:txBody>
      </p:sp>
      <p:sp>
        <p:nvSpPr>
          <p:cNvPr id="17" name="Rettangolo 16"/>
          <p:cNvSpPr/>
          <p:nvPr/>
        </p:nvSpPr>
        <p:spPr>
          <a:xfrm>
            <a:off x="3423953" y="6428066"/>
            <a:ext cx="37957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smtClean="0"/>
              <a:t>https://expressjs.com/en/api.html#res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48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51520" y="652046"/>
            <a:ext cx="41883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Note di costruzione del </a:t>
            </a:r>
            <a:r>
              <a:rPr lang="en-GB" dirty="0" smtClean="0"/>
              <a:t>serverRobotCmd.js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4139952" y="50924"/>
            <a:ext cx="4850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nodeCode</a:t>
            </a:r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/robot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71599" y="1556792"/>
            <a:ext cx="68407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Definizione del modello del robot (e del suo ambiente)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Arial Black" panose="020B0A04020102020204" pitchFamily="34" charset="0"/>
              </a:rPr>
              <a:t>r</a:t>
            </a:r>
            <a:r>
              <a:rPr lang="it-IT" dirty="0" smtClean="0">
                <a:latin typeface="Arial Black" panose="020B0A04020102020204" pitchFamily="34" charset="0"/>
              </a:rPr>
              <a:t>obot, </a:t>
            </a:r>
            <a:r>
              <a:rPr lang="it-IT" dirty="0" err="1" smtClean="0">
                <a:latin typeface="Arial Black" panose="020B0A04020102020204" pitchFamily="34" charset="0"/>
              </a:rPr>
              <a:t>robotEnv</a:t>
            </a:r>
            <a:r>
              <a:rPr lang="it-IT" dirty="0" smtClean="0">
                <a:latin typeface="Arial Black" panose="020B0A04020102020204" pitchFamily="34" charset="0"/>
              </a:rPr>
              <a:t>, </a:t>
            </a:r>
            <a:r>
              <a:rPr lang="it-IT" dirty="0" err="1" smtClean="0">
                <a:latin typeface="Arial Black" panose="020B0A04020102020204" pitchFamily="34" charset="0"/>
              </a:rPr>
              <a:t>links</a:t>
            </a:r>
            <a:r>
              <a:rPr lang="it-IT" dirty="0" smtClean="0">
                <a:latin typeface="Arial Black" panose="020B0A04020102020204" pitchFamily="34" charset="0"/>
              </a:rPr>
              <a:t>/meta   ajaxAccess.html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Predisposizione del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Arial Black" panose="020B0A04020102020204" pitchFamily="34" charset="0"/>
              </a:rPr>
              <a:t>http, express, </a:t>
            </a:r>
            <a:r>
              <a:rPr lang="it-IT" dirty="0" err="1">
                <a:latin typeface="Arial Black" panose="020B0A04020102020204" pitchFamily="34" charset="0"/>
              </a:rPr>
              <a:t>iosocket</a:t>
            </a:r>
            <a:endParaRPr lang="it-I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Impostazione dei </a:t>
            </a:r>
            <a:r>
              <a:rPr lang="it-IT" dirty="0" err="1" smtClean="0"/>
              <a:t>rendering</a:t>
            </a:r>
            <a:r>
              <a:rPr lang="it-IT" dirty="0" smtClean="0"/>
              <a:t> </a:t>
            </a:r>
            <a:r>
              <a:rPr lang="it-IT" dirty="0" err="1" smtClean="0"/>
              <a:t>engines</a:t>
            </a:r>
            <a:endParaRPr lang="it-IT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Arial Black" panose="020B0A04020102020204" pitchFamily="34" charset="0"/>
              </a:rPr>
              <a:t>access.ejs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>
                <a:latin typeface="Arial Black" panose="020B0A04020102020204" pitchFamily="34" charset="0"/>
              </a:rPr>
              <a:t>robotenv.ejs</a:t>
            </a:r>
            <a:endParaRPr lang="it-I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Impostazione dei </a:t>
            </a:r>
            <a:r>
              <a:rPr lang="it-IT" dirty="0" err="1" smtClean="0"/>
              <a:t>controllers</a:t>
            </a:r>
            <a:endParaRPr lang="it-IT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Arial Black" panose="020B0A04020102020204" pitchFamily="34" charset="0"/>
              </a:rPr>
              <a:t>robotControl</a:t>
            </a:r>
            <a:endParaRPr lang="it-I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Impostazione del </a:t>
            </a:r>
            <a:r>
              <a:rPr lang="it-IT" dirty="0" err="1" smtClean="0"/>
              <a:t>middleware</a:t>
            </a:r>
            <a:endParaRPr lang="it-IT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Arial Black" panose="020B0A04020102020204" pitchFamily="34" charset="0"/>
              </a:rPr>
              <a:t>express.static</a:t>
            </a:r>
            <a:r>
              <a:rPr lang="it-IT" dirty="0">
                <a:latin typeface="Arial Black" panose="020B0A04020102020204" pitchFamily="34" charset="0"/>
              </a:rPr>
              <a:t>, </a:t>
            </a:r>
            <a:r>
              <a:rPr lang="it-IT" dirty="0" err="1" smtClean="0">
                <a:latin typeface="Arial Black" panose="020B0A04020102020204" pitchFamily="34" charset="0"/>
              </a:rPr>
              <a:t>app.use</a:t>
            </a:r>
            <a:r>
              <a:rPr lang="it-IT" dirty="0" smtClean="0">
                <a:latin typeface="Arial Black" panose="020B0A04020102020204" pitchFamily="34" charset="0"/>
              </a:rPr>
              <a:t>, </a:t>
            </a:r>
            <a:r>
              <a:rPr lang="it-IT" dirty="0" err="1" smtClean="0">
                <a:latin typeface="Arial Black" panose="020B0A04020102020204" pitchFamily="34" charset="0"/>
              </a:rPr>
              <a:t>app.get</a:t>
            </a:r>
            <a:r>
              <a:rPr lang="it-IT" dirty="0" smtClean="0">
                <a:latin typeface="Arial Black" panose="020B0A04020102020204" pitchFamily="34" charset="0"/>
              </a:rPr>
              <a:t>, </a:t>
            </a:r>
            <a:r>
              <a:rPr lang="it-IT" dirty="0" err="1" smtClean="0">
                <a:latin typeface="Arial Black" panose="020B0A04020102020204" pitchFamily="34" charset="0"/>
              </a:rPr>
              <a:t>app.post</a:t>
            </a:r>
            <a:r>
              <a:rPr lang="it-IT" dirty="0" smtClean="0">
                <a:latin typeface="Arial Black" panose="020B0A04020102020204" pitchFamily="34" charset="0"/>
              </a:rPr>
              <a:t>, ..</a:t>
            </a:r>
            <a:endParaRPr lang="it-I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supporto per la notifica di eventi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Arial Black" panose="020B0A04020102020204" pitchFamily="34" charset="0"/>
              </a:rPr>
              <a:t>channel</a:t>
            </a:r>
            <a:endParaRPr lang="it-I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supporti per la interazione con i robot fisici e/o virtuali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Arial Black" panose="020B0A04020102020204" pitchFamily="34" charset="0"/>
              </a:rPr>
              <a:t>clientRobotVirtual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smtClean="0">
                <a:latin typeface="Arial Black" panose="020B0A04020102020204" pitchFamily="34" charset="0"/>
              </a:rPr>
              <a:t>   serial</a:t>
            </a:r>
            <a:endParaRPr lang="it-I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8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6420930" y="2920115"/>
            <a:ext cx="1152128" cy="115212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Model</a:t>
            </a:r>
            <a:endParaRPr lang="en-GB" sz="1200" dirty="0"/>
          </a:p>
        </p:txBody>
      </p:sp>
      <p:sp>
        <p:nvSpPr>
          <p:cNvPr id="5" name="Ovale 4"/>
          <p:cNvSpPr/>
          <p:nvPr/>
        </p:nvSpPr>
        <p:spPr>
          <a:xfrm>
            <a:off x="1888071" y="2863416"/>
            <a:ext cx="1440160" cy="1296144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Middleware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724275" y="3943536"/>
            <a:ext cx="1656184" cy="7920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robotControl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Connettore 4 10"/>
          <p:cNvCxnSpPr>
            <a:stCxn id="5" idx="4"/>
            <a:endCxn id="9" idx="1"/>
          </p:cNvCxnSpPr>
          <p:nvPr/>
        </p:nvCxnSpPr>
        <p:spPr>
          <a:xfrm rot="16200000" flipH="1">
            <a:off x="3076203" y="3691508"/>
            <a:ext cx="180020" cy="1116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arrotondato 14"/>
          <p:cNvSpPr/>
          <p:nvPr/>
        </p:nvSpPr>
        <p:spPr>
          <a:xfrm>
            <a:off x="6240910" y="4555603"/>
            <a:ext cx="1512168" cy="21857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channel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15"/>
          <p:cNvGrpSpPr/>
          <p:nvPr/>
        </p:nvGrpSpPr>
        <p:grpSpPr>
          <a:xfrm>
            <a:off x="5398783" y="4549761"/>
            <a:ext cx="788824" cy="272100"/>
            <a:chOff x="346851" y="5561985"/>
            <a:chExt cx="788824" cy="272100"/>
          </a:xfrm>
        </p:grpSpPr>
        <p:sp>
          <p:nvSpPr>
            <p:cNvPr id="17" name="Figura a mano libera 16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2 17"/>
            <p:cNvCxnSpPr>
              <a:stCxn id="17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ttore 4 19"/>
          <p:cNvCxnSpPr>
            <a:stCxn id="15" idx="3"/>
            <a:endCxn id="4" idx="4"/>
          </p:cNvCxnSpPr>
          <p:nvPr/>
        </p:nvCxnSpPr>
        <p:spPr>
          <a:xfrm flipH="1" flipV="1">
            <a:off x="7573058" y="3496179"/>
            <a:ext cx="180020" cy="2152307"/>
          </a:xfrm>
          <a:prstGeom prst="bentConnector3">
            <a:avLst>
              <a:gd name="adj1" fmla="val -126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2665412" y="5198111"/>
            <a:ext cx="2176749" cy="3999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clientRobotVirtual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5004371" y="5262060"/>
            <a:ext cx="788824" cy="272100"/>
            <a:chOff x="346851" y="5561985"/>
            <a:chExt cx="788824" cy="272100"/>
          </a:xfrm>
        </p:grpSpPr>
        <p:sp>
          <p:nvSpPr>
            <p:cNvPr id="23" name="Figura a mano libera 22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2 23"/>
            <p:cNvCxnSpPr>
              <a:stCxn id="23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/>
          <p:cNvSpPr txBox="1"/>
          <p:nvPr/>
        </p:nvSpPr>
        <p:spPr>
          <a:xfrm>
            <a:off x="5004371" y="4892728"/>
            <a:ext cx="12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sonarEvent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5892442" y="4180429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robotState</a:t>
            </a:r>
            <a:endParaRPr lang="en-GB" dirty="0"/>
          </a:p>
        </p:txBody>
      </p:sp>
      <p:cxnSp>
        <p:nvCxnSpPr>
          <p:cNvPr id="29" name="Connettore 2 28"/>
          <p:cNvCxnSpPr>
            <a:stCxn id="5" idx="6"/>
            <a:endCxn id="4" idx="2"/>
          </p:cNvCxnSpPr>
          <p:nvPr/>
        </p:nvCxnSpPr>
        <p:spPr>
          <a:xfrm flipV="1">
            <a:off x="3328231" y="3496179"/>
            <a:ext cx="3092699" cy="15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425885" y="31421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GET  </a:t>
            </a:r>
            <a:endParaRPr lang="en-GB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9" y="116632"/>
            <a:ext cx="2203358" cy="258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Connettore 4 36"/>
          <p:cNvCxnSpPr>
            <a:stCxn id="35" idx="2"/>
            <a:endCxn id="5" idx="2"/>
          </p:cNvCxnSpPr>
          <p:nvPr/>
        </p:nvCxnSpPr>
        <p:spPr>
          <a:xfrm rot="16200000" flipH="1">
            <a:off x="1149023" y="2772440"/>
            <a:ext cx="811272" cy="6668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>
            <a:stCxn id="15" idx="3"/>
            <a:endCxn id="35" idx="3"/>
          </p:cNvCxnSpPr>
          <p:nvPr/>
        </p:nvCxnSpPr>
        <p:spPr>
          <a:xfrm flipH="1" flipV="1">
            <a:off x="2322927" y="1408424"/>
            <a:ext cx="5430151" cy="4240062"/>
          </a:xfrm>
          <a:prstGeom prst="bentConnector3">
            <a:avLst>
              <a:gd name="adj1" fmla="val -20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4608307" y="1408424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iosocket</a:t>
            </a:r>
            <a:endParaRPr lang="en-GB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1917380" y="42781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POST</a:t>
            </a:r>
            <a:endParaRPr lang="en-GB" dirty="0"/>
          </a:p>
        </p:txBody>
      </p:sp>
      <p:sp>
        <p:nvSpPr>
          <p:cNvPr id="47" name="Rettangolo 46"/>
          <p:cNvSpPr/>
          <p:nvPr/>
        </p:nvSpPr>
        <p:spPr>
          <a:xfrm>
            <a:off x="2680400" y="5830965"/>
            <a:ext cx="2176749" cy="3999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serial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8" name="Gruppo 47"/>
          <p:cNvGrpSpPr/>
          <p:nvPr/>
        </p:nvGrpSpPr>
        <p:grpSpPr>
          <a:xfrm>
            <a:off x="5038002" y="6230963"/>
            <a:ext cx="788824" cy="272100"/>
            <a:chOff x="346851" y="5561985"/>
            <a:chExt cx="788824" cy="272100"/>
          </a:xfrm>
        </p:grpSpPr>
        <p:sp>
          <p:nvSpPr>
            <p:cNvPr id="49" name="Figura a mano libera 48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0" name="Connettore 2 49"/>
            <p:cNvCxnSpPr>
              <a:stCxn id="49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asellaDiTesto 50"/>
          <p:cNvSpPr txBox="1"/>
          <p:nvPr/>
        </p:nvSpPr>
        <p:spPr>
          <a:xfrm>
            <a:off x="5038002" y="5861631"/>
            <a:ext cx="12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sonarEvent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6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Consente di inviare comandi a un robot</a:t>
            </a:r>
          </a:p>
          <a:p>
            <a:r>
              <a:rPr lang="it-IT" dirty="0" smtClean="0"/>
              <a:t>Visualizza la risposta a un comando e lo stato del robot dopo la sua esecuzione</a:t>
            </a:r>
          </a:p>
          <a:p>
            <a:r>
              <a:rPr lang="it-IT" dirty="0" smtClean="0"/>
              <a:t>Permette l’ispezione del modello del robot e dell’ambiente in cui il robot opera</a:t>
            </a:r>
          </a:p>
          <a:p>
            <a:r>
              <a:rPr lang="it-IT" dirty="0" smtClean="0"/>
              <a:t>Visualizza lo stato del sonar montato sul robot</a:t>
            </a:r>
          </a:p>
          <a:p>
            <a:r>
              <a:rPr lang="it-IT" dirty="0" smtClean="0"/>
              <a:t>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4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Robot DDR RASPBERRY-BASED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49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250" y="195486"/>
            <a:ext cx="5143500" cy="68580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472765" y="-12896"/>
            <a:ext cx="2662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Skeleton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782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idattica\git\lab2014Bo\it.unibo.iss2015intro\docs\Projects\Robots\RobotNan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394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4936592" y="-12896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Connections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36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Resources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C:\</a:t>
            </a:r>
            <a:r>
              <a:rPr lang="en-GB" sz="2000" dirty="0" smtClean="0"/>
              <a:t>Didattica\git\lab2014Bo\it.unibo.lab.baseRobot  (</a:t>
            </a:r>
            <a:r>
              <a:rPr lang="en-GB" sz="2000" dirty="0" err="1" smtClean="0"/>
              <a:t>robotSAM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b="1" dirty="0">
                <a:solidFill>
                  <a:srgbClr val="00B0F0"/>
                </a:solidFill>
              </a:rPr>
              <a:t>labbaseRobotSam.jar</a:t>
            </a:r>
            <a:endParaRPr lang="en-GB" sz="2000" b="1" dirty="0" smtClean="0">
              <a:solidFill>
                <a:srgbClr val="00B0F0"/>
              </a:solidFill>
            </a:endParaRPr>
          </a:p>
          <a:p>
            <a:r>
              <a:rPr lang="en-GB" sz="1800" dirty="0"/>
              <a:t>C:/</a:t>
            </a:r>
            <a:r>
              <a:rPr lang="en-GB" sz="1800" dirty="0" smtClean="0"/>
              <a:t>Didattica/git/lab2014Bo/it.unibo.qactors/report/qactors/qactors2017e.pdf  (pg. 77)</a:t>
            </a:r>
          </a:p>
          <a:p>
            <a:endParaRPr lang="it-IT" sz="1800" dirty="0" smtClean="0"/>
          </a:p>
          <a:p>
            <a:r>
              <a:rPr lang="en-GB" sz="2400" dirty="0" err="1" smtClean="0"/>
              <a:t>it.unibo.robotRaspOnly.BasicRobotUsageNaive</a:t>
            </a:r>
            <a:endParaRPr lang="en-GB" sz="2400" dirty="0" smtClean="0"/>
          </a:p>
          <a:p>
            <a:pPr lvl="1"/>
            <a:r>
              <a:rPr lang="it-IT" sz="1800" dirty="0" err="1" smtClean="0"/>
              <a:t>Executes</a:t>
            </a:r>
            <a:r>
              <a:rPr lang="it-IT" sz="1800" dirty="0" smtClean="0"/>
              <a:t> the </a:t>
            </a:r>
            <a:r>
              <a:rPr lang="it-IT" sz="1800" dirty="0" err="1" smtClean="0"/>
              <a:t>commands</a:t>
            </a:r>
            <a:r>
              <a:rPr lang="it-IT" sz="1800" dirty="0" smtClean="0"/>
              <a:t> </a:t>
            </a:r>
            <a:r>
              <a:rPr lang="it-IT" sz="1800" b="1" dirty="0" err="1" smtClean="0">
                <a:solidFill>
                  <a:srgbClr val="00B0F0"/>
                </a:solidFill>
              </a:rPr>
              <a:t>w|a!s|d|h</a:t>
            </a:r>
            <a:r>
              <a:rPr lang="it-IT" sz="1800" dirty="0" smtClean="0"/>
              <a:t> </a:t>
            </a:r>
            <a:r>
              <a:rPr lang="it-IT" sz="1800" dirty="0" err="1" smtClean="0"/>
              <a:t>sent</a:t>
            </a:r>
            <a:r>
              <a:rPr lang="it-IT" sz="1800" dirty="0" smtClean="0"/>
              <a:t> from the input console </a:t>
            </a:r>
          </a:p>
          <a:p>
            <a:pPr lvl="1"/>
            <a:r>
              <a:rPr lang="it-IT" sz="1800" dirty="0" smtClean="0"/>
              <a:t>On </a:t>
            </a:r>
            <a:r>
              <a:rPr lang="it-IT" sz="1800" i="1" dirty="0" err="1" smtClean="0"/>
              <a:t>robotSkeleton</a:t>
            </a:r>
            <a:r>
              <a:rPr lang="it-IT" sz="1800" dirty="0" smtClean="0"/>
              <a:t>: </a:t>
            </a:r>
            <a:r>
              <a:rPr lang="en-GB" sz="1800" dirty="0" err="1" smtClean="0"/>
              <a:t>gpio</a:t>
            </a:r>
            <a:r>
              <a:rPr lang="en-GB" sz="1800" dirty="0" smtClean="0"/>
              <a:t> </a:t>
            </a:r>
            <a:r>
              <a:rPr lang="en-GB" sz="1800" dirty="0"/>
              <a:t>version: </a:t>
            </a:r>
            <a:r>
              <a:rPr lang="en-GB" sz="1800" dirty="0" smtClean="0"/>
              <a:t>2.46  </a:t>
            </a:r>
          </a:p>
          <a:p>
            <a:pPr lvl="1"/>
            <a:r>
              <a:rPr lang="it-IT" sz="1800" dirty="0" smtClean="0"/>
              <a:t>On  </a:t>
            </a:r>
            <a:r>
              <a:rPr lang="it-IT" sz="1800" i="1" dirty="0" smtClean="0"/>
              <a:t>robotNano1</a:t>
            </a:r>
            <a:r>
              <a:rPr lang="it-IT" sz="1800" dirty="0" smtClean="0"/>
              <a:t>:   </a:t>
            </a:r>
            <a:r>
              <a:rPr lang="en-GB" sz="1800" dirty="0" err="1" smtClean="0"/>
              <a:t>gpio</a:t>
            </a:r>
            <a:r>
              <a:rPr lang="en-GB" sz="1800" dirty="0" smtClean="0"/>
              <a:t> </a:t>
            </a:r>
            <a:r>
              <a:rPr lang="en-GB" sz="1800" dirty="0"/>
              <a:t>version: 2.29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marL="457200" lvl="1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6462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Towards</a:t>
            </a:r>
            <a:r>
              <a:rPr lang="it-IT" dirty="0" smtClean="0"/>
              <a:t> WOT robot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95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6903491" cy="22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" y="3794663"/>
            <a:ext cx="8965870" cy="288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677679" y="0"/>
            <a:ext cx="646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From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to Express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31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857250"/>
            <a:ext cx="52482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21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5" y="1334653"/>
            <a:ext cx="2411245" cy="2898492"/>
          </a:xfrm>
          <a:prstGeom prst="rect">
            <a:avLst/>
          </a:prstGeom>
        </p:spPr>
      </p:pic>
      <p:sp>
        <p:nvSpPr>
          <p:cNvPr id="20" name="Rettangolo 19"/>
          <p:cNvSpPr/>
          <p:nvPr/>
        </p:nvSpPr>
        <p:spPr>
          <a:xfrm>
            <a:off x="1950041" y="1705868"/>
            <a:ext cx="399644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var</a:t>
            </a:r>
            <a:r>
              <a:rPr lang="en-GB" dirty="0"/>
              <a:t> express = require("express");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http = require("http");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app = express();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app.use</a:t>
            </a:r>
            <a:r>
              <a:rPr lang="en-GB" dirty="0" smtClean="0"/>
              <a:t> (  </a:t>
            </a:r>
            <a:r>
              <a:rPr lang="en-GB" dirty="0" smtClean="0">
                <a:solidFill>
                  <a:srgbClr val="FF0000"/>
                </a:solidFill>
              </a:rPr>
              <a:t>&lt;ARGS&gt;  </a:t>
            </a:r>
            <a:r>
              <a:rPr lang="en-GB" dirty="0"/>
              <a:t>) ;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app.get</a:t>
            </a:r>
            <a:r>
              <a:rPr lang="en-GB" dirty="0" smtClean="0"/>
              <a:t> ( &lt;ARGS&gt;  ) ;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app.put</a:t>
            </a:r>
            <a:r>
              <a:rPr lang="en-GB" dirty="0" smtClean="0"/>
              <a:t> ( &lt; ARGS&gt; ) ;</a:t>
            </a:r>
          </a:p>
          <a:p>
            <a:r>
              <a:rPr lang="it-IT" dirty="0" smtClean="0"/>
              <a:t>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http.createServer</a:t>
            </a:r>
            <a:r>
              <a:rPr lang="en-GB" dirty="0" smtClean="0"/>
              <a:t>(app</a:t>
            </a:r>
            <a:r>
              <a:rPr lang="en-GB" dirty="0"/>
              <a:t>).listen(3000);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886801" y="1336536"/>
            <a:ext cx="20614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app.js (</a:t>
            </a:r>
            <a:r>
              <a:rPr lang="it-IT" dirty="0" err="1" smtClean="0"/>
              <a:t>Middleware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38" name="Fumetto 2 37"/>
          <p:cNvSpPr/>
          <p:nvPr/>
        </p:nvSpPr>
        <p:spPr>
          <a:xfrm>
            <a:off x="5699507" y="1633860"/>
            <a:ext cx="3456384" cy="864096"/>
          </a:xfrm>
          <a:prstGeom prst="wedgeRoundRectCallout">
            <a:avLst>
              <a:gd name="adj1" fmla="val -96057"/>
              <a:gd name="adj2" fmla="val 7586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starts a new Express application and returns a request handler function.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Fumetto 2 38"/>
          <p:cNvSpPr/>
          <p:nvPr/>
        </p:nvSpPr>
        <p:spPr>
          <a:xfrm>
            <a:off x="5550441" y="2857995"/>
            <a:ext cx="2664296" cy="504057"/>
          </a:xfrm>
          <a:prstGeom prst="wedgeRoundRectCallout">
            <a:avLst>
              <a:gd name="adj1" fmla="val -109087"/>
              <a:gd name="adj2" fmla="val 3593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Run this </a:t>
            </a:r>
            <a:r>
              <a:rPr lang="en-GB" sz="1600" dirty="0">
                <a:solidFill>
                  <a:schemeClr val="tx1"/>
                </a:solidFill>
              </a:rPr>
              <a:t>on ALL requests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Fumetto 2 39"/>
          <p:cNvSpPr/>
          <p:nvPr/>
        </p:nvSpPr>
        <p:spPr>
          <a:xfrm>
            <a:off x="5879527" y="3514452"/>
            <a:ext cx="3096344" cy="504057"/>
          </a:xfrm>
          <a:prstGeom prst="wedgeRoundRectCallout">
            <a:avLst>
              <a:gd name="adj1" fmla="val -109087"/>
              <a:gd name="adj2" fmla="val 3593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Run this </a:t>
            </a:r>
            <a:r>
              <a:rPr lang="en-GB" sz="1600" dirty="0">
                <a:solidFill>
                  <a:schemeClr val="tx1"/>
                </a:solidFill>
              </a:rPr>
              <a:t>on </a:t>
            </a:r>
            <a:r>
              <a:rPr lang="en-GB" sz="1600" dirty="0" smtClean="0">
                <a:solidFill>
                  <a:schemeClr val="tx1"/>
                </a:solidFill>
              </a:rPr>
              <a:t>GET, PUT … requests.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4490867" y="3623414"/>
            <a:ext cx="13963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dirty="0" err="1" smtClean="0"/>
              <a:t>routing</a:t>
            </a:r>
            <a:endParaRPr lang="en-GB" sz="32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387884" y="4981517"/>
            <a:ext cx="433952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( </a:t>
            </a:r>
            <a:r>
              <a:rPr lang="en-GB" dirty="0" smtClean="0">
                <a:solidFill>
                  <a:srgbClr val="FF0000"/>
                </a:solidFill>
              </a:rPr>
              <a:t>&lt;ARGS&gt;  </a:t>
            </a:r>
            <a:r>
              <a:rPr lang="it-IT" dirty="0" smtClean="0"/>
              <a:t>) = </a:t>
            </a:r>
          </a:p>
          <a:p>
            <a:r>
              <a:rPr lang="it-IT" dirty="0" smtClean="0"/>
              <a:t>(‘/’,   </a:t>
            </a:r>
            <a:r>
              <a:rPr lang="it-IT" dirty="0" err="1" smtClean="0"/>
              <a:t>function</a:t>
            </a:r>
            <a:r>
              <a:rPr lang="it-IT" dirty="0" smtClean="0"/>
              <a:t>( </a:t>
            </a:r>
            <a:r>
              <a:rPr lang="it-IT" dirty="0" err="1" smtClean="0"/>
              <a:t>request</a:t>
            </a:r>
            <a:r>
              <a:rPr lang="it-IT" dirty="0" smtClean="0"/>
              <a:t>, </a:t>
            </a:r>
            <a:r>
              <a:rPr lang="it-IT" dirty="0" err="1" smtClean="0"/>
              <a:t>response</a:t>
            </a:r>
            <a:r>
              <a:rPr lang="it-IT" dirty="0" smtClean="0"/>
              <a:t> ){..} )</a:t>
            </a:r>
          </a:p>
          <a:p>
            <a:r>
              <a:rPr lang="it-IT" dirty="0" smtClean="0"/>
              <a:t>or</a:t>
            </a:r>
          </a:p>
          <a:p>
            <a:r>
              <a:rPr lang="it-IT" dirty="0" smtClean="0"/>
              <a:t>( … ,   </a:t>
            </a:r>
            <a:r>
              <a:rPr lang="it-IT" dirty="0" err="1" smtClean="0"/>
              <a:t>function</a:t>
            </a:r>
            <a:r>
              <a:rPr lang="it-IT" dirty="0" smtClean="0"/>
              <a:t>( </a:t>
            </a:r>
            <a:r>
              <a:rPr lang="it-IT" dirty="0" err="1" smtClean="0"/>
              <a:t>request</a:t>
            </a:r>
            <a:r>
              <a:rPr lang="it-IT" dirty="0" smtClean="0"/>
              <a:t>, </a:t>
            </a:r>
            <a:r>
              <a:rPr lang="it-IT" dirty="0" err="1" smtClean="0"/>
              <a:t>response</a:t>
            </a:r>
            <a:r>
              <a:rPr lang="it-IT" dirty="0" smtClean="0"/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next</a:t>
            </a:r>
            <a:r>
              <a:rPr lang="it-IT" dirty="0" smtClean="0"/>
              <a:t>  ){…}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4896587" y="5147453"/>
            <a:ext cx="194976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response.send</a:t>
            </a:r>
            <a:r>
              <a:rPr lang="it-IT" dirty="0" smtClean="0"/>
              <a:t>( … )</a:t>
            </a:r>
          </a:p>
          <a:p>
            <a:r>
              <a:rPr lang="it-IT" dirty="0" err="1" smtClean="0"/>
              <a:t>response.end</a:t>
            </a:r>
            <a:r>
              <a:rPr lang="it-IT" dirty="0" smtClean="0"/>
              <a:t>( … )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092280" y="5843291"/>
            <a:ext cx="11168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dirty="0" err="1" smtClean="0"/>
              <a:t>views</a:t>
            </a:r>
            <a:endParaRPr lang="en-GB" sz="3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4896587" y="5997180"/>
            <a:ext cx="2132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response.render</a:t>
            </a:r>
            <a:r>
              <a:rPr lang="it-IT" dirty="0" smtClean="0"/>
              <a:t>( … )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2946258" y="-12896"/>
            <a:ext cx="6200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 </a:t>
            </a:r>
            <a:r>
              <a:rPr lang="it-IT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it-IT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</a:t>
            </a:r>
            <a:r>
              <a:rPr lang="it-IT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generated</a:t>
            </a:r>
            <a:r>
              <a:rPr lang="it-IT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it-IT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80221" y="133012"/>
            <a:ext cx="124527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</a:t>
            </a:r>
            <a:r>
              <a:rPr lang="it-IT" dirty="0" smtClean="0"/>
              <a:t>xpress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pm</a:t>
            </a:r>
            <a:r>
              <a:rPr lang="it-IT" dirty="0" smtClean="0"/>
              <a:t> </a:t>
            </a:r>
            <a:r>
              <a:rPr lang="it-IT" dirty="0" err="1" smtClean="0"/>
              <a:t>install</a:t>
            </a:r>
            <a:endParaRPr lang="it-IT" dirty="0" smtClean="0"/>
          </a:p>
          <a:p>
            <a:r>
              <a:rPr lang="it-IT" dirty="0" err="1"/>
              <a:t>n</a:t>
            </a:r>
            <a:r>
              <a:rPr lang="it-IT" dirty="0" err="1" smtClean="0"/>
              <a:t>pm</a:t>
            </a:r>
            <a:r>
              <a:rPr lang="it-IT" dirty="0" smtClean="0"/>
              <a:t> start</a:t>
            </a:r>
            <a:endParaRPr lang="en-GB" dirty="0"/>
          </a:p>
        </p:txBody>
      </p:sp>
      <p:sp>
        <p:nvSpPr>
          <p:cNvPr id="50" name="Rettangolo 49"/>
          <p:cNvSpPr/>
          <p:nvPr/>
        </p:nvSpPr>
        <p:spPr>
          <a:xfrm>
            <a:off x="5600899" y="919253"/>
            <a:ext cx="1914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expressGen</a:t>
            </a:r>
            <a:r>
              <a:rPr lang="en-GB" dirty="0" smtClean="0"/>
              <a:t>/app.js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3423953" y="6428066"/>
            <a:ext cx="37957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smtClean="0"/>
              <a:t>https://expressjs.com/en/api.html#res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8640"/>
            <a:ext cx="87820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392678" y="377004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 a default Express setup, controllers are very much part of the routes, but we want to</a:t>
            </a:r>
          </a:p>
          <a:p>
            <a:r>
              <a:rPr lang="en-GB" dirty="0"/>
              <a:t>separate them out. </a:t>
            </a:r>
            <a:endParaRPr lang="en-GB" dirty="0" smtClean="0"/>
          </a:p>
          <a:p>
            <a:r>
              <a:rPr lang="en-GB" dirty="0" smtClean="0"/>
              <a:t>Controllers </a:t>
            </a:r>
            <a:r>
              <a:rPr lang="en-GB" dirty="0"/>
              <a:t>should manage the application logic, and </a:t>
            </a:r>
            <a:r>
              <a:rPr lang="en-GB" dirty="0" smtClean="0"/>
              <a:t>routing should </a:t>
            </a:r>
            <a:r>
              <a:rPr lang="en-GB" dirty="0"/>
              <a:t>map URL requests to controllers.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" y="5157192"/>
            <a:ext cx="7877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9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2" y="605873"/>
            <a:ext cx="1568888" cy="1885917"/>
          </a:xfrm>
          <a:prstGeom prst="rect">
            <a:avLst/>
          </a:prstGeom>
        </p:spPr>
      </p:pic>
      <p:pic>
        <p:nvPicPr>
          <p:cNvPr id="4097" name="Picture 1" descr="C:\Didattica\git\lab2014Bo\it.unibo.iss2015intro\docsInternal\contents\Web\img\expressDir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96" y="553286"/>
            <a:ext cx="2758210" cy="39224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4" name="Rettangolo 13"/>
          <p:cNvSpPr/>
          <p:nvPr/>
        </p:nvSpPr>
        <p:spPr>
          <a:xfrm>
            <a:off x="3000737" y="64571"/>
            <a:ext cx="5312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nodecode</a:t>
            </a:r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robotwot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Connettore 2 16"/>
          <p:cNvCxnSpPr/>
          <p:nvPr/>
        </p:nvCxnSpPr>
        <p:spPr>
          <a:xfrm>
            <a:off x="1403648" y="2037040"/>
            <a:ext cx="168847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907704" y="2378672"/>
            <a:ext cx="190573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600" dirty="0" err="1" smtClean="0"/>
              <a:t>index.ejs</a:t>
            </a:r>
            <a:endParaRPr lang="en-GB" sz="2800" dirty="0"/>
          </a:p>
        </p:txBody>
      </p:sp>
      <p:sp>
        <p:nvSpPr>
          <p:cNvPr id="9" name="Rettangolo 8"/>
          <p:cNvSpPr/>
          <p:nvPr/>
        </p:nvSpPr>
        <p:spPr>
          <a:xfrm>
            <a:off x="3123393" y="3176425"/>
            <a:ext cx="5976155" cy="33547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var</a:t>
            </a:r>
            <a:r>
              <a:rPr lang="en-GB" dirty="0"/>
              <a:t> express = require("express");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http = require("http");</a:t>
            </a:r>
          </a:p>
          <a:p>
            <a:r>
              <a:rPr lang="en-GB" b="1" dirty="0" err="1" smtClean="0">
                <a:solidFill>
                  <a:srgbClr val="0070C0"/>
                </a:solidFill>
              </a:rPr>
              <a:t>var</a:t>
            </a:r>
            <a:r>
              <a:rPr lang="en-GB" b="1" dirty="0" smtClean="0">
                <a:solidFill>
                  <a:srgbClr val="0070C0"/>
                </a:solidFill>
              </a:rPr>
              <a:t> routes=require</a:t>
            </a:r>
            <a:r>
              <a:rPr lang="en-GB" b="1" dirty="0">
                <a:solidFill>
                  <a:srgbClr val="0070C0"/>
                </a:solidFill>
              </a:rPr>
              <a:t>('./</a:t>
            </a:r>
            <a:r>
              <a:rPr lang="en-GB" b="1" dirty="0" err="1">
                <a:solidFill>
                  <a:srgbClr val="0070C0"/>
                </a:solidFill>
              </a:rPr>
              <a:t>appServer</a:t>
            </a:r>
            <a:r>
              <a:rPr lang="en-GB" b="1" dirty="0">
                <a:solidFill>
                  <a:srgbClr val="0070C0"/>
                </a:solidFill>
              </a:rPr>
              <a:t>/routes/index'); </a:t>
            </a:r>
          </a:p>
          <a:p>
            <a:r>
              <a:rPr lang="en-GB" sz="1400" dirty="0">
                <a:solidFill>
                  <a:srgbClr val="00B050"/>
                </a:solidFill>
              </a:rPr>
              <a:t>// view engine setup</a:t>
            </a:r>
          </a:p>
          <a:p>
            <a:r>
              <a:rPr lang="en-GB" b="1" dirty="0" err="1" smtClean="0">
                <a:solidFill>
                  <a:srgbClr val="0070C0"/>
                </a:solidFill>
              </a:rPr>
              <a:t>app.set</a:t>
            </a:r>
            <a:r>
              <a:rPr lang="en-GB" b="1" dirty="0">
                <a:solidFill>
                  <a:srgbClr val="0070C0"/>
                </a:solidFill>
              </a:rPr>
              <a:t>('views', </a:t>
            </a:r>
            <a:r>
              <a:rPr lang="en-GB" b="1" dirty="0" err="1">
                <a:solidFill>
                  <a:srgbClr val="0070C0"/>
                </a:solidFill>
              </a:rPr>
              <a:t>path.join</a:t>
            </a:r>
            <a:r>
              <a:rPr lang="en-GB" b="1" dirty="0">
                <a:solidFill>
                  <a:srgbClr val="0070C0"/>
                </a:solidFill>
              </a:rPr>
              <a:t>(__</a:t>
            </a:r>
            <a:r>
              <a:rPr lang="en-GB" b="1" dirty="0" err="1">
                <a:solidFill>
                  <a:srgbClr val="0070C0"/>
                </a:solidFill>
              </a:rPr>
              <a:t>dirname</a:t>
            </a:r>
            <a:r>
              <a:rPr lang="en-GB" b="1" dirty="0">
                <a:solidFill>
                  <a:srgbClr val="0070C0"/>
                </a:solidFill>
              </a:rPr>
              <a:t>, '</a:t>
            </a:r>
            <a:r>
              <a:rPr lang="en-GB" b="1" dirty="0" err="1">
                <a:solidFill>
                  <a:srgbClr val="0070C0"/>
                </a:solidFill>
              </a:rPr>
              <a:t>appServer</a:t>
            </a:r>
            <a:r>
              <a:rPr lang="en-GB" b="1" dirty="0">
                <a:solidFill>
                  <a:srgbClr val="0070C0"/>
                </a:solidFill>
              </a:rPr>
              <a:t>', 'views'));</a:t>
            </a:r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b="1" dirty="0" err="1">
                <a:solidFill>
                  <a:srgbClr val="0070C0"/>
                </a:solidFill>
              </a:rPr>
              <a:t>app.set</a:t>
            </a:r>
            <a:r>
              <a:rPr lang="en-GB" b="1" dirty="0">
                <a:solidFill>
                  <a:srgbClr val="0070C0"/>
                </a:solidFill>
              </a:rPr>
              <a:t>("view engine", "</a:t>
            </a:r>
            <a:r>
              <a:rPr lang="en-GB" b="1" dirty="0" err="1">
                <a:solidFill>
                  <a:srgbClr val="0070C0"/>
                </a:solidFill>
              </a:rPr>
              <a:t>ejs</a:t>
            </a:r>
            <a:r>
              <a:rPr lang="en-GB" b="1" dirty="0">
                <a:solidFill>
                  <a:srgbClr val="0070C0"/>
                </a:solidFill>
              </a:rPr>
              <a:t>");</a:t>
            </a:r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dirty="0"/>
              <a:t> </a:t>
            </a:r>
            <a:endParaRPr lang="en-GB" dirty="0" smtClean="0"/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app = express();</a:t>
            </a:r>
          </a:p>
          <a:p>
            <a:r>
              <a:rPr lang="en-GB" dirty="0" smtClean="0"/>
              <a:t>  </a:t>
            </a:r>
            <a:r>
              <a:rPr lang="en-GB" b="1" dirty="0" err="1" smtClean="0">
                <a:solidFill>
                  <a:srgbClr val="C00000"/>
                </a:solidFill>
              </a:rPr>
              <a:t>app.use</a:t>
            </a:r>
            <a:r>
              <a:rPr lang="en-GB" b="1" dirty="0">
                <a:solidFill>
                  <a:srgbClr val="C00000"/>
                </a:solidFill>
              </a:rPr>
              <a:t>( </a:t>
            </a:r>
            <a:r>
              <a:rPr lang="en-GB" b="1" dirty="0" smtClean="0">
                <a:solidFill>
                  <a:srgbClr val="C00000"/>
                </a:solidFill>
              </a:rPr>
              <a:t>‘/’, routes </a:t>
            </a:r>
            <a:r>
              <a:rPr lang="en-GB" b="1" dirty="0">
                <a:solidFill>
                  <a:srgbClr val="C00000"/>
                </a:solidFill>
              </a:rPr>
              <a:t>) 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app.get</a:t>
            </a:r>
            <a:r>
              <a:rPr lang="en-GB" dirty="0"/>
              <a:t>( ... ) 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</a:t>
            </a:r>
            <a:r>
              <a:rPr lang="en-GB" dirty="0" err="1" smtClean="0"/>
              <a:t>app.put</a:t>
            </a:r>
            <a:r>
              <a:rPr lang="en-GB" dirty="0" smtClean="0"/>
              <a:t>( ... ) ;</a:t>
            </a:r>
          </a:p>
          <a:p>
            <a:r>
              <a:rPr lang="it-IT" dirty="0" smtClean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http.createServer</a:t>
            </a:r>
            <a:r>
              <a:rPr lang="en-GB" dirty="0" smtClean="0"/>
              <a:t>(app</a:t>
            </a:r>
            <a:r>
              <a:rPr lang="en-GB" dirty="0"/>
              <a:t>).listen(3000);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7572695" y="2840337"/>
            <a:ext cx="7409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it-IT" dirty="0"/>
              <a:t>app.js</a:t>
            </a:r>
            <a:endParaRPr lang="en-GB" dirty="0"/>
          </a:p>
        </p:txBody>
      </p:sp>
      <p:sp>
        <p:nvSpPr>
          <p:cNvPr id="16" name="Fumetto 2 15"/>
          <p:cNvSpPr/>
          <p:nvPr/>
        </p:nvSpPr>
        <p:spPr>
          <a:xfrm>
            <a:off x="5148064" y="836712"/>
            <a:ext cx="3456384" cy="1128320"/>
          </a:xfrm>
          <a:prstGeom prst="wedgeRoundRectCallout">
            <a:avLst>
              <a:gd name="adj1" fmla="val -102770"/>
              <a:gd name="adj2" fmla="val -3627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routing should just map URL requests to controllers embedding the application logic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974572" y="5661248"/>
            <a:ext cx="17071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robotwot</a:t>
            </a:r>
            <a:r>
              <a:rPr lang="en-GB" dirty="0" smtClean="0"/>
              <a:t>/app.js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423953" y="6428066"/>
            <a:ext cx="37957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smtClean="0"/>
              <a:t>https://expressjs.com/en/api.html#res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9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222161" y="105273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</a:t>
            </a:r>
            <a:r>
              <a:rPr lang="en-GB" sz="2000" dirty="0">
                <a:solidFill>
                  <a:srgbClr val="C00000"/>
                </a:solidFill>
              </a:rPr>
              <a:t>Web Thing </a:t>
            </a:r>
            <a:r>
              <a:rPr lang="en-GB" sz="2000" dirty="0"/>
              <a:t>(or simply Thing) is a digital representation of a physical object accessible via a RESTful Web API</a:t>
            </a:r>
            <a:r>
              <a:rPr lang="en-GB" sz="2000" dirty="0" smtClean="0"/>
              <a:t>.</a:t>
            </a:r>
          </a:p>
          <a:p>
            <a:endParaRPr lang="it-IT" sz="2000" dirty="0" smtClean="0"/>
          </a:p>
          <a:p>
            <a:r>
              <a:rPr lang="en-GB" sz="2000" dirty="0"/>
              <a:t>The API of the Web Thing can be hosted on the Thing itself or on an intermediate host in the network such as a </a:t>
            </a:r>
            <a:r>
              <a:rPr lang="en-GB" sz="2000" dirty="0">
                <a:solidFill>
                  <a:srgbClr val="0070C0"/>
                </a:solidFill>
              </a:rPr>
              <a:t>Gateway </a:t>
            </a:r>
            <a:r>
              <a:rPr lang="en-GB" sz="2000" dirty="0"/>
              <a:t>or a </a:t>
            </a:r>
            <a:r>
              <a:rPr lang="en-GB" sz="2000" dirty="0">
                <a:solidFill>
                  <a:srgbClr val="0070C0"/>
                </a:solidFill>
              </a:rPr>
              <a:t>Cloud</a:t>
            </a:r>
            <a:r>
              <a:rPr lang="en-GB" sz="2000" dirty="0"/>
              <a:t> service (for Things that aren't accessible through the Internet</a:t>
            </a:r>
            <a:r>
              <a:rPr lang="en-GB" sz="2000" dirty="0" smtClean="0"/>
              <a:t>).</a:t>
            </a:r>
          </a:p>
          <a:p>
            <a:endParaRPr lang="en-GB" sz="2000" dirty="0" smtClean="0"/>
          </a:p>
          <a:p>
            <a:r>
              <a:rPr lang="en-GB" sz="2000" dirty="0" smtClean="0"/>
              <a:t>A</a:t>
            </a:r>
            <a:r>
              <a:rPr lang="en-GB" sz="2000" dirty="0"/>
              <a:t> </a:t>
            </a:r>
            <a:r>
              <a:rPr lang="en-GB" sz="2000" dirty="0">
                <a:hlinkClick r:id="rId2"/>
              </a:rPr>
              <a:t>Web Thing</a:t>
            </a:r>
            <a:r>
              <a:rPr lang="en-GB" sz="2000" dirty="0"/>
              <a:t> </a:t>
            </a:r>
            <a:r>
              <a:rPr lang="en-GB" sz="2000" i="1" dirty="0"/>
              <a:t>MUST</a:t>
            </a:r>
            <a:r>
              <a:rPr lang="en-GB" sz="2000" dirty="0"/>
              <a:t> always accept a valid JSON document [</a:t>
            </a:r>
            <a:r>
              <a:rPr lang="en-GB" sz="2000" dirty="0">
                <a:hlinkClick r:id="rId3"/>
              </a:rPr>
              <a:t>RFC7159</a:t>
            </a:r>
            <a:r>
              <a:rPr lang="en-GB" sz="2000" dirty="0"/>
              <a:t>] as input payload for requests and always return a JSON representation when requested</a:t>
            </a:r>
            <a:r>
              <a:rPr lang="en-GB" sz="2000" dirty="0" smtClean="0"/>
              <a:t>.</a:t>
            </a:r>
          </a:p>
          <a:p>
            <a:endParaRPr lang="it-IT" sz="2000" dirty="0"/>
          </a:p>
          <a:p>
            <a:r>
              <a:rPr lang="en-GB" sz="2000" dirty="0" smtClean="0"/>
              <a:t>While the Web Things Requirements are described with the HTTP and </a:t>
            </a:r>
            <a:r>
              <a:rPr lang="en-GB" sz="2000" dirty="0" err="1" smtClean="0"/>
              <a:t>WebSockets</a:t>
            </a:r>
            <a:r>
              <a:rPr lang="en-GB" sz="2000" dirty="0" smtClean="0"/>
              <a:t> protocols using JSON because they are well supported on the Web of browsers, </a:t>
            </a:r>
          </a:p>
          <a:p>
            <a:r>
              <a:rPr lang="en-GB" sz="2000" dirty="0" smtClean="0"/>
              <a:t>the Web Thing Model can also be applied to describe the models and interactions of Things supported via other RESTful protocols such as </a:t>
            </a:r>
            <a:r>
              <a:rPr lang="en-GB" sz="2000" dirty="0" err="1" smtClean="0"/>
              <a:t>CoAP</a:t>
            </a:r>
            <a:r>
              <a:rPr lang="en-GB" sz="2000" dirty="0" smtClean="0"/>
              <a:t> [</a:t>
            </a:r>
            <a:r>
              <a:rPr lang="en-GB" sz="2000" dirty="0" smtClean="0">
                <a:hlinkClick r:id="rId4"/>
              </a:rPr>
              <a:t>RFC7252</a:t>
            </a:r>
            <a:r>
              <a:rPr lang="en-GB" sz="2000" dirty="0" smtClean="0"/>
              <a:t>] or even pub/sub protocols such as [</a:t>
            </a:r>
            <a:r>
              <a:rPr lang="en-GB" sz="2000" dirty="0" smtClean="0">
                <a:hlinkClick r:id="rId5"/>
              </a:rPr>
              <a:t>MQTT</a:t>
            </a:r>
            <a:r>
              <a:rPr lang="en-GB" sz="2000" dirty="0" smtClean="0"/>
              <a:t>].</a:t>
            </a:r>
          </a:p>
          <a:p>
            <a:endParaRPr lang="it-IT" sz="2000" dirty="0" smtClean="0"/>
          </a:p>
          <a:p>
            <a:endParaRPr lang="en-GB" sz="2000" dirty="0"/>
          </a:p>
        </p:txBody>
      </p:sp>
      <p:sp>
        <p:nvSpPr>
          <p:cNvPr id="10" name="Rettangolo 9"/>
          <p:cNvSpPr/>
          <p:nvPr/>
        </p:nvSpPr>
        <p:spPr>
          <a:xfrm>
            <a:off x="5012675" y="40289"/>
            <a:ext cx="3872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http://model.webofthings.io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41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5012675" y="40289"/>
            <a:ext cx="3872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http://model.webofthings.io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43866" y="746412"/>
            <a:ext cx="864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Implementers are encouraged to create a logical tree structure for resources and to use relative URLs to keep JSON payloads short, for instance</a:t>
            </a:r>
            <a:r>
              <a:rPr lang="en-GB" dirty="0" smtClean="0"/>
              <a:t>:</a:t>
            </a:r>
          </a:p>
          <a:p>
            <a:endParaRPr lang="en-GB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08570"/>
              </p:ext>
            </p:extLst>
          </p:nvPr>
        </p:nvGraphicFramePr>
        <p:xfrm>
          <a:off x="449545" y="1523604"/>
          <a:ext cx="8229600" cy="399362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06754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The root resource 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}/model/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The model of a Web Thing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}/properties/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The list of properties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}/properties/{id}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 specific 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}/actions/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The list of 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}/actions/{id}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 specific 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}/actions/{id}/{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actionId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 specific execution of an 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GB" dirty="0" err="1">
                          <a:solidFill>
                            <a:srgbClr val="C00000"/>
                          </a:solidFill>
                          <a:effectLst/>
                        </a:rPr>
                        <a:t>wt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}/.../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57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3528" y="332656"/>
            <a:ext cx="7488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{WT} / </a:t>
            </a:r>
          </a:p>
          <a:p>
            <a:r>
              <a:rPr lang="it-IT" dirty="0"/>
              <a:t>	</a:t>
            </a:r>
            <a:r>
              <a:rPr lang="it-IT" dirty="0" smtClean="0"/>
              <a:t>must </a:t>
            </a:r>
            <a:r>
              <a:rPr lang="it-IT" dirty="0" err="1" smtClean="0"/>
              <a:t>return</a:t>
            </a:r>
            <a:r>
              <a:rPr lang="it-IT" dirty="0" smtClean="0"/>
              <a:t> a set of </a:t>
            </a:r>
            <a:r>
              <a:rPr lang="it-IT" dirty="0" err="1" smtClean="0"/>
              <a:t>headers</a:t>
            </a:r>
            <a:r>
              <a:rPr lang="it-IT" dirty="0" smtClean="0"/>
              <a:t> </a:t>
            </a:r>
            <a:r>
              <a:rPr lang="it-IT" dirty="0" err="1" smtClean="0"/>
              <a:t>including</a:t>
            </a:r>
            <a:r>
              <a:rPr lang="it-IT" dirty="0" smtClean="0"/>
              <a:t> the </a:t>
            </a:r>
            <a:r>
              <a:rPr lang="it-IT" dirty="0" err="1" smtClean="0"/>
              <a:t>links</a:t>
            </a:r>
            <a:endParaRPr lang="it-IT" dirty="0" smtClean="0"/>
          </a:p>
          <a:p>
            <a:endParaRPr lang="it-IT" dirty="0" smtClean="0"/>
          </a:p>
          <a:p>
            <a:r>
              <a:rPr lang="en-GB" b="1" dirty="0" smtClean="0"/>
              <a:t>	Link</a:t>
            </a:r>
            <a:r>
              <a:rPr lang="en-GB" b="1" dirty="0"/>
              <a:t> </a:t>
            </a:r>
            <a:r>
              <a:rPr lang="en-GB" b="1" dirty="0" smtClean="0"/>
              <a:t>→</a:t>
            </a:r>
          </a:p>
          <a:p>
            <a:r>
              <a:rPr lang="en-GB" b="1" dirty="0"/>
              <a:t>	</a:t>
            </a:r>
            <a:r>
              <a:rPr lang="en-GB" dirty="0" smtClean="0"/>
              <a:t>&lt;/</a:t>
            </a:r>
            <a:r>
              <a:rPr lang="en-GB" dirty="0"/>
              <a:t>model/&gt;; </a:t>
            </a:r>
            <a:r>
              <a:rPr lang="en-GB" dirty="0" err="1"/>
              <a:t>rel</a:t>
            </a:r>
            <a:r>
              <a:rPr lang="en-GB" dirty="0"/>
              <a:t>="model",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&lt;/</a:t>
            </a:r>
            <a:r>
              <a:rPr lang="en-GB" dirty="0"/>
              <a:t>properties/&gt;; </a:t>
            </a:r>
            <a:r>
              <a:rPr lang="en-GB" dirty="0" err="1"/>
              <a:t>rel</a:t>
            </a:r>
            <a:r>
              <a:rPr lang="en-GB" dirty="0"/>
              <a:t>="properties",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&lt;/</a:t>
            </a:r>
            <a:r>
              <a:rPr lang="en-GB" dirty="0"/>
              <a:t>actions/&gt;; </a:t>
            </a:r>
            <a:r>
              <a:rPr lang="en-GB" dirty="0" err="1"/>
              <a:t>rel</a:t>
            </a:r>
            <a:r>
              <a:rPr lang="en-GB" dirty="0"/>
              <a:t>="actions",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&lt;/</a:t>
            </a:r>
            <a:r>
              <a:rPr lang="en-GB" dirty="0"/>
              <a:t>things/&gt;; </a:t>
            </a:r>
            <a:r>
              <a:rPr lang="en-GB" dirty="0" err="1"/>
              <a:t>rel</a:t>
            </a:r>
            <a:r>
              <a:rPr lang="en-GB" dirty="0"/>
              <a:t>="things",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&lt;/</a:t>
            </a:r>
            <a:r>
              <a:rPr lang="en-GB" dirty="0"/>
              <a:t>help/&gt;; </a:t>
            </a:r>
            <a:r>
              <a:rPr lang="en-GB" dirty="0" err="1"/>
              <a:t>rel</a:t>
            </a:r>
            <a:r>
              <a:rPr lang="en-GB" dirty="0"/>
              <a:t>="help</a:t>
            </a:r>
            <a:r>
              <a:rPr lang="en-GB" dirty="0" smtClean="0"/>
              <a:t>",</a:t>
            </a:r>
          </a:p>
          <a:p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dirty="0"/>
              <a:t>&lt;/&gt;; </a:t>
            </a:r>
            <a:r>
              <a:rPr lang="en-GB" dirty="0" err="1"/>
              <a:t>rel</a:t>
            </a:r>
            <a:r>
              <a:rPr lang="en-GB" dirty="0"/>
              <a:t>="</a:t>
            </a:r>
            <a:r>
              <a:rPr lang="en-GB" dirty="0" err="1"/>
              <a:t>ui</a:t>
            </a:r>
            <a:r>
              <a:rPr lang="en-GB" dirty="0"/>
              <a:t>",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&lt;</a:t>
            </a:r>
            <a:r>
              <a:rPr lang="en-GB" dirty="0"/>
              <a:t>http://model.webofthings.io/&gt;; </a:t>
            </a:r>
            <a:r>
              <a:rPr lang="en-GB" dirty="0" err="1"/>
              <a:t>rel</a:t>
            </a:r>
            <a:r>
              <a:rPr lang="en-GB" dirty="0"/>
              <a:t>="</a:t>
            </a:r>
            <a:r>
              <a:rPr lang="en-GB" dirty="0" smtClean="0"/>
              <a:t>type“</a:t>
            </a:r>
          </a:p>
          <a:p>
            <a:endParaRPr lang="it-IT" dirty="0"/>
          </a:p>
          <a:p>
            <a:r>
              <a:rPr lang="it-IT" dirty="0" err="1" smtClean="0"/>
              <a:t>Done</a:t>
            </a:r>
            <a:r>
              <a:rPr lang="it-IT" dirty="0" smtClean="0"/>
              <a:t> by </a:t>
            </a:r>
            <a:r>
              <a:rPr lang="en-GB" dirty="0" err="1"/>
              <a:t>createRootRoute</a:t>
            </a:r>
            <a:endParaRPr lang="it-IT" dirty="0" smtClean="0"/>
          </a:p>
          <a:p>
            <a:endParaRPr lang="it-IT" dirty="0"/>
          </a:p>
          <a:p>
            <a:r>
              <a:rPr lang="en-GB" b="1" dirty="0"/>
              <a:t>Link </a:t>
            </a:r>
            <a:r>
              <a:rPr lang="en-GB" b="1" dirty="0" smtClean="0"/>
              <a:t>→</a:t>
            </a:r>
          </a:p>
          <a:p>
            <a:r>
              <a:rPr lang="en-GB" dirty="0" smtClean="0"/>
              <a:t>&lt;/</a:t>
            </a:r>
            <a:r>
              <a:rPr lang="en-GB" dirty="0"/>
              <a:t>model/&gt;; </a:t>
            </a:r>
            <a:r>
              <a:rPr lang="en-GB" dirty="0" err="1"/>
              <a:t>rel</a:t>
            </a:r>
            <a:r>
              <a:rPr lang="en-GB" dirty="0"/>
              <a:t>="model", </a:t>
            </a:r>
            <a:endParaRPr lang="en-GB" dirty="0" smtClean="0"/>
          </a:p>
          <a:p>
            <a:r>
              <a:rPr lang="en-GB" dirty="0" smtClean="0"/>
              <a:t>&lt;/</a:t>
            </a:r>
            <a:r>
              <a:rPr lang="en-GB" dirty="0"/>
              <a:t>properties/&gt;; </a:t>
            </a:r>
            <a:r>
              <a:rPr lang="en-GB" dirty="0" err="1"/>
              <a:t>rel</a:t>
            </a:r>
            <a:r>
              <a:rPr lang="en-GB" dirty="0"/>
              <a:t>="properties</a:t>
            </a:r>
            <a:r>
              <a:rPr lang="en-GB" dirty="0" smtClean="0"/>
              <a:t>",</a:t>
            </a:r>
          </a:p>
          <a:p>
            <a:r>
              <a:rPr lang="en-GB" dirty="0" smtClean="0"/>
              <a:t> </a:t>
            </a:r>
            <a:r>
              <a:rPr lang="en-GB" dirty="0"/>
              <a:t>&lt;/actions/&gt;; </a:t>
            </a:r>
            <a:r>
              <a:rPr lang="en-GB" dirty="0" err="1"/>
              <a:t>rel</a:t>
            </a:r>
            <a:r>
              <a:rPr lang="en-GB" dirty="0"/>
              <a:t>="actions", </a:t>
            </a:r>
            <a:endParaRPr lang="en-GB" dirty="0" smtClean="0"/>
          </a:p>
          <a:p>
            <a:r>
              <a:rPr lang="en-GB" dirty="0" smtClean="0"/>
              <a:t>&lt;/</a:t>
            </a:r>
            <a:r>
              <a:rPr lang="en-GB" dirty="0"/>
              <a:t>things/&gt;; </a:t>
            </a:r>
            <a:r>
              <a:rPr lang="en-GB" dirty="0" err="1"/>
              <a:t>rel</a:t>
            </a:r>
            <a:r>
              <a:rPr lang="en-GB" dirty="0"/>
              <a:t>="things", </a:t>
            </a:r>
            <a:endParaRPr lang="en-GB" dirty="0" smtClean="0"/>
          </a:p>
          <a:p>
            <a:r>
              <a:rPr lang="en-GB" dirty="0" smtClean="0"/>
              <a:t>&lt;/</a:t>
            </a:r>
            <a:r>
              <a:rPr lang="en-GB" dirty="0"/>
              <a:t>help/&gt;; </a:t>
            </a:r>
            <a:r>
              <a:rPr lang="en-GB" dirty="0" err="1"/>
              <a:t>rel</a:t>
            </a:r>
            <a:r>
              <a:rPr lang="en-GB" dirty="0"/>
              <a:t>="help</a:t>
            </a:r>
            <a:r>
              <a:rPr lang="en-GB" dirty="0" smtClean="0"/>
              <a:t>",</a:t>
            </a:r>
          </a:p>
          <a:p>
            <a:r>
              <a:rPr lang="en-GB" dirty="0" smtClean="0"/>
              <a:t> </a:t>
            </a:r>
            <a:r>
              <a:rPr lang="en-GB" dirty="0"/>
              <a:t>&lt;/&gt;; </a:t>
            </a:r>
            <a:r>
              <a:rPr lang="en-GB" dirty="0" err="1"/>
              <a:t>rel</a:t>
            </a:r>
            <a:r>
              <a:rPr lang="en-GB" dirty="0"/>
              <a:t>="</a:t>
            </a:r>
            <a:r>
              <a:rPr lang="en-GB" dirty="0" err="1"/>
              <a:t>ui</a:t>
            </a:r>
            <a:r>
              <a:rPr lang="en-GB" dirty="0"/>
              <a:t>", </a:t>
            </a:r>
            <a:endParaRPr lang="en-GB" dirty="0" smtClean="0"/>
          </a:p>
          <a:p>
            <a:r>
              <a:rPr lang="en-GB" dirty="0" smtClean="0"/>
              <a:t>&lt;</a:t>
            </a:r>
            <a:r>
              <a:rPr lang="en-GB" dirty="0"/>
              <a:t>http://model.webofthings.io/&gt;; </a:t>
            </a:r>
            <a:r>
              <a:rPr lang="en-GB" dirty="0" err="1"/>
              <a:t>rel</a:t>
            </a:r>
            <a:r>
              <a:rPr lang="en-GB" dirty="0"/>
              <a:t>="type"</a:t>
            </a:r>
          </a:p>
        </p:txBody>
      </p:sp>
      <p:sp>
        <p:nvSpPr>
          <p:cNvPr id="3" name="Rettangolo 2"/>
          <p:cNvSpPr/>
          <p:nvPr/>
        </p:nvSpPr>
        <p:spPr>
          <a:xfrm>
            <a:off x="6046658" y="-12896"/>
            <a:ext cx="2990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Metadata</a:t>
            </a:r>
            <a:endParaRPr lang="it-IT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3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3528" y="908720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Extend</a:t>
            </a:r>
            <a:r>
              <a:rPr lang="it-IT" dirty="0" smtClean="0"/>
              <a:t> the model (</a:t>
            </a:r>
            <a:r>
              <a:rPr lang="it-IT" dirty="0" err="1" smtClean="0"/>
              <a:t>properties</a:t>
            </a:r>
            <a:r>
              <a:rPr lang="it-IT" dirty="0" smtClean="0"/>
              <a:t>, </a:t>
            </a:r>
            <a:r>
              <a:rPr lang="it-IT" dirty="0" err="1" smtClean="0"/>
              <a:t>actions</a:t>
            </a:r>
            <a:r>
              <a:rPr lang="it-IT" dirty="0" smtClean="0"/>
              <a:t>) with data (</a:t>
            </a:r>
            <a:r>
              <a:rPr lang="it-IT" dirty="0" err="1" smtClean="0"/>
              <a:t>alive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server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alive</a:t>
            </a:r>
            <a:r>
              <a:rPr lang="it-IT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 	</a:t>
            </a:r>
            <a:r>
              <a:rPr lang="en-GB" dirty="0" err="1" smtClean="0"/>
              <a:t>createDefaultData</a:t>
            </a:r>
            <a:r>
              <a:rPr lang="en-GB" dirty="0" smtClean="0"/>
              <a:t>(</a:t>
            </a:r>
            <a:r>
              <a:rPr lang="en-GB" dirty="0" err="1" smtClean="0"/>
              <a:t>model.links.properties.resources</a:t>
            </a:r>
            <a:r>
              <a:rPr lang="en-GB" dirty="0"/>
              <a:t>);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createDefaultData</a:t>
            </a:r>
            <a:r>
              <a:rPr lang="en-GB" dirty="0" smtClean="0"/>
              <a:t>(</a:t>
            </a:r>
            <a:r>
              <a:rPr lang="en-GB" dirty="0" err="1" smtClean="0"/>
              <a:t>model.links.actions.resources</a:t>
            </a:r>
            <a:r>
              <a:rPr lang="en-GB" dirty="0" smtClean="0"/>
              <a:t>);</a:t>
            </a:r>
          </a:p>
          <a:p>
            <a:endParaRPr lang="it-IT" dirty="0" smtClean="0"/>
          </a:p>
          <a:p>
            <a:r>
              <a:rPr lang="it-IT" dirty="0" smtClean="0"/>
              <a:t>Create the </a:t>
            </a:r>
            <a:r>
              <a:rPr lang="it-IT" dirty="0" err="1" smtClean="0"/>
              <a:t>routes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Update the state of the Led in the model by a </a:t>
            </a:r>
            <a:r>
              <a:rPr lang="it-IT" dirty="0" err="1" smtClean="0"/>
              <a:t>plugin</a:t>
            </a:r>
            <a:r>
              <a:rPr lang="it-IT" dirty="0" smtClean="0"/>
              <a:t> PL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the </a:t>
            </a:r>
            <a:r>
              <a:rPr lang="it-IT" dirty="0" err="1" smtClean="0"/>
              <a:t>physical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Update the state of the </a:t>
            </a:r>
            <a:r>
              <a:rPr lang="it-IT" dirty="0" err="1" smtClean="0"/>
              <a:t>actionin</a:t>
            </a:r>
            <a:r>
              <a:rPr lang="it-IT" dirty="0" smtClean="0"/>
              <a:t> the model by a POST</a:t>
            </a:r>
          </a:p>
          <a:p>
            <a:r>
              <a:rPr lang="it-IT" dirty="0" err="1" smtClean="0"/>
              <a:t>Observe</a:t>
            </a:r>
            <a:r>
              <a:rPr lang="it-IT" dirty="0" smtClean="0"/>
              <a:t> the </a:t>
            </a:r>
            <a:r>
              <a:rPr lang="it-IT" dirty="0" err="1" smtClean="0"/>
              <a:t>action</a:t>
            </a:r>
            <a:r>
              <a:rPr lang="it-IT" dirty="0" smtClean="0"/>
              <a:t> update and </a:t>
            </a:r>
            <a:r>
              <a:rPr lang="it-IT" dirty="0" err="1" smtClean="0"/>
              <a:t>execute</a:t>
            </a:r>
            <a:r>
              <a:rPr lang="it-IT" dirty="0" smtClean="0"/>
              <a:t> PL =&gt; update the state of the Led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068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99592" y="1196752"/>
            <a:ext cx="63715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POST on a Led state</a:t>
            </a:r>
          </a:p>
          <a:p>
            <a:endParaRPr lang="it-IT" dirty="0"/>
          </a:p>
          <a:p>
            <a:r>
              <a:rPr lang="it-IT" dirty="0" smtClean="0"/>
              <a:t>POST on an </a:t>
            </a:r>
            <a:r>
              <a:rPr lang="it-IT" dirty="0" err="1" smtClean="0"/>
              <a:t>action</a:t>
            </a:r>
            <a:r>
              <a:rPr lang="it-IT" dirty="0" smtClean="0"/>
              <a:t> (</a:t>
            </a:r>
            <a:r>
              <a:rPr lang="it-IT" dirty="0" err="1" smtClean="0"/>
              <a:t>ledState</a:t>
            </a:r>
            <a:r>
              <a:rPr lang="it-IT" dirty="0" smtClean="0"/>
              <a:t>)</a:t>
            </a:r>
          </a:p>
          <a:p>
            <a:r>
              <a:rPr lang="it-IT" dirty="0" smtClean="0"/>
              <a:t>	create a new </a:t>
            </a:r>
            <a:r>
              <a:rPr lang="it-IT" dirty="0" err="1" smtClean="0"/>
              <a:t>instance</a:t>
            </a:r>
            <a:r>
              <a:rPr lang="it-IT" dirty="0" smtClean="0"/>
              <a:t> of the </a:t>
            </a:r>
            <a:r>
              <a:rPr lang="it-IT" dirty="0" err="1" smtClean="0"/>
              <a:t>action</a:t>
            </a:r>
            <a:r>
              <a:rPr lang="it-IT" dirty="0" smtClean="0"/>
              <a:t> (state </a:t>
            </a:r>
            <a:r>
              <a:rPr lang="it-IT" i="1" dirty="0" err="1" smtClean="0"/>
              <a:t>pending</a:t>
            </a:r>
            <a:r>
              <a:rPr lang="it-IT" dirty="0" smtClean="0"/>
              <a:t>)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observer</a:t>
            </a:r>
            <a:r>
              <a:rPr lang="it-IT" dirty="0" smtClean="0"/>
              <a:t> of the </a:t>
            </a:r>
            <a:r>
              <a:rPr lang="it-IT" dirty="0" err="1" smtClean="0"/>
              <a:t>change</a:t>
            </a:r>
            <a:r>
              <a:rPr lang="it-IT" dirty="0" smtClean="0"/>
              <a:t> of the model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action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plugin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plugin</a:t>
            </a:r>
            <a:r>
              <a:rPr lang="it-IT" dirty="0" smtClean="0"/>
              <a:t> </a:t>
            </a:r>
          </a:p>
          <a:p>
            <a:r>
              <a:rPr lang="it-IT" dirty="0"/>
              <a:t>	</a:t>
            </a:r>
            <a:r>
              <a:rPr lang="it-IT" dirty="0" err="1" smtClean="0"/>
              <a:t>executes</a:t>
            </a:r>
            <a:r>
              <a:rPr lang="it-IT" dirty="0" smtClean="0"/>
              <a:t> the </a:t>
            </a:r>
            <a:r>
              <a:rPr lang="it-IT" dirty="0" err="1" smtClean="0"/>
              <a:t>action</a:t>
            </a:r>
            <a:r>
              <a:rPr lang="it-IT" dirty="0" smtClean="0"/>
              <a:t> </a:t>
            </a:r>
          </a:p>
          <a:p>
            <a:r>
              <a:rPr lang="it-IT" dirty="0"/>
              <a:t>	</a:t>
            </a:r>
            <a:r>
              <a:rPr lang="it-IT" dirty="0" err="1" smtClean="0"/>
              <a:t>adds</a:t>
            </a:r>
            <a:r>
              <a:rPr lang="it-IT" dirty="0" smtClean="0"/>
              <a:t> a new data entry in the (led) model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changes</a:t>
            </a:r>
            <a:r>
              <a:rPr lang="it-IT" dirty="0" smtClean="0"/>
              <a:t> the </a:t>
            </a:r>
            <a:r>
              <a:rPr lang="it-IT" dirty="0" err="1" smtClean="0"/>
              <a:t>action</a:t>
            </a:r>
            <a:r>
              <a:rPr lang="it-IT" dirty="0" smtClean="0"/>
              <a:t> state to </a:t>
            </a:r>
            <a:r>
              <a:rPr lang="it-IT" i="1" dirty="0" err="1" smtClean="0"/>
              <a:t>completed</a:t>
            </a:r>
            <a:endParaRPr lang="it-IT" i="1" dirty="0" smtClean="0"/>
          </a:p>
          <a:p>
            <a:endParaRPr lang="it-IT" dirty="0" smtClean="0"/>
          </a:p>
          <a:p>
            <a:r>
              <a:rPr lang="it-IT" dirty="0" smtClean="0"/>
              <a:t>PREPARATION</a:t>
            </a:r>
          </a:p>
          <a:p>
            <a:r>
              <a:rPr lang="it-IT" dirty="0" smtClean="0"/>
              <a:t>	generate </a:t>
            </a:r>
            <a:r>
              <a:rPr lang="it-IT" dirty="0" err="1" smtClean="0"/>
              <a:t>route</a:t>
            </a:r>
            <a:r>
              <a:rPr lang="it-IT" dirty="0" smtClean="0"/>
              <a:t> per POST on </a:t>
            </a:r>
            <a:r>
              <a:rPr lang="it-IT" dirty="0" err="1" smtClean="0"/>
              <a:t>action</a:t>
            </a:r>
            <a:endParaRPr lang="it-IT" dirty="0" smtClean="0"/>
          </a:p>
          <a:p>
            <a:r>
              <a:rPr lang="it-IT" dirty="0" smtClean="0"/>
              <a:t>	GET  {WT}/</a:t>
            </a:r>
            <a:r>
              <a:rPr lang="it-IT" dirty="0" err="1" smtClean="0"/>
              <a:t>actions</a:t>
            </a:r>
            <a:r>
              <a:rPr lang="it-IT" dirty="0" smtClean="0"/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the list of </a:t>
            </a:r>
            <a:r>
              <a:rPr lang="it-IT" dirty="0" err="1" smtClean="0"/>
              <a:t>actions</a:t>
            </a:r>
            <a:endParaRPr lang="it-IT" dirty="0" smtClean="0"/>
          </a:p>
          <a:p>
            <a:r>
              <a:rPr lang="it-IT" dirty="0" smtClean="0"/>
              <a:t>	GET on an </a:t>
            </a:r>
            <a:r>
              <a:rPr lang="it-IT" dirty="0" err="1" smtClean="0"/>
              <a:t>action</a:t>
            </a:r>
            <a:r>
              <a:rPr lang="it-IT" dirty="0" smtClean="0"/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the </a:t>
            </a:r>
            <a:r>
              <a:rPr lang="it-IT" dirty="0" err="1" smtClean="0"/>
              <a:t>history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GET on led </a:t>
            </a:r>
            <a:r>
              <a:rPr lang="it-IT" dirty="0" err="1" smtClean="0"/>
              <a:t>returns</a:t>
            </a:r>
            <a:r>
              <a:rPr lang="it-IT" dirty="0" smtClean="0"/>
              <a:t> the </a:t>
            </a:r>
            <a:r>
              <a:rPr lang="it-IT" dirty="0" err="1" smtClean="0"/>
              <a:t>history</a:t>
            </a:r>
            <a:endParaRPr lang="it-I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96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/>
          <p:cNvSpPr/>
          <p:nvPr/>
        </p:nvSpPr>
        <p:spPr>
          <a:xfrm>
            <a:off x="3000737" y="64571"/>
            <a:ext cx="5312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nodecode</a:t>
            </a:r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robotwot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87" y="454211"/>
            <a:ext cx="2274805" cy="2734481"/>
          </a:xfrm>
          <a:prstGeom prst="rect">
            <a:avLst/>
          </a:prstGeom>
        </p:spPr>
      </p:pic>
      <p:sp>
        <p:nvSpPr>
          <p:cNvPr id="20" name="Rettangolo 19"/>
          <p:cNvSpPr/>
          <p:nvPr/>
        </p:nvSpPr>
        <p:spPr>
          <a:xfrm>
            <a:off x="179512" y="3356992"/>
            <a:ext cx="399644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var</a:t>
            </a:r>
            <a:r>
              <a:rPr lang="en-GB" dirty="0"/>
              <a:t> express = require("express");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http = require("http");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app = express();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app.use</a:t>
            </a:r>
            <a:r>
              <a:rPr lang="en-GB" dirty="0"/>
              <a:t>(  </a:t>
            </a:r>
            <a:r>
              <a:rPr lang="en-GB" dirty="0" smtClean="0"/>
              <a:t>&lt;ARGS&gt;  </a:t>
            </a:r>
            <a:r>
              <a:rPr lang="en-GB" dirty="0"/>
              <a:t>) ;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app.get</a:t>
            </a:r>
            <a:r>
              <a:rPr lang="en-GB" dirty="0" smtClean="0"/>
              <a:t>(&lt;ARGS&gt; ) ;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app.put</a:t>
            </a:r>
            <a:r>
              <a:rPr lang="en-GB" dirty="0" smtClean="0"/>
              <a:t>(&lt;ARGS&gt; ) ;</a:t>
            </a:r>
          </a:p>
          <a:p>
            <a:r>
              <a:rPr lang="it-IT" dirty="0" smtClean="0"/>
              <a:t>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http.createServer</a:t>
            </a:r>
            <a:r>
              <a:rPr lang="en-GB" dirty="0" smtClean="0"/>
              <a:t>(app</a:t>
            </a:r>
            <a:r>
              <a:rPr lang="en-GB" dirty="0"/>
              <a:t>).listen(3000);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16272" y="2987660"/>
            <a:ext cx="20614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app.js (</a:t>
            </a:r>
            <a:r>
              <a:rPr lang="it-IT" dirty="0" err="1" smtClean="0"/>
              <a:t>Middleware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23" name="Fumetto 2 22"/>
          <p:cNvSpPr/>
          <p:nvPr/>
        </p:nvSpPr>
        <p:spPr>
          <a:xfrm>
            <a:off x="3928978" y="3284984"/>
            <a:ext cx="3456384" cy="864096"/>
          </a:xfrm>
          <a:prstGeom prst="wedgeRoundRectCallout">
            <a:avLst>
              <a:gd name="adj1" fmla="val -96057"/>
              <a:gd name="adj2" fmla="val 7586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starts a new Express application and returns a request handler function.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Fumetto 2 24"/>
          <p:cNvSpPr/>
          <p:nvPr/>
        </p:nvSpPr>
        <p:spPr>
          <a:xfrm>
            <a:off x="3779912" y="4509119"/>
            <a:ext cx="2664296" cy="504057"/>
          </a:xfrm>
          <a:prstGeom prst="wedgeRoundRectCallout">
            <a:avLst>
              <a:gd name="adj1" fmla="val -109087"/>
              <a:gd name="adj2" fmla="val 3593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Run this </a:t>
            </a:r>
            <a:r>
              <a:rPr lang="en-GB" sz="1600" dirty="0">
                <a:solidFill>
                  <a:schemeClr val="tx1"/>
                </a:solidFill>
              </a:rPr>
              <a:t>on ALL requests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Fumetto 2 25"/>
          <p:cNvSpPr/>
          <p:nvPr/>
        </p:nvSpPr>
        <p:spPr>
          <a:xfrm>
            <a:off x="3635896" y="5165576"/>
            <a:ext cx="3096344" cy="504057"/>
          </a:xfrm>
          <a:prstGeom prst="wedgeRoundRectCallout">
            <a:avLst>
              <a:gd name="adj1" fmla="val -109087"/>
              <a:gd name="adj2" fmla="val 3593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Run this </a:t>
            </a:r>
            <a:r>
              <a:rPr lang="en-GB" sz="1600" dirty="0">
                <a:solidFill>
                  <a:schemeClr val="tx1"/>
                </a:solidFill>
              </a:rPr>
              <a:t>on </a:t>
            </a:r>
            <a:r>
              <a:rPr lang="en-GB" sz="1600" dirty="0" smtClean="0">
                <a:solidFill>
                  <a:schemeClr val="tx1"/>
                </a:solidFill>
              </a:rPr>
              <a:t>GET, PUT … requests.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2206023" y="5165576"/>
            <a:ext cx="13963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dirty="0" err="1" smtClean="0"/>
              <a:t>routing</a:t>
            </a:r>
            <a:endParaRPr lang="en-GB" sz="32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438670" y="1988840"/>
            <a:ext cx="11168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dirty="0" err="1" smtClean="0"/>
              <a:t>views</a:t>
            </a:r>
            <a:endParaRPr lang="en-GB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23527" y="922857"/>
            <a:ext cx="124527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</a:t>
            </a:r>
            <a:r>
              <a:rPr lang="it-IT" dirty="0" smtClean="0"/>
              <a:t>xpress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pm</a:t>
            </a:r>
            <a:r>
              <a:rPr lang="it-IT" dirty="0" smtClean="0"/>
              <a:t> </a:t>
            </a:r>
            <a:r>
              <a:rPr lang="it-IT" dirty="0" err="1" smtClean="0"/>
              <a:t>install</a:t>
            </a:r>
            <a:endParaRPr lang="it-IT" dirty="0" smtClean="0"/>
          </a:p>
          <a:p>
            <a:r>
              <a:rPr lang="it-IT" dirty="0" err="1"/>
              <a:t>n</a:t>
            </a:r>
            <a:r>
              <a:rPr lang="it-IT" dirty="0" err="1" smtClean="0"/>
              <a:t>pm</a:t>
            </a:r>
            <a:r>
              <a:rPr lang="it-IT" dirty="0" smtClean="0"/>
              <a:t> start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710424" y="5750351"/>
            <a:ext cx="326038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(</a:t>
            </a:r>
            <a:r>
              <a:rPr lang="en-GB" dirty="0" smtClean="0"/>
              <a:t>&lt;ARGS&gt; </a:t>
            </a:r>
            <a:r>
              <a:rPr lang="it-IT" dirty="0" smtClean="0"/>
              <a:t>)</a:t>
            </a:r>
          </a:p>
          <a:p>
            <a:r>
              <a:rPr lang="it-IT" dirty="0" smtClean="0"/>
              <a:t>(‘/’, </a:t>
            </a:r>
            <a:r>
              <a:rPr lang="it-IT" dirty="0" err="1" smtClean="0"/>
              <a:t>function</a:t>
            </a:r>
            <a:r>
              <a:rPr lang="it-IT" dirty="0" smtClean="0"/>
              <a:t>( </a:t>
            </a:r>
            <a:r>
              <a:rPr lang="it-IT" dirty="0" err="1" smtClean="0"/>
              <a:t>request</a:t>
            </a:r>
            <a:r>
              <a:rPr lang="it-IT" dirty="0" smtClean="0"/>
              <a:t>, </a:t>
            </a:r>
            <a:r>
              <a:rPr lang="it-IT" dirty="0" err="1" smtClean="0"/>
              <a:t>response</a:t>
            </a:r>
            <a:r>
              <a:rPr lang="it-IT" dirty="0" smtClean="0"/>
              <a:t> )</a:t>
            </a:r>
          </a:p>
          <a:p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184068" y="1072428"/>
            <a:ext cx="196496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Response.render</a:t>
            </a:r>
            <a:r>
              <a:rPr lang="it-IT" dirty="0" smtClean="0"/>
              <a:t>(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1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Didattica\git\lab2014Bo\it.unibo.iss2015intro\docsInternal\contents\Web\img\expressDir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5" y="511029"/>
            <a:ext cx="2758210" cy="392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7" y="789096"/>
            <a:ext cx="2076320" cy="2495887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379272" y="34157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express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3000737" y="64571"/>
            <a:ext cx="5312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nodecode</a:t>
            </a:r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robotwot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Connettore 2 16"/>
          <p:cNvCxnSpPr/>
          <p:nvPr/>
        </p:nvCxnSpPr>
        <p:spPr>
          <a:xfrm>
            <a:off x="1403648" y="2037040"/>
            <a:ext cx="168847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2699792" y="2302808"/>
            <a:ext cx="93610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xxx.ejs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3185780" y="3068960"/>
            <a:ext cx="5976155" cy="33547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var</a:t>
            </a:r>
            <a:r>
              <a:rPr lang="en-GB" dirty="0"/>
              <a:t> express = require("express");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http = require("http");</a:t>
            </a:r>
          </a:p>
          <a:p>
            <a:r>
              <a:rPr lang="en-GB" b="1" dirty="0" err="1" smtClean="0">
                <a:solidFill>
                  <a:srgbClr val="C00000"/>
                </a:solidFill>
              </a:rPr>
              <a:t>var</a:t>
            </a:r>
            <a:r>
              <a:rPr lang="en-GB" b="1" dirty="0" smtClean="0">
                <a:solidFill>
                  <a:srgbClr val="C00000"/>
                </a:solidFill>
              </a:rPr>
              <a:t> routes=require</a:t>
            </a:r>
            <a:r>
              <a:rPr lang="en-GB" b="1" dirty="0">
                <a:solidFill>
                  <a:srgbClr val="C00000"/>
                </a:solidFill>
              </a:rPr>
              <a:t>('./</a:t>
            </a:r>
            <a:r>
              <a:rPr lang="en-GB" b="1" dirty="0" err="1">
                <a:solidFill>
                  <a:srgbClr val="C00000"/>
                </a:solidFill>
              </a:rPr>
              <a:t>appServer</a:t>
            </a:r>
            <a:r>
              <a:rPr lang="en-GB" b="1" dirty="0">
                <a:solidFill>
                  <a:srgbClr val="C00000"/>
                </a:solidFill>
              </a:rPr>
              <a:t>/routes/index'); </a:t>
            </a:r>
          </a:p>
          <a:p>
            <a:r>
              <a:rPr lang="en-GB" sz="1400" dirty="0">
                <a:solidFill>
                  <a:srgbClr val="00B050"/>
                </a:solidFill>
              </a:rPr>
              <a:t>// view engine setup</a:t>
            </a:r>
          </a:p>
          <a:p>
            <a:r>
              <a:rPr lang="en-GB" b="1" dirty="0" err="1" smtClean="0">
                <a:solidFill>
                  <a:srgbClr val="C00000"/>
                </a:solidFill>
              </a:rPr>
              <a:t>app.set</a:t>
            </a:r>
            <a:r>
              <a:rPr lang="en-GB" b="1" dirty="0">
                <a:solidFill>
                  <a:srgbClr val="C00000"/>
                </a:solidFill>
              </a:rPr>
              <a:t>('views', </a:t>
            </a:r>
            <a:r>
              <a:rPr lang="en-GB" b="1" dirty="0" err="1">
                <a:solidFill>
                  <a:srgbClr val="C00000"/>
                </a:solidFill>
              </a:rPr>
              <a:t>path.join</a:t>
            </a:r>
            <a:r>
              <a:rPr lang="en-GB" b="1" dirty="0">
                <a:solidFill>
                  <a:srgbClr val="C00000"/>
                </a:solidFill>
              </a:rPr>
              <a:t>(__</a:t>
            </a:r>
            <a:r>
              <a:rPr lang="en-GB" b="1" dirty="0" err="1">
                <a:solidFill>
                  <a:srgbClr val="C00000"/>
                </a:solidFill>
              </a:rPr>
              <a:t>dirname</a:t>
            </a:r>
            <a:r>
              <a:rPr lang="en-GB" b="1" dirty="0">
                <a:solidFill>
                  <a:srgbClr val="C00000"/>
                </a:solidFill>
              </a:rPr>
              <a:t>, '</a:t>
            </a:r>
            <a:r>
              <a:rPr lang="en-GB" b="1" dirty="0" err="1">
                <a:solidFill>
                  <a:srgbClr val="C00000"/>
                </a:solidFill>
              </a:rPr>
              <a:t>appServer</a:t>
            </a:r>
            <a:r>
              <a:rPr lang="en-GB" b="1" dirty="0">
                <a:solidFill>
                  <a:srgbClr val="C00000"/>
                </a:solidFill>
              </a:rPr>
              <a:t>', 'views'));</a:t>
            </a:r>
            <a:endParaRPr lang="en-GB" b="1" dirty="0" smtClean="0">
              <a:solidFill>
                <a:srgbClr val="C00000"/>
              </a:solidFill>
            </a:endParaRPr>
          </a:p>
          <a:p>
            <a:r>
              <a:rPr lang="en-GB" b="1" dirty="0" err="1">
                <a:solidFill>
                  <a:srgbClr val="C00000"/>
                </a:solidFill>
              </a:rPr>
              <a:t>app.set</a:t>
            </a:r>
            <a:r>
              <a:rPr lang="en-GB" b="1" dirty="0">
                <a:solidFill>
                  <a:srgbClr val="C00000"/>
                </a:solidFill>
              </a:rPr>
              <a:t>("view engine", "</a:t>
            </a:r>
            <a:r>
              <a:rPr lang="en-GB" b="1" dirty="0" err="1">
                <a:solidFill>
                  <a:srgbClr val="C00000"/>
                </a:solidFill>
              </a:rPr>
              <a:t>ejs</a:t>
            </a:r>
            <a:r>
              <a:rPr lang="en-GB" b="1" dirty="0">
                <a:solidFill>
                  <a:srgbClr val="C00000"/>
                </a:solidFill>
              </a:rPr>
              <a:t>");</a:t>
            </a:r>
            <a:endParaRPr lang="en-GB" b="1" dirty="0" smtClean="0">
              <a:solidFill>
                <a:srgbClr val="C00000"/>
              </a:solidFill>
            </a:endParaRPr>
          </a:p>
          <a:p>
            <a:r>
              <a:rPr lang="en-GB" dirty="0"/>
              <a:t> </a:t>
            </a:r>
            <a:endParaRPr lang="en-GB" dirty="0" smtClean="0"/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app = express();</a:t>
            </a:r>
          </a:p>
          <a:p>
            <a:r>
              <a:rPr lang="en-GB" dirty="0" smtClean="0"/>
              <a:t>  </a:t>
            </a:r>
            <a:r>
              <a:rPr lang="en-GB" b="1" dirty="0" err="1" smtClean="0">
                <a:solidFill>
                  <a:srgbClr val="C00000"/>
                </a:solidFill>
              </a:rPr>
              <a:t>app.use</a:t>
            </a:r>
            <a:r>
              <a:rPr lang="en-GB" b="1" dirty="0">
                <a:solidFill>
                  <a:srgbClr val="C00000"/>
                </a:solidFill>
              </a:rPr>
              <a:t>( </a:t>
            </a:r>
            <a:r>
              <a:rPr lang="en-GB" b="1" dirty="0" smtClean="0">
                <a:solidFill>
                  <a:srgbClr val="C00000"/>
                </a:solidFill>
              </a:rPr>
              <a:t>‘/’, routes </a:t>
            </a:r>
            <a:r>
              <a:rPr lang="en-GB" b="1" dirty="0">
                <a:solidFill>
                  <a:srgbClr val="C00000"/>
                </a:solidFill>
              </a:rPr>
              <a:t>) 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app.get</a:t>
            </a:r>
            <a:r>
              <a:rPr lang="en-GB" dirty="0"/>
              <a:t>( ... ) </a:t>
            </a:r>
            <a:r>
              <a:rPr lang="en-GB" dirty="0" smtClean="0"/>
              <a:t>;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app.put</a:t>
            </a:r>
            <a:r>
              <a:rPr lang="en-GB" dirty="0" smtClean="0"/>
              <a:t>( ... ) ;</a:t>
            </a:r>
          </a:p>
          <a:p>
            <a:r>
              <a:rPr lang="it-IT" dirty="0" smtClean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http.createServer</a:t>
            </a:r>
            <a:r>
              <a:rPr lang="en-GB" dirty="0" smtClean="0"/>
              <a:t>(app</a:t>
            </a:r>
            <a:r>
              <a:rPr lang="en-GB" dirty="0"/>
              <a:t>).listen(3000);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76256" y="2472269"/>
            <a:ext cx="7409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  <a:endParaRPr lang="en-GB" dirty="0"/>
          </a:p>
        </p:txBody>
      </p:sp>
      <p:sp>
        <p:nvSpPr>
          <p:cNvPr id="16" name="Fumetto 2 15"/>
          <p:cNvSpPr/>
          <p:nvPr/>
        </p:nvSpPr>
        <p:spPr>
          <a:xfrm>
            <a:off x="5148064" y="836712"/>
            <a:ext cx="3456384" cy="1128320"/>
          </a:xfrm>
          <a:prstGeom prst="wedgeRoundRectCallout">
            <a:avLst>
              <a:gd name="adj1" fmla="val -102770"/>
              <a:gd name="adj2" fmla="val -3627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routing should just map URL requests to controllers embedding the application logic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7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61368" y="908720"/>
            <a:ext cx="5981830" cy="2031325"/>
          </a:xfrm>
          <a:prstGeom prst="rect">
            <a:avLst/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dirty="0" err="1" smtClean="0">
                <a:solidFill>
                  <a:schemeClr val="tx1"/>
                </a:solidFill>
              </a:rPr>
              <a:t>moveForward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smtClean="0">
                <a:solidFill>
                  <a:schemeClr val="tx1"/>
                </a:solidFill>
              </a:rPr>
              <a:t>	`{ </a:t>
            </a:r>
            <a:r>
              <a:rPr lang="en-GB" dirty="0">
                <a:solidFill>
                  <a:schemeClr val="tx1"/>
                </a:solidFill>
              </a:rPr>
              <a:t>"type": "</a:t>
            </a:r>
            <a:r>
              <a:rPr lang="en-GB" dirty="0" err="1">
                <a:solidFill>
                  <a:schemeClr val="tx1"/>
                </a:solidFill>
              </a:rPr>
              <a:t>moveForward</a:t>
            </a:r>
            <a:r>
              <a:rPr lang="en-GB" dirty="0">
                <a:solidFill>
                  <a:schemeClr val="tx1"/>
                </a:solidFill>
              </a:rPr>
              <a:t>", "</a:t>
            </a:r>
            <a:r>
              <a:rPr lang="en-GB" u="sng" dirty="0" err="1">
                <a:solidFill>
                  <a:schemeClr val="tx1"/>
                </a:solidFill>
              </a:rPr>
              <a:t>arg</a:t>
            </a:r>
            <a:r>
              <a:rPr lang="en-GB" u="sng" dirty="0">
                <a:solidFill>
                  <a:schemeClr val="tx1"/>
                </a:solidFill>
              </a:rPr>
              <a:t>": 300 </a:t>
            </a:r>
            <a:r>
              <a:rPr lang="en-GB" u="sng" dirty="0" smtClean="0">
                <a:solidFill>
                  <a:schemeClr val="tx1"/>
                </a:solidFill>
              </a:rPr>
              <a:t>}`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moveBackward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smtClean="0">
                <a:solidFill>
                  <a:schemeClr val="tx1"/>
                </a:solidFill>
              </a:rPr>
              <a:t>	`{ </a:t>
            </a:r>
            <a:r>
              <a:rPr lang="en-GB" dirty="0">
                <a:solidFill>
                  <a:schemeClr val="tx1"/>
                </a:solidFill>
              </a:rPr>
              <a:t>"type": "</a:t>
            </a:r>
            <a:r>
              <a:rPr lang="en-GB" dirty="0" err="1">
                <a:solidFill>
                  <a:schemeClr val="tx1"/>
                </a:solidFill>
              </a:rPr>
              <a:t>moveBackward</a:t>
            </a:r>
            <a:r>
              <a:rPr lang="en-GB" dirty="0">
                <a:solidFill>
                  <a:schemeClr val="tx1"/>
                </a:solidFill>
              </a:rPr>
              <a:t>", "</a:t>
            </a:r>
            <a:r>
              <a:rPr lang="en-GB" u="sng" dirty="0" err="1">
                <a:solidFill>
                  <a:schemeClr val="tx1"/>
                </a:solidFill>
              </a:rPr>
              <a:t>arg</a:t>
            </a:r>
            <a:r>
              <a:rPr lang="en-GB" u="sng" dirty="0">
                <a:solidFill>
                  <a:schemeClr val="tx1"/>
                </a:solidFill>
              </a:rPr>
              <a:t>": 300 </a:t>
            </a:r>
            <a:r>
              <a:rPr lang="en-GB" u="sng" dirty="0" smtClean="0">
                <a:solidFill>
                  <a:schemeClr val="tx1"/>
                </a:solidFill>
              </a:rPr>
              <a:t>}` </a:t>
            </a:r>
            <a:endParaRPr lang="en-GB" u="sng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turnRight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smtClean="0">
                <a:solidFill>
                  <a:schemeClr val="tx1"/>
                </a:solidFill>
              </a:rPr>
              <a:t>	`{ </a:t>
            </a:r>
            <a:r>
              <a:rPr lang="en-GB" dirty="0">
                <a:solidFill>
                  <a:schemeClr val="tx1"/>
                </a:solidFill>
              </a:rPr>
              <a:t>"type": "</a:t>
            </a:r>
            <a:r>
              <a:rPr lang="en-GB" dirty="0" err="1">
                <a:solidFill>
                  <a:schemeClr val="tx1"/>
                </a:solidFill>
              </a:rPr>
              <a:t>turnRight</a:t>
            </a:r>
            <a:r>
              <a:rPr lang="en-GB" dirty="0">
                <a:solidFill>
                  <a:schemeClr val="tx1"/>
                </a:solidFill>
              </a:rPr>
              <a:t>", "</a:t>
            </a:r>
            <a:r>
              <a:rPr lang="en-GB" u="sng" dirty="0" err="1">
                <a:solidFill>
                  <a:schemeClr val="tx1"/>
                </a:solidFill>
              </a:rPr>
              <a:t>arg</a:t>
            </a:r>
            <a:r>
              <a:rPr lang="en-GB" u="sng" dirty="0">
                <a:solidFill>
                  <a:schemeClr val="tx1"/>
                </a:solidFill>
              </a:rPr>
              <a:t>": 300 </a:t>
            </a:r>
            <a:r>
              <a:rPr lang="en-GB" u="sng" dirty="0" smtClean="0">
                <a:solidFill>
                  <a:schemeClr val="tx1"/>
                </a:solidFill>
              </a:rPr>
              <a:t>}`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turnLeft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smtClean="0">
                <a:solidFill>
                  <a:schemeClr val="tx1"/>
                </a:solidFill>
              </a:rPr>
              <a:t>	`{ </a:t>
            </a:r>
            <a:r>
              <a:rPr lang="en-GB" dirty="0">
                <a:solidFill>
                  <a:schemeClr val="tx1"/>
                </a:solidFill>
              </a:rPr>
              <a:t>"type": "</a:t>
            </a:r>
            <a:r>
              <a:rPr lang="en-GB" dirty="0" err="1">
                <a:solidFill>
                  <a:schemeClr val="tx1"/>
                </a:solidFill>
              </a:rPr>
              <a:t>turnLeft</a:t>
            </a:r>
            <a:r>
              <a:rPr lang="en-GB" dirty="0">
                <a:solidFill>
                  <a:schemeClr val="tx1"/>
                </a:solidFill>
              </a:rPr>
              <a:t>", "</a:t>
            </a:r>
            <a:r>
              <a:rPr lang="en-GB" u="sng" dirty="0" err="1">
                <a:solidFill>
                  <a:schemeClr val="tx1"/>
                </a:solidFill>
              </a:rPr>
              <a:t>arg</a:t>
            </a:r>
            <a:r>
              <a:rPr lang="en-GB" u="sng" dirty="0">
                <a:solidFill>
                  <a:schemeClr val="tx1"/>
                </a:solidFill>
              </a:rPr>
              <a:t>": 300 </a:t>
            </a:r>
            <a:r>
              <a:rPr lang="en-GB" u="sng" dirty="0" smtClean="0">
                <a:solidFill>
                  <a:schemeClr val="tx1"/>
                </a:solidFill>
              </a:rPr>
              <a:t>}`</a:t>
            </a:r>
            <a:endParaRPr lang="en-GB" u="sng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- alarm - </a:t>
            </a:r>
            <a:r>
              <a:rPr lang="en-GB" dirty="0" smtClean="0">
                <a:solidFill>
                  <a:schemeClr val="tx1"/>
                </a:solidFill>
              </a:rPr>
              <a:t>		`{ </a:t>
            </a:r>
            <a:r>
              <a:rPr lang="en-GB" dirty="0">
                <a:solidFill>
                  <a:schemeClr val="tx1"/>
                </a:solidFill>
              </a:rPr>
              <a:t>"type": "alarm" }`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74389" y="3069414"/>
            <a:ext cx="6363217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webpage-ready - `{ "type": "webpage-ready, "</a:t>
            </a:r>
            <a:r>
              <a:rPr lang="en-GB" dirty="0" err="1"/>
              <a:t>arg</a:t>
            </a:r>
            <a:r>
              <a:rPr lang="en-GB" dirty="0"/>
              <a:t>": {} </a:t>
            </a:r>
            <a:r>
              <a:rPr lang="en-GB" dirty="0" smtClean="0"/>
              <a:t>}`</a:t>
            </a:r>
          </a:p>
          <a:p>
            <a:r>
              <a:rPr lang="en-GB" dirty="0"/>
              <a:t>sonar-activated - `{ </a:t>
            </a:r>
            <a:endParaRPr lang="en-GB" dirty="0" smtClean="0"/>
          </a:p>
          <a:p>
            <a:r>
              <a:rPr lang="en-GB" dirty="0"/>
              <a:t>  </a:t>
            </a:r>
            <a:r>
              <a:rPr lang="en-GB" dirty="0" smtClean="0"/>
              <a:t>   "</a:t>
            </a:r>
            <a:r>
              <a:rPr lang="en-GB" dirty="0"/>
              <a:t>type:" "sonar-activated",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"</a:t>
            </a:r>
            <a:r>
              <a:rPr lang="en-GB" dirty="0" err="1"/>
              <a:t>arg</a:t>
            </a:r>
            <a:r>
              <a:rPr lang="en-GB" dirty="0"/>
              <a:t>": { "</a:t>
            </a:r>
            <a:r>
              <a:rPr lang="en-GB" dirty="0" err="1"/>
              <a:t>sonarName</a:t>
            </a:r>
            <a:r>
              <a:rPr lang="en-GB" dirty="0"/>
              <a:t>": "</a:t>
            </a:r>
            <a:r>
              <a:rPr lang="en-GB" dirty="0" err="1"/>
              <a:t>sonarName</a:t>
            </a:r>
            <a:r>
              <a:rPr lang="en-GB" dirty="0"/>
              <a:t>", "distance": 1, "axis": "x" } </a:t>
            </a:r>
            <a:endParaRPr lang="en-GB" dirty="0" smtClean="0"/>
          </a:p>
          <a:p>
            <a:r>
              <a:rPr lang="en-GB" dirty="0" smtClean="0"/>
              <a:t>}`</a:t>
            </a:r>
          </a:p>
          <a:p>
            <a:r>
              <a:rPr lang="fr-FR" dirty="0"/>
              <a:t>collision - `{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"</a:t>
            </a:r>
            <a:r>
              <a:rPr lang="fr-FR" dirty="0"/>
              <a:t>type": "collision",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"</a:t>
            </a:r>
            <a:r>
              <a:rPr lang="fr-FR" dirty="0" err="1"/>
              <a:t>arg</a:t>
            </a:r>
            <a:r>
              <a:rPr lang="fr-FR" dirty="0"/>
              <a:t>": { "</a:t>
            </a:r>
            <a:r>
              <a:rPr lang="fr-FR" dirty="0" err="1"/>
              <a:t>objectName</a:t>
            </a:r>
            <a:r>
              <a:rPr lang="fr-FR" dirty="0"/>
              <a:t>": "obstacle-1" } </a:t>
            </a:r>
            <a:endParaRPr lang="fr-FR" dirty="0" smtClean="0"/>
          </a:p>
          <a:p>
            <a:r>
              <a:rPr lang="fr-FR" dirty="0" smtClean="0"/>
              <a:t>}`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0988" y="1643447"/>
            <a:ext cx="12150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commands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28674" y="3842320"/>
            <a:ext cx="5455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info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96822" y="6061938"/>
            <a:ext cx="34392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smtClean="0"/>
              <a:t>it.unibo.mbot.virtual</a:t>
            </a:r>
            <a:r>
              <a:rPr lang="en-GB" dirty="0"/>
              <a:t>.</a:t>
            </a:r>
            <a:r>
              <a:rPr lang="en-GB" dirty="0" smtClean="0">
                <a:solidFill>
                  <a:schemeClr val="dk1"/>
                </a:solidFill>
              </a:rPr>
              <a:t>clientTcp.java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618244" y="40289"/>
            <a:ext cx="25763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67544" y="271121"/>
            <a:ext cx="46537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Linguaggi per la interazione con il robot virtuale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59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6234371" y="3789040"/>
            <a:ext cx="15841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WT</a:t>
            </a:r>
          </a:p>
          <a:p>
            <a:pPr algn="ctr"/>
            <a:r>
              <a:rPr lang="it-IT" dirty="0" smtClean="0"/>
              <a:t>model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072992" y="2273209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properties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66587" y="26425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actions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657168" y="3124087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http://gateway.webofthings.io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017208" y="1265097"/>
            <a:ext cx="1009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url</a:t>
            </a:r>
            <a:endParaRPr lang="it-IT" dirty="0" smtClean="0"/>
          </a:p>
          <a:p>
            <a:r>
              <a:rPr lang="it-IT" dirty="0" err="1" smtClean="0"/>
              <a:t>postman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51520" y="764704"/>
            <a:ext cx="29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http://devices.webofthings.io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166587" y="1944527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metadata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39552" y="2432041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express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3000737" y="64571"/>
            <a:ext cx="5312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nodecode</a:t>
            </a:r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robotwot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5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idattica\git\lab2014Bo\it.unibo.iss2015intro\docsInternal\contents\eventDP\img\mbotI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736"/>
            <a:ext cx="8893175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6618244" y="40289"/>
            <a:ext cx="25763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43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85405" y="1710677"/>
            <a:ext cx="2324675" cy="369332"/>
          </a:xfrm>
          <a:prstGeom prst="rect">
            <a:avLst/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CMD = w | s | h | a | 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236870" y="2718789"/>
            <a:ext cx="113204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 double  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5025" y="1710677"/>
            <a:ext cx="12150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commands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0589" y="2718789"/>
            <a:ext cx="5455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info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797039" y="4293096"/>
            <a:ext cx="40890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it.unibo.mbot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/mbotConnArduino.java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228184" y="40289"/>
            <a:ext cx="25763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783267" y="5306205"/>
            <a:ext cx="25856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it.unibo.mbot.MainUsage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2" name="Connettore 4 11"/>
          <p:cNvCxnSpPr>
            <a:stCxn id="8" idx="0"/>
            <a:endCxn id="6" idx="2"/>
          </p:cNvCxnSpPr>
          <p:nvPr/>
        </p:nvCxnSpPr>
        <p:spPr>
          <a:xfrm rot="5400000" flipH="1" flipV="1">
            <a:off x="2136927" y="4601591"/>
            <a:ext cx="643777" cy="765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5292080" y="4293096"/>
            <a:ext cx="23182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it.unibo.mbot.serial</a:t>
            </a:r>
            <a:r>
              <a:rPr lang="en-GB" dirty="0" smtClean="0"/>
              <a:t>. …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7" name="Connettore 2 16"/>
          <p:cNvCxnSpPr>
            <a:stCxn id="6" idx="3"/>
            <a:endCxn id="15" idx="1"/>
          </p:cNvCxnSpPr>
          <p:nvPr/>
        </p:nvCxnSpPr>
        <p:spPr>
          <a:xfrm>
            <a:off x="4886043" y="4477762"/>
            <a:ext cx="406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91581" y="1073078"/>
            <a:ext cx="4422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Linguaggi per la interazione con il robot fisico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8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" y="1280604"/>
            <a:ext cx="2416764" cy="283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2271004" y="2908597"/>
            <a:ext cx="19639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/>
              <a:t>serverRobotCmd.js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02418" y="1653104"/>
            <a:ext cx="20917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clientRobotVirtual.js</a:t>
            </a:r>
          </a:p>
        </p:txBody>
      </p:sp>
      <p:cxnSp>
        <p:nvCxnSpPr>
          <p:cNvPr id="5" name="Connettore 4 4"/>
          <p:cNvCxnSpPr>
            <a:stCxn id="2" idx="0"/>
            <a:endCxn id="3" idx="1"/>
          </p:cNvCxnSpPr>
          <p:nvPr/>
        </p:nvCxnSpPr>
        <p:spPr>
          <a:xfrm rot="5400000" flipH="1" flipV="1">
            <a:off x="3142282" y="1948461"/>
            <a:ext cx="1070827" cy="849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36" y="1091955"/>
            <a:ext cx="1522015" cy="149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ttore 2 7"/>
          <p:cNvCxnSpPr>
            <a:stCxn id="3" idx="3"/>
            <a:endCxn id="6" idx="1"/>
          </p:cNvCxnSpPr>
          <p:nvPr/>
        </p:nvCxnSpPr>
        <p:spPr>
          <a:xfrm>
            <a:off x="6194209" y="1837770"/>
            <a:ext cx="814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4102417" y="4173384"/>
            <a:ext cx="8883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/>
              <a:t>s</a:t>
            </a:r>
            <a:r>
              <a:rPr lang="en-GB" dirty="0" smtClean="0">
                <a:solidFill>
                  <a:schemeClr val="lt1"/>
                </a:solidFill>
              </a:rPr>
              <a:t>erial.js</a:t>
            </a:r>
            <a:endParaRPr lang="en-GB" dirty="0">
              <a:solidFill>
                <a:schemeClr val="lt1"/>
              </a:solidFill>
            </a:endParaRPr>
          </a:p>
        </p:txBody>
      </p:sp>
      <p:pic>
        <p:nvPicPr>
          <p:cNvPr id="11" name="Picture 2" descr="C:\Didattica\git\lab2014Bo\it.unibo.iss2015intro\docsInternal\contents\eventDP\img\mbotI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74" y="3632934"/>
            <a:ext cx="2348033" cy="14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ttore 2 12"/>
          <p:cNvCxnSpPr>
            <a:stCxn id="10" idx="3"/>
            <a:endCxn id="14" idx="1"/>
          </p:cNvCxnSpPr>
          <p:nvPr/>
        </p:nvCxnSpPr>
        <p:spPr>
          <a:xfrm>
            <a:off x="4990802" y="4358050"/>
            <a:ext cx="1064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055289" y="4173384"/>
            <a:ext cx="10919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ARDUINO</a:t>
            </a:r>
            <a:endParaRPr lang="en-GB" dirty="0"/>
          </a:p>
        </p:txBody>
      </p:sp>
      <p:cxnSp>
        <p:nvCxnSpPr>
          <p:cNvPr id="17" name="Connettore 4 16"/>
          <p:cNvCxnSpPr>
            <a:stCxn id="2" idx="2"/>
            <a:endCxn id="10" idx="1"/>
          </p:cNvCxnSpPr>
          <p:nvPr/>
        </p:nvCxnSpPr>
        <p:spPr>
          <a:xfrm rot="16200000" flipH="1">
            <a:off x="3137634" y="3393266"/>
            <a:ext cx="1080121" cy="8494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252972" y="3589841"/>
            <a:ext cx="110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realRobot</a:t>
            </a:r>
            <a:endParaRPr lang="en-GB" dirty="0"/>
          </a:p>
        </p:txBody>
      </p:sp>
      <p:sp>
        <p:nvSpPr>
          <p:cNvPr id="20" name="Rettangolo 19"/>
          <p:cNvSpPr/>
          <p:nvPr/>
        </p:nvSpPr>
        <p:spPr>
          <a:xfrm>
            <a:off x="3299962" y="2373184"/>
            <a:ext cx="1529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</a:t>
            </a:r>
            <a:r>
              <a:rPr lang="en-GB" dirty="0" smtClean="0"/>
              <a:t>ot  </a:t>
            </a:r>
            <a:r>
              <a:rPr lang="en-GB" dirty="0" err="1" smtClean="0"/>
              <a:t>realRobot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6618244" y="40289"/>
            <a:ext cx="25763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185770" y="4869160"/>
            <a:ext cx="5040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a </a:t>
            </a:r>
            <a:r>
              <a:rPr lang="it-IT" dirty="0" err="1" smtClean="0"/>
              <a:t>simple</a:t>
            </a:r>
            <a:r>
              <a:rPr lang="it-IT" dirty="0" smtClean="0"/>
              <a:t>  http server</a:t>
            </a:r>
          </a:p>
          <a:p>
            <a:r>
              <a:rPr lang="it-IT" dirty="0"/>
              <a:t>w</a:t>
            </a:r>
            <a:r>
              <a:rPr lang="it-IT" dirty="0" smtClean="0"/>
              <a:t>ith a model, </a:t>
            </a:r>
            <a:r>
              <a:rPr lang="it-IT" dirty="0" err="1" smtClean="0"/>
              <a:t>views</a:t>
            </a:r>
            <a:r>
              <a:rPr lang="it-IT" dirty="0" smtClean="0"/>
              <a:t> and </a:t>
            </a:r>
            <a:r>
              <a:rPr lang="it-IT" dirty="0" err="1" smtClean="0"/>
              <a:t>controllers</a:t>
            </a:r>
            <a:endParaRPr lang="it-IT" dirty="0" smtClean="0"/>
          </a:p>
          <a:p>
            <a:r>
              <a:rPr lang="it-IT" dirty="0"/>
              <a:t>a</a:t>
            </a:r>
            <a:r>
              <a:rPr lang="it-IT" dirty="0" smtClean="0"/>
              <a:t>nd a </a:t>
            </a:r>
            <a:r>
              <a:rPr lang="it-IT" dirty="0" err="1" smtClean="0"/>
              <a:t>limited</a:t>
            </a:r>
            <a:r>
              <a:rPr lang="it-IT" dirty="0" smtClean="0"/>
              <a:t> </a:t>
            </a:r>
            <a:r>
              <a:rPr lang="it-IT" dirty="0" err="1" smtClean="0"/>
              <a:t>usage</a:t>
            </a:r>
            <a:r>
              <a:rPr lang="it-IT" dirty="0" smtClean="0"/>
              <a:t> </a:t>
            </a:r>
            <a:r>
              <a:rPr lang="it-IT" dirty="0"/>
              <a:t>o</a:t>
            </a:r>
            <a:r>
              <a:rPr lang="it-IT" dirty="0" smtClean="0"/>
              <a:t>f Express</a:t>
            </a:r>
            <a:endParaRPr lang="en-GB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467544" y="271121"/>
            <a:ext cx="35196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Un server per la interazione remota</a:t>
            </a:r>
            <a:endParaRPr lang="en-GB" dirty="0"/>
          </a:p>
        </p:txBody>
      </p:sp>
      <p:sp>
        <p:nvSpPr>
          <p:cNvPr id="33" name="Cilindro 32"/>
          <p:cNvSpPr/>
          <p:nvPr/>
        </p:nvSpPr>
        <p:spPr>
          <a:xfrm>
            <a:off x="5042081" y="2480806"/>
            <a:ext cx="1152128" cy="115212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95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51520" y="652046"/>
            <a:ext cx="41883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Note di costruzione del </a:t>
            </a:r>
            <a:r>
              <a:rPr lang="en-GB" dirty="0" smtClean="0"/>
              <a:t>serverRobotCmd.js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4139952" y="50924"/>
            <a:ext cx="4850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nodeCode</a:t>
            </a:r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/robot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96430" y="1233626"/>
            <a:ext cx="6547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Definizione del modello del robot (e del suo ambiente)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Arial Black" panose="020B0A04020102020204" pitchFamily="34" charset="0"/>
              </a:rPr>
              <a:t>url</a:t>
            </a:r>
            <a:r>
              <a:rPr lang="it-IT" dirty="0" smtClean="0">
                <a:latin typeface="Arial Black" panose="020B0A04020102020204" pitchFamily="34" charset="0"/>
              </a:rPr>
              <a:t>, robot, </a:t>
            </a:r>
            <a:r>
              <a:rPr lang="it-IT" dirty="0" err="1" smtClean="0">
                <a:latin typeface="Arial Black" panose="020B0A04020102020204" pitchFamily="34" charset="0"/>
              </a:rPr>
              <a:t>robotEnv</a:t>
            </a:r>
            <a:r>
              <a:rPr lang="it-IT" dirty="0" smtClean="0">
                <a:latin typeface="Arial Black" panose="020B0A04020102020204" pitchFamily="34" charset="0"/>
              </a:rPr>
              <a:t>, meta   ajaxAccess.html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67544" y="1907523"/>
            <a:ext cx="3312368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/>
              <a:t>{</a:t>
            </a:r>
            <a:r>
              <a:rPr lang="en-GB" sz="1400" dirty="0"/>
              <a:t>"</a:t>
            </a:r>
            <a:r>
              <a:rPr lang="en-GB" sz="1400" dirty="0" err="1"/>
              <a:t>url</a:t>
            </a:r>
            <a:r>
              <a:rPr lang="en-GB" sz="1400" dirty="0"/>
              <a:t>":"http://localhost:8080/model/",</a:t>
            </a:r>
            <a:endParaRPr lang="en-GB" sz="1400" dirty="0" smtClean="0"/>
          </a:p>
          <a:p>
            <a:r>
              <a:rPr lang="en-GB" sz="1400" dirty="0" smtClean="0"/>
              <a:t>"</a:t>
            </a:r>
            <a:r>
              <a:rPr lang="en-GB" sz="1400" dirty="0"/>
              <a:t>robot": {</a:t>
            </a:r>
          </a:p>
          <a:p>
            <a:r>
              <a:rPr lang="en-GB" sz="1400" dirty="0"/>
              <a:t>    "name": "</a:t>
            </a:r>
            <a:r>
              <a:rPr lang="en-GB" sz="1400" dirty="0" err="1"/>
              <a:t>UniboDdrRobot</a:t>
            </a:r>
            <a:r>
              <a:rPr lang="en-GB" sz="1400" dirty="0"/>
              <a:t>",</a:t>
            </a:r>
          </a:p>
          <a:p>
            <a:r>
              <a:rPr lang="en-GB" sz="1400" dirty="0"/>
              <a:t>    "description": "A simple robot model",</a:t>
            </a:r>
          </a:p>
          <a:p>
            <a:r>
              <a:rPr lang="en-GB" sz="1400" dirty="0"/>
              <a:t>    "properties":{</a:t>
            </a:r>
          </a:p>
          <a:p>
            <a:pPr lvl="1"/>
            <a:r>
              <a:rPr lang="en-GB" sz="1400" dirty="0"/>
              <a:t>    "link": "/</a:t>
            </a:r>
            <a:r>
              <a:rPr lang="en-GB" sz="1400" dirty="0" err="1"/>
              <a:t>robotstate</a:t>
            </a:r>
            <a:r>
              <a:rPr lang="en-GB" sz="1400" dirty="0"/>
              <a:t>",</a:t>
            </a:r>
          </a:p>
          <a:p>
            <a:pPr lvl="1"/>
            <a:r>
              <a:rPr lang="en-GB" sz="1400" dirty="0"/>
              <a:t>    "resources</a:t>
            </a:r>
            <a:r>
              <a:rPr lang="en-GB" sz="1400" dirty="0" smtClean="0"/>
              <a:t>":{ "</a:t>
            </a:r>
            <a:r>
              <a:rPr lang="en-GB" sz="1400" dirty="0"/>
              <a:t>state": "</a:t>
            </a:r>
            <a:r>
              <a:rPr lang="en-GB" sz="1400" dirty="0" smtClean="0"/>
              <a:t>stopped“ }</a:t>
            </a:r>
            <a:endParaRPr lang="en-GB" sz="1400" dirty="0"/>
          </a:p>
          <a:p>
            <a:r>
              <a:rPr lang="en-GB" sz="1400" dirty="0"/>
              <a:t>    },</a:t>
            </a:r>
          </a:p>
          <a:p>
            <a:r>
              <a:rPr lang="en-GB" sz="1400" dirty="0"/>
              <a:t>    "devices</a:t>
            </a:r>
            <a:r>
              <a:rPr lang="en-GB" sz="1400" dirty="0" smtClean="0"/>
              <a:t>":{  "</a:t>
            </a:r>
            <a:r>
              <a:rPr lang="en-GB" sz="1400" dirty="0"/>
              <a:t>link": "/</a:t>
            </a:r>
            <a:r>
              <a:rPr lang="en-GB" sz="1400" dirty="0" err="1"/>
              <a:t>robotdevices</a:t>
            </a:r>
            <a:r>
              <a:rPr lang="en-GB" sz="1400" dirty="0"/>
              <a:t>",</a:t>
            </a:r>
          </a:p>
          <a:p>
            <a:pPr lvl="1"/>
            <a:r>
              <a:rPr lang="en-GB" sz="1400" dirty="0"/>
              <a:t>   </a:t>
            </a:r>
            <a:r>
              <a:rPr lang="en-GB" sz="1400" dirty="0" smtClean="0"/>
              <a:t>           </a:t>
            </a:r>
            <a:r>
              <a:rPr lang="en-GB" sz="1400" dirty="0"/>
              <a:t>"resources</a:t>
            </a:r>
            <a:r>
              <a:rPr lang="en-GB" sz="1400" dirty="0" smtClean="0"/>
              <a:t>":{ … }</a:t>
            </a:r>
            <a:endParaRPr lang="en-GB" sz="1400" dirty="0"/>
          </a:p>
          <a:p>
            <a:r>
              <a:rPr lang="en-GB" sz="1400" dirty="0"/>
              <a:t>        },</a:t>
            </a:r>
          </a:p>
          <a:p>
            <a:r>
              <a:rPr lang="en-GB" sz="1400" dirty="0"/>
              <a:t>      </a:t>
            </a:r>
            <a:r>
              <a:rPr lang="en-GB" sz="1400" dirty="0" smtClean="0"/>
              <a:t>"</a:t>
            </a:r>
            <a:r>
              <a:rPr lang="en-GB" sz="1400" dirty="0"/>
              <a:t>actions</a:t>
            </a:r>
            <a:r>
              <a:rPr lang="en-GB" sz="1400" dirty="0" smtClean="0"/>
              <a:t>":{  </a:t>
            </a:r>
            <a:r>
              <a:rPr lang="it-IT" sz="1400" dirty="0" smtClean="0"/>
              <a:t>…</a:t>
            </a:r>
            <a:r>
              <a:rPr lang="en-GB" sz="1400" dirty="0" smtClean="0"/>
              <a:t>      } </a:t>
            </a:r>
            <a:endParaRPr lang="en-GB" sz="1400" dirty="0"/>
          </a:p>
          <a:p>
            <a:r>
              <a:rPr lang="en-GB" sz="1400" dirty="0"/>
              <a:t>    </a:t>
            </a:r>
            <a:r>
              <a:rPr lang="en-GB" sz="1400" dirty="0" smtClean="0"/>
              <a:t>},</a:t>
            </a:r>
          </a:p>
          <a:p>
            <a:r>
              <a:rPr lang="en-GB" sz="1400" dirty="0" smtClean="0"/>
              <a:t> "</a:t>
            </a:r>
            <a:r>
              <a:rPr lang="en-GB" sz="1400" dirty="0" err="1" smtClean="0"/>
              <a:t>robotenv</a:t>
            </a:r>
            <a:r>
              <a:rPr lang="en-GB" sz="1400" dirty="0" smtClean="0"/>
              <a:t>": {</a:t>
            </a:r>
          </a:p>
          <a:p>
            <a:r>
              <a:rPr lang="en-GB" sz="1400" dirty="0" smtClean="0"/>
              <a:t>    "link": "/</a:t>
            </a:r>
            <a:r>
              <a:rPr lang="en-GB" sz="1400" dirty="0" err="1" smtClean="0"/>
              <a:t>robotenv</a:t>
            </a:r>
            <a:r>
              <a:rPr lang="en-GB" sz="1400" dirty="0" smtClean="0"/>
              <a:t>",</a:t>
            </a:r>
          </a:p>
          <a:p>
            <a:r>
              <a:rPr lang="en-GB" sz="1400" dirty="0" smtClean="0"/>
              <a:t>    "name": "</a:t>
            </a:r>
            <a:r>
              <a:rPr lang="en-GB" sz="1400" dirty="0" err="1" smtClean="0"/>
              <a:t>RobotEnv</a:t>
            </a:r>
            <a:r>
              <a:rPr lang="en-GB" sz="1400" dirty="0" smtClean="0"/>
              <a:t>",</a:t>
            </a:r>
          </a:p>
          <a:p>
            <a:r>
              <a:rPr lang="en-GB" sz="1400" dirty="0" smtClean="0"/>
              <a:t>    "description": "The robot environment.",</a:t>
            </a:r>
          </a:p>
          <a:p>
            <a:r>
              <a:rPr lang="en-GB" sz="1400" dirty="0" smtClean="0"/>
              <a:t>    "devices":{</a:t>
            </a:r>
          </a:p>
          <a:p>
            <a:r>
              <a:rPr lang="en-GB" sz="1400" dirty="0" smtClean="0"/>
              <a:t>        "link": "/</a:t>
            </a:r>
            <a:r>
              <a:rPr lang="en-GB" sz="1400" dirty="0" err="1" smtClean="0"/>
              <a:t>robotenv</a:t>
            </a:r>
            <a:r>
              <a:rPr lang="en-GB" sz="1400" dirty="0" smtClean="0"/>
              <a:t>/devices",</a:t>
            </a:r>
          </a:p>
          <a:p>
            <a:r>
              <a:rPr lang="en-GB" sz="1400" dirty="0" smtClean="0"/>
              <a:t>       “ resources":{      …  } </a:t>
            </a:r>
          </a:p>
          <a:p>
            <a:r>
              <a:rPr lang="en-GB" sz="1400" dirty="0" smtClean="0"/>
              <a:t>  }</a:t>
            </a:r>
          </a:p>
          <a:p>
            <a:r>
              <a:rPr lang="it-IT" sz="1400" dirty="0" smtClean="0"/>
              <a:t>…</a:t>
            </a:r>
            <a:endParaRPr lang="en-GB" sz="1400" dirty="0" smtClean="0"/>
          </a:p>
        </p:txBody>
      </p:sp>
      <p:sp>
        <p:nvSpPr>
          <p:cNvPr id="10" name="Rettangolo 9"/>
          <p:cNvSpPr/>
          <p:nvPr/>
        </p:nvSpPr>
        <p:spPr>
          <a:xfrm>
            <a:off x="4439846" y="3438292"/>
            <a:ext cx="35868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nodeCode</a:t>
            </a:r>
            <a:r>
              <a:rPr lang="en-GB" dirty="0" smtClean="0"/>
              <a:t>\robot\models\</a:t>
            </a:r>
            <a:r>
              <a:rPr lang="en-GB" dirty="0" err="1" smtClean="0"/>
              <a:t>robot.json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44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44" y="3366107"/>
            <a:ext cx="6057879" cy="34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774213" y="1997955"/>
            <a:ext cx="5581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Update </a:t>
            </a:r>
            <a:r>
              <a:rPr lang="en-GB" dirty="0"/>
              <a:t>a web page without reloading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Request data from a server - after the page has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data from a server - after the page has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Send data to a server - in the background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51518" y="1340591"/>
            <a:ext cx="5576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ajax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74214" y="764704"/>
            <a:ext cx="509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jQuery is a JavaScript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jQuery greatly simplifies JavaScript programming.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51519" y="107340"/>
            <a:ext cx="7837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jquery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6777014" y="2828952"/>
            <a:ext cx="20776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smtClean="0"/>
              <a:t>testJQueryAjax.html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289131" y="106340"/>
            <a:ext cx="556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it.unibo.mbot2018/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nodeCode</a:t>
            </a:r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it-IT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jQueryAjax</a:t>
            </a:r>
            <a:endParaRPr lang="it-IT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03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51217" y="895714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 MVC web </a:t>
            </a:r>
            <a:r>
              <a:rPr lang="en-GB" dirty="0" smtClean="0"/>
              <a:t>applications, the </a:t>
            </a:r>
            <a:r>
              <a:rPr lang="en-GB" dirty="0"/>
              <a:t>user will typically request a </a:t>
            </a:r>
            <a:r>
              <a:rPr lang="en-GB" dirty="0">
                <a:solidFill>
                  <a:srgbClr val="C00000"/>
                </a:solidFill>
              </a:rPr>
              <a:t>resource</a:t>
            </a:r>
            <a:r>
              <a:rPr lang="en-GB" dirty="0"/>
              <a:t> from the server, which will cause </a:t>
            </a:r>
            <a:r>
              <a:rPr lang="en-GB" dirty="0" smtClean="0"/>
              <a:t>the </a:t>
            </a:r>
            <a:r>
              <a:rPr lang="en-GB" i="1" dirty="0" smtClean="0">
                <a:solidFill>
                  <a:srgbClr val="FF0000"/>
                </a:solidFill>
              </a:rPr>
              <a:t>controller </a:t>
            </a:r>
            <a:r>
              <a:rPr lang="en-GB" dirty="0"/>
              <a:t>to request application data from the </a:t>
            </a:r>
            <a:r>
              <a:rPr lang="en-GB" i="1" dirty="0">
                <a:solidFill>
                  <a:srgbClr val="FF0000"/>
                </a:solidFill>
              </a:rPr>
              <a:t>model </a:t>
            </a:r>
            <a:r>
              <a:rPr lang="en-GB" dirty="0"/>
              <a:t>and then pass the data to the </a:t>
            </a:r>
            <a:r>
              <a:rPr lang="en-GB" i="1" dirty="0" smtClean="0">
                <a:solidFill>
                  <a:srgbClr val="C00000"/>
                </a:solidFill>
              </a:rPr>
              <a:t>view</a:t>
            </a:r>
            <a:r>
              <a:rPr lang="en-GB" dirty="0" smtClean="0"/>
              <a:t>, which </a:t>
            </a:r>
            <a:r>
              <a:rPr lang="en-GB" dirty="0"/>
              <a:t>will finally format the data for the end user.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view </a:t>
            </a:r>
            <a:r>
              <a:rPr lang="en-GB" dirty="0" smtClean="0"/>
              <a:t> is </a:t>
            </a:r>
            <a:r>
              <a:rPr lang="en-GB" dirty="0"/>
              <a:t>often implemented using one of various </a:t>
            </a:r>
            <a:r>
              <a:rPr lang="en-GB" dirty="0">
                <a:solidFill>
                  <a:srgbClr val="0070C0"/>
                </a:solidFill>
              </a:rPr>
              <a:t>templating languages</a:t>
            </a:r>
            <a:r>
              <a:rPr lang="en-GB" dirty="0"/>
              <a:t>. When an </a:t>
            </a:r>
            <a:r>
              <a:rPr lang="en-GB" dirty="0" smtClean="0"/>
              <a:t>application uses </a:t>
            </a:r>
            <a:r>
              <a:rPr lang="en-GB" dirty="0"/>
              <a:t>templating, the view will relay selected values, returned by the model, to </a:t>
            </a:r>
            <a:r>
              <a:rPr lang="en-GB" dirty="0" smtClean="0"/>
              <a:t>a </a:t>
            </a:r>
            <a:r>
              <a:rPr lang="en-GB" i="1" dirty="0" smtClean="0">
                <a:solidFill>
                  <a:srgbClr val="FF0000"/>
                </a:solidFill>
              </a:rPr>
              <a:t>template </a:t>
            </a:r>
            <a:r>
              <a:rPr lang="en-GB" i="1" dirty="0">
                <a:solidFill>
                  <a:srgbClr val="FF0000"/>
                </a:solidFill>
              </a:rPr>
              <a:t>engine</a:t>
            </a:r>
            <a:r>
              <a:rPr lang="en-GB" dirty="0"/>
              <a:t>, and specify what template file should define how to display the </a:t>
            </a:r>
            <a:r>
              <a:rPr lang="en-GB" dirty="0" smtClean="0"/>
              <a:t>provided values</a:t>
            </a:r>
            <a:r>
              <a:rPr lang="en-GB" dirty="0"/>
              <a:t>.</a:t>
            </a:r>
          </a:p>
        </p:txBody>
      </p:sp>
      <p:sp>
        <p:nvSpPr>
          <p:cNvPr id="3" name="Rettangolo 2"/>
          <p:cNvSpPr/>
          <p:nvPr/>
        </p:nvSpPr>
        <p:spPr>
          <a:xfrm>
            <a:off x="6026599" y="-12896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14" y="3204038"/>
            <a:ext cx="8271142" cy="337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365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18010</TotalTime>
  <Words>1469</Words>
  <Application>Microsoft Office PowerPoint</Application>
  <PresentationFormat>Presentazione su schermo (4:3)</PresentationFormat>
  <Paragraphs>346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Tema di Office</vt:lpstr>
      <vt:lpstr>Unibo DDR robots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Funzionalità</vt:lpstr>
      <vt:lpstr>Robot DDR RASPBERRY-BASED</vt:lpstr>
      <vt:lpstr>Presentazione standard di PowerPoint</vt:lpstr>
      <vt:lpstr>Presentazione standard di PowerPoint</vt:lpstr>
      <vt:lpstr>Resources</vt:lpstr>
      <vt:lpstr>Towards WOT robot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DDR robots</dc:title>
  <dc:creator>anatali</dc:creator>
  <cp:lastModifiedBy>anatali</cp:lastModifiedBy>
  <cp:revision>119</cp:revision>
  <dcterms:created xsi:type="dcterms:W3CDTF">2018-10-30T07:44:37Z</dcterms:created>
  <dcterms:modified xsi:type="dcterms:W3CDTF">2018-11-12T17:07:33Z</dcterms:modified>
</cp:coreProperties>
</file>