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548" r:id="rId2"/>
    <p:sldId id="633" r:id="rId3"/>
    <p:sldId id="635" r:id="rId4"/>
    <p:sldId id="625" r:id="rId5"/>
    <p:sldId id="626" r:id="rId6"/>
    <p:sldId id="636" r:id="rId7"/>
    <p:sldId id="539" r:id="rId8"/>
    <p:sldId id="542" r:id="rId9"/>
    <p:sldId id="541" r:id="rId10"/>
    <p:sldId id="544" r:id="rId11"/>
    <p:sldId id="552" r:id="rId12"/>
    <p:sldId id="561" r:id="rId13"/>
    <p:sldId id="560" r:id="rId14"/>
    <p:sldId id="559" r:id="rId15"/>
    <p:sldId id="545" r:id="rId16"/>
    <p:sldId id="567" r:id="rId17"/>
    <p:sldId id="614" r:id="rId18"/>
    <p:sldId id="615" r:id="rId19"/>
    <p:sldId id="617" r:id="rId20"/>
    <p:sldId id="618" r:id="rId21"/>
    <p:sldId id="568" r:id="rId22"/>
    <p:sldId id="573" r:id="rId23"/>
    <p:sldId id="566" r:id="rId24"/>
    <p:sldId id="586" r:id="rId25"/>
    <p:sldId id="587" r:id="rId26"/>
    <p:sldId id="585" r:id="rId27"/>
    <p:sldId id="572" r:id="rId28"/>
    <p:sldId id="562" r:id="rId29"/>
    <p:sldId id="583" r:id="rId30"/>
    <p:sldId id="540" r:id="rId31"/>
    <p:sldId id="578" r:id="rId32"/>
    <p:sldId id="596" r:id="rId33"/>
    <p:sldId id="577" r:id="rId34"/>
    <p:sldId id="607" r:id="rId35"/>
    <p:sldId id="595" r:id="rId36"/>
    <p:sldId id="597" r:id="rId37"/>
    <p:sldId id="594" r:id="rId38"/>
    <p:sldId id="629" r:id="rId39"/>
    <p:sldId id="637" r:id="rId40"/>
    <p:sldId id="553" r:id="rId41"/>
    <p:sldId id="589" r:id="rId42"/>
    <p:sldId id="591" r:id="rId43"/>
    <p:sldId id="590" r:id="rId44"/>
    <p:sldId id="619" r:id="rId45"/>
    <p:sldId id="616" r:id="rId46"/>
    <p:sldId id="599" r:id="rId47"/>
    <p:sldId id="600" r:id="rId48"/>
    <p:sldId id="631" r:id="rId49"/>
    <p:sldId id="601" r:id="rId50"/>
    <p:sldId id="602" r:id="rId51"/>
    <p:sldId id="603" r:id="rId52"/>
    <p:sldId id="592" r:id="rId53"/>
    <p:sldId id="606" r:id="rId54"/>
    <p:sldId id="605" r:id="rId55"/>
    <p:sldId id="608" r:id="rId56"/>
    <p:sldId id="638" r:id="rId57"/>
    <p:sldId id="639" r:id="rId58"/>
    <p:sldId id="632" r:id="rId59"/>
    <p:sldId id="640" r:id="rId60"/>
    <p:sldId id="634" r:id="rId61"/>
    <p:sldId id="620" r:id="rId62"/>
    <p:sldId id="621" r:id="rId63"/>
    <p:sldId id="622" r:id="rId64"/>
    <p:sldId id="623" r:id="rId65"/>
    <p:sldId id="627" r:id="rId66"/>
    <p:sldId id="628" r:id="rId67"/>
    <p:sldId id="624" r:id="rId68"/>
    <p:sldId id="580" r:id="rId69"/>
    <p:sldId id="581" r:id="rId70"/>
    <p:sldId id="554" r:id="rId71"/>
    <p:sldId id="612" r:id="rId72"/>
    <p:sldId id="556" r:id="rId73"/>
    <p:sldId id="613" r:id="rId74"/>
    <p:sldId id="609" r:id="rId75"/>
    <p:sldId id="610" r:id="rId76"/>
    <p:sldId id="611" r:id="rId77"/>
    <p:sldId id="557" r:id="rId78"/>
    <p:sldId id="630" r:id="rId79"/>
    <p:sldId id="593" r:id="rId80"/>
    <p:sldId id="558" r:id="rId81"/>
    <p:sldId id="549" r:id="rId82"/>
    <p:sldId id="550" r:id="rId83"/>
    <p:sldId id="543" r:id="rId84"/>
    <p:sldId id="546" r:id="rId85"/>
    <p:sldId id="512" r:id="rId86"/>
    <p:sldId id="514" r:id="rId87"/>
    <p:sldId id="513" r:id="rId88"/>
    <p:sldId id="536" r:id="rId89"/>
    <p:sldId id="537" r:id="rId90"/>
    <p:sldId id="579" r:id="rId91"/>
    <p:sldId id="584" r:id="rId92"/>
    <p:sldId id="598" r:id="rId93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8D5"/>
    <a:srgbClr val="9966FF"/>
    <a:srgbClr val="CDFE54"/>
    <a:srgbClr val="CCFF33"/>
    <a:srgbClr val="9EB9DA"/>
    <a:srgbClr val="F8FFE5"/>
    <a:srgbClr val="FFCCFF"/>
    <a:srgbClr val="F1FFC9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8" autoAdjust="0"/>
    <p:restoredTop sz="94580" autoAdjust="0"/>
  </p:normalViewPr>
  <p:slideViewPr>
    <p:cSldViewPr>
      <p:cViewPr>
        <p:scale>
          <a:sx n="66" d="100"/>
          <a:sy n="66" d="100"/>
        </p:scale>
        <p:origin x="-19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3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E232DB28-E487-4B7E-B5B5-90EC5143F3E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8A6FFDB6-6C08-4DEB-A095-70B6261A4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4CAE43BE-BEB6-4AED-98C1-2EC682663CCE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2" tIns="47772" rIns="95542" bIns="47772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42" tIns="47772" rIns="95542" bIns="47772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26B0190B-266A-438C-A0DE-6C785026B5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8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7BCA-1BD6-4088-AD2A-BE639F0F39D5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2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34F8-32E9-49DF-BA3C-8AA0D851945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1F-41CF-4745-927D-8AA18F212ADA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0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9563-758E-4B0E-AC3B-1AF5DA88B9CC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9540-2BA2-45CD-82C3-D0CC72C990A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886-80C1-46A8-B25C-07CE739090F9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2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105-E736-40BB-AF44-F15DBF7C5CA2}" type="datetime1">
              <a:rPr lang="it-IT" smtClean="0"/>
              <a:t>18/10/2018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15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4075-ED2E-481E-A4D2-7D528EC6B761}" type="datetime1">
              <a:rPr lang="it-IT" smtClean="0"/>
              <a:t>18/10/2018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1FAD-6DD3-4A6C-AEFB-26C30B132894}" type="datetime1">
              <a:rPr lang="it-IT" smtClean="0"/>
              <a:t>18/10/2018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3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45B-CCCD-4F72-BFFE-297AEAEEECEA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6E-EF67-4FA3-82DA-70946EC14EAF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0F23-F781-4B48-A929-7D0E7A259D1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hyperlink" Target="https://en.wikipedia.org/wiki/MQ_Telemetry_Transp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qtt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dular_programming" TargetMode="External"/><Relationship Id="rId3" Type="http://schemas.openxmlformats.org/officeDocument/2006/relationships/hyperlink" Target="https://en.wikipedia.org/wiki/Service-oriented_architecture" TargetMode="External"/><Relationship Id="rId7" Type="http://schemas.openxmlformats.org/officeDocument/2006/relationships/hyperlink" Target="https://en.wikipedia.org/wiki/Protocol_(computing)" TargetMode="External"/><Relationship Id="rId12" Type="http://schemas.openxmlformats.org/officeDocument/2006/relationships/hyperlink" Target="https://en.wikipedia.org/wiki/Continuous_deliver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ervice_granularity_principle" TargetMode="External"/><Relationship Id="rId11" Type="http://schemas.openxmlformats.org/officeDocument/2006/relationships/hyperlink" Target="https://en.wikipedia.org/wiki/Refactoring" TargetMode="External"/><Relationship Id="rId5" Type="http://schemas.openxmlformats.org/officeDocument/2006/relationships/hyperlink" Target="https://en.wikipedia.org/wiki/Coupling_(computer_programming)" TargetMode="External"/><Relationship Id="rId10" Type="http://schemas.openxmlformats.org/officeDocument/2006/relationships/hyperlink" Target="https://en.wikipedia.org/w/index.php?title=Deployment_(software)&amp;action=edit&amp;redlink=1" TargetMode="External"/><Relationship Id="rId4" Type="http://schemas.openxmlformats.org/officeDocument/2006/relationships/hyperlink" Target="https://en.wikipedia.org/wiki/Application_(computing)" TargetMode="External"/><Relationship Id="rId9" Type="http://schemas.openxmlformats.org/officeDocument/2006/relationships/hyperlink" Target="https://en.wikipedia.org/w/index.php?title=Development_(software)&amp;action=edit&amp;redlink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zeromq.org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BLS2018</a:t>
            </a:r>
            <a:endParaRPr lang="en-GB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From </a:t>
            </a:r>
            <a:r>
              <a:rPr lang="it-IT" dirty="0" err="1"/>
              <a:t>oop</a:t>
            </a:r>
            <a:r>
              <a:rPr lang="it-IT" dirty="0"/>
              <a:t> to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12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10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</p:cNvCxnSpPr>
          <p:nvPr/>
        </p:nvCxnSpPr>
        <p:spPr>
          <a:xfrm rot="10800000" flipV="1">
            <a:off x="3338878" y="2821508"/>
            <a:ext cx="2773902" cy="1653609"/>
          </a:xfrm>
          <a:prstGeom prst="bentConnector3">
            <a:avLst>
              <a:gd name="adj1" fmla="val 108241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3431604" y="3870071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2916699" y="5089756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4254857" y="3177264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4326473" y="4727146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7314462" y="3729441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4452731" y="4789001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241381" y="5839753"/>
            <a:ext cx="28518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MainBlsModelWithLedProxy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6379400" y="4815806"/>
            <a:ext cx="2672591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P2P </a:t>
            </a:r>
            <a:r>
              <a:rPr lang="it-IT" dirty="0" err="1" smtClean="0"/>
              <a:t>Two</a:t>
            </a:r>
            <a:r>
              <a:rPr lang="it-IT" dirty="0" smtClean="0"/>
              <a:t>-Way </a:t>
            </a:r>
            <a:r>
              <a:rPr lang="it-IT" dirty="0" err="1" smtClean="0"/>
              <a:t>Protocols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Messages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STANDARDS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3274486" y="4133376"/>
            <a:ext cx="2131499" cy="683483"/>
            <a:chOff x="652326" y="4452440"/>
            <a:chExt cx="1492652" cy="683483"/>
          </a:xfrm>
        </p:grpSpPr>
        <p:sp>
          <p:nvSpPr>
            <p:cNvPr id="61" name="Ovale 60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/>
                <a:t>LedThingReceiver</a:t>
              </a:r>
              <a:endParaRPr lang="en-GB" sz="1200" dirty="0"/>
            </a:p>
          </p:txBody>
        </p:sp>
        <p:cxnSp>
          <p:nvCxnSpPr>
            <p:cNvPr id="67" name="Connettore 2 66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11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cxnSpLocks/>
            <a:stCxn id="81" idx="2"/>
            <a:endCxn id="71" idx="0"/>
          </p:cNvCxnSpPr>
          <p:nvPr/>
        </p:nvCxnSpPr>
        <p:spPr>
          <a:xfrm>
            <a:off x="7074321" y="1855704"/>
            <a:ext cx="32145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41665" y="6091450"/>
            <a:ext cx="29510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MainBlsModelWithRaspberry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5896515" y="2569481"/>
            <a:ext cx="241990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LedProxyForRaspberry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cxnSpLocks/>
            <a:stCxn id="71" idx="1"/>
            <a:endCxn id="53" idx="7"/>
          </p:cNvCxnSpPr>
          <p:nvPr/>
        </p:nvCxnSpPr>
        <p:spPr>
          <a:xfrm rot="10800000" flipV="1">
            <a:off x="5280505" y="2821508"/>
            <a:ext cx="616010" cy="158489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ButtonOnRaspberry</a:t>
            </a:r>
          </a:p>
        </p:txBody>
      </p:sp>
      <p:pic>
        <p:nvPicPr>
          <p:cNvPr id="43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84" y="4443468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4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4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4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58" name="Connettore 1 51">
            <a:extLst>
              <a:ext uri="{FF2B5EF4-FFF2-40B4-BE49-F238E27FC236}">
                <a16:creationId xmlns:a16="http://schemas.microsoft.com/office/drawing/2014/main" xmlns="" id="{7A144DFC-8419-4CFA-8172-F1DB6E11700D}"/>
              </a:ext>
            </a:extLst>
          </p:cNvPr>
          <p:cNvCxnSpPr/>
          <p:nvPr/>
        </p:nvCxnSpPr>
        <p:spPr>
          <a:xfrm>
            <a:off x="0" y="422108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62">
            <a:extLst>
              <a:ext uri="{FF2B5EF4-FFF2-40B4-BE49-F238E27FC236}">
                <a16:creationId xmlns:a16="http://schemas.microsoft.com/office/drawing/2014/main" xmlns="" id="{A22D3615-EB76-465A-BEEC-92266947B9D8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5964234" y="5020890"/>
            <a:ext cx="3172343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</a:t>
            </a:r>
            <a:r>
              <a:rPr lang="it-IT" dirty="0" err="1" smtClean="0"/>
              <a:t>Raspberry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GPIO / </a:t>
            </a:r>
            <a:r>
              <a:rPr lang="it-IT" dirty="0" err="1" smtClean="0"/>
              <a:t>bash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/</a:t>
            </a:r>
            <a:r>
              <a:rPr lang="en-GB" dirty="0" smtClean="0"/>
              <a:t>boot/</a:t>
            </a:r>
            <a:r>
              <a:rPr lang="en-GB" dirty="0" err="1" smtClean="0"/>
              <a:t>mywifi.conf</a:t>
            </a:r>
            <a:endParaRPr lang="it-IT" dirty="0" smtClean="0"/>
          </a:p>
        </p:txBody>
      </p:sp>
      <p:cxnSp>
        <p:nvCxnSpPr>
          <p:cNvPr id="18" name="Connettore 4 17"/>
          <p:cNvCxnSpPr>
            <a:cxnSpLocks/>
            <a:stCxn id="47" idx="2"/>
            <a:endCxn id="67" idx="2"/>
          </p:cNvCxnSpPr>
          <p:nvPr/>
        </p:nvCxnSpPr>
        <p:spPr>
          <a:xfrm rot="10800000">
            <a:off x="1684509" y="3975602"/>
            <a:ext cx="1476170" cy="1928930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91744" y="5020890"/>
            <a:ext cx="62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todo</a:t>
            </a:r>
            <a:endParaRPr lang="en-GB" dirty="0"/>
          </a:p>
        </p:txBody>
      </p:sp>
      <p:grpSp>
        <p:nvGrpSpPr>
          <p:cNvPr id="52" name="Gruppo 51"/>
          <p:cNvGrpSpPr/>
          <p:nvPr/>
        </p:nvGrpSpPr>
        <p:grpSpPr>
          <a:xfrm>
            <a:off x="3461157" y="4306307"/>
            <a:ext cx="2131499" cy="683483"/>
            <a:chOff x="652326" y="4452440"/>
            <a:chExt cx="1492652" cy="683483"/>
          </a:xfrm>
        </p:grpSpPr>
        <p:sp>
          <p:nvSpPr>
            <p:cNvPr id="53" name="Ovale 52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LedOnRaspberry</a:t>
              </a:r>
              <a:endParaRPr lang="en-GB" sz="1200" dirty="0"/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9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735284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Req1: accendere un insieme di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7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948264" y="67734"/>
            <a:ext cx="186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MOM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648" y="4725144"/>
            <a:ext cx="877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tooltip="MQ Telemetry Transport"/>
              </a:rPr>
              <a:t>MQ Telemetry Transport</a:t>
            </a:r>
            <a:r>
              <a:rPr lang="en-US" dirty="0"/>
              <a:t> (MQTT) is an ISO standard (ISO/IEC PRF </a:t>
            </a:r>
            <a:r>
              <a:rPr lang="en-US" dirty="0" smtClean="0"/>
              <a:t>20922) supported </a:t>
            </a:r>
            <a:r>
              <a:rPr lang="en-US" dirty="0"/>
              <a:t>by the OASIS organization</a:t>
            </a:r>
            <a:r>
              <a:rPr lang="en-US" dirty="0" smtClean="0"/>
              <a:t>.</a:t>
            </a:r>
            <a:endParaRPr lang="it-IT" dirty="0"/>
          </a:p>
          <a:p>
            <a:r>
              <a:rPr lang="en-US" dirty="0">
                <a:hlinkClick r:id="rId3"/>
              </a:rPr>
              <a:t>Eclipse </a:t>
            </a:r>
            <a:r>
              <a:rPr lang="en-US" dirty="0" err="1">
                <a:hlinkClick r:id="rId3"/>
              </a:rPr>
              <a:t>Mosquitto</a:t>
            </a:r>
            <a:r>
              <a:rPr lang="en-US" dirty="0"/>
              <a:t>™ is an open source (EPL/EDL licensed) message broker </a:t>
            </a:r>
            <a:r>
              <a:rPr lang="en-US" dirty="0" smtClean="0"/>
              <a:t> that </a:t>
            </a:r>
            <a:r>
              <a:rPr lang="en-US" dirty="0"/>
              <a:t>implements the </a:t>
            </a:r>
            <a:r>
              <a:rPr lang="en-US" u="sng" dirty="0">
                <a:hlinkClick r:id="rId4"/>
              </a:rPr>
              <a:t>MQTT</a:t>
            </a:r>
            <a:r>
              <a:rPr lang="en-US" dirty="0"/>
              <a:t> protocol versions 3.1 and 3.1.1.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1339" y="430664"/>
            <a:ext cx="26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Publish–subscribe </a:t>
            </a:r>
            <a:r>
              <a:rPr lang="en-US" dirty="0" smtClean="0"/>
              <a:t>pattern</a:t>
            </a:r>
            <a:endParaRPr lang="en-US" dirty="0"/>
          </a:p>
        </p:txBody>
      </p:sp>
      <p:grpSp>
        <p:nvGrpSpPr>
          <p:cNvPr id="33" name="Gruppo 32"/>
          <p:cNvGrpSpPr/>
          <p:nvPr/>
        </p:nvGrpSpPr>
        <p:grpSpPr>
          <a:xfrm>
            <a:off x="298648" y="923705"/>
            <a:ext cx="8719715" cy="3210283"/>
            <a:chOff x="341994" y="1514861"/>
            <a:chExt cx="8719715" cy="3210283"/>
          </a:xfrm>
        </p:grpSpPr>
        <p:sp>
          <p:nvSpPr>
            <p:cNvPr id="7" name="Nuvola 6"/>
            <p:cNvSpPr/>
            <p:nvPr/>
          </p:nvSpPr>
          <p:spPr>
            <a:xfrm>
              <a:off x="1350106" y="1658776"/>
              <a:ext cx="2365616" cy="1656185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41994" y="2168714"/>
              <a:ext cx="100811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sensor</a:t>
              </a:r>
              <a:endParaRPr lang="it-IT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935631" y="1975337"/>
              <a:ext cx="108012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 smtClean="0"/>
                <a:t>Observer</a:t>
              </a:r>
              <a:endParaRPr lang="it-IT" sz="14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350106" y="2168714"/>
              <a:ext cx="504056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API</a:t>
              </a:r>
              <a:endParaRPr lang="it-IT" dirty="0"/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5076056" y="3429000"/>
              <a:ext cx="3985653" cy="12961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it-IT" dirty="0"/>
            </a:p>
          </p:txBody>
        </p:sp>
        <p:cxnSp>
          <p:nvCxnSpPr>
            <p:cNvPr id="16" name="Connettore 2 15"/>
            <p:cNvCxnSpPr>
              <a:stCxn id="9" idx="3"/>
              <a:endCxn id="18" idx="1"/>
            </p:cNvCxnSpPr>
            <p:nvPr/>
          </p:nvCxnSpPr>
          <p:spPr>
            <a:xfrm flipV="1">
              <a:off x="3015751" y="2299093"/>
              <a:ext cx="1943205" cy="7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/>
            <p:cNvSpPr txBox="1"/>
            <p:nvPr/>
          </p:nvSpPr>
          <p:spPr>
            <a:xfrm>
              <a:off x="4391591" y="2398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4958956" y="1514861"/>
              <a:ext cx="1343655" cy="1568464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(remote)</a:t>
              </a:r>
            </a:p>
            <a:p>
              <a:pPr algn="ctr"/>
              <a:r>
                <a:rPr lang="it-IT" dirty="0" smtClean="0"/>
                <a:t>Msg</a:t>
              </a:r>
            </a:p>
            <a:p>
              <a:pPr algn="ctr"/>
              <a:r>
                <a:rPr lang="it-IT" dirty="0" smtClean="0"/>
                <a:t>Broker</a:t>
              </a:r>
            </a:p>
            <a:p>
              <a:pPr algn="ctr"/>
              <a:endParaRPr lang="it-IT" dirty="0"/>
            </a:p>
            <a:p>
              <a:pPr algn="ctr"/>
              <a:r>
                <a:rPr lang="it-IT" i="1" dirty="0" err="1" smtClean="0">
                  <a:solidFill>
                    <a:srgbClr val="0070C0"/>
                  </a:solidFill>
                </a:rPr>
                <a:t>topics</a:t>
              </a:r>
              <a:endParaRPr lang="it-IT" i="1" dirty="0">
                <a:solidFill>
                  <a:srgbClr val="0070C0"/>
                </a:solidFill>
              </a:endParaRPr>
            </a:p>
          </p:txBody>
        </p:sp>
        <p:grpSp>
          <p:nvGrpSpPr>
            <p:cNvPr id="19" name="Gruppo 18"/>
            <p:cNvGrpSpPr/>
            <p:nvPr/>
          </p:nvGrpSpPr>
          <p:grpSpPr>
            <a:xfrm>
              <a:off x="7707568" y="4077072"/>
              <a:ext cx="1246605" cy="422059"/>
              <a:chOff x="6742266" y="4167480"/>
              <a:chExt cx="1246605" cy="422059"/>
            </a:xfrm>
          </p:grpSpPr>
          <p:sp>
            <p:nvSpPr>
              <p:cNvPr id="26" name="Rettangolo arrotondato 25"/>
              <p:cNvSpPr/>
              <p:nvPr/>
            </p:nvSpPr>
            <p:spPr>
              <a:xfrm>
                <a:off x="6742266" y="4167480"/>
                <a:ext cx="1246605" cy="42205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Worker</a:t>
                </a:r>
                <a:endParaRPr lang="it-IT" dirty="0"/>
              </a:p>
            </p:txBody>
          </p:sp>
          <p:cxnSp>
            <p:nvCxnSpPr>
              <p:cNvPr id="27" name="Connettore 2 26"/>
              <p:cNvCxnSpPr/>
              <p:nvPr/>
            </p:nvCxnSpPr>
            <p:spPr>
              <a:xfrm flipH="1">
                <a:off x="7143981" y="4191956"/>
                <a:ext cx="124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sellaDiTesto 19"/>
            <p:cNvSpPr txBox="1"/>
            <p:nvPr/>
          </p:nvSpPr>
          <p:spPr>
            <a:xfrm>
              <a:off x="4191587" y="2234439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write</a:t>
              </a:r>
              <a:endParaRPr lang="en-US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6412724" y="2234439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read</a:t>
              </a:r>
              <a:endParaRPr lang="en-US" dirty="0"/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3982299" y="186510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publish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6302611" y="1865107"/>
              <a:ext cx="1086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subscribe</a:t>
              </a:r>
              <a:endParaRPr lang="it-IT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727933" y="3595238"/>
              <a:ext cx="31592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i="1" dirty="0" smtClean="0"/>
                <a:t>Application </a:t>
              </a:r>
              <a:r>
                <a:rPr lang="it-IT" i="1" dirty="0" err="1" smtClean="0"/>
                <a:t>program</a:t>
              </a:r>
              <a:endParaRPr lang="it-IT" i="1" dirty="0"/>
            </a:p>
          </p:txBody>
        </p:sp>
        <p:cxnSp>
          <p:nvCxnSpPr>
            <p:cNvPr id="28" name="Connettore 4 27"/>
            <p:cNvCxnSpPr>
              <a:stCxn id="26" idx="0"/>
              <a:endCxn id="18" idx="3"/>
            </p:cNvCxnSpPr>
            <p:nvPr/>
          </p:nvCxnSpPr>
          <p:spPr>
            <a:xfrm rot="16200000" flipV="1">
              <a:off x="6427752" y="2173953"/>
              <a:ext cx="1777979" cy="202826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endCxn id="18" idx="0"/>
            </p:cNvCxnSpPr>
            <p:nvPr/>
          </p:nvCxnSpPr>
          <p:spPr>
            <a:xfrm flipH="1">
              <a:off x="5630784" y="1514861"/>
              <a:ext cx="2572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6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14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79513" y="3645024"/>
            <a:ext cx="88457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docker</a:t>
            </a:r>
            <a:r>
              <a:rPr lang="en-GB" sz="2000" dirty="0"/>
              <a:t> run -</a:t>
            </a:r>
            <a:r>
              <a:rPr lang="en-GB" sz="2000" dirty="0" err="1"/>
              <a:t>ti</a:t>
            </a:r>
            <a:r>
              <a:rPr lang="en-GB" sz="2000" dirty="0"/>
              <a:t> -p 1883:1883 -p 9001:9001 </a:t>
            </a:r>
            <a:r>
              <a:rPr lang="en-GB" sz="2000" dirty="0" smtClean="0"/>
              <a:t>eclipse-</a:t>
            </a:r>
            <a:r>
              <a:rPr lang="en-GB" sz="2000" dirty="0" err="1" smtClean="0"/>
              <a:t>mosquitto</a:t>
            </a:r>
            <a:endParaRPr lang="en-GB" sz="2000" dirty="0" smtClean="0"/>
          </a:p>
          <a:p>
            <a:r>
              <a:rPr lang="en-GB" sz="2000" dirty="0" smtClean="0"/>
              <a:t>Run </a:t>
            </a:r>
            <a:r>
              <a:rPr lang="en-GB" sz="2000" dirty="0"/>
              <a:t>for MQTT + </a:t>
            </a:r>
            <a:r>
              <a:rPr lang="en-GB" sz="2000" dirty="0" err="1"/>
              <a:t>websocket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 err="1" smtClean="0"/>
              <a:t>docker</a:t>
            </a:r>
            <a:r>
              <a:rPr lang="en-GB" sz="2000" dirty="0" smtClean="0"/>
              <a:t> </a:t>
            </a:r>
            <a:r>
              <a:rPr lang="en-GB" sz="2000" dirty="0"/>
              <a:t>run -d -p 1883:1883 -p 9001:9001 --name=</a:t>
            </a:r>
            <a:r>
              <a:rPr lang="en-GB" sz="2000" dirty="0" err="1"/>
              <a:t>mosquitto</a:t>
            </a:r>
            <a:r>
              <a:rPr lang="en-GB" sz="2000" dirty="0"/>
              <a:t> </a:t>
            </a:r>
            <a:r>
              <a:rPr lang="en-GB" sz="2000" dirty="0" err="1"/>
              <a:t>sourceperl</a:t>
            </a:r>
            <a:r>
              <a:rPr lang="en-GB" sz="2000" dirty="0"/>
              <a:t>/</a:t>
            </a:r>
            <a:r>
              <a:rPr lang="en-GB" sz="2000" dirty="0" err="1"/>
              <a:t>mosquitto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/>
              <a:t>ps</a:t>
            </a:r>
            <a:r>
              <a:rPr lang="it-IT" sz="2000" dirty="0"/>
              <a:t> -a</a:t>
            </a:r>
            <a:endParaRPr lang="en-GB" sz="2000" dirty="0"/>
          </a:p>
          <a:p>
            <a:r>
              <a:rPr lang="en-GB" sz="2000" dirty="0" err="1"/>
              <a:t>docker</a:t>
            </a:r>
            <a:r>
              <a:rPr lang="en-GB" sz="2000" dirty="0"/>
              <a:t> start </a:t>
            </a:r>
            <a:r>
              <a:rPr lang="en-GB" sz="2000" dirty="0" smtClean="0"/>
              <a:t> d8a5f1fefc5b</a:t>
            </a:r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endParaRPr lang="it-IT" sz="2000" dirty="0" smtClean="0"/>
          </a:p>
          <a:p>
            <a:r>
              <a:rPr lang="en-GB" sz="2000" dirty="0" err="1"/>
              <a:t>docker</a:t>
            </a:r>
            <a:r>
              <a:rPr lang="en-GB" sz="2000" dirty="0"/>
              <a:t> exec -it d8a5f1fefc5b </a:t>
            </a:r>
            <a:r>
              <a:rPr lang="en-GB" sz="2000" dirty="0" smtClean="0"/>
              <a:t>  /</a:t>
            </a:r>
            <a:r>
              <a:rPr lang="en-GB" sz="2000" dirty="0"/>
              <a:t>bin/bash        </a:t>
            </a:r>
            <a:r>
              <a:rPr lang="en-GB" sz="2000" dirty="0" err="1" smtClean="0"/>
              <a:t>wizardly_ride</a:t>
            </a:r>
            <a:endParaRPr lang="en-GB" sz="2000" dirty="0" smtClean="0"/>
          </a:p>
        </p:txBody>
      </p:sp>
      <p:sp>
        <p:nvSpPr>
          <p:cNvPr id="5" name="Rettangolo 4"/>
          <p:cNvSpPr/>
          <p:nvPr/>
        </p:nvSpPr>
        <p:spPr>
          <a:xfrm>
            <a:off x="2771800" y="47635"/>
            <a:ext cx="6253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Mosquitto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51520" y="1124744"/>
            <a:ext cx="83184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Images     		(</a:t>
            </a:r>
            <a:r>
              <a:rPr lang="en-GB" sz="2800" dirty="0" err="1"/>
              <a:t>docker</a:t>
            </a:r>
            <a:r>
              <a:rPr lang="en-GB" sz="2800" dirty="0"/>
              <a:t> pull </a:t>
            </a:r>
            <a:r>
              <a:rPr lang="en-GB" sz="2800" dirty="0" smtClean="0"/>
              <a:t>… )</a:t>
            </a:r>
            <a:endParaRPr lang="it-IT" sz="28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images</a:t>
            </a:r>
            <a:endParaRPr lang="it-IT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Container	 (</a:t>
            </a:r>
            <a:r>
              <a:rPr lang="en-GB" sz="2800" dirty="0"/>
              <a:t>a runnable instance of an </a:t>
            </a:r>
            <a:r>
              <a:rPr lang="en-GB" sz="2800" dirty="0" smtClean="0"/>
              <a:t>image)</a:t>
            </a:r>
            <a:endParaRPr lang="it-IT" sz="28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run -p 8484 -a </a:t>
            </a:r>
            <a:r>
              <a:rPr lang="en-GB" dirty="0" err="1"/>
              <a:t>stdin</a:t>
            </a:r>
            <a:r>
              <a:rPr lang="en-GB" dirty="0"/>
              <a:t> -a </a:t>
            </a:r>
            <a:r>
              <a:rPr lang="en-GB" dirty="0" err="1"/>
              <a:t>stdout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-t --name </a:t>
            </a:r>
            <a:r>
              <a:rPr lang="en-GB" dirty="0" err="1"/>
              <a:t>natdocker</a:t>
            </a:r>
            <a:r>
              <a:rPr lang="en-GB" dirty="0"/>
              <a:t> </a:t>
            </a:r>
            <a:r>
              <a:rPr lang="en-GB" dirty="0" err="1"/>
              <a:t>node:nat</a:t>
            </a:r>
            <a:r>
              <a:rPr lang="en-GB" dirty="0"/>
              <a:t> /</a:t>
            </a:r>
            <a:r>
              <a:rPr lang="en-GB" dirty="0" smtClean="0"/>
              <a:t>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</a:t>
            </a:r>
            <a:r>
              <a:rPr lang="it-IT" dirty="0" err="1" smtClean="0"/>
              <a:t>ps</a:t>
            </a:r>
            <a:r>
              <a:rPr lang="it-IT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start /stop --container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4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15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18783" y="5427043"/>
            <a:ext cx="16214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MainManyLeds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LedPublisher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  <a:endCxn id="53" idx="0"/>
          </p:cNvCxnSpPr>
          <p:nvPr/>
        </p:nvCxnSpPr>
        <p:spPr>
          <a:xfrm rot="10800000" flipV="1">
            <a:off x="2779700" y="2821508"/>
            <a:ext cx="3333080" cy="156383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09391" y="3971559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4158505" y="5252011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3722069" y="3373405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5568279" y="4889401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84303" y="3670459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4804140" y="4286637"/>
            <a:ext cx="1492652" cy="683483"/>
            <a:chOff x="652326" y="4452440"/>
            <a:chExt cx="1492652" cy="683483"/>
          </a:xfrm>
        </p:grpSpPr>
        <p:sp>
          <p:nvSpPr>
            <p:cNvPr id="59" name="Ovale 58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LedSubscriber</a:t>
              </a:r>
              <a:endParaRPr lang="en-GB" sz="1200" dirty="0"/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/>
          <p:cNvSpPr txBox="1"/>
          <p:nvPr/>
        </p:nvSpPr>
        <p:spPr>
          <a:xfrm>
            <a:off x="5694537" y="4951256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1962859" y="4385344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64744" y="2465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cxnSp>
        <p:nvCxnSpPr>
          <p:cNvPr id="58" name="Connettore 4 57"/>
          <p:cNvCxnSpPr>
            <a:stCxn id="59" idx="2"/>
            <a:endCxn id="53" idx="3"/>
          </p:cNvCxnSpPr>
          <p:nvPr/>
        </p:nvCxnSpPr>
        <p:spPr>
          <a:xfrm rot="10800000" flipV="1">
            <a:off x="3596540" y="4628378"/>
            <a:ext cx="1207600" cy="899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735533" y="41771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88168" y="4766590"/>
            <a:ext cx="15830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unibo</a:t>
            </a:r>
            <a:r>
              <a:rPr lang="en-GB" dirty="0"/>
              <a:t>/</a:t>
            </a:r>
            <a:r>
              <a:rPr lang="en-GB" dirty="0" err="1"/>
              <a:t>ledState</a:t>
            </a:r>
            <a:endParaRPr lang="en-GB" dirty="0"/>
          </a:p>
        </p:txBody>
      </p:sp>
      <p:sp>
        <p:nvSpPr>
          <p:cNvPr id="18" name="Rettangolo 17"/>
          <p:cNvSpPr/>
          <p:nvPr/>
        </p:nvSpPr>
        <p:spPr>
          <a:xfrm>
            <a:off x="773450" y="4139633"/>
            <a:ext cx="1933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tcp://m2m.eclipse.org:1883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513665" y="5216759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23" name="Rettangolo 22"/>
          <p:cNvSpPr/>
          <p:nvPr/>
        </p:nvSpPr>
        <p:spPr>
          <a:xfrm>
            <a:off x="0" y="132621"/>
            <a:ext cx="683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Activate a MQTT server on localhost:1883 </a:t>
            </a:r>
            <a:r>
              <a:rPr lang="en-GB" sz="1600" dirty="0" smtClean="0"/>
              <a:t>(</a:t>
            </a:r>
            <a:r>
              <a:rPr lang="it-IT" sz="1600" dirty="0" err="1" smtClean="0"/>
              <a:t>Docker</a:t>
            </a:r>
            <a:r>
              <a:rPr lang="it-IT" sz="1600" dirty="0" smtClean="0"/>
              <a:t> images)</a:t>
            </a:r>
            <a:endParaRPr lang="en-GB" sz="1600" dirty="0"/>
          </a:p>
          <a:p>
            <a:r>
              <a:rPr lang="en-GB" sz="1600" dirty="0" err="1" smtClean="0"/>
              <a:t>docker</a:t>
            </a:r>
            <a:r>
              <a:rPr lang="en-GB" sz="1600" dirty="0" smtClean="0"/>
              <a:t> </a:t>
            </a:r>
            <a:r>
              <a:rPr lang="en-GB" sz="1600" dirty="0"/>
              <a:t>run -</a:t>
            </a:r>
            <a:r>
              <a:rPr lang="en-GB" sz="1600" dirty="0" err="1"/>
              <a:t>ti</a:t>
            </a:r>
            <a:r>
              <a:rPr lang="en-GB" sz="1600" dirty="0"/>
              <a:t> -p 1883:1883 -p 9001:9001 </a:t>
            </a:r>
            <a:r>
              <a:rPr lang="en-GB" sz="1600" dirty="0" smtClean="0"/>
              <a:t>eclipse-</a:t>
            </a:r>
            <a:r>
              <a:rPr lang="en-GB" sz="1600" dirty="0" err="1" smtClean="0"/>
              <a:t>mosquitto</a:t>
            </a:r>
            <a:endParaRPr lang="en-GB" sz="1600" dirty="0"/>
          </a:p>
        </p:txBody>
      </p:sp>
      <p:grpSp>
        <p:nvGrpSpPr>
          <p:cNvPr id="5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360142"/>
            <a:ext cx="914400" cy="914400"/>
            <a:chOff x="8009941" y="2821958"/>
            <a:chExt cx="914400" cy="914400"/>
          </a:xfrm>
        </p:grpSpPr>
        <p:grpSp>
          <p:nvGrpSpPr>
            <p:cNvPr id="5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68" name="Rettangolo 67"/>
          <p:cNvSpPr/>
          <p:nvPr/>
        </p:nvSpPr>
        <p:spPr>
          <a:xfrm>
            <a:off x="118783" y="6368887"/>
            <a:ext cx="14978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MainTreeLeds</a:t>
            </a:r>
            <a:endParaRPr lang="en-GB" dirty="0"/>
          </a:p>
        </p:txBody>
      </p:sp>
      <p:sp>
        <p:nvSpPr>
          <p:cNvPr id="69" name="Rettangolo 68"/>
          <p:cNvSpPr/>
          <p:nvPr/>
        </p:nvSpPr>
        <p:spPr>
          <a:xfrm>
            <a:off x="118783" y="5901952"/>
            <a:ext cx="2227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LedSubscriberOnRasp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KEY POINTS </a:t>
            </a:r>
            <a:r>
              <a:rPr lang="it-IT" dirty="0" err="1" smtClean="0"/>
              <a:t>at</a:t>
            </a:r>
            <a:r>
              <a:rPr lang="it-IT" dirty="0" smtClean="0"/>
              <a:t> the end of phase1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SISTEMI (DISTRIBUITI ETEREOGENEI</a:t>
            </a:r>
          </a:p>
          <a:p>
            <a:r>
              <a:rPr lang="it-IT" dirty="0" smtClean="0"/>
              <a:t>ARCHITETTURE – DESIGN PATTERN</a:t>
            </a:r>
          </a:p>
          <a:p>
            <a:r>
              <a:rPr lang="it-IT" dirty="0" smtClean="0">
                <a:solidFill>
                  <a:srgbClr val="C00000"/>
                </a:solidFill>
              </a:rPr>
              <a:t>STANDARD DI INTERAZIONE/COMUNICAZIONE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Messaggi (</a:t>
            </a:r>
            <a:r>
              <a:rPr lang="it-IT" dirty="0" err="1" smtClean="0"/>
              <a:t>dispatch</a:t>
            </a:r>
            <a:r>
              <a:rPr lang="it-IT" dirty="0" smtClean="0"/>
              <a:t>, </a:t>
            </a:r>
            <a:r>
              <a:rPr lang="it-IT" dirty="0" err="1" smtClean="0"/>
              <a:t>invitation</a:t>
            </a:r>
            <a:r>
              <a:rPr lang="it-IT" dirty="0" smtClean="0"/>
              <a:t>, </a:t>
            </a:r>
            <a:r>
              <a:rPr lang="it-IT" dirty="0" err="1" smtClean="0"/>
              <a:t>request</a:t>
            </a:r>
            <a:r>
              <a:rPr lang="it-IT" dirty="0" smtClean="0"/>
              <a:t>, …)</a:t>
            </a:r>
          </a:p>
          <a:p>
            <a:pPr lvl="1"/>
            <a:r>
              <a:rPr lang="it-IT" dirty="0" smtClean="0"/>
              <a:t>Eventi (messaggi ‘senza destinatario’???)</a:t>
            </a:r>
          </a:p>
          <a:p>
            <a:pPr lvl="1"/>
            <a:r>
              <a:rPr lang="it-IT" dirty="0" smtClean="0"/>
              <a:t>Protocolli P2P </a:t>
            </a:r>
            <a:r>
              <a:rPr lang="it-IT" sz="2100" dirty="0" smtClean="0"/>
              <a:t>(TCP, UDP, </a:t>
            </a:r>
            <a:r>
              <a:rPr lang="it-IT" sz="2100" dirty="0" err="1" smtClean="0"/>
              <a:t>CoAP</a:t>
            </a:r>
            <a:r>
              <a:rPr lang="it-IT" sz="2100" dirty="0" smtClean="0"/>
              <a:t>, HTTP, …) </a:t>
            </a:r>
            <a:r>
              <a:rPr lang="it-IT" dirty="0" smtClean="0"/>
              <a:t>o </a:t>
            </a:r>
            <a:r>
              <a:rPr lang="it-IT" dirty="0" err="1" smtClean="0"/>
              <a:t>publish</a:t>
            </a:r>
            <a:r>
              <a:rPr lang="it-IT" dirty="0" smtClean="0"/>
              <a:t>/</a:t>
            </a:r>
            <a:r>
              <a:rPr lang="it-IT" dirty="0" err="1" smtClean="0"/>
              <a:t>subscribe</a:t>
            </a:r>
            <a:endParaRPr lang="it-IT" dirty="0" smtClean="0"/>
          </a:p>
          <a:p>
            <a:pPr lvl="1"/>
            <a:r>
              <a:rPr lang="it-IT" dirty="0" err="1" smtClean="0"/>
              <a:t>Payload</a:t>
            </a:r>
            <a:r>
              <a:rPr lang="it-IT" dirty="0" smtClean="0"/>
              <a:t> (vocabolari)</a:t>
            </a:r>
          </a:p>
          <a:p>
            <a:pPr lvl="1"/>
            <a:r>
              <a:rPr lang="it-IT" dirty="0" smtClean="0"/>
              <a:t>M2M, Man2M, M2Man (</a:t>
            </a:r>
            <a:r>
              <a:rPr lang="it-IT" dirty="0" err="1" smtClean="0"/>
              <a:t>ManToMan</a:t>
            </a:r>
            <a:r>
              <a:rPr lang="it-IT" dirty="0" smtClean="0"/>
              <a:t>)</a:t>
            </a:r>
          </a:p>
          <a:p>
            <a:r>
              <a:rPr lang="it-IT" dirty="0" smtClean="0"/>
              <a:t>SCHEMI DI COMPORTAMENTO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BASED (</a:t>
            </a:r>
            <a:r>
              <a:rPr lang="it-IT" b="1" dirty="0" smtClean="0">
                <a:solidFill>
                  <a:srgbClr val="C00000"/>
                </a:solidFill>
              </a:rPr>
              <a:t>FSM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DRIVEN</a:t>
            </a:r>
            <a:endParaRPr lang="it-IT" dirty="0"/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4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new </a:t>
            </a:r>
            <a:r>
              <a:rPr lang="it-IT" dirty="0" err="1" smtClean="0"/>
              <a:t>paradigm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17</a:t>
            </a:fld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1031818" y="1355833"/>
            <a:ext cx="1568285" cy="1152128"/>
            <a:chOff x="503301" y="3573016"/>
            <a:chExt cx="2403117" cy="1512168"/>
          </a:xfrm>
        </p:grpSpPr>
        <p:sp>
          <p:nvSpPr>
            <p:cNvPr id="71" name="Ovale 70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uppo 35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29" name="Ovale 28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34" name="Connettore 2 33"/>
              <p:cNvCxnSpPr>
                <a:stCxn id="29" idx="7"/>
                <a:endCxn id="29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/>
              <p:cNvCxnSpPr>
                <a:stCxn id="29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o 96"/>
          <p:cNvGrpSpPr/>
          <p:nvPr/>
        </p:nvGrpSpPr>
        <p:grpSpPr>
          <a:xfrm>
            <a:off x="4531419" y="1355833"/>
            <a:ext cx="1568285" cy="1152128"/>
            <a:chOff x="503301" y="3573016"/>
            <a:chExt cx="2403117" cy="1512168"/>
          </a:xfrm>
        </p:grpSpPr>
        <p:sp>
          <p:nvSpPr>
            <p:cNvPr id="98" name="Ovale 97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uppo 98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00" name="Ovale 99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01" name="Connettore 2 100"/>
              <p:cNvCxnSpPr>
                <a:stCxn id="100" idx="7"/>
                <a:endCxn id="100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2 101"/>
              <p:cNvCxnSpPr>
                <a:stCxn id="100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nettore 2 103"/>
          <p:cNvCxnSpPr>
            <a:stCxn id="29" idx="6"/>
            <a:endCxn id="98" idx="2"/>
          </p:cNvCxnSpPr>
          <p:nvPr/>
        </p:nvCxnSpPr>
        <p:spPr>
          <a:xfrm>
            <a:off x="2600103" y="1931897"/>
            <a:ext cx="1931316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3050474" y="1524558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Message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975677" y="2010106"/>
            <a:ext cx="1159485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600" i="1" dirty="0" smtClean="0"/>
              <a:t>Message</a:t>
            </a:r>
            <a:r>
              <a:rPr lang="it-IT" sz="1600" dirty="0" smtClean="0"/>
              <a:t>:</a:t>
            </a:r>
          </a:p>
          <a:p>
            <a:r>
              <a:rPr lang="it-IT" sz="1600" dirty="0" smtClean="0"/>
              <a:t>     </a:t>
            </a:r>
            <a:r>
              <a:rPr lang="it-IT" sz="1600" dirty="0" err="1" smtClean="0"/>
              <a:t>Dispatch</a:t>
            </a:r>
            <a:endParaRPr lang="it-IT" sz="1600" dirty="0" smtClean="0"/>
          </a:p>
          <a:p>
            <a:r>
              <a:rPr lang="it-IT" sz="1600" dirty="0" smtClean="0"/>
              <a:t>     </a:t>
            </a:r>
            <a:r>
              <a:rPr lang="it-IT" sz="1600" dirty="0" err="1" smtClean="0"/>
              <a:t>Request</a:t>
            </a:r>
            <a:endParaRPr lang="it-IT" sz="1600" dirty="0" smtClean="0"/>
          </a:p>
          <a:p>
            <a:r>
              <a:rPr lang="it-IT" sz="1600" dirty="0" smtClean="0"/>
              <a:t>    </a:t>
            </a:r>
            <a:r>
              <a:rPr lang="it-IT" sz="1600" dirty="0" err="1" smtClean="0"/>
              <a:t>Invitation</a:t>
            </a:r>
            <a:endParaRPr lang="en-GB" sz="1600" dirty="0"/>
          </a:p>
        </p:txBody>
      </p:sp>
      <p:grpSp>
        <p:nvGrpSpPr>
          <p:cNvPr id="113" name="Gruppo 112"/>
          <p:cNvGrpSpPr/>
          <p:nvPr/>
        </p:nvGrpSpPr>
        <p:grpSpPr>
          <a:xfrm>
            <a:off x="748217" y="3678254"/>
            <a:ext cx="1568285" cy="1152128"/>
            <a:chOff x="503301" y="3573016"/>
            <a:chExt cx="2403117" cy="1512168"/>
          </a:xfrm>
        </p:grpSpPr>
        <p:sp>
          <p:nvSpPr>
            <p:cNvPr id="114" name="Ovale 113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5" name="Gruppo 114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16" name="Ovale 115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17" name="Connettore 2 116"/>
              <p:cNvCxnSpPr>
                <a:stCxn id="116" idx="7"/>
                <a:endCxn id="116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2 117"/>
              <p:cNvCxnSpPr>
                <a:stCxn id="116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uppo 118"/>
          <p:cNvGrpSpPr/>
          <p:nvPr/>
        </p:nvGrpSpPr>
        <p:grpSpPr>
          <a:xfrm>
            <a:off x="6194833" y="3700412"/>
            <a:ext cx="1568285" cy="1152128"/>
            <a:chOff x="503301" y="3573016"/>
            <a:chExt cx="2403117" cy="1512168"/>
          </a:xfrm>
        </p:grpSpPr>
        <p:sp>
          <p:nvSpPr>
            <p:cNvPr id="120" name="Ovale 119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" name="Gruppo 120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22" name="Ovale 121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23" name="Connettore 2 122"/>
              <p:cNvCxnSpPr>
                <a:stCxn id="122" idx="7"/>
                <a:endCxn id="122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2 123"/>
              <p:cNvCxnSpPr>
                <a:stCxn id="122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uppo 126"/>
          <p:cNvGrpSpPr/>
          <p:nvPr/>
        </p:nvGrpSpPr>
        <p:grpSpPr>
          <a:xfrm>
            <a:off x="3494788" y="3678254"/>
            <a:ext cx="1568285" cy="1152128"/>
            <a:chOff x="503301" y="3573016"/>
            <a:chExt cx="2403117" cy="1512168"/>
          </a:xfrm>
        </p:grpSpPr>
        <p:sp>
          <p:nvSpPr>
            <p:cNvPr id="128" name="Ovale 127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9" name="Gruppo 128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30" name="Ovale 129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broker</a:t>
                </a:r>
                <a:endParaRPr lang="en-GB" dirty="0"/>
              </a:p>
            </p:txBody>
          </p:sp>
          <p:cxnSp>
            <p:nvCxnSpPr>
              <p:cNvPr id="131" name="Connettore 2 130"/>
              <p:cNvCxnSpPr>
                <a:stCxn id="130" idx="7"/>
                <a:endCxn id="130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2 131"/>
              <p:cNvCxnSpPr>
                <a:stCxn id="130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Connettore 2 124"/>
          <p:cNvCxnSpPr>
            <a:stCxn id="116" idx="6"/>
            <a:endCxn id="128" idx="2"/>
          </p:cNvCxnSpPr>
          <p:nvPr/>
        </p:nvCxnSpPr>
        <p:spPr>
          <a:xfrm>
            <a:off x="2316502" y="4254318"/>
            <a:ext cx="1178286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406460" y="378798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it-IT" dirty="0" smtClean="0"/>
          </a:p>
        </p:txBody>
      </p:sp>
      <p:cxnSp>
        <p:nvCxnSpPr>
          <p:cNvPr id="134" name="Connettore 2 133"/>
          <p:cNvCxnSpPr>
            <a:stCxn id="130" idx="6"/>
            <a:endCxn id="120" idx="2"/>
          </p:cNvCxnSpPr>
          <p:nvPr/>
        </p:nvCxnSpPr>
        <p:spPr>
          <a:xfrm>
            <a:off x="5063073" y="4254318"/>
            <a:ext cx="1131760" cy="2215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22" idx="0"/>
            <a:endCxn id="128" idx="0"/>
          </p:cNvCxnSpPr>
          <p:nvPr/>
        </p:nvCxnSpPr>
        <p:spPr>
          <a:xfrm rot="16200000" flipV="1">
            <a:off x="5653834" y="2272523"/>
            <a:ext cx="22158" cy="2833620"/>
          </a:xfrm>
          <a:prstGeom prst="bentConnector3">
            <a:avLst>
              <a:gd name="adj1" fmla="val 1131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116" idx="0"/>
            <a:endCxn id="128" idx="1"/>
          </p:cNvCxnSpPr>
          <p:nvPr/>
        </p:nvCxnSpPr>
        <p:spPr>
          <a:xfrm rot="16200000" flipH="1">
            <a:off x="2590905" y="2722455"/>
            <a:ext cx="168725" cy="2080322"/>
          </a:xfrm>
          <a:prstGeom prst="bentConnector3">
            <a:avLst>
              <a:gd name="adj1" fmla="val -135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sellaDiTesto 134"/>
          <p:cNvSpPr txBox="1"/>
          <p:nvPr/>
        </p:nvSpPr>
        <p:spPr>
          <a:xfrm>
            <a:off x="1872979" y="3079107"/>
            <a:ext cx="169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</a:t>
            </a:r>
            <a:r>
              <a:rPr lang="it-IT" sz="1400" dirty="0" err="1" smtClean="0"/>
              <a:t>publisher</a:t>
            </a:r>
            <a:endParaRPr lang="it-IT" sz="1400" dirty="0" smtClean="0"/>
          </a:p>
        </p:txBody>
      </p:sp>
      <p:sp>
        <p:nvSpPr>
          <p:cNvPr id="136" name="CasellaDiTesto 135"/>
          <p:cNvSpPr txBox="1"/>
          <p:nvPr/>
        </p:nvSpPr>
        <p:spPr>
          <a:xfrm>
            <a:off x="4753027" y="3102190"/>
            <a:ext cx="176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</a:t>
            </a:r>
            <a:r>
              <a:rPr lang="it-IT" sz="1400" dirty="0" err="1" smtClean="0"/>
              <a:t>subscriber</a:t>
            </a:r>
            <a:endParaRPr lang="it-IT" sz="1400" dirty="0" smtClean="0"/>
          </a:p>
        </p:txBody>
      </p:sp>
      <p:grpSp>
        <p:nvGrpSpPr>
          <p:cNvPr id="143" name="Gruppo 142"/>
          <p:cNvGrpSpPr/>
          <p:nvPr/>
        </p:nvGrpSpPr>
        <p:grpSpPr>
          <a:xfrm>
            <a:off x="1113229" y="5244265"/>
            <a:ext cx="1568285" cy="1152128"/>
            <a:chOff x="503301" y="3573016"/>
            <a:chExt cx="2403117" cy="1512168"/>
          </a:xfrm>
        </p:grpSpPr>
        <p:sp>
          <p:nvSpPr>
            <p:cNvPr id="144" name="Ovale 143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5" name="Gruppo 144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46" name="Ovale 145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47" name="Connettore 2 146"/>
              <p:cNvCxnSpPr>
                <a:stCxn id="146" idx="7"/>
                <a:endCxn id="146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ttore 2 147"/>
              <p:cNvCxnSpPr>
                <a:stCxn id="146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uppo 148"/>
          <p:cNvGrpSpPr/>
          <p:nvPr/>
        </p:nvGrpSpPr>
        <p:grpSpPr>
          <a:xfrm>
            <a:off x="6239718" y="5210769"/>
            <a:ext cx="1568285" cy="1152128"/>
            <a:chOff x="503301" y="3573016"/>
            <a:chExt cx="2403117" cy="1512168"/>
          </a:xfrm>
        </p:grpSpPr>
        <p:sp>
          <p:nvSpPr>
            <p:cNvPr id="150" name="Ovale 149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1" name="Gruppo 150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52" name="Ovale 151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53" name="Connettore 2 152"/>
              <p:cNvCxnSpPr>
                <a:stCxn id="152" idx="7"/>
                <a:endCxn id="152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ttore 2 153"/>
              <p:cNvCxnSpPr>
                <a:stCxn id="152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uppo 156"/>
          <p:cNvGrpSpPr/>
          <p:nvPr/>
        </p:nvGrpSpPr>
        <p:grpSpPr>
          <a:xfrm>
            <a:off x="2745767" y="5705172"/>
            <a:ext cx="788824" cy="272100"/>
            <a:chOff x="346851" y="5561985"/>
            <a:chExt cx="788824" cy="272100"/>
          </a:xfrm>
        </p:grpSpPr>
        <p:sp>
          <p:nvSpPr>
            <p:cNvPr id="158" name="Figura a mano libera 15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9" name="Connettore 2 158"/>
            <p:cNvCxnSpPr>
              <a:stCxn id="15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asellaDiTesto 159"/>
          <p:cNvSpPr txBox="1"/>
          <p:nvPr/>
        </p:nvSpPr>
        <p:spPr>
          <a:xfrm>
            <a:off x="2586069" y="5977272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en-GB" dirty="0"/>
          </a:p>
        </p:txBody>
      </p:sp>
      <p:grpSp>
        <p:nvGrpSpPr>
          <p:cNvPr id="161" name="Gruppo 160"/>
          <p:cNvGrpSpPr/>
          <p:nvPr/>
        </p:nvGrpSpPr>
        <p:grpSpPr>
          <a:xfrm>
            <a:off x="5390184" y="5709244"/>
            <a:ext cx="788824" cy="272100"/>
            <a:chOff x="346851" y="5561985"/>
            <a:chExt cx="788824" cy="272100"/>
          </a:xfrm>
        </p:grpSpPr>
        <p:sp>
          <p:nvSpPr>
            <p:cNvPr id="162" name="Figura a mano libera 161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3" name="Connettore 2 162"/>
            <p:cNvCxnSpPr>
              <a:stCxn id="162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ttore 1 31"/>
          <p:cNvCxnSpPr/>
          <p:nvPr/>
        </p:nvCxnSpPr>
        <p:spPr>
          <a:xfrm flipV="1">
            <a:off x="3700283" y="5786833"/>
            <a:ext cx="1584451" cy="1760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5489319" y="5977272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en-GB" dirty="0"/>
          </a:p>
        </p:txBody>
      </p:sp>
      <p:pic>
        <p:nvPicPr>
          <p:cNvPr id="66" name="Picture 2" descr="https://images-na.ssl-images-amazon.com/images/I/51vsxsejygL._SX382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08" y="576944"/>
            <a:ext cx="1698572" cy="22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/>
          <p:cNvSpPr txBox="1"/>
          <p:nvPr/>
        </p:nvSpPr>
        <p:spPr>
          <a:xfrm>
            <a:off x="8172437" y="2601122"/>
            <a:ext cx="6527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Behaviour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18</a:t>
            </a:fld>
            <a:endParaRPr lang="it-IT"/>
          </a:p>
        </p:txBody>
      </p:sp>
      <p:grpSp>
        <p:nvGrpSpPr>
          <p:cNvPr id="97" name="Gruppo 96"/>
          <p:cNvGrpSpPr/>
          <p:nvPr/>
        </p:nvGrpSpPr>
        <p:grpSpPr>
          <a:xfrm>
            <a:off x="2122702" y="1709737"/>
            <a:ext cx="1568285" cy="1152128"/>
            <a:chOff x="503301" y="3573016"/>
            <a:chExt cx="2403117" cy="1512168"/>
          </a:xfrm>
        </p:grpSpPr>
        <p:sp>
          <p:nvSpPr>
            <p:cNvPr id="98" name="Ovale 97"/>
            <p:cNvSpPr/>
            <p:nvPr/>
          </p:nvSpPr>
          <p:spPr>
            <a:xfrm>
              <a:off x="503301" y="3573016"/>
              <a:ext cx="2308642" cy="1512168"/>
            </a:xfrm>
            <a:prstGeom prst="ellipse">
              <a:avLst/>
            </a:prstGeom>
            <a:solidFill>
              <a:srgbClr val="CCFF33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uppo 98"/>
            <p:cNvGrpSpPr/>
            <p:nvPr/>
          </p:nvGrpSpPr>
          <p:grpSpPr>
            <a:xfrm>
              <a:off x="818186" y="3573016"/>
              <a:ext cx="2088232" cy="1512168"/>
              <a:chOff x="818186" y="3861048"/>
              <a:chExt cx="2088232" cy="1512168"/>
            </a:xfrm>
          </p:grpSpPr>
          <p:sp>
            <p:nvSpPr>
              <p:cNvPr id="100" name="Ovale 99"/>
              <p:cNvSpPr/>
              <p:nvPr/>
            </p:nvSpPr>
            <p:spPr>
              <a:xfrm>
                <a:off x="818186" y="3861048"/>
                <a:ext cx="2088232" cy="15121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actor</a:t>
                </a:r>
                <a:endParaRPr lang="en-GB" dirty="0"/>
              </a:p>
            </p:txBody>
          </p:sp>
          <p:cxnSp>
            <p:nvCxnSpPr>
              <p:cNvPr id="101" name="Connettore 2 100"/>
              <p:cNvCxnSpPr>
                <a:stCxn id="100" idx="7"/>
                <a:endCxn id="100" idx="7"/>
              </p:cNvCxnSpPr>
              <p:nvPr/>
            </p:nvCxnSpPr>
            <p:spPr>
              <a:xfrm>
                <a:off x="2600604" y="408250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2 101"/>
              <p:cNvCxnSpPr>
                <a:stCxn id="100" idx="7"/>
              </p:cNvCxnSpPr>
              <p:nvPr/>
            </p:nvCxnSpPr>
            <p:spPr>
              <a:xfrm flipH="1" flipV="1">
                <a:off x="2474370" y="4005064"/>
                <a:ext cx="126234" cy="7743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nettore 2 103"/>
          <p:cNvCxnSpPr>
            <a:endCxn id="98" idx="2"/>
          </p:cNvCxnSpPr>
          <p:nvPr/>
        </p:nvCxnSpPr>
        <p:spPr>
          <a:xfrm>
            <a:off x="1306712" y="2285801"/>
            <a:ext cx="81599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641757" y="187846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Message</a:t>
            </a:r>
          </a:p>
        </p:txBody>
      </p:sp>
      <p:grpSp>
        <p:nvGrpSpPr>
          <p:cNvPr id="161" name="Gruppo 160"/>
          <p:cNvGrpSpPr/>
          <p:nvPr/>
        </p:nvGrpSpPr>
        <p:grpSpPr>
          <a:xfrm>
            <a:off x="1279142" y="2409171"/>
            <a:ext cx="788824" cy="272100"/>
            <a:chOff x="346851" y="5561985"/>
            <a:chExt cx="788824" cy="272100"/>
          </a:xfrm>
        </p:grpSpPr>
        <p:sp>
          <p:nvSpPr>
            <p:cNvPr id="162" name="Figura a mano libera 161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3" name="Connettore 2 162"/>
            <p:cNvCxnSpPr>
              <a:stCxn id="162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CasellaDiTesto 163"/>
          <p:cNvSpPr txBox="1"/>
          <p:nvPr/>
        </p:nvSpPr>
        <p:spPr>
          <a:xfrm>
            <a:off x="1378277" y="2677199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995936" y="1786129"/>
            <a:ext cx="387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actor</a:t>
            </a:r>
            <a:r>
              <a:rPr lang="it-IT" dirty="0" smtClean="0"/>
              <a:t> can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/</a:t>
            </a:r>
            <a:r>
              <a:rPr lang="it-IT" dirty="0" err="1" smtClean="0"/>
              <a:t>events</a:t>
            </a:r>
            <a:r>
              <a:rPr lang="it-IT" dirty="0" smtClean="0"/>
              <a:t>:</a:t>
            </a:r>
          </a:p>
          <a:p>
            <a:r>
              <a:rPr lang="it-IT" dirty="0" smtClean="0"/>
              <a:t>          1) </a:t>
            </a:r>
            <a:r>
              <a:rPr lang="it-IT" dirty="0" err="1" smtClean="0"/>
              <a:t>as</a:t>
            </a:r>
            <a:r>
              <a:rPr lang="it-IT" dirty="0" smtClean="0"/>
              <a:t> a FSM</a:t>
            </a:r>
          </a:p>
          <a:p>
            <a:r>
              <a:rPr lang="it-IT" dirty="0" smtClean="0"/>
              <a:t>          2)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reactor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41254" y="3284984"/>
            <a:ext cx="4942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C00000"/>
                </a:solidFill>
              </a:rPr>
              <a:t>Events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emitted</a:t>
            </a:r>
            <a:r>
              <a:rPr lang="it-IT" dirty="0" smtClean="0"/>
              <a:t> by </a:t>
            </a:r>
            <a:r>
              <a:rPr lang="it-IT" i="1" dirty="0" err="1" smtClean="0">
                <a:solidFill>
                  <a:srgbClr val="C00000"/>
                </a:solidFill>
              </a:rPr>
              <a:t>asynchronous</a:t>
            </a:r>
            <a:r>
              <a:rPr lang="it-IT" i="1" dirty="0" smtClean="0">
                <a:solidFill>
                  <a:srgbClr val="C00000"/>
                </a:solidFill>
              </a:rPr>
              <a:t> </a:t>
            </a:r>
            <a:r>
              <a:rPr lang="it-IT" i="1" dirty="0" err="1" smtClean="0">
                <a:solidFill>
                  <a:srgbClr val="C00000"/>
                </a:solidFill>
              </a:rPr>
              <a:t>operations</a:t>
            </a:r>
            <a:endParaRPr lang="it-IT" i="1" dirty="0" smtClean="0">
              <a:solidFill>
                <a:srgbClr val="C00000"/>
              </a:solidFill>
            </a:endParaRPr>
          </a:p>
          <a:p>
            <a:r>
              <a:rPr lang="it-IT" dirty="0"/>
              <a:t>	</a:t>
            </a:r>
            <a:r>
              <a:rPr lang="it-IT" dirty="0" err="1" smtClean="0"/>
              <a:t>write</a:t>
            </a:r>
            <a:r>
              <a:rPr lang="it-IT" dirty="0" smtClean="0"/>
              <a:t> on a file</a:t>
            </a:r>
          </a:p>
          <a:p>
            <a:r>
              <a:rPr lang="it-IT" dirty="0"/>
              <a:t>	</a:t>
            </a:r>
            <a:r>
              <a:rPr lang="it-IT" dirty="0" err="1" smtClean="0"/>
              <a:t>send</a:t>
            </a:r>
            <a:r>
              <a:rPr lang="it-IT" dirty="0" smtClean="0"/>
              <a:t> a </a:t>
            </a:r>
            <a:r>
              <a:rPr lang="it-IT" dirty="0" err="1" smtClean="0"/>
              <a:t>request</a:t>
            </a:r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              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19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640246" y="8102"/>
            <a:ext cx="1023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67544" y="116632"/>
            <a:ext cx="48244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sz="2400" dirty="0" smtClean="0"/>
              <a:t>Strategic Information Systems</a:t>
            </a:r>
            <a:endParaRPr lang="en-US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132963" y="1772816"/>
            <a:ext cx="681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Actor</a:t>
            </a:r>
            <a:r>
              <a:rPr lang="it-IT" dirty="0" smtClean="0"/>
              <a:t> model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design software </a:t>
            </a: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it-IT" dirty="0" smtClean="0"/>
              <a:t>esponsive, </a:t>
            </a:r>
            <a:r>
              <a:rPr lang="it-IT" dirty="0" err="1" smtClean="0"/>
              <a:t>resilient</a:t>
            </a:r>
            <a:r>
              <a:rPr lang="it-IT" dirty="0" smtClean="0"/>
              <a:t>, </a:t>
            </a:r>
            <a:r>
              <a:rPr lang="it-IT" dirty="0" err="1" smtClean="0"/>
              <a:t>elastic,message-driven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it-IT" dirty="0" smtClean="0"/>
              <a:t>ore </a:t>
            </a:r>
            <a:r>
              <a:rPr lang="en-US" dirty="0" smtClean="0"/>
              <a:t>understandable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</a:t>
            </a:r>
            <a:r>
              <a:rPr lang="it-IT" dirty="0" err="1" smtClean="0"/>
              <a:t>ble</a:t>
            </a:r>
            <a:r>
              <a:rPr lang="it-IT" dirty="0" smtClean="0"/>
              <a:t> to </a:t>
            </a:r>
            <a:r>
              <a:rPr lang="it-IT" dirty="0" err="1" smtClean="0"/>
              <a:t>employ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and 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r>
              <a:rPr lang="it-IT" dirty="0" smtClean="0"/>
              <a:t> in a </a:t>
            </a:r>
            <a:r>
              <a:rPr lang="it-IT" dirty="0" err="1" smtClean="0"/>
              <a:t>highly</a:t>
            </a:r>
            <a:r>
              <a:rPr lang="it-IT" dirty="0" smtClean="0"/>
              <a:t>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environemt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</a:t>
            </a:r>
            <a:r>
              <a:rPr lang="it-IT" dirty="0" err="1" smtClean="0"/>
              <a:t>ble</a:t>
            </a:r>
            <a:r>
              <a:rPr lang="it-IT" dirty="0" smtClean="0"/>
              <a:t> to </a:t>
            </a:r>
            <a:r>
              <a:rPr lang="it-IT" dirty="0" err="1" smtClean="0"/>
              <a:t>abstractely</a:t>
            </a:r>
            <a:r>
              <a:rPr lang="it-IT" dirty="0" smtClean="0"/>
              <a:t> </a:t>
            </a:r>
            <a:r>
              <a:rPr lang="it-IT" dirty="0" err="1" smtClean="0"/>
              <a:t>increase</a:t>
            </a:r>
            <a:r>
              <a:rPr lang="it-IT" dirty="0" smtClean="0"/>
              <a:t> the </a:t>
            </a:r>
            <a:r>
              <a:rPr lang="it-IT" dirty="0" err="1" smtClean="0"/>
              <a:t>distributiviy</a:t>
            </a:r>
            <a:r>
              <a:rPr lang="it-IT" dirty="0" smtClean="0"/>
              <a:t> of </a:t>
            </a:r>
            <a:r>
              <a:rPr lang="it-IT" dirty="0" err="1" smtClean="0"/>
              <a:t>computation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evolves</a:t>
            </a:r>
            <a:r>
              <a:rPr lang="it-IT" dirty="0" smtClean="0"/>
              <a:t>, by </a:t>
            </a:r>
            <a:r>
              <a:rPr lang="it-IT" dirty="0" err="1" smtClean="0"/>
              <a:t>dynamically</a:t>
            </a:r>
            <a:r>
              <a:rPr lang="it-IT" dirty="0" smtClean="0"/>
              <a:t> </a:t>
            </a:r>
            <a:r>
              <a:rPr lang="it-IT" dirty="0" err="1" smtClean="0"/>
              <a:t>creating</a:t>
            </a:r>
            <a:r>
              <a:rPr lang="it-IT" dirty="0" smtClean="0"/>
              <a:t> new </a:t>
            </a:r>
            <a:r>
              <a:rPr lang="it-IT" dirty="0" err="1" smtClean="0"/>
              <a:t>actors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</a:t>
            </a:r>
            <a:r>
              <a:rPr lang="it-IT" dirty="0" err="1" smtClean="0"/>
              <a:t>ntegrable</a:t>
            </a:r>
            <a:r>
              <a:rPr lang="it-IT" dirty="0" smtClean="0"/>
              <a:t> with </a:t>
            </a:r>
            <a:r>
              <a:rPr lang="it-IT" dirty="0" err="1" smtClean="0"/>
              <a:t>existing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endParaRPr lang="it-IT" dirty="0" smtClean="0"/>
          </a:p>
        </p:txBody>
      </p:sp>
      <p:pic>
        <p:nvPicPr>
          <p:cNvPr id="7" name="Picture 2" descr="https://images-na.ssl-images-amazon.com/images/I/51vsxsejygL._SX382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4" y="1855423"/>
            <a:ext cx="1767306" cy="23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442982" y="4653136"/>
            <a:ext cx="8350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Beyond performance and </a:t>
            </a:r>
            <a:r>
              <a:rPr lang="it-IT" sz="2400" dirty="0" err="1"/>
              <a:t>scalability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reflect</a:t>
            </a:r>
            <a:r>
              <a:rPr lang="it-IT" sz="2400" dirty="0"/>
              <a:t> the </a:t>
            </a:r>
            <a:r>
              <a:rPr lang="it-IT" sz="2400" dirty="0" err="1"/>
              <a:t>mental</a:t>
            </a:r>
            <a:r>
              <a:rPr lang="it-IT" sz="2400" dirty="0"/>
              <a:t> model of business</a:t>
            </a:r>
            <a:r>
              <a:rPr lang="it-IT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Actor</a:t>
            </a:r>
            <a:r>
              <a:rPr lang="it-IT" sz="2400" dirty="0"/>
              <a:t> model </a:t>
            </a:r>
            <a:r>
              <a:rPr lang="it-IT" sz="2400" dirty="0" err="1"/>
              <a:t>allows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 </a:t>
            </a:r>
            <a:r>
              <a:rPr lang="it-IT" sz="2400" dirty="0" err="1"/>
              <a:t>intersect</a:t>
            </a:r>
            <a:r>
              <a:rPr lang="it-IT" sz="2400" dirty="0"/>
              <a:t> with the DDD-</a:t>
            </a:r>
            <a:r>
              <a:rPr lang="it-IT" sz="2400" dirty="0" err="1"/>
              <a:t>based</a:t>
            </a:r>
            <a:r>
              <a:rPr lang="it-IT" sz="2400" dirty="0"/>
              <a:t> </a:t>
            </a:r>
            <a:r>
              <a:rPr lang="it-IT" sz="2400" dirty="0" err="1" smtClean="0"/>
              <a:t>approach</a:t>
            </a:r>
            <a:r>
              <a:rPr lang="it-IT" sz="2400" dirty="0" smtClean="0"/>
              <a:t>.</a:t>
            </a: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7463" y="931432"/>
            <a:ext cx="888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Software </a:t>
            </a:r>
            <a:r>
              <a:rPr lang="it-IT" sz="2400" dirty="0" err="1"/>
              <a:t>produces</a:t>
            </a:r>
            <a:r>
              <a:rPr lang="it-IT" sz="2400" dirty="0"/>
              <a:t> business competitive </a:t>
            </a:r>
            <a:r>
              <a:rPr lang="it-IT" sz="2400" dirty="0" err="1"/>
              <a:t>advantage</a:t>
            </a:r>
            <a:r>
              <a:rPr lang="it-IT" sz="2400" dirty="0"/>
              <a:t> (</a:t>
            </a:r>
            <a:r>
              <a:rPr lang="it-IT" sz="2400" i="1" dirty="0" err="1"/>
              <a:t>strategic</a:t>
            </a:r>
            <a:r>
              <a:rPr lang="it-IT" sz="2400" i="1" dirty="0"/>
              <a:t> </a:t>
            </a:r>
            <a:r>
              <a:rPr lang="it-IT" sz="2400" i="1" dirty="0" err="1"/>
              <a:t>results</a:t>
            </a:r>
            <a:r>
              <a:rPr lang="it-IT" sz="2400" dirty="0" smtClean="0"/>
              <a:t>).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435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442559" y="1430394"/>
            <a:ext cx="5048944" cy="3656764"/>
            <a:chOff x="1403648" y="2085441"/>
            <a:chExt cx="5048944" cy="3656764"/>
          </a:xfrm>
        </p:grpSpPr>
        <p:sp>
          <p:nvSpPr>
            <p:cNvPr id="4" name="Ovale 3"/>
            <p:cNvSpPr/>
            <p:nvPr/>
          </p:nvSpPr>
          <p:spPr>
            <a:xfrm>
              <a:off x="2195736" y="2204864"/>
              <a:ext cx="3456384" cy="3240360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2 5"/>
            <p:cNvCxnSpPr>
              <a:stCxn id="4" idx="7"/>
            </p:cNvCxnSpPr>
            <p:nvPr/>
          </p:nvCxnSpPr>
          <p:spPr>
            <a:xfrm>
              <a:off x="5145944" y="2679404"/>
              <a:ext cx="146136" cy="17353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 flipH="1" flipV="1">
              <a:off x="2339752" y="4437112"/>
              <a:ext cx="72008" cy="21602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tangolo 8"/>
            <p:cNvSpPr/>
            <p:nvPr/>
          </p:nvSpPr>
          <p:spPr>
            <a:xfrm>
              <a:off x="3131840" y="2085441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smtClean="0"/>
                <a:t>Design</a:t>
              </a:r>
              <a:endParaRPr lang="it-IT" sz="24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868416" y="3429000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smtClean="0"/>
                <a:t>Technology</a:t>
              </a:r>
              <a:endParaRPr lang="it-IT" sz="24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131840" y="5148242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 smtClean="0"/>
                <a:t>Coding</a:t>
              </a:r>
              <a:endParaRPr lang="it-IT" sz="2400" dirty="0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1403648" y="4758521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 smtClean="0"/>
                <a:t>Testing</a:t>
              </a:r>
              <a:endParaRPr lang="it-IT" sz="2400" dirty="0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1403648" y="3825044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000" dirty="0" smtClean="0"/>
                <a:t>Deployment</a:t>
              </a:r>
              <a:endParaRPr lang="it-IT" sz="2000" dirty="0"/>
            </a:p>
          </p:txBody>
        </p:sp>
        <p:cxnSp>
          <p:nvCxnSpPr>
            <p:cNvPr id="15" name="Connettore 2 14"/>
            <p:cNvCxnSpPr>
              <a:stCxn id="4" idx="1"/>
              <a:endCxn id="4" idx="1"/>
            </p:cNvCxnSpPr>
            <p:nvPr/>
          </p:nvCxnSpPr>
          <p:spPr>
            <a:xfrm>
              <a:off x="2701912" y="2679404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endCxn id="4" idx="1"/>
            </p:cNvCxnSpPr>
            <p:nvPr/>
          </p:nvCxnSpPr>
          <p:spPr>
            <a:xfrm flipV="1">
              <a:off x="2555776" y="2679404"/>
              <a:ext cx="146136" cy="17353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17"/>
            <p:cNvSpPr/>
            <p:nvPr/>
          </p:nvSpPr>
          <p:spPr>
            <a:xfrm>
              <a:off x="1403648" y="2961795"/>
              <a:ext cx="1584176" cy="5939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000" dirty="0" err="1" smtClean="0"/>
                <a:t>Maintenance</a:t>
              </a:r>
              <a:endParaRPr lang="it-IT" sz="2000" dirty="0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643685" y="2773248"/>
            <a:ext cx="1641027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Oop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 (C++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Node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PC (OS)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Raspberry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5796136" y="76159"/>
            <a:ext cx="3012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Workflow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20</a:t>
            </a:fld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525815" y="4095255"/>
            <a:ext cx="7315988" cy="2366928"/>
            <a:chOff x="525815" y="3874421"/>
            <a:chExt cx="7315988" cy="2366928"/>
          </a:xfrm>
        </p:grpSpPr>
        <p:pic>
          <p:nvPicPr>
            <p:cNvPr id="4" name="Picture 4" descr="https://images-na.ssl-images-amazon.com/images/I/5156gHBSxaL._SX379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5" y="3874421"/>
              <a:ext cx="1712486" cy="2242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sellaDiTesto 4"/>
            <p:cNvSpPr txBox="1"/>
            <p:nvPr/>
          </p:nvSpPr>
          <p:spPr>
            <a:xfrm>
              <a:off x="2411760" y="4056135"/>
              <a:ext cx="543004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Distributed systems have </a:t>
              </a:r>
              <a:r>
                <a:rPr lang="en-US" sz="1600" dirty="0" smtClean="0"/>
                <a:t>become more </a:t>
              </a:r>
              <a:r>
                <a:rPr lang="en-US" sz="1600" dirty="0"/>
                <a:t>fine-grained in the past 10 years, </a:t>
              </a:r>
              <a:r>
                <a:rPr lang="en-US" sz="1600" dirty="0" smtClean="0"/>
                <a:t> shifting </a:t>
              </a:r>
              <a:r>
                <a:rPr lang="en-US" sz="1600" dirty="0"/>
                <a:t>from code-heavy monolithic </a:t>
              </a:r>
              <a:r>
                <a:rPr lang="en-US" sz="1600" dirty="0" smtClean="0"/>
                <a:t> applications </a:t>
              </a:r>
              <a:r>
                <a:rPr lang="en-US" sz="1600" dirty="0"/>
                <a:t>to smaller, self-contained 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microservices</a:t>
              </a:r>
              <a:r>
                <a:rPr lang="en-US" sz="1600" dirty="0"/>
                <a:t>. </a:t>
              </a:r>
              <a:endParaRPr lang="en-US" sz="1600" dirty="0" smtClean="0"/>
            </a:p>
            <a:p>
              <a:r>
                <a:rPr lang="en-US" sz="1600" dirty="0" smtClean="0"/>
                <a:t>With </a:t>
              </a:r>
              <a:r>
                <a:rPr lang="en-US" sz="1600" dirty="0"/>
                <a:t>lots of examples and practical </a:t>
              </a:r>
              <a:r>
                <a:rPr lang="en-US" sz="1600" dirty="0" smtClean="0"/>
                <a:t> advice</a:t>
              </a:r>
              <a:r>
                <a:rPr lang="en-US" sz="1600" dirty="0"/>
                <a:t>, this book takes a </a:t>
              </a:r>
              <a:r>
                <a:rPr lang="en-US" sz="1600" b="1" dirty="0">
                  <a:solidFill>
                    <a:srgbClr val="0070C0"/>
                  </a:solidFill>
                </a:rPr>
                <a:t>holistic view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1600" dirty="0" smtClean="0"/>
                <a:t>of </a:t>
              </a:r>
              <a:r>
                <a:rPr lang="en-US" sz="1600" dirty="0"/>
                <a:t>the topics that system architects </a:t>
              </a:r>
              <a:r>
                <a:rPr lang="en-US" sz="1600" dirty="0" smtClean="0"/>
                <a:t> and </a:t>
              </a:r>
              <a:r>
                <a:rPr lang="en-US" sz="1600" dirty="0"/>
                <a:t>administrators must consider </a:t>
              </a:r>
              <a:r>
                <a:rPr lang="en-US" sz="1600" dirty="0" smtClean="0"/>
                <a:t> when </a:t>
              </a:r>
              <a:r>
                <a:rPr lang="en-US" sz="1600" dirty="0"/>
                <a:t>building, managing, </a:t>
              </a:r>
              <a:r>
                <a:rPr lang="en-US" sz="1600" dirty="0" smtClean="0"/>
                <a:t>and </a:t>
              </a:r>
              <a:r>
                <a:rPr lang="en-US" sz="1600" dirty="0"/>
                <a:t>evolving </a:t>
              </a:r>
              <a:r>
                <a:rPr lang="en-US" sz="1600" b="1" dirty="0" err="1">
                  <a:solidFill>
                    <a:srgbClr val="0070C0"/>
                  </a:solidFill>
                </a:rPr>
                <a:t>microservice</a:t>
              </a:r>
              <a:r>
                <a:rPr lang="en-US" sz="1600" b="1" dirty="0">
                  <a:solidFill>
                    <a:srgbClr val="0070C0"/>
                  </a:solidFill>
                </a:rPr>
                <a:t> architectures</a:t>
              </a:r>
              <a:r>
                <a:rPr lang="en-US" sz="1600" dirty="0"/>
                <a:t>.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1620838" y="5872017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2015</a:t>
              </a:r>
              <a:endParaRPr lang="en-US" dirty="0"/>
            </a:p>
          </p:txBody>
        </p:sp>
      </p:grpSp>
      <p:sp>
        <p:nvSpPr>
          <p:cNvPr id="7" name="Rettangolo 6"/>
          <p:cNvSpPr/>
          <p:nvPr/>
        </p:nvSpPr>
        <p:spPr>
          <a:xfrm>
            <a:off x="4788024" y="132607"/>
            <a:ext cx="414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Microservices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67195" y="980728"/>
            <a:ext cx="85689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Microservices</a:t>
            </a:r>
            <a:r>
              <a:rPr lang="en-US" dirty="0"/>
              <a:t> is a variant of the </a:t>
            </a:r>
            <a:r>
              <a:rPr lang="en-US" dirty="0">
                <a:hlinkClick r:id="rId3" tooltip="Service-oriented architecture"/>
              </a:rPr>
              <a:t>service-oriented architecture</a:t>
            </a:r>
            <a:r>
              <a:rPr lang="en-US" dirty="0"/>
              <a:t> (SOA) architectural style that structures an </a:t>
            </a:r>
            <a:r>
              <a:rPr lang="en-US" dirty="0">
                <a:hlinkClick r:id="rId4" tooltip="Application (computing)"/>
              </a:rPr>
              <a:t>application</a:t>
            </a:r>
            <a:r>
              <a:rPr lang="en-US" dirty="0"/>
              <a:t> as a collection of </a:t>
            </a:r>
            <a:r>
              <a:rPr lang="en-US" dirty="0">
                <a:hlinkClick r:id="rId5" tooltip="Coupling (computer programming)"/>
              </a:rPr>
              <a:t>loosely coupled</a:t>
            </a:r>
            <a:r>
              <a:rPr lang="en-US" dirty="0"/>
              <a:t> </a:t>
            </a:r>
            <a:r>
              <a:rPr lang="en-US" dirty="0" smtClean="0"/>
              <a:t>services: services </a:t>
            </a:r>
            <a:r>
              <a:rPr lang="en-US" dirty="0"/>
              <a:t>should be </a:t>
            </a:r>
            <a:r>
              <a:rPr lang="en-US" dirty="0">
                <a:hlinkClick r:id="rId6" tooltip="Service granularity principle"/>
              </a:rPr>
              <a:t>fine-grained</a:t>
            </a:r>
            <a:r>
              <a:rPr lang="en-US" dirty="0"/>
              <a:t> and the </a:t>
            </a:r>
            <a:r>
              <a:rPr lang="en-US" dirty="0">
                <a:hlinkClick r:id="rId7" tooltip="Protocol (computing)"/>
              </a:rPr>
              <a:t>protocols</a:t>
            </a:r>
            <a:r>
              <a:rPr lang="en-US" dirty="0"/>
              <a:t> should be lightweight.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Microservices</a:t>
            </a:r>
            <a:r>
              <a:rPr lang="it-IT" dirty="0" smtClean="0"/>
              <a:t> </a:t>
            </a:r>
            <a:r>
              <a:rPr lang="it-IT" dirty="0" err="1" smtClean="0"/>
              <a:t>emerged</a:t>
            </a:r>
            <a:r>
              <a:rPr lang="it-IT" dirty="0" smtClean="0"/>
              <a:t> from: </a:t>
            </a:r>
            <a:r>
              <a:rPr lang="it-IT" b="1" dirty="0" smtClean="0">
                <a:solidFill>
                  <a:srgbClr val="C00000"/>
                </a:solidFill>
              </a:rPr>
              <a:t>domain-</a:t>
            </a:r>
            <a:r>
              <a:rPr lang="it-IT" b="1" dirty="0" err="1" smtClean="0">
                <a:solidFill>
                  <a:srgbClr val="C00000"/>
                </a:solidFill>
              </a:rPr>
              <a:t>driven</a:t>
            </a:r>
            <a:r>
              <a:rPr lang="it-IT" b="1" dirty="0" smtClean="0">
                <a:solidFill>
                  <a:srgbClr val="C00000"/>
                </a:solidFill>
              </a:rPr>
              <a:t> design, </a:t>
            </a:r>
            <a:r>
              <a:rPr lang="it-IT" b="1" dirty="0" err="1" smtClean="0">
                <a:solidFill>
                  <a:srgbClr val="C00000"/>
                </a:solidFill>
              </a:rPr>
              <a:t>conitnuos</a:t>
            </a:r>
            <a:r>
              <a:rPr lang="it-IT" b="1" dirty="0" smtClean="0">
                <a:solidFill>
                  <a:srgbClr val="C00000"/>
                </a:solidFill>
              </a:rPr>
              <a:t> delivery, on-demand </a:t>
            </a:r>
            <a:r>
              <a:rPr lang="it-IT" b="1" dirty="0" err="1" smtClean="0">
                <a:solidFill>
                  <a:srgbClr val="C00000"/>
                </a:solidFill>
              </a:rPr>
              <a:t>virtualization</a:t>
            </a:r>
            <a:r>
              <a:rPr lang="it-IT" b="1" dirty="0" smtClean="0">
                <a:solidFill>
                  <a:srgbClr val="C00000"/>
                </a:solidFill>
              </a:rPr>
              <a:t>, </a:t>
            </a:r>
            <a:r>
              <a:rPr lang="it-IT" b="1" dirty="0" err="1" smtClean="0">
                <a:solidFill>
                  <a:srgbClr val="C00000"/>
                </a:solidFill>
              </a:rPr>
              <a:t>infrastructure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automation</a:t>
            </a:r>
            <a:r>
              <a:rPr lang="it-IT" b="1" dirty="0" smtClean="0">
                <a:solidFill>
                  <a:srgbClr val="C00000"/>
                </a:solidFill>
              </a:rPr>
              <a:t>, small </a:t>
            </a:r>
            <a:r>
              <a:rPr lang="it-IT" b="1" dirty="0" err="1" smtClean="0">
                <a:solidFill>
                  <a:srgbClr val="C00000"/>
                </a:solidFill>
              </a:rPr>
              <a:t>autonomous</a:t>
            </a:r>
            <a:r>
              <a:rPr lang="it-IT" b="1" dirty="0" smtClean="0">
                <a:solidFill>
                  <a:srgbClr val="C00000"/>
                </a:solidFill>
              </a:rPr>
              <a:t> teams, </a:t>
            </a:r>
            <a:r>
              <a:rPr lang="it-IT" b="1" dirty="0" err="1" smtClean="0">
                <a:solidFill>
                  <a:srgbClr val="C00000"/>
                </a:solidFill>
              </a:rPr>
              <a:t>systems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at</a:t>
            </a:r>
            <a:r>
              <a:rPr lang="it-IT" b="1" dirty="0" smtClean="0">
                <a:solidFill>
                  <a:srgbClr val="C00000"/>
                </a:solidFill>
              </a:rPr>
              <a:t> scale</a:t>
            </a:r>
            <a:r>
              <a:rPr lang="it-IT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Microservices</a:t>
            </a:r>
            <a:r>
              <a:rPr lang="it-IT" sz="1600" dirty="0"/>
              <a:t> </a:t>
            </a:r>
            <a:r>
              <a:rPr lang="en-US" sz="1600" dirty="0" smtClean="0"/>
              <a:t>improve</a:t>
            </a:r>
            <a:r>
              <a:rPr lang="en-US" sz="1600" dirty="0"/>
              <a:t> </a:t>
            </a:r>
            <a:r>
              <a:rPr lang="en-US" sz="1600" dirty="0">
                <a:hlinkClick r:id="rId8" tooltip="Modular programming"/>
              </a:rPr>
              <a:t>modularity</a:t>
            </a:r>
            <a:r>
              <a:rPr lang="en-US" sz="1600" dirty="0"/>
              <a:t> and makes the application easier to understand, develop and test. It also parallelizes </a:t>
            </a:r>
            <a:r>
              <a:rPr lang="en-US" sz="1600" dirty="0">
                <a:hlinkClick r:id="rId9" tooltip="Development (software) (page does not exist)"/>
              </a:rPr>
              <a:t>development</a:t>
            </a:r>
            <a:r>
              <a:rPr lang="en-US" sz="1600" dirty="0"/>
              <a:t> by enabling small autonomous teams to develop, </a:t>
            </a:r>
            <a:r>
              <a:rPr lang="en-US" sz="1600" dirty="0">
                <a:hlinkClick r:id="rId10" tooltip="Deployment (software) (page does not exist)"/>
              </a:rPr>
              <a:t>deploy</a:t>
            </a:r>
            <a:r>
              <a:rPr lang="en-US" sz="1600" dirty="0"/>
              <a:t> and scale their respective services </a:t>
            </a:r>
            <a:r>
              <a:rPr lang="en-US" sz="1600" dirty="0" err="1" smtClean="0"/>
              <a:t>independently.It</a:t>
            </a:r>
            <a:r>
              <a:rPr lang="en-US" sz="1600" dirty="0" smtClean="0"/>
              <a:t> </a:t>
            </a:r>
            <a:r>
              <a:rPr lang="en-US" sz="1600" dirty="0"/>
              <a:t>also allows the architecture of an individual service to emerge through </a:t>
            </a:r>
            <a:r>
              <a:rPr lang="en-US" sz="1600" dirty="0" smtClean="0"/>
              <a:t>continuous</a:t>
            </a:r>
            <a:r>
              <a:rPr lang="en-US" sz="1600" dirty="0"/>
              <a:t> </a:t>
            </a:r>
            <a:r>
              <a:rPr lang="en-US" sz="1600" dirty="0" smtClean="0">
                <a:hlinkClick r:id="rId11" tooltip="Refactoring"/>
              </a:rPr>
              <a:t>refactoring</a:t>
            </a:r>
            <a:r>
              <a:rPr lang="en-US" sz="1600" dirty="0" smtClean="0"/>
              <a:t>.</a:t>
            </a:r>
            <a:r>
              <a:rPr lang="en-US" sz="1600" baseline="30000" dirty="0"/>
              <a:t> </a:t>
            </a:r>
            <a:r>
              <a:rPr lang="en-US" sz="1600" dirty="0" err="1" smtClean="0"/>
              <a:t>Microservices</a:t>
            </a:r>
            <a:r>
              <a:rPr lang="en-US" sz="1600" dirty="0" smtClean="0"/>
              <a:t>-based </a:t>
            </a:r>
            <a:r>
              <a:rPr lang="en-US" sz="1600" dirty="0"/>
              <a:t>architectures enable </a:t>
            </a:r>
            <a:r>
              <a:rPr lang="en-US" sz="1600" dirty="0">
                <a:hlinkClick r:id="rId12" tooltip="Continuous delivery"/>
              </a:rPr>
              <a:t>continuous delivery</a:t>
            </a:r>
            <a:r>
              <a:rPr lang="en-US" sz="1600" dirty="0"/>
              <a:t> 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4203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SISTEMA BLS </a:t>
            </a:r>
            <a:r>
              <a:rPr lang="it-IT" dirty="0" smtClean="0"/>
              <a:t>(IOT </a:t>
            </a:r>
            <a:r>
              <a:rPr lang="it-IT" dirty="0" err="1" smtClean="0"/>
              <a:t>minimal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it-IT" dirty="0" smtClean="0"/>
              <a:t>DOPO avere costruito il sistema:</a:t>
            </a:r>
          </a:p>
          <a:p>
            <a:pPr lvl="1"/>
            <a:r>
              <a:rPr lang="it-IT" dirty="0" smtClean="0"/>
              <a:t>Cosa è un LED?  Cosa è un BUTTON?</a:t>
            </a:r>
          </a:p>
          <a:p>
            <a:pPr lvl="1"/>
            <a:r>
              <a:rPr lang="it-IT" dirty="0" smtClean="0"/>
              <a:t>Cosa fa il sistema?</a:t>
            </a:r>
          </a:p>
          <a:p>
            <a:pPr lvl="1"/>
            <a:r>
              <a:rPr lang="it-IT" dirty="0" smtClean="0"/>
              <a:t>Come fa un utente a sapere quello che fa?</a:t>
            </a:r>
          </a:p>
          <a:p>
            <a:pPr lvl="1"/>
            <a:endParaRPr lang="it-IT" dirty="0"/>
          </a:p>
          <a:p>
            <a:pPr lvl="1"/>
            <a:r>
              <a:rPr lang="it-IT" dirty="0">
                <a:solidFill>
                  <a:srgbClr val="C00000"/>
                </a:solidFill>
              </a:rPr>
              <a:t>IL PATTERN MVC</a:t>
            </a:r>
          </a:p>
          <a:p>
            <a:pPr lvl="1"/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016" y="3861048"/>
            <a:ext cx="2418796" cy="1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22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30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25</a:t>
            </a:fld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1014" y="486217"/>
            <a:ext cx="2579134" cy="369332"/>
            <a:chOff x="179512" y="4143605"/>
            <a:chExt cx="2579134" cy="369332"/>
          </a:xfrm>
        </p:grpSpPr>
        <p:sp>
          <p:nvSpPr>
            <p:cNvPr id="7" name="CasellaDiTesto 6"/>
            <p:cNvSpPr txBox="1"/>
            <p:nvPr/>
          </p:nvSpPr>
          <p:spPr>
            <a:xfrm>
              <a:off x="179512" y="4143605"/>
              <a:ext cx="158979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Domain </a:t>
              </a:r>
              <a:r>
                <a:rPr lang="it-IT" dirty="0" err="1" smtClean="0"/>
                <a:t>events</a:t>
              </a:r>
              <a:endParaRPr lang="en-US" dirty="0"/>
            </a:p>
          </p:txBody>
        </p:sp>
        <p:grpSp>
          <p:nvGrpSpPr>
            <p:cNvPr id="8" name="Gruppo 7"/>
            <p:cNvGrpSpPr/>
            <p:nvPr/>
          </p:nvGrpSpPr>
          <p:grpSpPr>
            <a:xfrm flipH="1">
              <a:off x="1969822" y="4240837"/>
              <a:ext cx="788824" cy="272100"/>
              <a:chOff x="5133975" y="5295900"/>
              <a:chExt cx="342900" cy="238125"/>
            </a:xfrm>
          </p:grpSpPr>
          <p:sp>
            <p:nvSpPr>
              <p:cNvPr id="9" name="Figura a mano libera 8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Figura a mano libera 9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Figura a mano libera 10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2" name="Gruppo 11"/>
          <p:cNvGrpSpPr/>
          <p:nvPr/>
        </p:nvGrpSpPr>
        <p:grpSpPr>
          <a:xfrm>
            <a:off x="387474" y="836712"/>
            <a:ext cx="8636350" cy="2549831"/>
            <a:chOff x="189637" y="4056171"/>
            <a:chExt cx="8636350" cy="2549831"/>
          </a:xfrm>
        </p:grpSpPr>
        <p:grpSp>
          <p:nvGrpSpPr>
            <p:cNvPr id="13" name="Gruppo 12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7" name="Connettore 1 26"/>
              <p:cNvCxnSpPr>
                <a:stCxn id="28" idx="3"/>
                <a:endCxn id="31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asellaDiTesto 27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30" name="CasellaDiTesto 29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31" name="CasellaDiTesto 30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32" name="CasellaDiTesto 31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33" name="CasellaDiTesto 32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34" name="CasellaDiTesto 33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35" name="CasellaDiTesto 34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14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uppo 14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24" name="Figura a mano libera 23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Figura a mano libera 24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Figura a mano libera 25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6" name="Gruppo 15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21" name="Figura a mano libera 20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Figura a mano libera 22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7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ttore 2 17"/>
            <p:cNvCxnSpPr>
              <a:stCxn id="31" idx="3"/>
              <a:endCxn id="17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4 18"/>
            <p:cNvCxnSpPr>
              <a:stCxn id="29" idx="0"/>
              <a:endCxn id="31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6" name="Rettangolo 35"/>
          <p:cNvSpPr/>
          <p:nvPr/>
        </p:nvSpPr>
        <p:spPr>
          <a:xfrm>
            <a:off x="2411760" y="3573016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4535995" y="3573016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3393700" y="4077072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2438670" y="3520018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595845" y="3573016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42" name="Connettore 2 41"/>
          <p:cNvCxnSpPr/>
          <p:nvPr/>
        </p:nvCxnSpPr>
        <p:spPr>
          <a:xfrm>
            <a:off x="1762365" y="4581128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698827" y="4236189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>
            <a:off x="6674123" y="4735399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7351458" y="4380996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26</a:t>
            </a:fld>
            <a:endParaRPr lang="it-IT"/>
          </a:p>
        </p:txBody>
      </p:sp>
      <p:sp>
        <p:nvSpPr>
          <p:cNvPr id="7" name="AutoShape 2" descr="Alternat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780955" y="360714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ore </a:t>
            </a:r>
            <a:r>
              <a:rPr lang="en-GB" dirty="0"/>
              <a:t>components never violate the "only leave the process via a gateway" rule</a:t>
            </a:r>
            <a:r>
              <a:rPr lang="en-GB" dirty="0" smtClean="0"/>
              <a:t>.</a:t>
            </a:r>
          </a:p>
          <a:p>
            <a:r>
              <a:rPr lang="en-GB" dirty="0"/>
              <a:t>All out-of-process </a:t>
            </a:r>
            <a:r>
              <a:rPr lang="en-GB" dirty="0" smtClean="0"/>
              <a:t>access (including logging) must </a:t>
            </a:r>
            <a:r>
              <a:rPr lang="en-GB" dirty="0"/>
              <a:t>flow through a gateway.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50934" y="5138233"/>
            <a:ext cx="797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mplement </a:t>
            </a:r>
            <a:r>
              <a:rPr lang="en-GB" dirty="0"/>
              <a:t>inter-service gateways using </a:t>
            </a:r>
            <a:r>
              <a:rPr lang="en-GB" dirty="0" err="1">
                <a:hlinkClick r:id="rId2"/>
              </a:rPr>
              <a:t>ZeroMQ</a:t>
            </a:r>
            <a:r>
              <a:rPr lang="en-GB" dirty="0"/>
              <a:t> which is a messaging system </a:t>
            </a:r>
            <a:endParaRPr lang="en-GB" dirty="0" smtClean="0"/>
          </a:p>
          <a:p>
            <a:r>
              <a:rPr lang="en-GB" dirty="0" smtClean="0"/>
              <a:t>that </a:t>
            </a:r>
            <a:r>
              <a:rPr lang="en-GB" dirty="0"/>
              <a:t>can operate both in-memory and distributed.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theory, you could move a previously in-process service into its own </a:t>
            </a:r>
            <a:r>
              <a:rPr lang="en-GB" dirty="0" err="1"/>
              <a:t>microservice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/>
              <a:t>only minor changes to the </a:t>
            </a:r>
            <a:r>
              <a:rPr lang="en-GB" dirty="0" err="1"/>
              <a:t>ZeroMQ</a:t>
            </a:r>
            <a:r>
              <a:rPr lang="en-GB" dirty="0"/>
              <a:t> configuration.</a:t>
            </a:r>
            <a:endParaRPr lang="en-GB" dirty="0"/>
          </a:p>
        </p:txBody>
      </p:sp>
      <p:sp>
        <p:nvSpPr>
          <p:cNvPr id="10" name="Rettangolo 9"/>
          <p:cNvSpPr/>
          <p:nvPr/>
        </p:nvSpPr>
        <p:spPr>
          <a:xfrm>
            <a:off x="812936" y="315765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https://dzone.com/articles/hexagonal-architecture-it-works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80955" y="4211421"/>
            <a:ext cx="709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Simplifying testing is the primary benefit with the ability to swap out </a:t>
            </a:r>
            <a:r>
              <a:rPr lang="en-GB" dirty="0" smtClean="0"/>
              <a:t>both</a:t>
            </a:r>
          </a:p>
          <a:p>
            <a:r>
              <a:rPr lang="en-GB" dirty="0" smtClean="0"/>
              <a:t>inbound </a:t>
            </a:r>
            <a:r>
              <a:rPr lang="en-GB" dirty="0"/>
              <a:t>and outbound integration points a close second.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334063" y="476672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4458298" y="476672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316003" y="98072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2360973" y="423674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18148" y="476672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1684668" y="1484784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21130" y="1139845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6596426" y="1639055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7273761" y="1284652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8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27</a:t>
            </a:fld>
            <a:endParaRPr lang="it-IT"/>
          </a:p>
        </p:txBody>
      </p:sp>
      <p:pic>
        <p:nvPicPr>
          <p:cNvPr id="6146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7" y="2204864"/>
            <a:ext cx="4749422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79256" y="764704"/>
            <a:ext cx="6641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cycle of </a:t>
            </a:r>
            <a:r>
              <a:rPr lang="en-US" sz="2000" b="1" dirty="0">
                <a:solidFill>
                  <a:srgbClr val="C00000"/>
                </a:solidFill>
              </a:rPr>
              <a:t>Observation =&gt; Information =&gt; Actuation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creates </a:t>
            </a:r>
            <a:r>
              <a:rPr lang="en-US" sz="2000" dirty="0"/>
              <a:t>a </a:t>
            </a:r>
            <a:r>
              <a:rPr lang="en-US" sz="2000" i="1" dirty="0"/>
              <a:t>feedback control loop</a:t>
            </a:r>
            <a:r>
              <a:rPr lang="en-US" sz="2000" dirty="0"/>
              <a:t> where the observed </a:t>
            </a:r>
            <a:endParaRPr lang="en-US" sz="2000" dirty="0" smtClean="0"/>
          </a:p>
          <a:p>
            <a:r>
              <a:rPr lang="en-US" sz="2000" dirty="0" smtClean="0"/>
              <a:t>property </a:t>
            </a:r>
            <a:r>
              <a:rPr lang="en-US" sz="2000" dirty="0"/>
              <a:t>is controlled in a system known as a </a:t>
            </a:r>
            <a:r>
              <a:rPr lang="en-US" sz="2000" i="1" dirty="0"/>
              <a:t>closed loop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Rettangolo 4"/>
          <p:cNvSpPr/>
          <p:nvPr/>
        </p:nvSpPr>
        <p:spPr>
          <a:xfrm>
            <a:off x="5287561" y="4725144"/>
            <a:ext cx="3312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A</a:t>
            </a:r>
            <a:r>
              <a:rPr lang="en-US" sz="2400" b="1" i="1" dirty="0" smtClean="0">
                <a:solidFill>
                  <a:srgbClr val="C00000"/>
                </a:solidFill>
              </a:rPr>
              <a:t>utonomic feedback loops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involve only software making decisions. </a:t>
            </a:r>
            <a:r>
              <a:rPr lang="en-US" sz="1600" dirty="0" smtClean="0"/>
              <a:t>An example of this is a motion sensor turning on a light.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5205861" y="1897343"/>
            <a:ext cx="34757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b="1" i="1" dirty="0" smtClean="0">
                <a:solidFill>
                  <a:srgbClr val="C00000"/>
                </a:solidFill>
              </a:rPr>
              <a:t>ybernetic </a:t>
            </a:r>
            <a:r>
              <a:rPr lang="en-US" sz="2400" b="1" i="1" dirty="0">
                <a:solidFill>
                  <a:srgbClr val="C00000"/>
                </a:solidFill>
              </a:rPr>
              <a:t>feedback loops</a:t>
            </a:r>
            <a:r>
              <a:rPr lang="en-US" sz="2400" dirty="0"/>
              <a:t>, which involve a person in the loop participating in making decisions. </a:t>
            </a:r>
            <a:r>
              <a:rPr lang="en-US" sz="1600" dirty="0" smtClean="0"/>
              <a:t>For example</a:t>
            </a:r>
            <a:r>
              <a:rPr lang="en-US" sz="1600" dirty="0"/>
              <a:t>, the person in the cybernetic loop is updating settings of an autonomic loop controller.</a:t>
            </a:r>
          </a:p>
        </p:txBody>
      </p:sp>
      <p:sp>
        <p:nvSpPr>
          <p:cNvPr id="9" name="Rettangolo 8"/>
          <p:cNvSpPr/>
          <p:nvPr/>
        </p:nvSpPr>
        <p:spPr>
          <a:xfrm>
            <a:off x="3991904" y="50683"/>
            <a:ext cx="517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0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497642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Req2: accedere a un Led via web/REST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35671" y="2276872"/>
            <a:ext cx="8656809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Definiamo il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osservabile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Inseriamo 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/>
              <a:t> </a:t>
            </a:r>
            <a:r>
              <a:rPr lang="it-IT" sz="2400" dirty="0" smtClean="0"/>
              <a:t> entro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-server (</a:t>
            </a:r>
            <a:r>
              <a:rPr lang="it-IT" sz="2400" dirty="0" err="1" smtClean="0"/>
              <a:t>port</a:t>
            </a:r>
            <a:r>
              <a:rPr lang="it-IT" sz="2400" dirty="0" smtClean="0"/>
              <a:t> 5683)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usa come </a:t>
            </a:r>
            <a:r>
              <a:rPr lang="it-IT" sz="2400" dirty="0" err="1" smtClean="0"/>
              <a:t>observer</a:t>
            </a:r>
            <a:r>
              <a:rPr lang="it-IT" sz="2400" dirty="0" smtClean="0"/>
              <a:t> il </a:t>
            </a:r>
            <a:r>
              <a:rPr lang="en-GB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già</a:t>
            </a:r>
            <a:r>
              <a:rPr lang="en-GB" sz="2400" dirty="0" smtClean="0"/>
              <a:t> </a:t>
            </a:r>
            <a:r>
              <a:rPr lang="en-GB" sz="2400" dirty="0" err="1" smtClean="0"/>
              <a:t>definito</a:t>
            </a:r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Accediamo alla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attraverso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-client osservatore </a:t>
            </a:r>
            <a:r>
              <a:rPr lang="it-IT" sz="2400" dirty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CoapLedObserverClient</a:t>
            </a:r>
            <a:r>
              <a:rPr lang="it-IT" sz="2400" dirty="0" smtClean="0"/>
              <a:t>) che invia GET e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Modifichiamo il </a:t>
            </a:r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attraverso</a:t>
            </a:r>
            <a:r>
              <a:rPr lang="en-GB" sz="2400" dirty="0" smtClean="0"/>
              <a:t> un sotto-</a:t>
            </a:r>
            <a:r>
              <a:rPr lang="en-GB" sz="2400" dirty="0" err="1" smtClean="0"/>
              <a:t>sistema</a:t>
            </a:r>
            <a:r>
              <a:rPr lang="en-GB" sz="2400" dirty="0" smtClean="0"/>
              <a:t>. Le </a:t>
            </a:r>
            <a:r>
              <a:rPr lang="en-GB" sz="2400" dirty="0" err="1" smtClean="0"/>
              <a:t>modifiche</a:t>
            </a:r>
            <a:r>
              <a:rPr lang="en-GB" sz="2400" dirty="0" smtClean="0"/>
              <a:t> </a:t>
            </a:r>
            <a:r>
              <a:rPr lang="en-GB" sz="2400" dirty="0" err="1" smtClean="0"/>
              <a:t>verranno</a:t>
            </a:r>
            <a:r>
              <a:rPr lang="en-GB" sz="2400" dirty="0" smtClean="0"/>
              <a:t> </a:t>
            </a:r>
            <a:r>
              <a:rPr lang="en-GB" sz="2400" dirty="0" err="1" smtClean="0"/>
              <a:t>osservate</a:t>
            </a:r>
            <a:r>
              <a:rPr lang="en-GB" sz="2400" dirty="0" smtClean="0"/>
              <a:t> </a:t>
            </a:r>
            <a:r>
              <a:rPr lang="en-GB" sz="2400" dirty="0" err="1" smtClean="0"/>
              <a:t>dalla</a:t>
            </a:r>
            <a:r>
              <a:rPr lang="en-GB" sz="2400" dirty="0" smtClean="0"/>
              <a:t>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che aggiorna tutti i client osservatori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Osserviamo le modifiche della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lato client</a:t>
            </a:r>
            <a:endParaRPr lang="en-GB" sz="2400" dirty="0"/>
          </a:p>
        </p:txBody>
      </p:sp>
      <p:sp>
        <p:nvSpPr>
          <p:cNvPr id="6" name="Rettangolo 5"/>
          <p:cNvSpPr/>
          <p:nvPr/>
        </p:nvSpPr>
        <p:spPr>
          <a:xfrm>
            <a:off x="235670" y="1412776"/>
            <a:ext cx="8440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REST</a:t>
            </a:r>
            <a:r>
              <a:rPr lang="en-GB" sz="2400" dirty="0" smtClean="0"/>
              <a:t> = </a:t>
            </a:r>
            <a:r>
              <a:rPr lang="en-GB" sz="2400" b="1" dirty="0" err="1" smtClean="0">
                <a:solidFill>
                  <a:srgbClr val="C00000"/>
                </a:solidFill>
              </a:rPr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>
                <a:solidFill>
                  <a:srgbClr val="C00000"/>
                </a:solidFill>
              </a:rPr>
              <a:t>S</a:t>
            </a:r>
            <a:r>
              <a:rPr lang="en-GB" sz="2400" dirty="0"/>
              <a:t>tate </a:t>
            </a:r>
            <a:r>
              <a:rPr lang="en-GB" sz="2400" b="1" dirty="0" smtClean="0">
                <a:solidFill>
                  <a:srgbClr val="C00000"/>
                </a:solidFill>
              </a:rPr>
              <a:t>T</a:t>
            </a:r>
            <a:r>
              <a:rPr lang="en-GB" sz="2400" dirty="0" smtClean="0"/>
              <a:t>ransfer: is </a:t>
            </a:r>
            <a:r>
              <a:rPr lang="en-GB" sz="2400" dirty="0"/>
              <a:t>an </a:t>
            </a:r>
            <a:r>
              <a:rPr lang="en-GB" sz="2400" i="1" dirty="0"/>
              <a:t>architectural style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54951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Californium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CoAP</a:t>
            </a:r>
            <a:r>
              <a:rPr lang="en-GB" sz="2400" dirty="0"/>
              <a:t> server hosts a tree of Resources </a:t>
            </a:r>
            <a:r>
              <a:rPr lang="en-GB" sz="1800" dirty="0"/>
              <a:t>which are exposed to clients by means of one or more </a:t>
            </a:r>
            <a:r>
              <a:rPr lang="en-GB" sz="1800" dirty="0" smtClean="0"/>
              <a:t>Endpoints which </a:t>
            </a:r>
            <a:r>
              <a:rPr lang="en-GB" sz="1800" dirty="0"/>
              <a:t>are bound to a network interface</a:t>
            </a:r>
            <a:r>
              <a:rPr lang="en-GB" sz="1800" dirty="0" smtClean="0"/>
              <a:t>.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C00000"/>
                </a:solidFill>
              </a:rPr>
              <a:t>CoapResource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/>
              <a:t>is a basic implementation of a resource. </a:t>
            </a:r>
            <a:endParaRPr lang="en-GB" sz="2400" dirty="0" smtClean="0"/>
          </a:p>
          <a:p>
            <a:r>
              <a:rPr lang="en-GB" sz="2400" dirty="0" err="1"/>
              <a:t>CoapResource</a:t>
            </a:r>
            <a:r>
              <a:rPr lang="en-GB" sz="2400" dirty="0"/>
              <a:t> uses four distinct methods to handle requests: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handleGET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handlePUT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handleDELETE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en-GB" sz="2400" dirty="0"/>
              <a:t>Each resource is allowed to </a:t>
            </a:r>
            <a:r>
              <a:rPr lang="en-GB" sz="2400" dirty="0" smtClean="0"/>
              <a:t>define </a:t>
            </a:r>
            <a:r>
              <a:rPr lang="en-GB" sz="2400" dirty="0"/>
              <a:t>its own </a:t>
            </a:r>
            <a:r>
              <a:rPr lang="en-GB" sz="2400" dirty="0">
                <a:solidFill>
                  <a:srgbClr val="0070C0"/>
                </a:solidFill>
              </a:rPr>
              <a:t>executor</a:t>
            </a:r>
            <a:r>
              <a:rPr lang="en-GB" sz="2400" dirty="0" smtClean="0"/>
              <a:t>.</a:t>
            </a:r>
          </a:p>
          <a:p>
            <a:r>
              <a:rPr lang="en-GB" sz="2400" dirty="0" err="1"/>
              <a:t>CoapResource</a:t>
            </a:r>
            <a:r>
              <a:rPr lang="en-GB" sz="2400" dirty="0"/>
              <a:t> supports </a:t>
            </a:r>
            <a:r>
              <a:rPr lang="en-GB" sz="2400" dirty="0" err="1" smtClean="0"/>
              <a:t>CoAP’s</a:t>
            </a:r>
            <a:r>
              <a:rPr lang="en-GB" sz="2400" dirty="0" smtClean="0"/>
              <a:t> </a:t>
            </a:r>
            <a:r>
              <a:rPr lang="en-GB" sz="2400" i="1" dirty="0"/>
              <a:t>observe mechanism</a:t>
            </a:r>
            <a:r>
              <a:rPr lang="en-GB" sz="2400" dirty="0"/>
              <a:t>. Enable a </a:t>
            </a:r>
            <a:r>
              <a:rPr lang="en-GB" sz="2400" dirty="0" err="1"/>
              <a:t>CoapResource</a:t>
            </a:r>
            <a:r>
              <a:rPr lang="en-GB" sz="2400" dirty="0"/>
              <a:t> to be observable by a </a:t>
            </a:r>
            <a:r>
              <a:rPr lang="en-GB" sz="2400" dirty="0" err="1" smtClean="0"/>
              <a:t>CoAP</a:t>
            </a:r>
            <a:r>
              <a:rPr lang="en-GB" sz="2400" dirty="0"/>
              <a:t> </a:t>
            </a:r>
            <a:r>
              <a:rPr lang="en-GB" sz="2400" dirty="0" smtClean="0"/>
              <a:t>client </a:t>
            </a:r>
            <a:r>
              <a:rPr lang="en-GB" sz="2400" dirty="0"/>
              <a:t>by marking it as observable with </a:t>
            </a:r>
            <a:r>
              <a:rPr lang="en-GB" sz="2400" b="1" dirty="0" err="1" smtClean="0">
                <a:solidFill>
                  <a:srgbClr val="0070C0"/>
                </a:solidFill>
              </a:rPr>
              <a:t>setObservable</a:t>
            </a:r>
            <a:r>
              <a:rPr lang="en-GB" sz="2400" b="1" dirty="0" smtClean="0">
                <a:solidFill>
                  <a:srgbClr val="0070C0"/>
                </a:solidFill>
              </a:rPr>
              <a:t>(</a:t>
            </a:r>
            <a:r>
              <a:rPr lang="en-GB" sz="2400" b="1" dirty="0" err="1" smtClean="0">
                <a:solidFill>
                  <a:srgbClr val="0070C0"/>
                </a:solidFill>
              </a:rPr>
              <a:t>boolean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class </a:t>
            </a:r>
            <a:r>
              <a:rPr lang="en-GB" sz="2400" b="1" dirty="0" err="1">
                <a:solidFill>
                  <a:srgbClr val="0070C0"/>
                </a:solidFill>
              </a:rPr>
              <a:t>ResourceObserver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/>
              <a:t>has nothing to do with </a:t>
            </a:r>
            <a:r>
              <a:rPr lang="en-GB" sz="2400" dirty="0" err="1"/>
              <a:t>CoAP's</a:t>
            </a:r>
            <a:r>
              <a:rPr lang="en-GB" sz="2400" dirty="0"/>
              <a:t> observe mechanism but is an </a:t>
            </a:r>
            <a:r>
              <a:rPr lang="en-GB" sz="2400" dirty="0" smtClean="0"/>
              <a:t>implementation </a:t>
            </a:r>
            <a:r>
              <a:rPr lang="en-GB" sz="2400" dirty="0"/>
              <a:t>of the general observe-pattern.</a:t>
            </a:r>
            <a:endParaRPr lang="en-GB" sz="24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2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1/SE_Process.jpg/320px-SE_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74369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tangolo arrotondato 143"/>
          <p:cNvSpPr/>
          <p:nvPr/>
        </p:nvSpPr>
        <p:spPr>
          <a:xfrm>
            <a:off x="4589568" y="3672175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3906258" y="3554239"/>
            <a:ext cx="4115700" cy="14391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097351" y="2295742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7447948" y="32321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7463305" y="3600809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</p:cNvCxnSpPr>
          <p:nvPr/>
        </p:nvCxnSpPr>
        <p:spPr>
          <a:xfrm flipH="1">
            <a:off x="5997217" y="3164031"/>
            <a:ext cx="43925" cy="80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5610199" y="3231734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7093365" y="4358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99" name="Gruppo 98"/>
          <p:cNvGrpSpPr/>
          <p:nvPr/>
        </p:nvGrpSpPr>
        <p:grpSpPr>
          <a:xfrm>
            <a:off x="4997790" y="626611"/>
            <a:ext cx="2048093" cy="1669130"/>
            <a:chOff x="4997790" y="626611"/>
            <a:chExt cx="2048093" cy="1669130"/>
          </a:xfrm>
        </p:grpSpPr>
        <p:sp>
          <p:nvSpPr>
            <p:cNvPr id="59" name="Rettangolo arrotondato 58"/>
            <p:cNvSpPr/>
            <p:nvPr/>
          </p:nvSpPr>
          <p:spPr>
            <a:xfrm>
              <a:off x="5075564" y="626611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cxnSp>
          <p:nvCxnSpPr>
            <p:cNvPr id="23" name="Connettore 4 22"/>
            <p:cNvCxnSpPr>
              <a:stCxn id="96" idx="0"/>
              <a:endCxn id="59" idx="2"/>
            </p:cNvCxnSpPr>
            <p:nvPr/>
          </p:nvCxnSpPr>
          <p:spPr>
            <a:xfrm rot="5400000" flipH="1" flipV="1">
              <a:off x="5844857" y="1269939"/>
              <a:ext cx="353961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4 35"/>
            <p:cNvCxnSpPr>
              <a:stCxn id="96" idx="2"/>
              <a:endCxn id="82" idx="0"/>
            </p:cNvCxnSpPr>
            <p:nvPr/>
          </p:nvCxnSpPr>
          <p:spPr>
            <a:xfrm rot="16200000" flipH="1">
              <a:off x="5859106" y="2113705"/>
              <a:ext cx="344767" cy="193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olo isoscele 91"/>
            <p:cNvSpPr/>
            <p:nvPr/>
          </p:nvSpPr>
          <p:spPr>
            <a:xfrm>
              <a:off x="5966183" y="1092958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997790" y="1446919"/>
              <a:ext cx="2048093" cy="504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LedCoapResource</a:t>
              </a:r>
              <a:endParaRPr lang="it-IT" dirty="0"/>
            </a:p>
          </p:txBody>
        </p:sp>
      </p:grpSp>
      <p:sp>
        <p:nvSpPr>
          <p:cNvPr id="105" name="Ovale 104"/>
          <p:cNvSpPr/>
          <p:nvPr/>
        </p:nvSpPr>
        <p:spPr>
          <a:xfrm>
            <a:off x="117611" y="239353"/>
            <a:ext cx="1604188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CoapClient</a:t>
            </a:r>
            <a:endParaRPr lang="en-GB" sz="1400" dirty="0"/>
          </a:p>
        </p:txBody>
      </p:sp>
      <p:cxnSp>
        <p:nvCxnSpPr>
          <p:cNvPr id="93" name="Connettore 4 92"/>
          <p:cNvCxnSpPr>
            <a:stCxn id="105" idx="6"/>
            <a:endCxn id="101" idx="1"/>
          </p:cNvCxnSpPr>
          <p:nvPr/>
        </p:nvCxnSpPr>
        <p:spPr>
          <a:xfrm>
            <a:off x="1721799" y="676313"/>
            <a:ext cx="1269789" cy="524211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1391704" y="991605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19" name="Rettangolo 118"/>
          <p:cNvSpPr/>
          <p:nvPr/>
        </p:nvSpPr>
        <p:spPr>
          <a:xfrm>
            <a:off x="419482" y="5363584"/>
            <a:ext cx="18886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MainCoapBasicBls</a:t>
            </a:r>
            <a:endParaRPr lang="en-GB" dirty="0"/>
          </a:p>
        </p:txBody>
      </p:sp>
      <p:cxnSp>
        <p:nvCxnSpPr>
          <p:cNvPr id="111" name="Connettore 1 110"/>
          <p:cNvCxnSpPr/>
          <p:nvPr/>
        </p:nvCxnSpPr>
        <p:spPr>
          <a:xfrm flipH="1">
            <a:off x="2045747" y="239353"/>
            <a:ext cx="4717" cy="244756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po 131"/>
          <p:cNvGrpSpPr/>
          <p:nvPr/>
        </p:nvGrpSpPr>
        <p:grpSpPr>
          <a:xfrm>
            <a:off x="7672033" y="3901705"/>
            <a:ext cx="914400" cy="914400"/>
            <a:chOff x="7998922" y="2800130"/>
            <a:chExt cx="914400" cy="914400"/>
          </a:xfrm>
        </p:grpSpPr>
        <p:grpSp>
          <p:nvGrpSpPr>
            <p:cNvPr id="133" name="Gruppo 132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5" name="Nuvola 13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CasellaDiTesto 13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4" name="CasellaDiTesto 133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137" name="Rettangolo arrotondato 136"/>
          <p:cNvSpPr/>
          <p:nvPr/>
        </p:nvSpPr>
        <p:spPr>
          <a:xfrm>
            <a:off x="5142663" y="3973230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cxnSp>
        <p:nvCxnSpPr>
          <p:cNvPr id="120" name="Connettore 4 119"/>
          <p:cNvCxnSpPr>
            <a:stCxn id="137" idx="3"/>
            <a:endCxn id="135" idx="2"/>
          </p:cNvCxnSpPr>
          <p:nvPr/>
        </p:nvCxnSpPr>
        <p:spPr>
          <a:xfrm>
            <a:off x="6896630" y="4225258"/>
            <a:ext cx="778239" cy="1336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o 137"/>
          <p:cNvGrpSpPr/>
          <p:nvPr/>
        </p:nvGrpSpPr>
        <p:grpSpPr>
          <a:xfrm flipH="1">
            <a:off x="4236524" y="4042579"/>
            <a:ext cx="788824" cy="272100"/>
            <a:chOff x="346851" y="5561985"/>
            <a:chExt cx="788824" cy="272100"/>
          </a:xfrm>
        </p:grpSpPr>
        <p:sp>
          <p:nvSpPr>
            <p:cNvPr id="139" name="Figura a mano libera 138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0" name="Connettore 2 139"/>
            <p:cNvCxnSpPr>
              <a:stCxn id="139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ttangolo 140"/>
          <p:cNvSpPr/>
          <p:nvPr/>
        </p:nvSpPr>
        <p:spPr>
          <a:xfrm>
            <a:off x="4356398" y="4412278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7000007" y="651634"/>
            <a:ext cx="949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handleGet</a:t>
            </a:r>
            <a:endParaRPr lang="it-IT" sz="1400" dirty="0"/>
          </a:p>
          <a:p>
            <a:r>
              <a:rPr lang="it-IT" sz="1400" dirty="0" err="1"/>
              <a:t>handlePut</a:t>
            </a:r>
            <a:endParaRPr lang="it-IT" sz="1400" dirty="0"/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5" name="CasellaDiTesto 144"/>
          <p:cNvSpPr txBox="1"/>
          <p:nvPr/>
        </p:nvSpPr>
        <p:spPr>
          <a:xfrm>
            <a:off x="163248" y="2723902"/>
            <a:ext cx="4166077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from the network</a:t>
            </a:r>
          </a:p>
          <a:p>
            <a:r>
              <a:rPr lang="it-IT" dirty="0"/>
              <a:t> A </a:t>
            </a:r>
            <a:r>
              <a:rPr lang="it-IT" dirty="0" smtClean="0"/>
              <a:t>model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propagated</a:t>
            </a:r>
            <a:r>
              <a:rPr lang="it-IT" dirty="0" smtClean="0"/>
              <a:t> to </a:t>
            </a:r>
            <a:r>
              <a:rPr lang="it-IT" dirty="0" err="1" smtClean="0"/>
              <a:t>physical</a:t>
            </a:r>
            <a:endParaRPr lang="it-IT" dirty="0"/>
          </a:p>
        </p:txBody>
      </p:sp>
      <p:sp>
        <p:nvSpPr>
          <p:cNvPr id="124" name="Rettangolo 123"/>
          <p:cNvSpPr/>
          <p:nvPr/>
        </p:nvSpPr>
        <p:spPr>
          <a:xfrm>
            <a:off x="402036" y="2178313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455228" y="5058580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RestFul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142931" y="1514281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endParaRPr lang="en-GB" dirty="0"/>
          </a:p>
        </p:txBody>
      </p:sp>
      <p:sp>
        <p:nvSpPr>
          <p:cNvPr id="51" name="Rettangolo 50"/>
          <p:cNvSpPr/>
          <p:nvPr/>
        </p:nvSpPr>
        <p:spPr>
          <a:xfrm>
            <a:off x="402036" y="5981910"/>
            <a:ext cx="239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CoapLedObserverClient</a:t>
            </a:r>
            <a:endParaRPr lang="en-GB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5539336" y="277063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4931055" y="2659975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grpSp>
        <p:nvGrpSpPr>
          <p:cNvPr id="100" name="Gruppo 99"/>
          <p:cNvGrpSpPr/>
          <p:nvPr/>
        </p:nvGrpSpPr>
        <p:grpSpPr>
          <a:xfrm>
            <a:off x="2991588" y="494152"/>
            <a:ext cx="2223663" cy="1443758"/>
            <a:chOff x="2230903" y="501954"/>
            <a:chExt cx="2341097" cy="1270862"/>
          </a:xfrm>
        </p:grpSpPr>
        <p:sp>
          <p:nvSpPr>
            <p:cNvPr id="46" name="Ovale 45"/>
            <p:cNvSpPr/>
            <p:nvPr/>
          </p:nvSpPr>
          <p:spPr>
            <a:xfrm>
              <a:off x="2699792" y="501954"/>
              <a:ext cx="1872208" cy="12708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CoapServer</a:t>
              </a:r>
              <a:endParaRPr lang="en-GB" dirty="0"/>
            </a:p>
          </p:txBody>
        </p:sp>
        <p:cxnSp>
          <p:nvCxnSpPr>
            <p:cNvPr id="50" name="Connettore 2 49"/>
            <p:cNvCxnSpPr>
              <a:stCxn id="46" idx="7"/>
            </p:cNvCxnSpPr>
            <p:nvPr/>
          </p:nvCxnSpPr>
          <p:spPr>
            <a:xfrm flipH="1" flipV="1">
              <a:off x="4056241" y="579351"/>
              <a:ext cx="241580" cy="108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/>
            <p:cNvSpPr txBox="1"/>
            <p:nvPr/>
          </p:nvSpPr>
          <p:spPr>
            <a:xfrm>
              <a:off x="2230903" y="954458"/>
              <a:ext cx="601447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187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816877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public class </a:t>
            </a:r>
            <a:r>
              <a:rPr lang="en-GB" sz="2400" b="1" dirty="0" err="1" smtClean="0">
                <a:solidFill>
                  <a:srgbClr val="0070C0"/>
                </a:solidFill>
              </a:rPr>
              <a:t>LedCoapResource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1600" b="1" dirty="0" smtClean="0">
                <a:solidFill>
                  <a:srgbClr val="00B0F0"/>
                </a:solidFill>
              </a:rPr>
              <a:t>extends </a:t>
            </a:r>
            <a:r>
              <a:rPr lang="en-GB" sz="1600" b="1" dirty="0" err="1" smtClean="0">
                <a:solidFill>
                  <a:srgbClr val="00B0F0"/>
                </a:solidFill>
              </a:rPr>
              <a:t>CoapResource</a:t>
            </a:r>
            <a:r>
              <a:rPr lang="en-GB" sz="1600" b="1" dirty="0" smtClean="0">
                <a:solidFill>
                  <a:srgbClr val="00B0F0"/>
                </a:solidFill>
              </a:rPr>
              <a:t> </a:t>
            </a:r>
            <a:r>
              <a:rPr lang="en-GB" sz="1600" b="1" dirty="0"/>
              <a:t>implements </a:t>
            </a:r>
            <a:r>
              <a:rPr lang="en-GB" sz="1600" b="1" dirty="0" err="1" smtClean="0">
                <a:solidFill>
                  <a:srgbClr val="00B050"/>
                </a:solidFill>
              </a:rPr>
              <a:t>IObserver</a:t>
            </a:r>
            <a:r>
              <a:rPr lang="en-GB" sz="1600" b="1" dirty="0" smtClean="0"/>
              <a:t>{</a:t>
            </a:r>
          </a:p>
          <a:p>
            <a:r>
              <a:rPr lang="en-GB" b="1" dirty="0" err="1" smtClean="0">
                <a:solidFill>
                  <a:srgbClr val="C00000"/>
                </a:solidFill>
              </a:rPr>
              <a:t>privateILedObservable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ledModel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sz="1600" dirty="0" smtClean="0"/>
              <a:t>;</a:t>
            </a:r>
          </a:p>
          <a:p>
            <a:endParaRPr lang="en-GB" sz="1600" dirty="0" smtClean="0"/>
          </a:p>
          <a:p>
            <a:r>
              <a:rPr lang="en-GB" sz="1600" dirty="0" smtClean="0"/>
              <a:t>public </a:t>
            </a:r>
            <a:r>
              <a:rPr lang="en-GB" sz="1600" dirty="0" err="1" smtClean="0"/>
              <a:t>LedCoapResource</a:t>
            </a:r>
            <a:r>
              <a:rPr lang="en-GB" sz="1600" dirty="0" smtClean="0"/>
              <a:t>(String name, </a:t>
            </a:r>
            <a:r>
              <a:rPr lang="en-GB" sz="1600" dirty="0" err="1" smtClean="0"/>
              <a:t>ILedObservable</a:t>
            </a:r>
            <a:r>
              <a:rPr lang="en-GB" sz="1600" dirty="0" smtClean="0"/>
              <a:t> model ) {</a:t>
            </a:r>
          </a:p>
          <a:p>
            <a:r>
              <a:rPr lang="en-GB" sz="1600" dirty="0" smtClean="0"/>
              <a:t>	super(name);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ledModel</a:t>
            </a:r>
            <a:r>
              <a:rPr lang="en-GB" sz="1600" dirty="0" smtClean="0"/>
              <a:t> = model;</a:t>
            </a:r>
          </a:p>
          <a:p>
            <a:r>
              <a:rPr lang="en-GB" sz="1600" dirty="0" smtClean="0"/>
              <a:t>}</a:t>
            </a:r>
          </a:p>
          <a:p>
            <a:r>
              <a:rPr lang="en-GB" sz="1600" dirty="0" smtClean="0"/>
              <a:t>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void </a:t>
            </a:r>
            <a:r>
              <a:rPr lang="en-GB" b="1" dirty="0" err="1" smtClean="0">
                <a:solidFill>
                  <a:srgbClr val="00B0F0"/>
                </a:solidFill>
              </a:rPr>
              <a:t>handleGET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 </a:t>
            </a:r>
            <a:r>
              <a:rPr lang="en-GB" sz="1600" dirty="0" err="1" smtClean="0"/>
              <a:t>ResponseCode.</a:t>
            </a:r>
            <a:r>
              <a:rPr lang="en-GB" sz="1600" i="1" dirty="0" err="1" smtClean="0"/>
              <a:t>CONTENT</a:t>
            </a:r>
            <a:r>
              <a:rPr lang="en-GB" sz="1600" i="1" dirty="0" smtClean="0"/>
              <a:t>, </a:t>
            </a:r>
            <a:r>
              <a:rPr lang="en-GB" sz="1600" i="1" dirty="0" err="1" smtClean="0"/>
              <a:t>getValue</a:t>
            </a:r>
            <a:r>
              <a:rPr lang="en-GB" sz="1600" i="1" dirty="0" smtClean="0"/>
              <a:t>(), </a:t>
            </a:r>
            <a:r>
              <a:rPr lang="en-GB" sz="1600" i="1" dirty="0" err="1" smtClean="0"/>
              <a:t>MediaTypeRegistry.TEXT_PLAIN</a:t>
            </a:r>
            <a:r>
              <a:rPr lang="en-GB" sz="1600" i="1" dirty="0" smtClean="0"/>
              <a:t>) 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 void </a:t>
            </a:r>
            <a:r>
              <a:rPr lang="en-GB" b="1" dirty="0" err="1" smtClean="0">
                <a:solidFill>
                  <a:srgbClr val="00B0F0"/>
                </a:solidFill>
              </a:rPr>
              <a:t>handlePUT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try {</a:t>
            </a:r>
          </a:p>
          <a:p>
            <a:r>
              <a:rPr lang="en-GB" sz="1600" dirty="0" smtClean="0"/>
              <a:t>        String value = </a:t>
            </a:r>
            <a:r>
              <a:rPr lang="en-GB" sz="1600" dirty="0" err="1" smtClean="0"/>
              <a:t>exchange.getRequestText</a:t>
            </a:r>
            <a:r>
              <a:rPr lang="en-GB" sz="1600" dirty="0" smtClean="0"/>
              <a:t>();//new String(</a:t>
            </a:r>
            <a:r>
              <a:rPr lang="en-GB" sz="1600" u="sng" dirty="0" smtClean="0"/>
              <a:t>payload, "UTF-8"); </a:t>
            </a:r>
          </a:p>
          <a:p>
            <a:r>
              <a:rPr lang="en-GB" sz="1600" dirty="0" smtClean="0"/>
              <a:t>            if( </a:t>
            </a:r>
            <a:r>
              <a:rPr lang="en-GB" sz="1600" dirty="0" err="1" smtClean="0"/>
              <a:t>value.equals</a:t>
            </a:r>
            <a:r>
              <a:rPr lang="en-GB" sz="1600" dirty="0" smtClean="0"/>
              <a:t>("switch"))  </a:t>
            </a:r>
            <a:r>
              <a:rPr lang="en-GB" sz="1600" dirty="0" err="1" smtClean="0"/>
              <a:t>switchValue</a:t>
            </a:r>
            <a:r>
              <a:rPr lang="en-GB" sz="1600" dirty="0" smtClean="0"/>
              <a:t>();   else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(value);</a:t>
            </a:r>
          </a:p>
          <a:p>
            <a:r>
              <a:rPr lang="en-GB" sz="1600" dirty="0" smtClean="0"/>
              <a:t>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CHANGED,  value);</a:t>
            </a:r>
          </a:p>
          <a:p>
            <a:r>
              <a:rPr lang="en-GB" sz="1600" dirty="0" smtClean="0"/>
              <a:t>        } catch (Exception e) {</a:t>
            </a:r>
          </a:p>
          <a:p>
            <a:r>
              <a:rPr lang="en-GB" sz="1600" dirty="0" smtClean="0"/>
              <a:t>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BAD_REQUEST, "Invalid String");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76148" y="5085184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protected 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if( </a:t>
            </a:r>
            <a:r>
              <a:rPr lang="en-GB" sz="1600" b="1" dirty="0" err="1"/>
              <a:t>v.equals</a:t>
            </a:r>
            <a:r>
              <a:rPr lang="en-GB" sz="1600" b="1" dirty="0"/>
              <a:t>("true")) </a:t>
            </a:r>
            <a:r>
              <a:rPr lang="en-GB" sz="1600" b="1" dirty="0" err="1">
                <a:solidFill>
                  <a:srgbClr val="C00000"/>
                </a:solidFill>
              </a:rPr>
              <a:t>ledModel.turnOn</a:t>
            </a:r>
            <a:r>
              <a:rPr lang="en-GB" sz="1600" b="1" dirty="0"/>
              <a:t>();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else </a:t>
            </a:r>
            <a:r>
              <a:rPr lang="en-GB" sz="1600" b="1" dirty="0" err="1">
                <a:solidFill>
                  <a:srgbClr val="C00000"/>
                </a:solidFill>
              </a:rPr>
              <a:t>ledModel.turnOff</a:t>
            </a:r>
            <a:r>
              <a:rPr lang="en-GB" sz="1600" b="1" dirty="0">
                <a:solidFill>
                  <a:srgbClr val="C00000"/>
                </a:solidFill>
              </a:rPr>
              <a:t>(</a:t>
            </a:r>
            <a:r>
              <a:rPr lang="en-GB" sz="1600" b="1" dirty="0"/>
              <a:t>);</a:t>
            </a:r>
          </a:p>
          <a:p>
            <a:r>
              <a:rPr lang="en-GB" sz="1600" dirty="0" smtClean="0"/>
              <a:t>   </a:t>
            </a:r>
            <a:r>
              <a:rPr lang="en-GB" sz="1600" dirty="0" err="1" smtClean="0"/>
              <a:t>modelModified</a:t>
            </a:r>
            <a:r>
              <a:rPr lang="en-GB" sz="1600" dirty="0" smtClean="0"/>
              <a:t>(); </a:t>
            </a:r>
            <a:r>
              <a:rPr lang="en-GB" sz="1600" dirty="0"/>
              <a:t>// notify all observers</a:t>
            </a:r>
            <a:endParaRPr lang="en-GB" sz="1600" dirty="0" smtClean="0"/>
          </a:p>
          <a:p>
            <a:r>
              <a:rPr lang="en-GB" sz="1600" dirty="0" smtClean="0"/>
              <a:t> </a:t>
            </a:r>
            <a:r>
              <a:rPr lang="en-GB" sz="1600" dirty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236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35670" y="1691516"/>
            <a:ext cx="865680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/>
              <a:t>La disponibilità del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ci permette di </a:t>
            </a:r>
            <a:r>
              <a:rPr lang="it-IT" sz="2400" dirty="0"/>
              <a:t>definire una ‘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r>
              <a:rPr lang="it-IT" sz="2400" dirty="0"/>
              <a:t>’ accessibile via rete </a:t>
            </a:r>
            <a:r>
              <a:rPr lang="it-IT" sz="2400" dirty="0" smtClean="0"/>
              <a:t> (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MainCoapBasicLed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MainLedCoapOnRaspberry</a:t>
            </a:r>
            <a:r>
              <a:rPr lang="it-IT" sz="2400" dirty="0" smtClean="0"/>
              <a:t>) e</a:t>
            </a:r>
          </a:p>
          <a:p>
            <a:r>
              <a:rPr lang="it-IT" sz="2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di definire la business </a:t>
            </a:r>
            <a:r>
              <a:rPr lang="it-IT" sz="2400" dirty="0" err="1" smtClean="0"/>
              <a:t>logic</a:t>
            </a:r>
            <a:r>
              <a:rPr lang="it-IT" sz="2400" dirty="0" smtClean="0"/>
              <a:t> </a:t>
            </a:r>
            <a:r>
              <a:rPr lang="it-IT" sz="2400" dirty="0" err="1" smtClean="0"/>
              <a:t>cone</a:t>
            </a:r>
            <a:r>
              <a:rPr lang="it-IT" sz="2400" dirty="0" smtClean="0"/>
              <a:t> </a:t>
            </a:r>
            <a:r>
              <a:rPr lang="it-IT" sz="2400" dirty="0" err="1">
                <a:solidFill>
                  <a:srgbClr val="0070C0"/>
                </a:solidFill>
              </a:rPr>
              <a:t>CoAp</a:t>
            </a:r>
            <a:r>
              <a:rPr lang="it-IT" sz="2400" dirty="0">
                <a:solidFill>
                  <a:srgbClr val="0070C0"/>
                </a:solidFill>
              </a:rPr>
              <a:t>-client</a:t>
            </a:r>
            <a:r>
              <a:rPr lang="it-IT" sz="2400" dirty="0" smtClean="0"/>
              <a:t> del modello </a:t>
            </a:r>
            <a:r>
              <a:rPr lang="it-IT" sz="2800" dirty="0" smtClean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BlsApplicationLogicCoap</a:t>
            </a:r>
            <a:r>
              <a:rPr lang="it-IT" sz="2800" dirty="0" smtClean="0"/>
              <a:t>) </a:t>
            </a:r>
          </a:p>
          <a:p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d</a:t>
            </a:r>
            <a:r>
              <a:rPr lang="it-IT" sz="2400" dirty="0" smtClean="0"/>
              <a:t>i definire un </a:t>
            </a:r>
            <a:r>
              <a:rPr lang="it-IT" sz="2400" dirty="0" smtClean="0">
                <a:solidFill>
                  <a:srgbClr val="0070C0"/>
                </a:solidFill>
              </a:rPr>
              <a:t>server HTTP (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serverHttpToCoap.js</a:t>
            </a:r>
            <a:r>
              <a:rPr lang="it-IT" sz="2400" dirty="0" smtClean="0">
                <a:solidFill>
                  <a:srgbClr val="0070C0"/>
                </a:solidFill>
              </a:rPr>
              <a:t>) </a:t>
            </a:r>
            <a:r>
              <a:rPr lang="it-IT" sz="2400" dirty="0" smtClean="0"/>
              <a:t>che rende visibile via Web lo stato corrente della 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9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ttangolo arrotondato 1050"/>
          <p:cNvSpPr/>
          <p:nvPr/>
        </p:nvSpPr>
        <p:spPr>
          <a:xfrm>
            <a:off x="5591811" y="686620"/>
            <a:ext cx="2889316" cy="26703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33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7046805" y="1855704"/>
            <a:ext cx="27516" cy="8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sp>
        <p:nvSpPr>
          <p:cNvPr id="81" name="Rettangolo arrotondato 80"/>
          <p:cNvSpPr/>
          <p:nvPr/>
        </p:nvSpPr>
        <p:spPr>
          <a:xfrm>
            <a:off x="5964234" y="1351648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sp>
        <p:nvSpPr>
          <p:cNvPr id="82" name="Rettangolo arrotondato 81"/>
          <p:cNvSpPr/>
          <p:nvPr/>
        </p:nvSpPr>
        <p:spPr>
          <a:xfrm>
            <a:off x="6162317" y="931391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cxnSp>
        <p:nvCxnSpPr>
          <p:cNvPr id="85" name="Connettore 2 84"/>
          <p:cNvCxnSpPr>
            <a:stCxn id="73" idx="3"/>
            <a:endCxn id="81" idx="1"/>
          </p:cNvCxnSpPr>
          <p:nvPr/>
        </p:nvCxnSpPr>
        <p:spPr>
          <a:xfrm>
            <a:off x="5221079" y="1584277"/>
            <a:ext cx="743155" cy="19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91" name="CasellaDiTesto 90"/>
          <p:cNvSpPr txBox="1"/>
          <p:nvPr/>
        </p:nvSpPr>
        <p:spPr>
          <a:xfrm>
            <a:off x="5395123" y="1670619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177807" y="6018222"/>
            <a:ext cx="27041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MainLedCoapOnRaspberry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5473154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5939491" y="2728719"/>
            <a:ext cx="221462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5715440" y="2317453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5362307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4522238" y="4852338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2"/>
            <a:endCxn id="68" idx="1"/>
          </p:cNvCxnSpPr>
          <p:nvPr/>
        </p:nvCxnSpPr>
        <p:spPr>
          <a:xfrm rot="5400000">
            <a:off x="5050292" y="5276089"/>
            <a:ext cx="582545" cy="743155"/>
          </a:xfrm>
          <a:prstGeom prst="bentConnector4">
            <a:avLst>
              <a:gd name="adj1" fmla="val 28368"/>
              <a:gd name="adj2" fmla="val 130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ttore 1 1054"/>
          <p:cNvCxnSpPr/>
          <p:nvPr/>
        </p:nvCxnSpPr>
        <p:spPr>
          <a:xfrm flipH="1">
            <a:off x="5221079" y="1351648"/>
            <a:ext cx="494361" cy="70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1 167"/>
          <p:cNvCxnSpPr/>
          <p:nvPr/>
        </p:nvCxnSpPr>
        <p:spPr>
          <a:xfrm>
            <a:off x="5373479" y="1304350"/>
            <a:ext cx="341961" cy="757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1 171"/>
          <p:cNvCxnSpPr/>
          <p:nvPr/>
        </p:nvCxnSpPr>
        <p:spPr>
          <a:xfrm>
            <a:off x="5768510" y="379687"/>
            <a:ext cx="2969258" cy="3136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686911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7890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143" idx="1"/>
          </p:cNvCxnSpPr>
          <p:nvPr/>
        </p:nvCxnSpPr>
        <p:spPr>
          <a:xfrm>
            <a:off x="4126101" y="4897839"/>
            <a:ext cx="396137" cy="2065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190374" y="5581342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8304709" cy="830997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Req3: accedere a un Led mediante una pagina WEB e visualizzare</a:t>
            </a:r>
          </a:p>
          <a:p>
            <a:r>
              <a:rPr lang="it-IT" sz="2400" dirty="0">
                <a:solidFill>
                  <a:schemeClr val="tx1"/>
                </a:solidFill>
              </a:rPr>
              <a:t>l</a:t>
            </a:r>
            <a:r>
              <a:rPr lang="it-IT" sz="2400" dirty="0" smtClean="0">
                <a:solidFill>
                  <a:schemeClr val="tx1"/>
                </a:solidFill>
              </a:rPr>
              <a:t>o stato del Led nella pagina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9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35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2230844" y="1857716"/>
            <a:ext cx="2123541" cy="208071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1534145" y="3959846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641664" y="459298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241381" y="287460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sp>
        <p:nvSpPr>
          <p:cNvPr id="70" name="Ovale 69"/>
          <p:cNvSpPr/>
          <p:nvPr/>
        </p:nvSpPr>
        <p:spPr>
          <a:xfrm>
            <a:off x="5534314" y="2556623"/>
            <a:ext cx="2038273" cy="909186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serverHttpToCoap.js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6208561" y="2364316"/>
            <a:ext cx="62189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8080</a:t>
            </a:r>
            <a:endParaRPr lang="it-IT" dirty="0"/>
          </a:p>
        </p:txBody>
      </p: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202500" y="1801202"/>
            <a:ext cx="686344" cy="4015559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00108" y="522268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4882572" y="267539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it-IT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3222188" y="-927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588448" y="5357453"/>
            <a:ext cx="202375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</a:t>
            </a:r>
            <a:r>
              <a:rPr lang="it-IT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WebSockets</a:t>
            </a:r>
            <a:endParaRPr lang="it-I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65" y="523973"/>
            <a:ext cx="2504547" cy="186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ttangolo arrotondato 46"/>
          <p:cNvSpPr/>
          <p:nvPr/>
        </p:nvSpPr>
        <p:spPr>
          <a:xfrm>
            <a:off x="6972035" y="4529199"/>
            <a:ext cx="1633681" cy="7683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9" name="Connettore 4 48"/>
          <p:cNvCxnSpPr>
            <a:stCxn id="76" idx="3"/>
            <a:endCxn id="47" idx="1"/>
          </p:cNvCxnSpPr>
          <p:nvPr/>
        </p:nvCxnSpPr>
        <p:spPr>
          <a:xfrm>
            <a:off x="4534210" y="4826163"/>
            <a:ext cx="2437825" cy="87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70" idx="6"/>
            <a:endCxn id="47" idx="0"/>
          </p:cNvCxnSpPr>
          <p:nvPr/>
        </p:nvCxnSpPr>
        <p:spPr>
          <a:xfrm>
            <a:off x="7572587" y="3011216"/>
            <a:ext cx="216289" cy="1517983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243695" y="48902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7811671" y="32293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en-GB" dirty="0"/>
          </a:p>
        </p:txBody>
      </p:sp>
      <p:sp>
        <p:nvSpPr>
          <p:cNvPr id="68" name="Rettangolo 67"/>
          <p:cNvSpPr/>
          <p:nvPr/>
        </p:nvSpPr>
        <p:spPr>
          <a:xfrm>
            <a:off x="7142560" y="4526654"/>
            <a:ext cx="1206501" cy="257969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u</a:t>
            </a:r>
            <a:r>
              <a:rPr lang="en-GB" sz="1400" dirty="0" err="1" smtClean="0"/>
              <a:t>nibo</a:t>
            </a:r>
            <a:r>
              <a:rPr lang="en-GB" sz="1400" dirty="0" smtClean="0"/>
              <a:t>/bls18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311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226158"/>
            <a:ext cx="734481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MainCoapBasicLed</a:t>
            </a:r>
            <a:r>
              <a:rPr lang="en-GB" dirty="0" smtClean="0"/>
              <a:t>: </a:t>
            </a:r>
            <a:r>
              <a:rPr lang="en-GB" dirty="0" err="1" smtClean="0"/>
              <a:t>rende</a:t>
            </a:r>
            <a:r>
              <a:rPr lang="en-GB" dirty="0" smtClean="0"/>
              <a:t> </a:t>
            </a:r>
            <a:r>
              <a:rPr lang="en-GB" dirty="0" err="1" smtClean="0"/>
              <a:t>disponibile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Led come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 smtClean="0"/>
              <a:t>Coap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LedThing</a:t>
            </a:r>
            <a:r>
              <a:rPr lang="en-GB" dirty="0" smtClean="0"/>
              <a:t>) </a:t>
            </a:r>
            <a:r>
              <a:rPr lang="en-GB" dirty="0" err="1" smtClean="0"/>
              <a:t>inserendo</a:t>
            </a:r>
            <a:r>
              <a:rPr lang="en-GB" dirty="0" smtClean="0"/>
              <a:t> in un server </a:t>
            </a:r>
            <a:r>
              <a:rPr lang="en-GB" dirty="0" err="1" smtClean="0"/>
              <a:t>Coap</a:t>
            </a:r>
            <a:r>
              <a:rPr lang="en-GB" dirty="0" smtClean="0"/>
              <a:t> la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/>
              <a:t>LedCoapResource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MainCoapControlToLedRest</a:t>
            </a:r>
            <a:r>
              <a:rPr lang="en-GB" dirty="0" smtClean="0"/>
              <a:t>: </a:t>
            </a:r>
            <a:r>
              <a:rPr lang="en-GB" dirty="0" err="1" smtClean="0"/>
              <a:t>crea</a:t>
            </a:r>
            <a:r>
              <a:rPr lang="en-GB" dirty="0" smtClean="0"/>
              <a:t> un (sotto)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modifica</a:t>
            </a:r>
            <a:r>
              <a:rPr lang="en-GB" dirty="0" smtClean="0"/>
              <a:t>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un </a:t>
            </a:r>
            <a:r>
              <a:rPr lang="en-GB" dirty="0" err="1" smtClean="0"/>
              <a:t>ButtonGui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serverHttpToCoap.js</a:t>
            </a:r>
            <a:r>
              <a:rPr lang="en-GB" dirty="0" smtClean="0"/>
              <a:t>: </a:t>
            </a:r>
            <a:r>
              <a:rPr lang="en-GB" dirty="0" err="1" smtClean="0"/>
              <a:t>fornisce</a:t>
            </a:r>
            <a:r>
              <a:rPr lang="en-GB" dirty="0" smtClean="0"/>
              <a:t> un front-end web </a:t>
            </a:r>
            <a:r>
              <a:rPr lang="en-GB" dirty="0" err="1" smtClean="0"/>
              <a:t>alla</a:t>
            </a:r>
            <a:r>
              <a:rPr lang="en-GB" dirty="0" smtClean="0"/>
              <a:t>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che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all’utente pulsanti per modificare/ispezionare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una vista aggiornata del valore corrente della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WebSocket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4176463" cy="311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271571" y="2774729"/>
            <a:ext cx="4731388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LedCoapResource</a:t>
            </a:r>
            <a:r>
              <a:rPr lang="en-GB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Risponde alle richieste GET/PUT per </a:t>
            </a:r>
            <a:r>
              <a:rPr lang="it-IT" dirty="0" err="1" smtClean="0"/>
              <a:t>url</a:t>
            </a:r>
            <a:r>
              <a:rPr lang="it-IT" dirty="0" smtClean="0"/>
              <a:t>=/Led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smtClean="0"/>
              <a:t>lo </a:t>
            </a:r>
            <a:r>
              <a:rPr lang="en-GB" dirty="0" err="1" smtClean="0"/>
              <a:t>stato</a:t>
            </a:r>
            <a:r>
              <a:rPr lang="en-GB" dirty="0" smtClean="0"/>
              <a:t> del 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come  observer </a:t>
            </a:r>
            <a:r>
              <a:rPr lang="en-GB" dirty="0"/>
              <a:t>di </a:t>
            </a:r>
            <a:r>
              <a:rPr lang="en-GB" dirty="0" err="1" smtClean="0"/>
              <a:t>ledmodel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agisce come </a:t>
            </a:r>
            <a:r>
              <a:rPr lang="it-IT" dirty="0" err="1" smtClean="0"/>
              <a:t>observable</a:t>
            </a:r>
            <a:r>
              <a:rPr lang="it-IT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ai clienti </a:t>
            </a:r>
            <a:r>
              <a:rPr lang="it-IT" dirty="0" err="1" smtClean="0"/>
              <a:t>Coap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Pubblica via MQTT le modifiche di stato sulla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dirty="0" smtClean="0"/>
              <a:t> Queste sono ricevute dal server che aggiorna le pagine HTML via </a:t>
            </a:r>
            <a:r>
              <a:rPr lang="it-IT" dirty="0" err="1" smtClean="0"/>
              <a:t>WebSocket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98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‘THE MODEL’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82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tangolo 106"/>
          <p:cNvSpPr/>
          <p:nvPr/>
        </p:nvSpPr>
        <p:spPr>
          <a:xfrm>
            <a:off x="2161680" y="2204864"/>
            <a:ext cx="4009071" cy="3244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e 190"/>
          <p:cNvSpPr/>
          <p:nvPr/>
        </p:nvSpPr>
        <p:spPr>
          <a:xfrm>
            <a:off x="2771800" y="2775661"/>
            <a:ext cx="2429881" cy="2381531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6984131" y="3278118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Actuator</a:t>
            </a:r>
            <a:r>
              <a:rPr lang="it-IT" sz="1400" dirty="0" smtClean="0"/>
              <a:t> 1</a:t>
            </a:r>
            <a:endParaRPr lang="en-GB" sz="1400" dirty="0"/>
          </a:p>
        </p:txBody>
      </p:sp>
      <p:sp>
        <p:nvSpPr>
          <p:cNvPr id="5" name="Rettangolo 4"/>
          <p:cNvSpPr/>
          <p:nvPr/>
        </p:nvSpPr>
        <p:spPr>
          <a:xfrm>
            <a:off x="6984131" y="4402467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Actuator</a:t>
            </a:r>
            <a:r>
              <a:rPr lang="it-IT" sz="1400" dirty="0" smtClean="0"/>
              <a:t> N</a:t>
            </a:r>
            <a:endParaRPr lang="en-GB" sz="1400" dirty="0"/>
          </a:p>
        </p:txBody>
      </p:sp>
      <p:sp>
        <p:nvSpPr>
          <p:cNvPr id="6" name="Rettangolo 5"/>
          <p:cNvSpPr/>
          <p:nvPr/>
        </p:nvSpPr>
        <p:spPr>
          <a:xfrm>
            <a:off x="5184343" y="3278117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8" name="Connettore 4 7"/>
          <p:cNvCxnSpPr>
            <a:stCxn id="6" idx="3"/>
            <a:endCxn id="4" idx="1"/>
          </p:cNvCxnSpPr>
          <p:nvPr/>
        </p:nvCxnSpPr>
        <p:spPr>
          <a:xfrm>
            <a:off x="6170751" y="3510500"/>
            <a:ext cx="81338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5139407" y="4412443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11" name="Connettore 2 10"/>
          <p:cNvCxnSpPr>
            <a:stCxn id="9" idx="3"/>
            <a:endCxn id="5" idx="1"/>
          </p:cNvCxnSpPr>
          <p:nvPr/>
        </p:nvCxnSpPr>
        <p:spPr>
          <a:xfrm flipV="1">
            <a:off x="6125815" y="4634850"/>
            <a:ext cx="858316" cy="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266651" y="322859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CoAP</a:t>
            </a:r>
            <a:endParaRPr lang="en-GB" sz="1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266651" y="4258554"/>
            <a:ext cx="76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OPC-UA</a:t>
            </a:r>
            <a:endParaRPr lang="en-GB" sz="1400" dirty="0"/>
          </a:p>
        </p:txBody>
      </p:sp>
      <p:sp>
        <p:nvSpPr>
          <p:cNvPr id="20" name="Ovale 19"/>
          <p:cNvSpPr/>
          <p:nvPr/>
        </p:nvSpPr>
        <p:spPr>
          <a:xfrm>
            <a:off x="3216272" y="3254517"/>
            <a:ext cx="1570456" cy="1494363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(domain)</a:t>
            </a:r>
          </a:p>
          <a:p>
            <a:pPr algn="ctr"/>
            <a:r>
              <a:rPr lang="it-IT" dirty="0" smtClean="0"/>
              <a:t>Model</a:t>
            </a:r>
            <a:endParaRPr lang="en-GB" dirty="0"/>
          </a:p>
        </p:txBody>
      </p:sp>
      <p:sp>
        <p:nvSpPr>
          <p:cNvPr id="33" name="AutoShape 4" descr="Risultati immagini per data base image"/>
          <p:cNvSpPr>
            <a:spLocks noChangeAspect="1" noChangeArrowheads="1"/>
          </p:cNvSpPr>
          <p:nvPr/>
        </p:nvSpPr>
        <p:spPr bwMode="auto">
          <a:xfrm>
            <a:off x="547460" y="10333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4" name="Immagin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8482" y="5509968"/>
            <a:ext cx="850139" cy="1175061"/>
          </a:xfrm>
          <a:prstGeom prst="rect">
            <a:avLst/>
          </a:prstGeom>
        </p:spPr>
      </p:pic>
      <p:sp>
        <p:nvSpPr>
          <p:cNvPr id="40" name="Rettangolo 39"/>
          <p:cNvSpPr/>
          <p:nvPr/>
        </p:nvSpPr>
        <p:spPr>
          <a:xfrm>
            <a:off x="3470525" y="2306390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r>
              <a:rPr lang="it-IT" sz="1400" dirty="0" smtClean="0"/>
              <a:t> UI</a:t>
            </a:r>
            <a:endParaRPr lang="en-GB" sz="1400" dirty="0"/>
          </a:p>
        </p:txBody>
      </p:sp>
      <p:sp>
        <p:nvSpPr>
          <p:cNvPr id="72" name="Rettangolo 71"/>
          <p:cNvSpPr/>
          <p:nvPr/>
        </p:nvSpPr>
        <p:spPr>
          <a:xfrm>
            <a:off x="2154017" y="3045735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r>
              <a:rPr lang="it-IT" sz="1400" dirty="0" smtClean="0"/>
              <a:t> INPUT</a:t>
            </a:r>
            <a:endParaRPr lang="en-GB" sz="1400" dirty="0"/>
          </a:p>
        </p:txBody>
      </p:sp>
      <p:sp>
        <p:nvSpPr>
          <p:cNvPr id="75" name="Ovale 74"/>
          <p:cNvSpPr/>
          <p:nvPr/>
        </p:nvSpPr>
        <p:spPr>
          <a:xfrm>
            <a:off x="99462" y="2666875"/>
            <a:ext cx="1561062" cy="1222484"/>
          </a:xfrm>
          <a:prstGeom prst="ellipse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</a:t>
            </a:r>
            <a:endParaRPr lang="it-IT" dirty="0" smtClean="0"/>
          </a:p>
          <a:p>
            <a:pPr algn="ctr"/>
            <a:r>
              <a:rPr lang="it-IT" dirty="0" err="1" smtClean="0"/>
              <a:t>Appl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152295" y="3889359"/>
            <a:ext cx="772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update</a:t>
            </a:r>
            <a:endParaRPr lang="en-GB" sz="1600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5980116" y="1305201"/>
            <a:ext cx="772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update</a:t>
            </a:r>
            <a:endParaRPr lang="en-GB" sz="1600" dirty="0"/>
          </a:p>
        </p:txBody>
      </p:sp>
      <p:cxnSp>
        <p:nvCxnSpPr>
          <p:cNvPr id="116" name="Connettore 4 115"/>
          <p:cNvCxnSpPr>
            <a:stCxn id="20" idx="4"/>
            <a:endCxn id="34" idx="3"/>
          </p:cNvCxnSpPr>
          <p:nvPr/>
        </p:nvCxnSpPr>
        <p:spPr>
          <a:xfrm rot="16200000" flipH="1">
            <a:off x="4965682" y="3784698"/>
            <a:ext cx="1348619" cy="3276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80" y="440247"/>
            <a:ext cx="1399247" cy="125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Connettore 4 149"/>
          <p:cNvCxnSpPr>
            <a:stCxn id="75" idx="6"/>
            <a:endCxn id="72" idx="1"/>
          </p:cNvCxnSpPr>
          <p:nvPr/>
        </p:nvCxnSpPr>
        <p:spPr>
          <a:xfrm>
            <a:off x="1660524" y="3278117"/>
            <a:ext cx="49349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e 163"/>
          <p:cNvSpPr/>
          <p:nvPr/>
        </p:nvSpPr>
        <p:spPr>
          <a:xfrm>
            <a:off x="6812992" y="1032513"/>
            <a:ext cx="1561062" cy="1222484"/>
          </a:xfrm>
          <a:prstGeom prst="ellipse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</a:t>
            </a:r>
            <a:endParaRPr lang="it-IT" dirty="0" smtClean="0"/>
          </a:p>
          <a:p>
            <a:pPr algn="ctr"/>
            <a:r>
              <a:rPr lang="it-IT" dirty="0" err="1" smtClean="0"/>
              <a:t>Appl</a:t>
            </a:r>
            <a:endParaRPr lang="en-GB" dirty="0"/>
          </a:p>
        </p:txBody>
      </p:sp>
      <p:cxnSp>
        <p:nvCxnSpPr>
          <p:cNvPr id="171" name="Connettore 2 170"/>
          <p:cNvCxnSpPr>
            <a:stCxn id="20" idx="7"/>
            <a:endCxn id="164" idx="3"/>
          </p:cNvCxnSpPr>
          <p:nvPr/>
        </p:nvCxnSpPr>
        <p:spPr>
          <a:xfrm flipV="1">
            <a:off x="4556740" y="2075968"/>
            <a:ext cx="2484864" cy="139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/>
          <p:cNvCxnSpPr>
            <a:stCxn id="119" idx="2"/>
            <a:endCxn id="40" idx="0"/>
          </p:cNvCxnSpPr>
          <p:nvPr/>
        </p:nvCxnSpPr>
        <p:spPr>
          <a:xfrm flipH="1">
            <a:off x="3963729" y="1698866"/>
            <a:ext cx="16275" cy="60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tangolo 188"/>
          <p:cNvSpPr/>
          <p:nvPr/>
        </p:nvSpPr>
        <p:spPr>
          <a:xfrm>
            <a:off x="386789" y="4402466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Sensor 1</a:t>
            </a:r>
            <a:endParaRPr lang="en-GB" sz="1400" dirty="0"/>
          </a:p>
        </p:txBody>
      </p:sp>
      <p:sp>
        <p:nvSpPr>
          <p:cNvPr id="190" name="Rettangolo 189"/>
          <p:cNvSpPr/>
          <p:nvPr/>
        </p:nvSpPr>
        <p:spPr>
          <a:xfrm>
            <a:off x="2147365" y="4396086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3280380" y="2806209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Controller</a:t>
            </a:r>
            <a:endParaRPr lang="en-GB" sz="2400" dirty="0"/>
          </a:p>
        </p:txBody>
      </p:sp>
      <p:cxnSp>
        <p:nvCxnSpPr>
          <p:cNvPr id="219" name="Connettore 4 218"/>
          <p:cNvCxnSpPr>
            <a:stCxn id="189" idx="3"/>
            <a:endCxn id="190" idx="1"/>
          </p:cNvCxnSpPr>
          <p:nvPr/>
        </p:nvCxnSpPr>
        <p:spPr>
          <a:xfrm flipV="1">
            <a:off x="1373197" y="4628469"/>
            <a:ext cx="774168" cy="6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ttangolo 237"/>
          <p:cNvSpPr/>
          <p:nvPr/>
        </p:nvSpPr>
        <p:spPr>
          <a:xfrm>
            <a:off x="3511626" y="4984856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r>
              <a:rPr lang="it-IT" sz="1400" dirty="0" smtClean="0"/>
              <a:t> DB</a:t>
            </a:r>
            <a:endParaRPr lang="en-GB" sz="1400" dirty="0"/>
          </a:p>
        </p:txBody>
      </p:sp>
      <p:cxnSp>
        <p:nvCxnSpPr>
          <p:cNvPr id="242" name="Connettore 4 241"/>
          <p:cNvCxnSpPr>
            <a:stCxn id="190" idx="0"/>
          </p:cNvCxnSpPr>
          <p:nvPr/>
        </p:nvCxnSpPr>
        <p:spPr>
          <a:xfrm rot="5400000" flipH="1" flipV="1">
            <a:off x="2648194" y="3849419"/>
            <a:ext cx="539042" cy="554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4 247"/>
          <p:cNvCxnSpPr>
            <a:stCxn id="20" idx="6"/>
            <a:endCxn id="9" idx="1"/>
          </p:cNvCxnSpPr>
          <p:nvPr/>
        </p:nvCxnSpPr>
        <p:spPr>
          <a:xfrm>
            <a:off x="4786728" y="4001699"/>
            <a:ext cx="352679" cy="6431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4 250"/>
          <p:cNvCxnSpPr>
            <a:stCxn id="20" idx="6"/>
            <a:endCxn id="6" idx="1"/>
          </p:cNvCxnSpPr>
          <p:nvPr/>
        </p:nvCxnSpPr>
        <p:spPr>
          <a:xfrm flipV="1">
            <a:off x="4786728" y="3510500"/>
            <a:ext cx="397615" cy="491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ttangolo 258"/>
          <p:cNvSpPr/>
          <p:nvPr/>
        </p:nvSpPr>
        <p:spPr>
          <a:xfrm>
            <a:off x="386789" y="4924809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Sensor N</a:t>
            </a:r>
            <a:endParaRPr lang="en-GB" sz="1400" dirty="0"/>
          </a:p>
        </p:txBody>
      </p:sp>
      <p:sp>
        <p:nvSpPr>
          <p:cNvPr id="261" name="Rettangolo 260"/>
          <p:cNvSpPr/>
          <p:nvPr/>
        </p:nvSpPr>
        <p:spPr>
          <a:xfrm>
            <a:off x="2431162" y="4952855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263" name="Connettore 2 262"/>
          <p:cNvCxnSpPr>
            <a:stCxn id="259" idx="3"/>
            <a:endCxn id="261" idx="1"/>
          </p:cNvCxnSpPr>
          <p:nvPr/>
        </p:nvCxnSpPr>
        <p:spPr>
          <a:xfrm>
            <a:off x="1373197" y="5157192"/>
            <a:ext cx="1057965" cy="2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0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business </a:t>
            </a:r>
            <a:r>
              <a:rPr lang="it-IT" dirty="0" err="1"/>
              <a:t>logic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39</a:t>
            </a:fld>
            <a:endParaRPr lang="it-IT"/>
          </a:p>
        </p:txBody>
      </p:sp>
      <p:sp>
        <p:nvSpPr>
          <p:cNvPr id="34" name="Rettangolo arrotondato 33"/>
          <p:cNvSpPr/>
          <p:nvPr/>
        </p:nvSpPr>
        <p:spPr>
          <a:xfrm>
            <a:off x="539552" y="1916832"/>
            <a:ext cx="1730335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Machine1</a:t>
            </a:r>
            <a:endParaRPr lang="en-GB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539552" y="2996952"/>
            <a:ext cx="1730335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MachineN</a:t>
            </a:r>
            <a:endParaRPr lang="en-GB" dirty="0"/>
          </a:p>
        </p:txBody>
      </p:sp>
      <p:sp>
        <p:nvSpPr>
          <p:cNvPr id="7" name="Rettangolo arrotondato 6"/>
          <p:cNvSpPr/>
          <p:nvPr/>
        </p:nvSpPr>
        <p:spPr>
          <a:xfrm>
            <a:off x="3361790" y="1916832"/>
            <a:ext cx="1944216" cy="1800200"/>
          </a:xfrm>
          <a:prstGeom prst="roundRect">
            <a:avLst/>
          </a:prstGeom>
          <a:ln>
            <a:prstDash val="lgDashDot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8667796" cy="3140968"/>
          </a:xfrm>
          <a:prstGeom prst="rect">
            <a:avLst/>
          </a:prstGeom>
        </p:spPr>
      </p:pic>
      <p:sp>
        <p:nvSpPr>
          <p:cNvPr id="37" name="Ovale 36"/>
          <p:cNvSpPr/>
          <p:nvPr/>
        </p:nvSpPr>
        <p:spPr>
          <a:xfrm>
            <a:off x="3537238" y="2069750"/>
            <a:ext cx="1570456" cy="1494363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(domain)</a:t>
            </a:r>
          </a:p>
          <a:p>
            <a:pPr algn="ctr"/>
            <a:r>
              <a:rPr lang="it-IT" dirty="0" smtClean="0"/>
              <a:t>Model</a:t>
            </a:r>
            <a:endParaRPr lang="en-GB" dirty="0"/>
          </a:p>
        </p:txBody>
      </p:sp>
      <p:sp>
        <p:nvSpPr>
          <p:cNvPr id="38" name="Ovale 37"/>
          <p:cNvSpPr/>
          <p:nvPr/>
        </p:nvSpPr>
        <p:spPr>
          <a:xfrm>
            <a:off x="6656264" y="2205690"/>
            <a:ext cx="1561062" cy="1222484"/>
          </a:xfrm>
          <a:prstGeom prst="ellipse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High Level Server</a:t>
            </a:r>
            <a:endParaRPr lang="en-GB" dirty="0"/>
          </a:p>
        </p:txBody>
      </p:sp>
      <p:cxnSp>
        <p:nvCxnSpPr>
          <p:cNvPr id="11" name="Connettore 1 10"/>
          <p:cNvCxnSpPr>
            <a:stCxn id="34" idx="3"/>
          </p:cNvCxnSpPr>
          <p:nvPr/>
        </p:nvCxnSpPr>
        <p:spPr>
          <a:xfrm>
            <a:off x="2269887" y="2276872"/>
            <a:ext cx="1091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35" idx="3"/>
          </p:cNvCxnSpPr>
          <p:nvPr/>
        </p:nvCxnSpPr>
        <p:spPr>
          <a:xfrm>
            <a:off x="2269887" y="3356992"/>
            <a:ext cx="1091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7" idx="3"/>
            <a:endCxn id="38" idx="2"/>
          </p:cNvCxnSpPr>
          <p:nvPr/>
        </p:nvCxnSpPr>
        <p:spPr>
          <a:xfrm>
            <a:off x="5306006" y="2816932"/>
            <a:ext cx="135025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39"/>
          <p:cNvCxnSpPr>
            <a:stCxn id="38" idx="0"/>
            <a:endCxn id="34" idx="0"/>
          </p:cNvCxnSpPr>
          <p:nvPr/>
        </p:nvCxnSpPr>
        <p:spPr>
          <a:xfrm rot="16200000" flipV="1">
            <a:off x="4276329" y="-954777"/>
            <a:ext cx="288858" cy="6032075"/>
          </a:xfrm>
          <a:prstGeom prst="bentConnector3">
            <a:avLst>
              <a:gd name="adj1" fmla="val 1791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8" idx="1"/>
          </p:cNvCxnSpPr>
          <p:nvPr/>
        </p:nvCxnSpPr>
        <p:spPr>
          <a:xfrm rot="16200000" flipH="1" flipV="1">
            <a:off x="6057252" y="1633472"/>
            <a:ext cx="76377" cy="1578870"/>
          </a:xfrm>
          <a:prstGeom prst="bentConnector4">
            <a:avLst>
              <a:gd name="adj1" fmla="val -299305"/>
              <a:gd name="adj2" fmla="val 572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 – E80</a:t>
            </a:r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92752" y="270518"/>
            <a:ext cx="30243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Requirement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5525" y="918590"/>
            <a:ext cx="30243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Problem </a:t>
            </a:r>
            <a:r>
              <a:rPr lang="it-IT" dirty="0" err="1"/>
              <a:t>analysis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7711" y="1681948"/>
            <a:ext cx="35283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 of the </a:t>
            </a:r>
            <a:r>
              <a:rPr lang="it-IT" dirty="0" err="1" smtClean="0"/>
              <a:t>system</a:t>
            </a:r>
            <a:endParaRPr lang="en-US" dirty="0"/>
          </a:p>
        </p:txBody>
      </p:sp>
      <p:cxnSp>
        <p:nvCxnSpPr>
          <p:cNvPr id="9" name="Connettore 2 8"/>
          <p:cNvCxnSpPr>
            <a:stCxn id="5" idx="2"/>
            <a:endCxn id="6" idx="0"/>
          </p:cNvCxnSpPr>
          <p:nvPr/>
        </p:nvCxnSpPr>
        <p:spPr>
          <a:xfrm>
            <a:off x="2104920" y="639850"/>
            <a:ext cx="22773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6" idx="3"/>
            <a:endCxn id="7" idx="0"/>
          </p:cNvCxnSpPr>
          <p:nvPr/>
        </p:nvCxnSpPr>
        <p:spPr>
          <a:xfrm>
            <a:off x="3639861" y="1103256"/>
            <a:ext cx="802046" cy="5786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191658" y="2431255"/>
            <a:ext cx="45004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Identification of the software </a:t>
            </a:r>
            <a:r>
              <a:rPr lang="it-IT" b="1" dirty="0" err="1"/>
              <a:t>components</a:t>
            </a:r>
            <a:endParaRPr lang="en-US" b="1" dirty="0"/>
          </a:p>
        </p:txBody>
      </p:sp>
      <p:cxnSp>
        <p:nvCxnSpPr>
          <p:cNvPr id="15" name="Connettore 2 14"/>
          <p:cNvCxnSpPr>
            <a:stCxn id="7" idx="2"/>
            <a:endCxn id="13" idx="0"/>
          </p:cNvCxnSpPr>
          <p:nvPr/>
        </p:nvCxnSpPr>
        <p:spPr>
          <a:xfrm>
            <a:off x="4441907" y="2051280"/>
            <a:ext cx="1" cy="37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510707" y="3510879"/>
            <a:ext cx="3815203" cy="1384995"/>
          </a:xfrm>
          <a:prstGeom prst="rect">
            <a:avLst/>
          </a:prstGeom>
          <a:solidFill>
            <a:srgbClr val="D2FEEA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Selection</a:t>
            </a:r>
            <a:r>
              <a:rPr lang="it-IT" dirty="0" smtClean="0"/>
              <a:t> and </a:t>
            </a:r>
            <a:r>
              <a:rPr lang="it-IT" dirty="0" err="1" smtClean="0"/>
              <a:t>reuse</a:t>
            </a:r>
            <a:r>
              <a:rPr lang="it-IT" dirty="0" smtClean="0"/>
              <a:t> of </a:t>
            </a:r>
            <a:r>
              <a:rPr lang="it-IT" dirty="0" err="1" smtClean="0"/>
              <a:t>existing</a:t>
            </a:r>
            <a:r>
              <a:rPr lang="it-IT" dirty="0" smtClean="0"/>
              <a:t> (</a:t>
            </a:r>
            <a:r>
              <a:rPr lang="it-IT" dirty="0" err="1" smtClean="0"/>
              <a:t>tested</a:t>
            </a:r>
            <a:r>
              <a:rPr lang="it-IT" dirty="0" smtClean="0"/>
              <a:t>) </a:t>
            </a:r>
            <a:r>
              <a:rPr lang="it-IT" dirty="0" err="1" smtClean="0"/>
              <a:t>components</a:t>
            </a:r>
            <a:endParaRPr lang="it-IT" dirty="0" smtClean="0"/>
          </a:p>
          <a:p>
            <a:endParaRPr lang="it-IT" sz="1600" i="1" dirty="0" smtClean="0">
              <a:latin typeface="Arial Black" panose="020B0A04020102020204" pitchFamily="34" charset="0"/>
            </a:endParaRPr>
          </a:p>
          <a:p>
            <a:r>
              <a:rPr lang="it-IT" sz="1600" i="1" dirty="0" smtClean="0">
                <a:latin typeface="Arial Black" panose="020B0A04020102020204" pitchFamily="34" charset="0"/>
              </a:rPr>
              <a:t>Technology </a:t>
            </a:r>
            <a:r>
              <a:rPr lang="it-IT" sz="1600" i="1" dirty="0" err="1" smtClean="0">
                <a:latin typeface="Arial Black" panose="020B0A04020102020204" pitchFamily="34" charset="0"/>
              </a:rPr>
              <a:t>language</a:t>
            </a:r>
            <a:endParaRPr lang="it-IT" sz="1600" i="1" dirty="0" smtClean="0">
              <a:latin typeface="Arial Black" panose="020B0A04020102020204" pitchFamily="34" charset="0"/>
            </a:endParaRPr>
          </a:p>
          <a:p>
            <a:r>
              <a:rPr lang="it-IT" sz="1600" i="1" dirty="0" smtClean="0">
                <a:latin typeface="Arial Black" panose="020B0A04020102020204" pitchFamily="34" charset="0"/>
              </a:rPr>
              <a:t>Problem-</a:t>
            </a:r>
            <a:r>
              <a:rPr lang="it-IT" sz="1600" i="1" dirty="0" err="1" smtClean="0">
                <a:latin typeface="Arial Black" panose="020B0A04020102020204" pitchFamily="34" charset="0"/>
              </a:rPr>
              <a:t>specific</a:t>
            </a:r>
            <a:r>
              <a:rPr lang="it-IT" sz="1600" i="1" dirty="0" smtClean="0">
                <a:latin typeface="Arial Black" panose="020B0A04020102020204" pitchFamily="34" charset="0"/>
              </a:rPr>
              <a:t> </a:t>
            </a:r>
            <a:r>
              <a:rPr lang="it-IT" sz="1600" i="1" dirty="0" err="1" smtClean="0">
                <a:latin typeface="Arial Black" panose="020B0A04020102020204" pitchFamily="34" charset="0"/>
              </a:rPr>
              <a:t>supports</a:t>
            </a:r>
            <a:endParaRPr lang="en-US" sz="1600" i="1" dirty="0">
              <a:latin typeface="Arial Black" panose="020B0A04020102020204" pitchFamily="34" charset="0"/>
            </a:endParaRPr>
          </a:p>
        </p:txBody>
      </p:sp>
      <p:cxnSp>
        <p:nvCxnSpPr>
          <p:cNvPr id="19" name="Connettore 4 18"/>
          <p:cNvCxnSpPr>
            <a:stCxn id="13" idx="2"/>
            <a:endCxn id="17" idx="0"/>
          </p:cNvCxnSpPr>
          <p:nvPr/>
        </p:nvCxnSpPr>
        <p:spPr>
          <a:xfrm rot="5400000">
            <a:off x="3074963" y="2143934"/>
            <a:ext cx="710292" cy="20235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687171" y="3510880"/>
            <a:ext cx="4104456" cy="1384995"/>
          </a:xfrm>
          <a:prstGeom prst="rect">
            <a:avLst/>
          </a:prstGeom>
          <a:solidFill>
            <a:srgbClr val="D2FEEA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Definition of (domain)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endParaRPr lang="it-IT" dirty="0" smtClean="0"/>
          </a:p>
          <a:p>
            <a:endParaRPr lang="it-IT" sz="1600" i="1" dirty="0" smtClean="0">
              <a:latin typeface="Arial Black" panose="020B0A04020102020204" pitchFamily="34" charset="0"/>
            </a:endParaRPr>
          </a:p>
          <a:p>
            <a:r>
              <a:rPr lang="it-IT" sz="1600" i="1" dirty="0" smtClean="0">
                <a:latin typeface="Arial Black" panose="020B0A04020102020204" pitchFamily="34" charset="0"/>
              </a:rPr>
              <a:t>Domain</a:t>
            </a:r>
            <a:r>
              <a:rPr lang="it-IT" sz="1600" i="1" dirty="0">
                <a:latin typeface="Arial Black" panose="020B0A04020102020204" pitchFamily="34" charset="0"/>
              </a:rPr>
              <a:t>-</a:t>
            </a:r>
            <a:r>
              <a:rPr lang="it-IT" sz="1600" i="1" dirty="0" err="1">
                <a:latin typeface="Arial Black" panose="020B0A04020102020204" pitchFamily="34" charset="0"/>
              </a:rPr>
              <a:t>specific</a:t>
            </a:r>
            <a:r>
              <a:rPr lang="it-IT" sz="1600" i="1" dirty="0">
                <a:latin typeface="Arial Black" panose="020B0A04020102020204" pitchFamily="34" charset="0"/>
              </a:rPr>
              <a:t> </a:t>
            </a:r>
            <a:r>
              <a:rPr lang="it-IT" sz="1600" i="1" dirty="0" smtClean="0">
                <a:latin typeface="Arial Black" panose="020B0A04020102020204" pitchFamily="34" charset="0"/>
              </a:rPr>
              <a:t> </a:t>
            </a:r>
            <a:r>
              <a:rPr lang="it-IT" sz="1600" i="1" dirty="0" err="1" smtClean="0">
                <a:latin typeface="Arial Black" panose="020B0A04020102020204" pitchFamily="34" charset="0"/>
              </a:rPr>
              <a:t>language</a:t>
            </a:r>
            <a:endParaRPr lang="it-IT" sz="1600" i="1" dirty="0" smtClean="0">
              <a:latin typeface="Arial Black" panose="020B0A04020102020204" pitchFamily="34" charset="0"/>
            </a:endParaRPr>
          </a:p>
          <a:p>
            <a:r>
              <a:rPr lang="it-IT" sz="1600" i="1" dirty="0" smtClean="0">
                <a:latin typeface="Arial Black" panose="020B0A04020102020204" pitchFamily="34" charset="0"/>
              </a:rPr>
              <a:t>Domain-</a:t>
            </a:r>
            <a:r>
              <a:rPr lang="it-IT" sz="1600" i="1" dirty="0" err="1" smtClean="0">
                <a:latin typeface="Arial Black" panose="020B0A04020102020204" pitchFamily="34" charset="0"/>
              </a:rPr>
              <a:t>specific</a:t>
            </a:r>
            <a:r>
              <a:rPr lang="it-IT" sz="1600" i="1" dirty="0" smtClean="0">
                <a:latin typeface="Arial Black" panose="020B0A04020102020204" pitchFamily="34" charset="0"/>
              </a:rPr>
              <a:t> </a:t>
            </a:r>
            <a:r>
              <a:rPr lang="it-IT" sz="1600" i="1" dirty="0" err="1" smtClean="0">
                <a:latin typeface="Arial Black" panose="020B0A04020102020204" pitchFamily="34" charset="0"/>
              </a:rPr>
              <a:t>supports</a:t>
            </a:r>
            <a:endParaRPr lang="en-US" sz="1600" i="1" dirty="0">
              <a:latin typeface="Arial Black" panose="020B0A04020102020204" pitchFamily="34" charset="0"/>
            </a:endParaRPr>
          </a:p>
        </p:txBody>
      </p:sp>
      <p:cxnSp>
        <p:nvCxnSpPr>
          <p:cNvPr id="22" name="Connettore 4 21"/>
          <p:cNvCxnSpPr>
            <a:stCxn id="13" idx="2"/>
            <a:endCxn id="20" idx="0"/>
          </p:cNvCxnSpPr>
          <p:nvPr/>
        </p:nvCxnSpPr>
        <p:spPr>
          <a:xfrm rot="16200000" flipH="1">
            <a:off x="5235507" y="2006987"/>
            <a:ext cx="710293" cy="2297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236716" y="3078831"/>
            <a:ext cx="120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Bottom-up</a:t>
            </a:r>
            <a:endParaRPr lang="en-US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756029" y="3045972"/>
            <a:ext cx="11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Top-down</a:t>
            </a:r>
            <a:endParaRPr lang="en-US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837653" y="5392378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any</a:t>
            </a:r>
            <a:r>
              <a:rPr lang="it-IT" dirty="0" smtClean="0"/>
              <a:t> case:</a:t>
            </a:r>
            <a:endParaRPr lang="en-US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2483768" y="5198324"/>
            <a:ext cx="485017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software component?</a:t>
            </a:r>
          </a:p>
          <a:p>
            <a:r>
              <a:rPr lang="it-IT" dirty="0" smtClean="0"/>
              <a:t>How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interact</a:t>
            </a:r>
            <a:r>
              <a:rPr lang="it-IT" dirty="0" smtClean="0"/>
              <a:t>?</a:t>
            </a:r>
          </a:p>
          <a:p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embed</a:t>
            </a:r>
            <a:r>
              <a:rPr lang="it-IT" dirty="0" smtClean="0"/>
              <a:t> the </a:t>
            </a:r>
            <a:r>
              <a:rPr lang="it-IT" sz="1600" i="1" dirty="0">
                <a:latin typeface="Arial Black" panose="020B0A04020102020204" pitchFamily="34" charset="0"/>
              </a:rPr>
              <a:t>business </a:t>
            </a:r>
            <a:r>
              <a:rPr lang="it-IT" sz="1600" i="1" dirty="0" err="1">
                <a:latin typeface="Arial Black" panose="020B0A04020102020204" pitchFamily="34" charset="0"/>
              </a:rPr>
              <a:t>logic</a:t>
            </a:r>
            <a:r>
              <a:rPr lang="it-IT" dirty="0" smtClean="0"/>
              <a:t>?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6108886" y="61734"/>
            <a:ext cx="3012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Workflow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1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7" grpId="0" animBg="1"/>
      <p:bldP spid="20" grpId="0" animBg="1"/>
      <p:bldP spid="23" grpId="0"/>
      <p:bldP spid="24" grpId="0"/>
      <p:bldP spid="30" grpId="0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742998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public  class </a:t>
            </a:r>
            <a:r>
              <a:rPr lang="en-GB" sz="2400" b="1" dirty="0" err="1">
                <a:solidFill>
                  <a:srgbClr val="0070C0"/>
                </a:solidFill>
              </a:rPr>
              <a:t>LedResource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1600" b="1" dirty="0"/>
              <a:t>extends </a:t>
            </a:r>
            <a:r>
              <a:rPr lang="en-GB" sz="2400" dirty="0" err="1"/>
              <a:t>CoapGofObservableResource</a:t>
            </a:r>
            <a:r>
              <a:rPr lang="en-GB" sz="2400" b="1" dirty="0"/>
              <a:t> </a:t>
            </a:r>
            <a:r>
              <a:rPr lang="en-GB" sz="1600" b="1" dirty="0"/>
              <a:t>{</a:t>
            </a:r>
          </a:p>
          <a:p>
            <a:r>
              <a:rPr lang="en-GB" sz="1600" b="1" dirty="0"/>
              <a:t>public static final String 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 = "led";</a:t>
            </a:r>
          </a:p>
          <a:p>
            <a:r>
              <a:rPr lang="en-GB" sz="1600" b="1" dirty="0" smtClean="0"/>
              <a:t>private </a:t>
            </a:r>
            <a:r>
              <a:rPr lang="en-GB" sz="1600" b="1" dirty="0"/>
              <a:t>String value = "false";</a:t>
            </a:r>
          </a:p>
          <a:p>
            <a:r>
              <a:rPr lang="en-GB" sz="1600" dirty="0" smtClean="0"/>
              <a:t>    </a:t>
            </a:r>
            <a:r>
              <a:rPr lang="en-GB" sz="1600" b="1" dirty="0"/>
              <a:t>public </a:t>
            </a:r>
            <a:r>
              <a:rPr lang="en-GB" sz="1600" b="1" dirty="0" err="1"/>
              <a:t>LedResource</a:t>
            </a:r>
            <a:r>
              <a:rPr lang="en-GB" sz="1600" b="1" dirty="0"/>
              <a:t>() {</a:t>
            </a:r>
          </a:p>
          <a:p>
            <a:r>
              <a:rPr lang="en-GB" sz="1600" dirty="0"/>
              <a:t>        </a:t>
            </a:r>
            <a:r>
              <a:rPr lang="en-GB" sz="1600" b="1" dirty="0"/>
              <a:t>super(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smtClean="0"/>
              <a:t>}  </a:t>
            </a:r>
            <a:endParaRPr lang="en-GB" sz="1600" dirty="0"/>
          </a:p>
          <a:p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b="1" dirty="0" smtClean="0">
                <a:solidFill>
                  <a:srgbClr val="00B0F0"/>
                </a:solidFill>
              </a:rPr>
              <a:t>    </a:t>
            </a:r>
            <a:r>
              <a:rPr lang="en-GB" b="1" dirty="0">
                <a:solidFill>
                  <a:srgbClr val="00B0F0"/>
                </a:solidFill>
              </a:rPr>
              <a:t>public void </a:t>
            </a:r>
            <a:r>
              <a:rPr lang="en-GB" b="1" dirty="0" err="1">
                <a:solidFill>
                  <a:srgbClr val="00B0F0"/>
                </a:solidFill>
              </a:rPr>
              <a:t>handleGET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exchange.respond</a:t>
            </a:r>
            <a:r>
              <a:rPr lang="en-GB" sz="1600" dirty="0"/>
              <a:t>( value 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 smtClean="0"/>
              <a:t> </a:t>
            </a:r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>
                <a:solidFill>
                  <a:srgbClr val="00B0F0"/>
                </a:solidFill>
              </a:rPr>
              <a:t>public  void </a:t>
            </a:r>
            <a:r>
              <a:rPr lang="en-GB" b="1" dirty="0" err="1">
                <a:solidFill>
                  <a:srgbClr val="00B0F0"/>
                </a:solidFill>
              </a:rPr>
              <a:t>handlePUT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b="1" dirty="0" smtClean="0"/>
              <a:t>    try </a:t>
            </a:r>
            <a:r>
              <a:rPr lang="en-GB" sz="1600" b="1" dirty="0"/>
              <a:t>{</a:t>
            </a:r>
          </a:p>
          <a:p>
            <a:r>
              <a:rPr lang="en-GB" sz="1600" dirty="0"/>
              <a:t>       </a:t>
            </a:r>
            <a:r>
              <a:rPr lang="en-GB" sz="1600" dirty="0" smtClean="0"/>
              <a:t>    </a:t>
            </a:r>
            <a:r>
              <a:rPr lang="en-GB" sz="1600" dirty="0"/>
              <a:t>value = </a:t>
            </a:r>
            <a:r>
              <a:rPr lang="en-GB" sz="1600" dirty="0" err="1"/>
              <a:t>exchange.getRequestText</a:t>
            </a:r>
            <a:r>
              <a:rPr lang="en-GB" sz="1600" dirty="0" smtClean="0"/>
              <a:t>();</a:t>
            </a:r>
            <a:endParaRPr lang="en-GB" sz="1600" u="sng" dirty="0"/>
          </a:p>
          <a:p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</a:t>
            </a:r>
            <a:r>
              <a:rPr lang="en-GB" sz="1600" dirty="0"/>
              <a:t>);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exchange.respond</a:t>
            </a:r>
            <a:r>
              <a:rPr lang="en-GB" sz="1600" dirty="0"/>
              <a:t>(</a:t>
            </a:r>
            <a:r>
              <a:rPr lang="en-GB" sz="1600" b="1" i="1" dirty="0"/>
              <a:t>CHANGED,  value);</a:t>
            </a:r>
          </a:p>
          <a:p>
            <a:r>
              <a:rPr lang="en-GB" sz="1600" dirty="0"/>
              <a:t>        } </a:t>
            </a:r>
            <a:r>
              <a:rPr lang="en-GB" sz="1600" b="1" dirty="0"/>
              <a:t>catch (Exception e) {</a:t>
            </a:r>
          </a:p>
          <a:p>
            <a:r>
              <a:rPr lang="en-GB" sz="1600" dirty="0" smtClean="0"/>
              <a:t> 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b="1" i="1" dirty="0" smtClean="0"/>
              <a:t>BAD_REQUEST</a:t>
            </a:r>
            <a:r>
              <a:rPr lang="en-GB" sz="1600" b="1" i="1" dirty="0"/>
              <a:t>, "Invalid String");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}    </a:t>
            </a:r>
          </a:p>
          <a:p>
            <a:r>
              <a:rPr lang="en-GB" sz="1600" dirty="0" smtClean="0"/>
              <a:t>   }  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96476" y="2996952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@</a:t>
            </a:r>
            <a:r>
              <a:rPr lang="en-GB" sz="1600" dirty="0" smtClean="0">
                <a:solidFill>
                  <a:srgbClr val="00B050"/>
                </a:solidFill>
              </a:rPr>
              <a:t>Override //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  <a:r>
              <a:rPr lang="en-GB" sz="1600" dirty="0" err="1">
                <a:solidFill>
                  <a:srgbClr val="00B050"/>
                </a:solidFill>
              </a:rPr>
              <a:t>CoapGofObservableResource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b="1" dirty="0" smtClean="0"/>
              <a:t>public </a:t>
            </a:r>
            <a:r>
              <a:rPr lang="en-GB" sz="1600" b="1" dirty="0"/>
              <a:t>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dirty="0" smtClean="0"/>
              <a:t>value </a:t>
            </a:r>
            <a:r>
              <a:rPr lang="en-GB" sz="1600" dirty="0"/>
              <a:t>= v ;</a:t>
            </a:r>
          </a:p>
          <a:p>
            <a:r>
              <a:rPr lang="en-GB" sz="1600" dirty="0"/>
              <a:t>  </a:t>
            </a:r>
            <a:r>
              <a:rPr lang="en-GB" sz="1600" dirty="0" smtClean="0"/>
              <a:t> update(value);//notify </a:t>
            </a:r>
            <a:r>
              <a:rPr lang="en-GB" sz="1600" dirty="0"/>
              <a:t>the GOF observer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696017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</a:t>
            </a:r>
            <a:r>
              <a:rPr lang="it-IT" sz="2800" dirty="0" smtClean="0"/>
              <a:t> The </a:t>
            </a:r>
            <a:r>
              <a:rPr lang="it-IT" sz="2800" dirty="0" err="1" smtClean="0"/>
              <a:t>resource</a:t>
            </a:r>
            <a:r>
              <a:rPr lang="it-IT" sz="2800" dirty="0" smtClean="0"/>
              <a:t> IS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723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41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74860" y="377141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28521" y="423342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37885" y="312334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68961" y="2784790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60388" y="215378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83080" y="262013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797362" y="454525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84305" y="461624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03993" y="492658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11514" y="513367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83803" y="408016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692817" y="453736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11425" y="428444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30592" y="555212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18738" y="521019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olo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Observable (CoAP) resource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990230" y="1815229"/>
            <a:ext cx="950709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/>
              <a:t>Resource</a:t>
            </a:r>
            <a:endParaRPr lang="en-GB" sz="1600" dirty="0"/>
          </a:p>
        </p:txBody>
      </p:sp>
      <p:grpSp>
        <p:nvGrpSpPr>
          <p:cNvPr id="54" name="Gruppo 53"/>
          <p:cNvGrpSpPr/>
          <p:nvPr/>
        </p:nvGrpSpPr>
        <p:grpSpPr>
          <a:xfrm>
            <a:off x="2080370" y="2251366"/>
            <a:ext cx="180020" cy="456728"/>
            <a:chOff x="7020272" y="1376336"/>
            <a:chExt cx="180020" cy="456728"/>
          </a:xfrm>
        </p:grpSpPr>
        <p:sp>
          <p:nvSpPr>
            <p:cNvPr id="55" name="Triangolo isoscele 5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tangolo 59"/>
          <p:cNvSpPr/>
          <p:nvPr/>
        </p:nvSpPr>
        <p:spPr>
          <a:xfrm>
            <a:off x="5525785" y="1912812"/>
            <a:ext cx="1797928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ResourceLObserver</a:t>
            </a:r>
            <a:endParaRPr lang="en-GB" sz="1600" dirty="0"/>
          </a:p>
        </p:txBody>
      </p:sp>
      <p:grpSp>
        <p:nvGrpSpPr>
          <p:cNvPr id="61" name="Gruppo 60"/>
          <p:cNvGrpSpPr/>
          <p:nvPr/>
        </p:nvGrpSpPr>
        <p:grpSpPr>
          <a:xfrm>
            <a:off x="6334739" y="2260106"/>
            <a:ext cx="180020" cy="456728"/>
            <a:chOff x="7020272" y="1376336"/>
            <a:chExt cx="180020" cy="456728"/>
          </a:xfrm>
        </p:grpSpPr>
        <p:sp>
          <p:nvSpPr>
            <p:cNvPr id="62" name="Triangolo isoscele 61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ttore 1 62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9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45" grpId="0" animBg="1"/>
      <p:bldP spid="53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34176" y="1414260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69441" y="3780929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62291" y="2735727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54071" y="3430285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724427" y="3423359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81173" y="3746923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62291" y="2397173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72028" y="4204123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4007732" y="3892292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76573" y="4104965"/>
            <a:ext cx="1231159" cy="1113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63516" y="4275113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117096" y="2782213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48172" y="2443659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65323" y="5764875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494631" y="4818597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88219" y="5292420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51" idx="3"/>
          </p:cNvCxnSpPr>
          <p:nvPr/>
        </p:nvCxnSpPr>
        <p:spPr>
          <a:xfrm rot="5400000" flipH="1" flipV="1">
            <a:off x="744201" y="5255563"/>
            <a:ext cx="912606" cy="1131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3"/>
            <a:endCxn id="4" idx="2"/>
          </p:cNvCxnSpPr>
          <p:nvPr/>
        </p:nvCxnSpPr>
        <p:spPr>
          <a:xfrm rot="5400000" flipH="1" flipV="1">
            <a:off x="1351626" y="4334448"/>
            <a:ext cx="426828" cy="615934"/>
          </a:xfrm>
          <a:prstGeom prst="bentConnector3">
            <a:avLst>
              <a:gd name="adj1" fmla="val 39335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39599" y="1812652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305852" y="2278999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26564" y="1414260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708795" y="3951204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2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6173649" y="5091373"/>
            <a:ext cx="13794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LedResource</a:t>
            </a:r>
            <a:endParaRPr lang="en-GB" dirty="0"/>
          </a:p>
        </p:txBody>
      </p:sp>
      <p:sp>
        <p:nvSpPr>
          <p:cNvPr id="50" name="Rettangolo 49"/>
          <p:cNvSpPr/>
          <p:nvPr/>
        </p:nvSpPr>
        <p:spPr>
          <a:xfrm>
            <a:off x="6181489" y="5558771"/>
            <a:ext cx="10374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LedThing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120176" y="177392"/>
            <a:ext cx="5123905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400" dirty="0" err="1"/>
              <a:t>modifica</a:t>
            </a:r>
            <a:r>
              <a:rPr lang="en-GB" sz="1400" dirty="0"/>
              <a:t> </a:t>
            </a:r>
            <a:r>
              <a:rPr lang="en-GB" sz="1400" dirty="0" smtClean="0"/>
              <a:t>lo </a:t>
            </a:r>
            <a:r>
              <a:rPr lang="en-GB" sz="1400" dirty="0" err="1" smtClean="0"/>
              <a:t>stato</a:t>
            </a:r>
            <a:r>
              <a:rPr lang="en-GB" sz="1400" dirty="0" smtClean="0"/>
              <a:t> del Led </a:t>
            </a:r>
            <a:r>
              <a:rPr lang="it-IT" sz="1400" dirty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Pubblica via MQTT le modifiche di stato sulla </a:t>
            </a:r>
            <a:r>
              <a:rPr lang="it-IT" sz="1400" dirty="0" err="1" smtClean="0"/>
              <a:t>topic</a:t>
            </a:r>
            <a:r>
              <a:rPr lang="it-IT" sz="1400" dirty="0" smtClean="0"/>
              <a:t> </a:t>
            </a:r>
            <a:r>
              <a:rPr lang="it-IT" sz="1400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sz="1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cxnSp>
        <p:nvCxnSpPr>
          <p:cNvPr id="59" name="Connettore 4 58"/>
          <p:cNvCxnSpPr>
            <a:endCxn id="58" idx="1"/>
          </p:cNvCxnSpPr>
          <p:nvPr/>
        </p:nvCxnSpPr>
        <p:spPr>
          <a:xfrm rot="16200000" flipH="1">
            <a:off x="2030108" y="4794754"/>
            <a:ext cx="1486795" cy="755287"/>
          </a:xfrm>
          <a:prstGeom prst="bentConnector2">
            <a:avLst/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2088134" y="589223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25" name="Gruppo 24"/>
          <p:cNvGrpSpPr/>
          <p:nvPr/>
        </p:nvGrpSpPr>
        <p:grpSpPr>
          <a:xfrm>
            <a:off x="3151149" y="5529053"/>
            <a:ext cx="1633681" cy="770941"/>
            <a:chOff x="7553129" y="1274765"/>
            <a:chExt cx="1633681" cy="770941"/>
          </a:xfrm>
        </p:grpSpPr>
        <p:sp>
          <p:nvSpPr>
            <p:cNvPr id="58" name="Rettangolo arrotondato 57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64" name="CasellaDiTesto 63"/>
          <p:cNvSpPr txBox="1"/>
          <p:nvPr/>
        </p:nvSpPr>
        <p:spPr>
          <a:xfrm>
            <a:off x="102646" y="3352012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868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64296" y="1353867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43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213332" y="414247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657996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47551" y="5667336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2141139" y="6141159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0433" y="5385916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0831" y="4000063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2411" y="1752259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Button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281407" y="5016585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0" y="4294767"/>
            <a:ext cx="674361" cy="6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ttangolo 56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6520934" y="5266418"/>
            <a:ext cx="16833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ButtonResource</a:t>
            </a:r>
            <a:endParaRPr lang="en-GB" dirty="0"/>
          </a:p>
        </p:txBody>
      </p:sp>
      <p:sp>
        <p:nvSpPr>
          <p:cNvPr id="59" name="Rettangolo 58"/>
          <p:cNvSpPr/>
          <p:nvPr/>
        </p:nvSpPr>
        <p:spPr>
          <a:xfrm>
            <a:off x="6528774" y="5733816"/>
            <a:ext cx="13413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ButtonThing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120176" y="177392"/>
            <a:ext cx="5123905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ButtonResource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</a:t>
            </a:r>
            <a:r>
              <a:rPr lang="it-IT" sz="1400" dirty="0"/>
              <a:t>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 osservatori GOF</a:t>
            </a:r>
            <a:r>
              <a:rPr lang="it-IT" sz="14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963572" y="3178300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8020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108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44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979712" y="1168152"/>
            <a:ext cx="698477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Developers </a:t>
            </a:r>
            <a:r>
              <a:rPr lang="en-US" sz="1400" dirty="0"/>
              <a:t>are insulated from the </a:t>
            </a:r>
            <a:r>
              <a:rPr lang="en-US" sz="1400" dirty="0" smtClean="0"/>
              <a:t>domain experts</a:t>
            </a:r>
            <a:r>
              <a:rPr lang="en-US" sz="1400" dirty="0"/>
              <a:t>.  </a:t>
            </a:r>
            <a:r>
              <a:rPr lang="en-US" sz="1400" dirty="0" smtClean="0"/>
              <a:t>If </a:t>
            </a:r>
            <a:r>
              <a:rPr lang="en-US" sz="1400" dirty="0"/>
              <a:t>a developer does not understand </a:t>
            </a:r>
            <a:r>
              <a:rPr lang="en-US" sz="1400" dirty="0" smtClean="0"/>
              <a:t>a concept</a:t>
            </a:r>
            <a:r>
              <a:rPr lang="en-US" sz="1400" dirty="0"/>
              <a:t>, it is likely </a:t>
            </a:r>
            <a:r>
              <a:rPr lang="en-US" sz="1400" dirty="0" smtClean="0"/>
              <a:t>the implementation will not </a:t>
            </a:r>
            <a:r>
              <a:rPr lang="en-US" sz="1400" dirty="0"/>
              <a:t>accurately reflect the </a:t>
            </a:r>
            <a:r>
              <a:rPr lang="en-US" sz="1400" dirty="0" smtClean="0"/>
              <a:t>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Developers </a:t>
            </a:r>
            <a:r>
              <a:rPr lang="it-IT" sz="1400" dirty="0" err="1" smtClean="0"/>
              <a:t>without</a:t>
            </a:r>
            <a:r>
              <a:rPr lang="it-IT" sz="1400" dirty="0" smtClean="0"/>
              <a:t> </a:t>
            </a:r>
            <a:r>
              <a:rPr lang="it-IT" sz="1400" dirty="0" err="1" smtClean="0"/>
              <a:t>solid</a:t>
            </a:r>
            <a:r>
              <a:rPr lang="it-IT" sz="1400" dirty="0" smtClean="0"/>
              <a:t> design </a:t>
            </a:r>
            <a:r>
              <a:rPr lang="it-IT" sz="1400" dirty="0" err="1" smtClean="0"/>
              <a:t>principles</a:t>
            </a:r>
            <a:r>
              <a:rPr lang="it-IT" sz="1400" dirty="0" smtClean="0"/>
              <a:t> </a:t>
            </a:r>
            <a:r>
              <a:rPr lang="it-IT" sz="1400" dirty="0" err="1" smtClean="0"/>
              <a:t>will</a:t>
            </a:r>
            <a:r>
              <a:rPr lang="it-IT" sz="1400" dirty="0" smtClean="0"/>
              <a:t> produce a code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hard to </a:t>
            </a:r>
            <a:r>
              <a:rPr lang="it-IT" sz="1400" dirty="0" err="1" smtClean="0"/>
              <a:t>understand</a:t>
            </a:r>
            <a:r>
              <a:rPr lang="it-IT" sz="1400" dirty="0" smtClean="0"/>
              <a:t> or </a:t>
            </a:r>
            <a:r>
              <a:rPr lang="it-IT" sz="1400" dirty="0" err="1" smtClean="0"/>
              <a:t>change</a:t>
            </a:r>
            <a:r>
              <a:rPr lang="it-IT" sz="1400" dirty="0" smtClean="0"/>
              <a:t> – the </a:t>
            </a:r>
            <a:r>
              <a:rPr lang="it-IT" sz="1400" dirty="0" err="1" smtClean="0"/>
              <a:t>oppostive</a:t>
            </a:r>
            <a:r>
              <a:rPr lang="it-IT" sz="1400" dirty="0" smtClean="0"/>
              <a:t> of </a:t>
            </a:r>
            <a:r>
              <a:rPr lang="it-IT" sz="1400" dirty="0" err="1" smtClean="0"/>
              <a:t>agility</a:t>
            </a:r>
            <a:r>
              <a:rPr lang="it-IT" sz="1400" dirty="0" smtClean="0"/>
              <a:t>. (</a:t>
            </a:r>
            <a:r>
              <a:rPr lang="it-IT" sz="1400" dirty="0" err="1" smtClean="0"/>
              <a:t>pg</a:t>
            </a:r>
            <a:r>
              <a:rPr lang="it-IT" sz="1400" dirty="0" smtClean="0"/>
              <a:t>. </a:t>
            </a:r>
            <a:r>
              <a:rPr lang="it-IT" sz="1400" dirty="0" err="1"/>
              <a:t>x</a:t>
            </a:r>
            <a:r>
              <a:rPr lang="it-IT" sz="1400" dirty="0" err="1" smtClean="0"/>
              <a:t>xiij</a:t>
            </a:r>
            <a:r>
              <a:rPr lang="it-IT" sz="1400" dirty="0" smtClean="0"/>
              <a:t>)</a:t>
            </a:r>
            <a:endParaRPr lang="en-US" sz="1400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87283" y="199672"/>
            <a:ext cx="1612525" cy="2318161"/>
            <a:chOff x="958569" y="3957156"/>
            <a:chExt cx="1612525" cy="2318161"/>
          </a:xfrm>
        </p:grpSpPr>
        <p:pic>
          <p:nvPicPr>
            <p:cNvPr id="7" name="Picture 2" descr="Domain-Driven Design: Tackling Complexity in the Heart of Software di [Evans, Eric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69" y="3957156"/>
              <a:ext cx="1612525" cy="213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sellaDiTesto 7"/>
            <p:cNvSpPr txBox="1"/>
            <p:nvPr/>
          </p:nvSpPr>
          <p:spPr>
            <a:xfrm>
              <a:off x="1438460" y="5905985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2004</a:t>
              </a:r>
              <a:endParaRPr lang="en-US" dirty="0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3781983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Designer</a:t>
            </a:r>
            <a:endParaRPr lang="en-US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798207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Domain</a:t>
            </a:r>
          </a:p>
          <a:p>
            <a:pPr algn="ctr"/>
            <a:r>
              <a:rPr lang="it-IT" dirty="0" err="1" smtClean="0"/>
              <a:t>expert</a:t>
            </a:r>
            <a:endParaRPr lang="en-US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1981783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Software</a:t>
            </a:r>
          </a:p>
          <a:p>
            <a:pPr algn="ctr"/>
            <a:r>
              <a:rPr lang="it-IT" dirty="0" err="1" smtClean="0"/>
              <a:t>developer</a:t>
            </a:r>
            <a:endParaRPr lang="en-US" dirty="0"/>
          </a:p>
        </p:txBody>
      </p:sp>
      <p:cxnSp>
        <p:nvCxnSpPr>
          <p:cNvPr id="13" name="Connettore 2 12"/>
          <p:cNvCxnSpPr>
            <a:stCxn id="9" idx="3"/>
            <a:endCxn id="10" idx="1"/>
          </p:cNvCxnSpPr>
          <p:nvPr/>
        </p:nvCxnSpPr>
        <p:spPr>
          <a:xfrm>
            <a:off x="5078127" y="698258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3"/>
            <a:endCxn id="9" idx="1"/>
          </p:cNvCxnSpPr>
          <p:nvPr/>
        </p:nvCxnSpPr>
        <p:spPr>
          <a:xfrm>
            <a:off x="3277927" y="698258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323058" y="3770355"/>
            <a:ext cx="857974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iterate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single model </a:t>
            </a:r>
            <a:r>
              <a:rPr lang="en-US" dirty="0"/>
              <a:t>to reflect a shared understanding across domain experts, designers and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establisha</a:t>
            </a:r>
            <a:r>
              <a:rPr lang="en-US" dirty="0" smtClean="0"/>
              <a:t> </a:t>
            </a:r>
            <a:r>
              <a:rPr lang="en-US" dirty="0"/>
              <a:t>common language, i.e. </a:t>
            </a:r>
            <a:r>
              <a:rPr lang="en-US" dirty="0" smtClean="0"/>
              <a:t>a  </a:t>
            </a:r>
            <a:r>
              <a:rPr lang="en-US" dirty="0" smtClean="0">
                <a:solidFill>
                  <a:srgbClr val="C00000"/>
                </a:solidFill>
              </a:rPr>
              <a:t>UBIQUITOUS LANGUAGE </a:t>
            </a:r>
            <a:r>
              <a:rPr lang="en-US" dirty="0" smtClean="0"/>
              <a:t>(pg. 24)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62841" y="5517232"/>
            <a:ext cx="85689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Effective</a:t>
            </a:r>
            <a:r>
              <a:rPr lang="it-IT" dirty="0" smtClean="0"/>
              <a:t> </a:t>
            </a:r>
            <a:r>
              <a:rPr lang="it-IT" dirty="0"/>
              <a:t>domain </a:t>
            </a:r>
            <a:r>
              <a:rPr lang="it-IT" dirty="0" err="1"/>
              <a:t>modelers</a:t>
            </a:r>
            <a:r>
              <a:rPr lang="it-IT" dirty="0"/>
              <a:t> are </a:t>
            </a:r>
            <a:r>
              <a:rPr lang="it-IT" dirty="0" err="1">
                <a:solidFill>
                  <a:srgbClr val="C00000"/>
                </a:solidFill>
              </a:rPr>
              <a:t>knowledge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crunchers</a:t>
            </a:r>
            <a:r>
              <a:rPr lang="it-IT" dirty="0" smtClean="0"/>
              <a:t>. </a:t>
            </a:r>
            <a:r>
              <a:rPr lang="en-US" dirty="0" smtClean="0">
                <a:solidFill>
                  <a:srgbClr val="C00000"/>
                </a:solidFill>
              </a:rPr>
              <a:t>Continuous </a:t>
            </a:r>
            <a:r>
              <a:rPr lang="en-US" dirty="0">
                <a:solidFill>
                  <a:srgbClr val="C00000"/>
                </a:solidFill>
              </a:rPr>
              <a:t>learning </a:t>
            </a:r>
            <a:r>
              <a:rPr lang="en-US" dirty="0" smtClean="0"/>
              <a:t>takes </a:t>
            </a:r>
            <a:r>
              <a:rPr lang="en-US" dirty="0"/>
              <a:t>place </a:t>
            </a:r>
            <a:r>
              <a:rPr lang="en-US" dirty="0" smtClean="0"/>
              <a:t>between domain </a:t>
            </a:r>
            <a:r>
              <a:rPr lang="en-US" dirty="0"/>
              <a:t>experts, designers and </a:t>
            </a:r>
            <a:r>
              <a:rPr lang="en-US" dirty="0" smtClean="0"/>
              <a:t>developers (pg. 15)</a:t>
            </a:r>
          </a:p>
          <a:p>
            <a:r>
              <a:rPr lang="it-IT" dirty="0" smtClean="0"/>
              <a:t>(OO) MODEL-DRIVEN DESIGN </a:t>
            </a:r>
            <a:r>
              <a:rPr lang="it-IT" dirty="0" err="1" smtClean="0"/>
              <a:t>pg</a:t>
            </a:r>
            <a:r>
              <a:rPr lang="it-IT" dirty="0" smtClean="0"/>
              <a:t>. 47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7471771" y="-8876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DDD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84747" y="4791403"/>
            <a:ext cx="85797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/>
              <a:t>Code </a:t>
            </a:r>
            <a:r>
              <a:rPr lang="it-IT" dirty="0" err="1"/>
              <a:t>as</a:t>
            </a:r>
            <a:r>
              <a:rPr lang="it-IT" dirty="0"/>
              <a:t> a design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 (</a:t>
            </a:r>
            <a:r>
              <a:rPr lang="it-IT" dirty="0" err="1"/>
              <a:t>pg</a:t>
            </a:r>
            <a:r>
              <a:rPr lang="it-IT" dirty="0"/>
              <a:t>. 38). A </a:t>
            </a:r>
            <a:r>
              <a:rPr lang="it-IT" dirty="0" err="1">
                <a:solidFill>
                  <a:srgbClr val="C00000"/>
                </a:solidFill>
              </a:rPr>
              <a:t>document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the </a:t>
            </a:r>
            <a:r>
              <a:rPr lang="it-IT" dirty="0" err="1"/>
              <a:t>concepts</a:t>
            </a:r>
            <a:r>
              <a:rPr lang="it-IT" dirty="0"/>
              <a:t> of the model and must be </a:t>
            </a:r>
            <a:r>
              <a:rPr lang="it-IT" dirty="0" err="1"/>
              <a:t>involved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(pg.39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362842" y="2425501"/>
            <a:ext cx="860164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Domain model</a:t>
            </a:r>
            <a:r>
              <a:rPr lang="en-US" dirty="0"/>
              <a:t>: a rigorously organized and selective abstraction of the knowledge in a domain’s expert head (pg. 3). </a:t>
            </a:r>
            <a:endParaRPr lang="en-US" dirty="0" smtClean="0"/>
          </a:p>
          <a:p>
            <a:r>
              <a:rPr lang="it-IT" b="1" dirty="0" err="1" smtClean="0">
                <a:solidFill>
                  <a:srgbClr val="FF0000"/>
                </a:solidFill>
              </a:rPr>
              <a:t>One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model </a:t>
            </a:r>
            <a:r>
              <a:rPr lang="it-IT" b="1" dirty="0" err="1">
                <a:solidFill>
                  <a:srgbClr val="FF0000"/>
                </a:solidFill>
              </a:rPr>
              <a:t>should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underlie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b="1" dirty="0">
                <a:solidFill>
                  <a:srgbClr val="FF0000"/>
                </a:solidFill>
              </a:rPr>
              <a:t>, design and team </a:t>
            </a:r>
            <a:r>
              <a:rPr lang="it-IT" b="1" dirty="0" err="1">
                <a:solidFill>
                  <a:srgbClr val="FF0000"/>
                </a:solidFill>
              </a:rPr>
              <a:t>communications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/>
              <a:t>(</a:t>
            </a:r>
            <a:r>
              <a:rPr lang="it-IT" dirty="0" err="1"/>
              <a:t>pg</a:t>
            </a:r>
            <a:r>
              <a:rPr lang="it-IT" dirty="0"/>
              <a:t>. 41</a:t>
            </a:r>
            <a:r>
              <a:rPr lang="it-IT" dirty="0" smtClean="0"/>
              <a:t>)</a:t>
            </a:r>
          </a:p>
          <a:p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>
                <a:solidFill>
                  <a:srgbClr val="C00000"/>
                </a:solidFill>
              </a:rPr>
              <a:t>backbone</a:t>
            </a:r>
            <a:r>
              <a:rPr lang="it-IT" dirty="0">
                <a:solidFill>
                  <a:srgbClr val="C00000"/>
                </a:solidFill>
              </a:rPr>
              <a:t> of a </a:t>
            </a:r>
            <a:r>
              <a:rPr lang="it-IT" dirty="0" err="1">
                <a:solidFill>
                  <a:srgbClr val="C00000"/>
                </a:solidFill>
              </a:rPr>
              <a:t>language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team </a:t>
            </a:r>
            <a:r>
              <a:rPr lang="it-IT" dirty="0" err="1"/>
              <a:t>members</a:t>
            </a:r>
            <a:r>
              <a:rPr lang="it-IT" dirty="0"/>
              <a:t> (pg.4, 26</a:t>
            </a:r>
            <a:r>
              <a:rPr lang="it-IT" dirty="0" smtClean="0"/>
              <a:t>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2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4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45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651064" y="3975581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1807850" y="3892184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2 6"/>
          <p:cNvCxnSpPr>
            <a:stCxn id="5" idx="7"/>
            <a:endCxn id="6" idx="2"/>
          </p:cNvCxnSpPr>
          <p:nvPr/>
        </p:nvCxnSpPr>
        <p:spPr>
          <a:xfrm flipV="1">
            <a:off x="835452" y="4005779"/>
            <a:ext cx="972398" cy="3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5" idx="5"/>
            <a:endCxn id="62" idx="2"/>
          </p:cNvCxnSpPr>
          <p:nvPr/>
        </p:nvCxnSpPr>
        <p:spPr>
          <a:xfrm>
            <a:off x="835452" y="4169499"/>
            <a:ext cx="832398" cy="77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3306054" y="2838857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ttore 2 10"/>
          <p:cNvCxnSpPr>
            <a:stCxn id="6" idx="6"/>
            <a:endCxn id="10" idx="2"/>
          </p:cNvCxnSpPr>
          <p:nvPr/>
        </p:nvCxnSpPr>
        <p:spPr>
          <a:xfrm flipV="1">
            <a:off x="2023874" y="2952452"/>
            <a:ext cx="1282180" cy="1053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3793645" y="2678271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stCxn id="10" idx="6"/>
            <a:endCxn id="12" idx="2"/>
          </p:cNvCxnSpPr>
          <p:nvPr/>
        </p:nvCxnSpPr>
        <p:spPr>
          <a:xfrm flipV="1">
            <a:off x="3522078" y="2791866"/>
            <a:ext cx="271567" cy="16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3793645" y="3028573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ttore 2 14"/>
          <p:cNvCxnSpPr>
            <a:stCxn id="10" idx="6"/>
            <a:endCxn id="14" idx="2"/>
          </p:cNvCxnSpPr>
          <p:nvPr/>
        </p:nvCxnSpPr>
        <p:spPr>
          <a:xfrm>
            <a:off x="3522078" y="2952452"/>
            <a:ext cx="271567" cy="189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181512" y="30190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962883" y="2661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10281" y="3032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948609" y="3431154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1" name="Ovale 20"/>
          <p:cNvSpPr/>
          <p:nvPr/>
        </p:nvSpPr>
        <p:spPr>
          <a:xfrm>
            <a:off x="3306054" y="3481598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ttore 2 21"/>
          <p:cNvCxnSpPr>
            <a:stCxn id="6" idx="6"/>
            <a:endCxn id="21" idx="2"/>
          </p:cNvCxnSpPr>
          <p:nvPr/>
        </p:nvCxnSpPr>
        <p:spPr>
          <a:xfrm flipV="1">
            <a:off x="2023874" y="3595193"/>
            <a:ext cx="1282180" cy="41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3244433" y="3942124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/>
          <p:cNvSpPr/>
          <p:nvPr/>
        </p:nvSpPr>
        <p:spPr>
          <a:xfrm>
            <a:off x="3244433" y="4351898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ttore 2 24"/>
          <p:cNvCxnSpPr>
            <a:stCxn id="6" idx="5"/>
            <a:endCxn id="23" idx="2"/>
          </p:cNvCxnSpPr>
          <p:nvPr/>
        </p:nvCxnSpPr>
        <p:spPr>
          <a:xfrm flipV="1">
            <a:off x="1992238" y="4055719"/>
            <a:ext cx="1252195" cy="3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6" idx="5"/>
            <a:endCxn id="24" idx="2"/>
          </p:cNvCxnSpPr>
          <p:nvPr/>
        </p:nvCxnSpPr>
        <p:spPr>
          <a:xfrm>
            <a:off x="1992238" y="4086102"/>
            <a:ext cx="1252195" cy="379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40271" y="3942124"/>
            <a:ext cx="4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wt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648454" y="347740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pir</a:t>
            </a:r>
            <a:endParaRPr lang="en-US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657861" y="3940627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temperature</a:t>
            </a:r>
            <a:endParaRPr lang="en-US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657861" y="434313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humidity</a:t>
            </a:r>
            <a:endParaRPr lang="en-US" dirty="0"/>
          </a:p>
        </p:txBody>
      </p:sp>
      <p:sp>
        <p:nvSpPr>
          <p:cNvPr id="31" name="Rettangolo 30"/>
          <p:cNvSpPr/>
          <p:nvPr/>
        </p:nvSpPr>
        <p:spPr>
          <a:xfrm>
            <a:off x="3745576" y="69353"/>
            <a:ext cx="5275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Thing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Model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9557" y="5610448"/>
            <a:ext cx="442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http://gateway.webofthings.io/properties/pir</a:t>
            </a:r>
          </a:p>
        </p:txBody>
      </p:sp>
      <p:sp>
        <p:nvSpPr>
          <p:cNvPr id="38" name="Ovale 37"/>
          <p:cNvSpPr/>
          <p:nvPr/>
        </p:nvSpPr>
        <p:spPr>
          <a:xfrm>
            <a:off x="1737171" y="1088691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e 38"/>
          <p:cNvSpPr/>
          <p:nvPr/>
        </p:nvSpPr>
        <p:spPr>
          <a:xfrm>
            <a:off x="1732724" y="1736763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e 39"/>
          <p:cNvSpPr/>
          <p:nvPr/>
        </p:nvSpPr>
        <p:spPr>
          <a:xfrm>
            <a:off x="1728277" y="2312827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/>
          <p:cNvSpPr/>
          <p:nvPr/>
        </p:nvSpPr>
        <p:spPr>
          <a:xfrm>
            <a:off x="2135372" y="946548"/>
            <a:ext cx="18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: metadata</a:t>
            </a:r>
            <a:endParaRPr lang="en-US" dirty="0"/>
          </a:p>
        </p:txBody>
      </p:sp>
      <p:sp>
        <p:nvSpPr>
          <p:cNvPr id="42" name="Rettangolo 41"/>
          <p:cNvSpPr/>
          <p:nvPr/>
        </p:nvSpPr>
        <p:spPr>
          <a:xfrm>
            <a:off x="2105785" y="1665691"/>
            <a:ext cx="174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 : </a:t>
            </a:r>
            <a:r>
              <a:rPr lang="en-US" dirty="0"/>
              <a:t>metadata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ttangolo 42"/>
          <p:cNvSpPr/>
          <p:nvPr/>
        </p:nvSpPr>
        <p:spPr>
          <a:xfrm>
            <a:off x="2129187" y="2236237"/>
            <a:ext cx="198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 : metadata</a:t>
            </a:r>
            <a:endParaRPr lang="en-US" dirty="0"/>
          </a:p>
        </p:txBody>
      </p:sp>
      <p:cxnSp>
        <p:nvCxnSpPr>
          <p:cNvPr id="45" name="Connettore 4 44"/>
          <p:cNvCxnSpPr>
            <a:stCxn id="5" idx="1"/>
            <a:endCxn id="38" idx="2"/>
          </p:cNvCxnSpPr>
          <p:nvPr/>
        </p:nvCxnSpPr>
        <p:spPr>
          <a:xfrm rot="5400000" flipH="1" flipV="1">
            <a:off x="-193348" y="2078334"/>
            <a:ext cx="2806566" cy="1054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/>
          <p:cNvCxnSpPr>
            <a:stCxn id="5" idx="7"/>
            <a:endCxn id="40" idx="2"/>
          </p:cNvCxnSpPr>
          <p:nvPr/>
        </p:nvCxnSpPr>
        <p:spPr>
          <a:xfrm rot="5400000" flipH="1" flipV="1">
            <a:off x="490649" y="2771225"/>
            <a:ext cx="1582430" cy="892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5" idx="0"/>
            <a:endCxn id="39" idx="2"/>
          </p:cNvCxnSpPr>
          <p:nvPr/>
        </p:nvCxnSpPr>
        <p:spPr>
          <a:xfrm rot="5400000" flipH="1" flipV="1">
            <a:off x="183289" y="2426146"/>
            <a:ext cx="2125223" cy="973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e 61"/>
          <p:cNvSpPr/>
          <p:nvPr/>
        </p:nvSpPr>
        <p:spPr>
          <a:xfrm>
            <a:off x="1667850" y="4833107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sellaDiTesto 63"/>
          <p:cNvSpPr txBox="1"/>
          <p:nvPr/>
        </p:nvSpPr>
        <p:spPr>
          <a:xfrm>
            <a:off x="1038041" y="506029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5" name="Ovale 64"/>
          <p:cNvSpPr/>
          <p:nvPr/>
        </p:nvSpPr>
        <p:spPr>
          <a:xfrm>
            <a:off x="2533233" y="4833106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/>
          <p:cNvCxnSpPr>
            <a:stCxn id="62" idx="6"/>
            <a:endCxn id="65" idx="2"/>
          </p:cNvCxnSpPr>
          <p:nvPr/>
        </p:nvCxnSpPr>
        <p:spPr>
          <a:xfrm flipV="1">
            <a:off x="1883874" y="4946701"/>
            <a:ext cx="6493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2182062" y="5073434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ledState</a:t>
            </a:r>
            <a:endParaRPr lang="en-US" dirty="0"/>
          </a:p>
        </p:txBody>
      </p:sp>
      <p:sp>
        <p:nvSpPr>
          <p:cNvPr id="69" name="Ovale 68"/>
          <p:cNvSpPr/>
          <p:nvPr/>
        </p:nvSpPr>
        <p:spPr>
          <a:xfrm>
            <a:off x="3420988" y="4846245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ttore 2 70"/>
          <p:cNvCxnSpPr>
            <a:stCxn id="65" idx="6"/>
            <a:endCxn id="69" idx="2"/>
          </p:cNvCxnSpPr>
          <p:nvPr/>
        </p:nvCxnSpPr>
        <p:spPr>
          <a:xfrm>
            <a:off x="2749257" y="4946701"/>
            <a:ext cx="671731" cy="13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3663611" y="4792811"/>
            <a:ext cx="168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ledState</a:t>
            </a:r>
            <a:r>
              <a:rPr lang="en-US" sz="1400" dirty="0" smtClean="0"/>
              <a:t> action 1234</a:t>
            </a:r>
            <a:endParaRPr lang="en-US" sz="1400" dirty="0"/>
          </a:p>
        </p:txBody>
      </p:sp>
      <p:sp>
        <p:nvSpPr>
          <p:cNvPr id="74" name="Ovale 73"/>
          <p:cNvSpPr/>
          <p:nvPr/>
        </p:nvSpPr>
        <p:spPr>
          <a:xfrm>
            <a:off x="3410573" y="5202439"/>
            <a:ext cx="216024" cy="22718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ttore 1 75"/>
          <p:cNvCxnSpPr>
            <a:stCxn id="65" idx="6"/>
            <a:endCxn id="74" idx="2"/>
          </p:cNvCxnSpPr>
          <p:nvPr/>
        </p:nvCxnSpPr>
        <p:spPr>
          <a:xfrm>
            <a:off x="2749257" y="4946701"/>
            <a:ext cx="661316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646215" y="5162145"/>
            <a:ext cx="168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ledState</a:t>
            </a:r>
            <a:r>
              <a:rPr lang="en-US" sz="1400" dirty="0" smtClean="0"/>
              <a:t> action 1235</a:t>
            </a:r>
            <a:endParaRPr lang="en-US" sz="1400" dirty="0"/>
          </a:p>
        </p:txBody>
      </p:sp>
      <p:sp>
        <p:nvSpPr>
          <p:cNvPr id="80" name="Rettangolo 79"/>
          <p:cNvSpPr/>
          <p:nvPr/>
        </p:nvSpPr>
        <p:spPr>
          <a:xfrm>
            <a:off x="5749813" y="5805264"/>
            <a:ext cx="341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http://model.webofthings.io  W3C</a:t>
            </a:r>
          </a:p>
        </p:txBody>
      </p:sp>
      <p:pic>
        <p:nvPicPr>
          <p:cNvPr id="1026" name="Picture 2" descr="https://images-na.ssl-images-amazon.com/images/I/51D9uX67cDL._SX37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79951"/>
            <a:ext cx="2661859" cy="35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944210"/>
            <a:ext cx="8968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C00000"/>
                </a:solidFill>
              </a:rPr>
              <a:t>model</a:t>
            </a:r>
            <a:r>
              <a:rPr lang="en-GB" sz="2000" dirty="0" smtClean="0"/>
              <a:t> </a:t>
            </a:r>
            <a:r>
              <a:rPr lang="en-GB" sz="2000" dirty="0"/>
              <a:t>is the representation of a </a:t>
            </a:r>
            <a:r>
              <a:rPr lang="en-GB" sz="2000" dirty="0" smtClean="0"/>
              <a:t>specific </a:t>
            </a:r>
            <a:r>
              <a:rPr lang="en-GB" sz="2000" dirty="0"/>
              <a:t>category of data, or entity, within the</a:t>
            </a:r>
          </a:p>
          <a:p>
            <a:r>
              <a:rPr lang="en-GB" sz="2000" dirty="0"/>
              <a:t>application. A Model should not know about the rest of the application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View</a:t>
            </a:r>
            <a:r>
              <a:rPr lang="en-GB" sz="2000" dirty="0"/>
              <a:t> </a:t>
            </a:r>
            <a:r>
              <a:rPr lang="en-GB" sz="2000" dirty="0" smtClean="0"/>
              <a:t>should contain </a:t>
            </a:r>
            <a:r>
              <a:rPr lang="en-GB" sz="2000" dirty="0"/>
              <a:t>logic for rendering structured data. The View should not have knowledge of the </a:t>
            </a:r>
            <a:r>
              <a:rPr lang="en-GB" sz="2000" dirty="0" smtClean="0"/>
              <a:t>rest of </a:t>
            </a:r>
            <a:r>
              <a:rPr lang="en-GB" sz="2000" dirty="0"/>
              <a:t>the application. </a:t>
            </a:r>
            <a:r>
              <a:rPr lang="en-GB" sz="2000" dirty="0"/>
              <a:t>A view engine (</a:t>
            </a: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EJS, PUG</a:t>
            </a:r>
            <a:r>
              <a:rPr lang="en-GB" sz="2000" dirty="0"/>
              <a:t>) can be </a:t>
            </a:r>
            <a:r>
              <a:rPr lang="en-GB" sz="2000" dirty="0" smtClean="0"/>
              <a:t>defined </a:t>
            </a:r>
            <a:r>
              <a:rPr lang="en-GB" sz="2000" dirty="0"/>
              <a:t>as a module that does the actual rendering of views.</a:t>
            </a:r>
          </a:p>
          <a:p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Controller</a:t>
            </a:r>
            <a:r>
              <a:rPr lang="en-GB" sz="2000" dirty="0"/>
              <a:t> uses the Models and Views to accept and handle </a:t>
            </a:r>
            <a:r>
              <a:rPr lang="en-GB" sz="2000" dirty="0" smtClean="0"/>
              <a:t>inputs and </a:t>
            </a:r>
            <a:r>
              <a:rPr lang="en-GB" sz="2000" dirty="0"/>
              <a:t>commands from the user. 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1600" dirty="0"/>
              <a:t>MVC server handles requests by delegating the work to proper </a:t>
            </a:r>
            <a:r>
              <a:rPr lang="en-GB" sz="1600" dirty="0" smtClean="0"/>
              <a:t>controllers. It </a:t>
            </a:r>
            <a:r>
              <a:rPr lang="en-GB" sz="1600" dirty="0"/>
              <a:t>may be a good idea to extract the business logic out to </a:t>
            </a:r>
            <a:r>
              <a:rPr lang="en-GB" sz="1600" dirty="0" smtClean="0"/>
              <a:t>a service </a:t>
            </a:r>
            <a:r>
              <a:rPr lang="en-GB" sz="1600" dirty="0"/>
              <a:t>class and treat the controller as a method of accepting and returning (http) requests</a:t>
            </a:r>
            <a:r>
              <a:rPr lang="en-GB" sz="1600" dirty="0" smtClean="0"/>
              <a:t>. </a:t>
            </a:r>
            <a:r>
              <a:rPr lang="en-GB" sz="1600" dirty="0"/>
              <a:t>The answer </a:t>
            </a:r>
            <a:r>
              <a:rPr lang="en-GB" sz="1600" dirty="0" err="1"/>
              <a:t>wiil</a:t>
            </a:r>
            <a:r>
              <a:rPr lang="en-GB" sz="1600" dirty="0"/>
              <a:t> be a status code and some (JSON) data.</a:t>
            </a:r>
          </a:p>
          <a:p>
            <a:endParaRPr lang="it-IT" sz="1600" dirty="0"/>
          </a:p>
          <a:p>
            <a:r>
              <a:rPr lang="en-GB" sz="2000" dirty="0" smtClean="0"/>
              <a:t>Controller that access a resources with </a:t>
            </a:r>
            <a:r>
              <a:rPr lang="en-GB" sz="2000" b="1" dirty="0" err="1" smtClean="0">
                <a:solidFill>
                  <a:srgbClr val="C00000"/>
                </a:solidFill>
              </a:rPr>
              <a:t>RESTFul</a:t>
            </a:r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r>
              <a:rPr lang="en-GB" sz="2000" b="1" dirty="0">
                <a:solidFill>
                  <a:srgbClr val="C00000"/>
                </a:solidFill>
              </a:rPr>
              <a:t>API </a:t>
            </a:r>
            <a:r>
              <a:rPr lang="en-GB" sz="2000" dirty="0" smtClean="0"/>
              <a:t>(to </a:t>
            </a:r>
            <a:r>
              <a:rPr lang="en-GB" sz="2000" dirty="0"/>
              <a:t>perform </a:t>
            </a:r>
            <a:r>
              <a:rPr lang="en-GB" sz="2000" dirty="0" smtClean="0"/>
              <a:t>common </a:t>
            </a:r>
            <a:r>
              <a:rPr lang="en-GB" sz="2000" dirty="0"/>
              <a:t>CRUD </a:t>
            </a:r>
            <a:r>
              <a:rPr lang="en-GB" sz="2000" dirty="0" smtClean="0"/>
              <a:t>functions ( </a:t>
            </a:r>
            <a:r>
              <a:rPr lang="en-GB" sz="2000" dirty="0"/>
              <a:t>create, </a:t>
            </a:r>
            <a:r>
              <a:rPr lang="en-GB" sz="2000" dirty="0" smtClean="0"/>
              <a:t> read</a:t>
            </a:r>
            <a:r>
              <a:rPr lang="en-GB" sz="2000" dirty="0"/>
              <a:t>, update, </a:t>
            </a:r>
            <a:r>
              <a:rPr lang="en-GB" sz="2000" dirty="0" smtClean="0"/>
              <a:t>delete)  do not depend any more on data representation. </a:t>
            </a:r>
            <a:endParaRPr lang="en-GB" sz="2000" dirty="0"/>
          </a:p>
        </p:txBody>
      </p:sp>
      <p:sp>
        <p:nvSpPr>
          <p:cNvPr id="5" name="Rettangolo 4"/>
          <p:cNvSpPr/>
          <p:nvPr/>
        </p:nvSpPr>
        <p:spPr>
          <a:xfrm>
            <a:off x="261201" y="163248"/>
            <a:ext cx="87743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MVC-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based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servers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providing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 API </a:t>
            </a:r>
            <a:endParaRPr lang="it-IT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31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Terminology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/>
            <a:r>
              <a:rPr lang="it-IT" b="1" dirty="0" smtClean="0">
                <a:solidFill>
                  <a:srgbClr val="C00000"/>
                </a:solidFill>
              </a:rPr>
              <a:t>WT: </a:t>
            </a:r>
            <a:r>
              <a:rPr lang="en-GB" dirty="0" smtClean="0"/>
              <a:t>Web Thing</a:t>
            </a:r>
            <a:endParaRPr lang="en-GB" b="1" dirty="0" smtClean="0">
              <a:solidFill>
                <a:srgbClr val="C00000"/>
              </a:solidFill>
            </a:endParaRP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Model</a:t>
            </a:r>
            <a:r>
              <a:rPr lang="en-GB" dirty="0"/>
              <a:t>: metadata that </a:t>
            </a:r>
            <a:r>
              <a:rPr lang="en-GB" dirty="0" smtClean="0"/>
              <a:t>defines </a:t>
            </a:r>
            <a:r>
              <a:rPr lang="en-GB" dirty="0"/>
              <a:t>various aspects of a WT, such as name, description, or configurations.</a:t>
            </a: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Properties</a:t>
            </a:r>
            <a:r>
              <a:rPr lang="en-GB" dirty="0" smtClean="0"/>
              <a:t>: </a:t>
            </a:r>
            <a:r>
              <a:rPr lang="en-GB" dirty="0"/>
              <a:t>represent the internal state of a WT. A property is a collection of data </a:t>
            </a:r>
            <a:r>
              <a:rPr lang="en-GB" dirty="0" smtClean="0"/>
              <a:t>values that </a:t>
            </a:r>
            <a:r>
              <a:rPr lang="en-GB" dirty="0"/>
              <a:t>relate to some aspect of the WT. Properties can be </a:t>
            </a:r>
            <a:r>
              <a:rPr lang="en-GB" dirty="0" smtClean="0"/>
              <a:t>modified </a:t>
            </a:r>
            <a:r>
              <a:rPr lang="en-GB" dirty="0"/>
              <a:t>through actions.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Actions</a:t>
            </a:r>
            <a:r>
              <a:rPr lang="en-GB" dirty="0"/>
              <a:t>: functions </a:t>
            </a:r>
            <a:r>
              <a:rPr lang="en-GB" dirty="0" smtClean="0"/>
              <a:t>offered </a:t>
            </a:r>
            <a:r>
              <a:rPr lang="en-GB" dirty="0"/>
              <a:t>by a WT (e.g. '</a:t>
            </a:r>
            <a:r>
              <a:rPr lang="en-GB" dirty="0" err="1"/>
              <a:t>open','close','enable','scan</a:t>
            </a:r>
            <a:r>
              <a:rPr lang="en-GB" dirty="0"/>
              <a:t>',...).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 err="1">
                <a:solidFill>
                  <a:srgbClr val="C00000"/>
                </a:solidFill>
              </a:rPr>
              <a:t>ExternalThing</a:t>
            </a:r>
            <a:r>
              <a:rPr lang="en-GB" dirty="0" smtClean="0"/>
              <a:t>: </a:t>
            </a:r>
            <a:r>
              <a:rPr lang="en-GB" dirty="0"/>
              <a:t>a (Application Layer) gateway to other devices that don't have an </a:t>
            </a:r>
            <a:r>
              <a:rPr lang="en-GB" dirty="0" smtClean="0"/>
              <a:t>internet connection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202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48</a:t>
            </a:fld>
            <a:endParaRPr lang="it-IT"/>
          </a:p>
        </p:txBody>
      </p:sp>
      <p:pic>
        <p:nvPicPr>
          <p:cNvPr id="3074" name="Picture 2" descr="Risultati immagini per web of thing model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2" y="836711"/>
            <a:ext cx="7682258" cy="57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WOT design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525963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C00000"/>
                </a:solidFill>
              </a:rPr>
              <a:t>Resource design</a:t>
            </a:r>
            <a:r>
              <a:rPr lang="en-GB" sz="1800" dirty="0"/>
              <a:t>. Identify the functionality or services of a Thing, and organize </a:t>
            </a:r>
            <a:r>
              <a:rPr lang="en-GB" sz="1800" dirty="0" smtClean="0"/>
              <a:t>the hierarchy </a:t>
            </a:r>
            <a:r>
              <a:rPr lang="en-GB" sz="1800" dirty="0"/>
              <a:t>of these services.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Integration </a:t>
            </a:r>
            <a:r>
              <a:rPr lang="en-GB" sz="1800" b="1" dirty="0">
                <a:solidFill>
                  <a:srgbClr val="C00000"/>
                </a:solidFill>
              </a:rPr>
              <a:t>strategy</a:t>
            </a:r>
            <a:r>
              <a:rPr lang="en-GB" sz="1800" dirty="0"/>
              <a:t>. Choose a pattern to integrate Things to the internet and </a:t>
            </a:r>
            <a:r>
              <a:rPr lang="en-GB" sz="1800" dirty="0" smtClean="0"/>
              <a:t>the web</a:t>
            </a:r>
            <a:r>
              <a:rPr lang="en-GB" sz="1800" dirty="0"/>
              <a:t>. The main patterns are: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Direct integration pattern</a:t>
            </a:r>
            <a:r>
              <a:rPr lang="en-GB" sz="1800" dirty="0"/>
              <a:t> (REST on device). A device can directly connect </a:t>
            </a:r>
            <a:r>
              <a:rPr lang="en-GB" sz="1800" dirty="0" smtClean="0"/>
              <a:t>to the </a:t>
            </a:r>
            <a:r>
              <a:rPr lang="en-GB" sz="1800" dirty="0"/>
              <a:t>internet, e.g. via Wi-Fi or Ethernet.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Gateway integration pattern</a:t>
            </a:r>
            <a:r>
              <a:rPr lang="en-GB" sz="1800" dirty="0"/>
              <a:t>. Resource-constrained devices can use non-web </a:t>
            </a:r>
            <a:r>
              <a:rPr lang="en-GB" sz="1800" dirty="0" smtClean="0"/>
              <a:t>protocols </a:t>
            </a:r>
            <a:r>
              <a:rPr lang="en-GB" sz="1800" dirty="0"/>
              <a:t>(e.g. ZigBee, Bluetooth) to talk to a more powerful device (the gateway), </a:t>
            </a:r>
            <a:r>
              <a:rPr lang="en-GB" sz="1800" dirty="0" smtClean="0"/>
              <a:t>which then </a:t>
            </a:r>
            <a:r>
              <a:rPr lang="en-GB" sz="1800" dirty="0"/>
              <a:t>exposes a REST API for those non-web devices.</a:t>
            </a:r>
          </a:p>
          <a:p>
            <a:pPr lvl="1"/>
            <a:r>
              <a:rPr lang="en-GB" sz="1800" b="1" dirty="0" smtClean="0">
                <a:solidFill>
                  <a:srgbClr val="0070C0"/>
                </a:solidFill>
              </a:rPr>
              <a:t>Cloud </a:t>
            </a:r>
            <a:r>
              <a:rPr lang="en-GB" sz="1800" b="1" dirty="0">
                <a:solidFill>
                  <a:srgbClr val="0070C0"/>
                </a:solidFill>
              </a:rPr>
              <a:t>integration pattern</a:t>
            </a:r>
            <a:r>
              <a:rPr lang="en-GB" sz="1800" dirty="0"/>
              <a:t>. An extension of the gateway pattern where the </a:t>
            </a:r>
            <a:r>
              <a:rPr lang="en-GB" sz="1800" dirty="0" smtClean="0"/>
              <a:t>gateway </a:t>
            </a:r>
            <a:r>
              <a:rPr lang="en-GB" sz="1800" dirty="0"/>
              <a:t>is a remote server that devices and applications access via the Internet.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Representation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representations will be served for each resource.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Interface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commands are possible for each service, along </a:t>
            </a:r>
            <a:r>
              <a:rPr lang="en-GB" sz="1800" dirty="0" smtClean="0"/>
              <a:t>with which </a:t>
            </a:r>
            <a:r>
              <a:rPr lang="en-GB" sz="1800" dirty="0"/>
              <a:t>error codes.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Resource </a:t>
            </a:r>
            <a:r>
              <a:rPr lang="en-GB" sz="1800" b="1" dirty="0">
                <a:solidFill>
                  <a:srgbClr val="C00000"/>
                </a:solidFill>
              </a:rPr>
              <a:t>linking design</a:t>
            </a:r>
            <a:r>
              <a:rPr lang="en-GB" sz="1800" dirty="0"/>
              <a:t>. Decide how the </a:t>
            </a:r>
            <a:r>
              <a:rPr lang="en-GB" sz="1800" dirty="0" smtClean="0"/>
              <a:t>different </a:t>
            </a:r>
            <a:r>
              <a:rPr lang="en-GB" sz="1800" dirty="0"/>
              <a:t>resources are linked to each other.</a:t>
            </a:r>
            <a:endParaRPr lang="en-GB" sz="18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53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8733" y="1700808"/>
            <a:ext cx="340731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‘COMPONENTI’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Funzioni</a:t>
            </a:r>
            <a:r>
              <a:rPr lang="it-IT" dirty="0" smtClean="0"/>
              <a:t>  -   vedi </a:t>
            </a:r>
            <a:r>
              <a:rPr lang="it-IT" dirty="0" err="1" smtClean="0"/>
              <a:t>Js</a:t>
            </a:r>
            <a:r>
              <a:rPr lang="it-IT" dirty="0" smtClean="0"/>
              <a:t>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Oggetti</a:t>
            </a:r>
            <a:r>
              <a:rPr lang="it-IT" dirty="0" smtClean="0"/>
              <a:t> (POJO)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Componenti</a:t>
            </a:r>
            <a:r>
              <a:rPr lang="it-IT" i="1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soft</a:t>
            </a:r>
            <a:r>
              <a:rPr lang="it-IT" i="1" dirty="0" smtClean="0"/>
              <a:t> </a:t>
            </a:r>
            <a:r>
              <a:rPr lang="it-IT" dirty="0" smtClean="0"/>
              <a:t>– vedi OSGI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Attori</a:t>
            </a:r>
            <a:r>
              <a:rPr lang="it-IT" dirty="0" smtClean="0"/>
              <a:t> - vedi </a:t>
            </a:r>
            <a:r>
              <a:rPr lang="it-IT" dirty="0" err="1" smtClean="0"/>
              <a:t>akka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rgbClr val="002060"/>
                </a:solidFill>
              </a:rPr>
              <a:t>Agenti</a:t>
            </a:r>
            <a:r>
              <a:rPr lang="it-IT" dirty="0" smtClean="0"/>
              <a:t> -  vedi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Qactor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smtClean="0"/>
              <a:t>– vedi custom </a:t>
            </a:r>
            <a:r>
              <a:rPr lang="it-IT" dirty="0" err="1" smtClean="0"/>
              <a:t>unibo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…     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3059831" y="3645024"/>
            <a:ext cx="1610387" cy="1706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08704" y="5162256"/>
            <a:ext cx="3087342" cy="37760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  (or </a:t>
            </a:r>
            <a:r>
              <a:rPr lang="it-IT" dirty="0" err="1" smtClean="0"/>
              <a:t>Inherits</a:t>
            </a:r>
            <a:r>
              <a:rPr lang="it-IT" dirty="0" smtClean="0"/>
              <a:t>)?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3200" dirty="0" smtClean="0">
                <a:solidFill>
                  <a:srgbClr val="FF0000"/>
                </a:solidFill>
              </a:rPr>
              <a:t>Analysis -&gt; Project -&gt; </a:t>
            </a:r>
            <a:r>
              <a:rPr lang="it-IT" sz="3200" dirty="0" err="1">
                <a:solidFill>
                  <a:srgbClr val="FF0000"/>
                </a:solidFill>
              </a:rPr>
              <a:t>I</a:t>
            </a:r>
            <a:r>
              <a:rPr lang="it-IT" sz="3200" dirty="0" err="1" smtClean="0">
                <a:solidFill>
                  <a:srgbClr val="FF0000"/>
                </a:solidFill>
              </a:rPr>
              <a:t>mplementation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47864" y="4884261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7517" y="4008388"/>
            <a:ext cx="2482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GOAL: DEFINIRE E COSTRUIRE</a:t>
            </a:r>
          </a:p>
          <a:p>
            <a:r>
              <a:rPr lang="it-IT" sz="1400" dirty="0" smtClean="0"/>
              <a:t>Entità riusabili  e specializzabili </a:t>
            </a:r>
          </a:p>
          <a:p>
            <a:r>
              <a:rPr lang="it-IT" sz="1400" dirty="0" smtClean="0"/>
              <a:t>(con </a:t>
            </a:r>
            <a:r>
              <a:rPr lang="it-IT" sz="1400" dirty="0" err="1" smtClean="0"/>
              <a:t>ederitarietà</a:t>
            </a:r>
            <a:r>
              <a:rPr lang="it-IT" sz="1400" dirty="0" smtClean="0"/>
              <a:t> / delegazione)</a:t>
            </a:r>
            <a:endParaRPr lang="it-IT" sz="1400" dirty="0"/>
          </a:p>
        </p:txBody>
      </p:sp>
      <p:sp>
        <p:nvSpPr>
          <p:cNvPr id="6" name="Rettangolo 5"/>
          <p:cNvSpPr/>
          <p:nvPr/>
        </p:nvSpPr>
        <p:spPr>
          <a:xfrm>
            <a:off x="3347864" y="4513489"/>
            <a:ext cx="99011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913305" y="4801521"/>
            <a:ext cx="1712989" cy="341772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RequiredLed</a:t>
            </a:r>
            <a:endParaRPr lang="it-IT" dirty="0"/>
          </a:p>
        </p:txBody>
      </p:sp>
      <p:cxnSp>
        <p:nvCxnSpPr>
          <p:cNvPr id="10" name="Connettore 2 9"/>
          <p:cNvCxnSpPr>
            <a:stCxn id="8" idx="3"/>
          </p:cNvCxnSpPr>
          <p:nvPr/>
        </p:nvCxnSpPr>
        <p:spPr>
          <a:xfrm>
            <a:off x="2626294" y="4972407"/>
            <a:ext cx="722880" cy="413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3" idx="2"/>
          </p:cNvCxnSpPr>
          <p:nvPr/>
        </p:nvCxnSpPr>
        <p:spPr>
          <a:xfrm>
            <a:off x="3842919" y="5172293"/>
            <a:ext cx="262339" cy="4616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755576" y="5633958"/>
            <a:ext cx="7776864" cy="523601"/>
            <a:chOff x="755576" y="5633958"/>
            <a:chExt cx="7776864" cy="523601"/>
          </a:xfrm>
        </p:grpSpPr>
        <p:sp>
          <p:nvSpPr>
            <p:cNvPr id="20" name="Rettangolo 19"/>
            <p:cNvSpPr/>
            <p:nvPr/>
          </p:nvSpPr>
          <p:spPr>
            <a:xfrm>
              <a:off x="755576" y="5633958"/>
              <a:ext cx="7776864" cy="5236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2593090" y="5747550"/>
              <a:ext cx="1512168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LedImplGui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37974" y="5755934"/>
              <a:ext cx="1572012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LedImplGpio</a:t>
              </a:r>
              <a:endParaRPr lang="it-IT" dirty="0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302569" y="5755934"/>
              <a:ext cx="2097423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LedImplArduino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870991" y="5747550"/>
              <a:ext cx="1572012" cy="2796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LedMock</a:t>
              </a:r>
              <a:endParaRPr lang="it-IT" dirty="0"/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913306" y="6237312"/>
            <a:ext cx="642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entities</a:t>
            </a:r>
            <a:r>
              <a:rPr lang="it-IT" dirty="0" smtClean="0"/>
              <a:t> must </a:t>
            </a:r>
            <a:r>
              <a:rPr lang="it-IT" dirty="0" err="1" smtClean="0"/>
              <a:t>implement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: 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ILedImpl</a:t>
            </a:r>
            <a:endParaRPr lang="it-IT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3229129" y="3760876"/>
            <a:ext cx="133991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BASIC DOMAIN</a:t>
            </a:r>
          </a:p>
          <a:p>
            <a:r>
              <a:rPr lang="it-IT" sz="1400" dirty="0" smtClean="0"/>
              <a:t>‘COMPONENTS’</a:t>
            </a:r>
            <a:endParaRPr lang="it-IT" sz="1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70219" y="1714162"/>
            <a:ext cx="40782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POSSIBILI ‘</a:t>
            </a:r>
            <a:r>
              <a:rPr lang="it-IT" b="1" dirty="0" err="1" smtClean="0">
                <a:solidFill>
                  <a:srgbClr val="C00000"/>
                </a:solidFill>
              </a:rPr>
              <a:t>Behavior</a:t>
            </a:r>
            <a:r>
              <a:rPr lang="it-IT" b="1" dirty="0" smtClean="0">
                <a:solidFill>
                  <a:srgbClr val="C0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Control-</a:t>
            </a:r>
            <a:r>
              <a:rPr lang="it-IT" b="1" i="1" dirty="0" err="1" smtClean="0">
                <a:solidFill>
                  <a:srgbClr val="002060"/>
                </a:solidFill>
              </a:rPr>
              <a:t>based</a:t>
            </a:r>
            <a:r>
              <a:rPr lang="it-IT" b="1" i="1" dirty="0" smtClean="0">
                <a:solidFill>
                  <a:srgbClr val="002060"/>
                </a:solidFill>
              </a:rPr>
              <a:t> </a:t>
            </a:r>
            <a:r>
              <a:rPr lang="it-IT" dirty="0"/>
              <a:t> </a:t>
            </a:r>
            <a:r>
              <a:rPr lang="it-IT" dirty="0" smtClean="0"/>
              <a:t>     vedi Java, C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Event-driven</a:t>
            </a:r>
            <a:r>
              <a:rPr lang="it-IT" b="1" i="1" dirty="0" smtClean="0">
                <a:solidFill>
                  <a:srgbClr val="002060"/>
                </a:solidFill>
              </a:rPr>
              <a:t>         </a:t>
            </a:r>
            <a:r>
              <a:rPr lang="it-IT" dirty="0" smtClean="0"/>
              <a:t>vedi </a:t>
            </a:r>
            <a:r>
              <a:rPr lang="it-IT" dirty="0" err="1" smtClean="0"/>
              <a:t>Js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Message-</a:t>
            </a:r>
            <a:r>
              <a:rPr lang="it-IT" b="1" i="1" dirty="0" err="1" smtClean="0">
                <a:solidFill>
                  <a:srgbClr val="002060"/>
                </a:solidFill>
              </a:rPr>
              <a:t>driven</a:t>
            </a:r>
            <a:r>
              <a:rPr lang="it-IT" dirty="0" smtClean="0"/>
              <a:t>– </a:t>
            </a:r>
            <a:r>
              <a:rPr lang="it-IT" dirty="0"/>
              <a:t>vedi </a:t>
            </a:r>
            <a:r>
              <a:rPr lang="it-IT" dirty="0" err="1" smtClean="0"/>
              <a:t>akka</a:t>
            </a:r>
            <a:endParaRPr lang="it-IT" dirty="0" smtClean="0"/>
          </a:p>
          <a:p>
            <a:r>
              <a:rPr lang="it-IT" b="1" dirty="0">
                <a:solidFill>
                  <a:srgbClr val="C00000"/>
                </a:solidFill>
              </a:rPr>
              <a:t>POSSIBILI </a:t>
            </a:r>
            <a:r>
              <a:rPr lang="it-IT" b="1" dirty="0" smtClean="0">
                <a:solidFill>
                  <a:srgbClr val="C00000"/>
                </a:solidFill>
              </a:rPr>
              <a:t>‘cose da fare’</a:t>
            </a:r>
            <a:endParaRPr lang="it-IT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Dichiarazioni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rgbClr val="002060"/>
                </a:solidFill>
              </a:rPr>
              <a:t>Istruzioni</a:t>
            </a:r>
            <a:r>
              <a:rPr lang="it-IT" dirty="0" err="1" smtClean="0"/>
              <a:t>i</a:t>
            </a:r>
            <a:r>
              <a:rPr lang="it-IT" dirty="0" smtClean="0"/>
              <a:t> </a:t>
            </a:r>
            <a:r>
              <a:rPr lang="it-IT" b="1" i="1" dirty="0">
                <a:solidFill>
                  <a:srgbClr val="00206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Espressioni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>
                <a:solidFill>
                  <a:srgbClr val="002060"/>
                </a:solidFill>
              </a:rPr>
              <a:t>Azioni</a:t>
            </a:r>
            <a:r>
              <a:rPr lang="it-IT" dirty="0" smtClean="0"/>
              <a:t> (osservabili, </a:t>
            </a:r>
            <a:r>
              <a:rPr lang="it-IT" dirty="0" err="1" smtClean="0"/>
              <a:t>timed,reactive</a:t>
            </a:r>
            <a:r>
              <a:rPr lang="it-IT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19775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12" grpId="0" animBg="1"/>
      <p:bldP spid="3" grpId="0" animBg="1"/>
      <p:bldP spid="5" grpId="0"/>
      <p:bldP spid="6" grpId="0" animBg="1"/>
      <p:bldP spid="8" grpId="0" animBg="1"/>
      <p:bldP spid="21" grpId="0"/>
      <p:bldP spid="32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50</a:t>
            </a:fld>
            <a:endParaRPr lang="it-IT"/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11560" y="1556792"/>
            <a:ext cx="8352928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i="1" dirty="0" smtClean="0">
                <a:solidFill>
                  <a:srgbClr val="C00000"/>
                </a:solidFill>
              </a:rPr>
              <a:t>Integration </a:t>
            </a:r>
            <a:r>
              <a:rPr lang="it-IT" sz="2000" b="1" i="1" dirty="0" err="1" smtClean="0">
                <a:solidFill>
                  <a:srgbClr val="C00000"/>
                </a:solidFill>
              </a:rPr>
              <a:t>patterns</a:t>
            </a:r>
            <a:r>
              <a:rPr lang="it-IT" sz="2000" dirty="0" smtClean="0"/>
              <a:t>:         REST on </a:t>
            </a:r>
            <a:r>
              <a:rPr lang="it-IT" sz="2000" dirty="0" err="1" smtClean="0"/>
              <a:t>device</a:t>
            </a:r>
            <a:r>
              <a:rPr lang="it-IT" sz="2000" dirty="0" smtClean="0"/>
              <a:t>,  Gateway (</a:t>
            </a:r>
            <a:r>
              <a:rPr lang="it-IT" sz="2000" dirty="0" err="1" smtClean="0"/>
              <a:t>CoAP</a:t>
            </a:r>
            <a:r>
              <a:rPr lang="it-IT" sz="2000" dirty="0" smtClean="0"/>
              <a:t>), </a:t>
            </a:r>
            <a:r>
              <a:rPr lang="it-IT" sz="2000" dirty="0" err="1" smtClean="0"/>
              <a:t>Cloud</a:t>
            </a:r>
            <a:r>
              <a:rPr lang="it-IT" sz="2000" dirty="0" smtClean="0"/>
              <a:t> (MQTT)</a:t>
            </a:r>
          </a:p>
          <a:p>
            <a:endParaRPr lang="it-IT" sz="2000" b="1" i="1" u="sng" dirty="0" smtClean="0">
              <a:solidFill>
                <a:srgbClr val="C00000"/>
              </a:solidFill>
            </a:endParaRPr>
          </a:p>
          <a:p>
            <a:r>
              <a:rPr lang="it-IT" sz="2000" b="1" i="1" u="sng" dirty="0" smtClean="0">
                <a:solidFill>
                  <a:srgbClr val="C00000"/>
                </a:solidFill>
              </a:rPr>
              <a:t>Resource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model design </a:t>
            </a:r>
            <a:r>
              <a:rPr lang="it-IT" sz="2000" dirty="0" smtClean="0"/>
              <a:t>:   (</a:t>
            </a:r>
            <a:r>
              <a:rPr lang="it-IT" sz="2000" dirty="0" err="1" smtClean="0"/>
              <a:t>ontology</a:t>
            </a:r>
            <a:r>
              <a:rPr lang="it-IT" sz="2000" dirty="0" smtClean="0"/>
              <a:t>) </a:t>
            </a:r>
            <a:r>
              <a:rPr lang="it-IT" sz="2000" dirty="0" err="1" smtClean="0"/>
              <a:t>tree</a:t>
            </a:r>
            <a:r>
              <a:rPr lang="it-IT" sz="2000" dirty="0" smtClean="0"/>
              <a:t>,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base, ..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Representation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</a:t>
            </a:r>
            <a:r>
              <a:rPr lang="it-IT" sz="2000" dirty="0" err="1" smtClean="0"/>
              <a:t>json</a:t>
            </a:r>
            <a:r>
              <a:rPr lang="it-IT" sz="2000" dirty="0" smtClean="0"/>
              <a:t>, </a:t>
            </a:r>
            <a:r>
              <a:rPr lang="it-IT" sz="2000" dirty="0" err="1" smtClean="0"/>
              <a:t>prolog</a:t>
            </a:r>
            <a:r>
              <a:rPr lang="it-IT" sz="2000" dirty="0" smtClean="0"/>
              <a:t>, HTML, </a:t>
            </a:r>
            <a:r>
              <a:rPr lang="it-IT" sz="2000" dirty="0" err="1" smtClean="0"/>
              <a:t>MessagePack</a:t>
            </a:r>
            <a:r>
              <a:rPr lang="it-IT" sz="2000" dirty="0" smtClean="0"/>
              <a:t>, …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smtClean="0">
                <a:solidFill>
                  <a:srgbClr val="C00000"/>
                </a:solidFill>
              </a:rPr>
              <a:t>Interface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            GET, PUT, </a:t>
            </a:r>
            <a:r>
              <a:rPr lang="it-IT" sz="2000" dirty="0" err="1" smtClean="0"/>
              <a:t>etc</a:t>
            </a:r>
            <a:endParaRPr lang="it-IT" sz="2000" dirty="0" smtClean="0"/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Resourse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 err="1">
                <a:solidFill>
                  <a:srgbClr val="C00000"/>
                </a:solidFill>
              </a:rPr>
              <a:t>binding</a:t>
            </a:r>
            <a:r>
              <a:rPr lang="it-IT" sz="2000" b="1" i="1" dirty="0">
                <a:solidFill>
                  <a:srgbClr val="C00000"/>
                </a:solidFill>
              </a:rPr>
              <a:t> design </a:t>
            </a:r>
            <a:r>
              <a:rPr lang="it-IT" sz="2000" dirty="0" smtClean="0"/>
              <a:t>: HAETOAS (web </a:t>
            </a:r>
            <a:r>
              <a:rPr lang="it-IT" sz="2000" dirty="0" err="1" smtClean="0"/>
              <a:t>linking</a:t>
            </a:r>
            <a:r>
              <a:rPr lang="it-IT" sz="2000" dirty="0" smtClean="0"/>
              <a:t>,..), </a:t>
            </a:r>
            <a:r>
              <a:rPr lang="it-IT" sz="2000" dirty="0" err="1" smtClean="0"/>
              <a:t>findability</a:t>
            </a:r>
            <a:r>
              <a:rPr lang="it-IT" sz="2000" dirty="0" smtClean="0"/>
              <a:t>, </a:t>
            </a:r>
            <a:r>
              <a:rPr lang="it-IT" sz="2000" dirty="0" smtClean="0"/>
              <a:t>…</a:t>
            </a:r>
          </a:p>
          <a:p>
            <a:endParaRPr lang="it-IT" sz="2000" i="1" dirty="0" smtClean="0"/>
          </a:p>
          <a:p>
            <a:r>
              <a:rPr lang="en-GB" sz="2000" b="1" dirty="0">
                <a:solidFill>
                  <a:srgbClr val="C00000"/>
                </a:solidFill>
              </a:rPr>
              <a:t>HATEOAS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solidFill>
                  <a:srgbClr val="0070C0"/>
                </a:solidFill>
              </a:rPr>
              <a:t>Hypermedia </a:t>
            </a:r>
            <a:r>
              <a:rPr lang="en-GB" sz="2000" dirty="0">
                <a:solidFill>
                  <a:srgbClr val="0070C0"/>
                </a:solidFill>
              </a:rPr>
              <a:t>as the Engine of Application State</a:t>
            </a:r>
            <a:r>
              <a:rPr lang="en-GB" sz="2000" dirty="0" smtClean="0"/>
              <a:t>): state </a:t>
            </a:r>
            <a:r>
              <a:rPr lang="en-GB" sz="2000" dirty="0"/>
              <a:t>changes within an application happen by following links, which </a:t>
            </a:r>
            <a:r>
              <a:rPr lang="en-GB" sz="2000" dirty="0" smtClean="0"/>
              <a:t>meets the </a:t>
            </a:r>
            <a:r>
              <a:rPr lang="en-GB" sz="2000" dirty="0"/>
              <a:t>self-contained-messages constraint. Links enable clients to discover related </a:t>
            </a:r>
            <a:r>
              <a:rPr lang="en-GB" sz="2000" dirty="0" smtClean="0"/>
              <a:t>resources, either </a:t>
            </a:r>
            <a:r>
              <a:rPr lang="en-GB" sz="2000" dirty="0"/>
              <a:t>by browsing in the case of a human user following links on pages, or by </a:t>
            </a:r>
            <a:r>
              <a:rPr lang="en-GB" sz="2000" dirty="0" smtClean="0"/>
              <a:t>crawling in </a:t>
            </a:r>
            <a:r>
              <a:rPr lang="en-GB" sz="2000" dirty="0"/>
              <a:t>the case of a machine.</a:t>
            </a:r>
            <a:endParaRPr lang="it-IT" sz="2000" i="1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Define</a:t>
            </a:r>
            <a:r>
              <a:rPr lang="it-IT" dirty="0" smtClean="0"/>
              <a:t> a server in </a:t>
            </a:r>
            <a:r>
              <a:rPr lang="it-IT" dirty="0" err="1" smtClean="0"/>
              <a:t>Node</a:t>
            </a:r>
            <a:endParaRPr lang="it-IT" dirty="0" smtClean="0"/>
          </a:p>
          <a:p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RESTful</a:t>
            </a:r>
            <a:r>
              <a:rPr lang="it-IT" dirty="0" smtClean="0"/>
              <a:t> API for </a:t>
            </a:r>
            <a:r>
              <a:rPr lang="it-IT" dirty="0" err="1" smtClean="0"/>
              <a:t>resources</a:t>
            </a:r>
            <a:r>
              <a:rPr lang="it-IT" dirty="0" smtClean="0"/>
              <a:t> (data and </a:t>
            </a:r>
            <a:r>
              <a:rPr lang="it-IT" dirty="0" err="1" smtClean="0"/>
              <a:t>things</a:t>
            </a:r>
            <a:r>
              <a:rPr lang="it-IT" dirty="0" smtClean="0"/>
              <a:t>)</a:t>
            </a:r>
          </a:p>
          <a:p>
            <a:r>
              <a:rPr lang="en-GB" dirty="0" smtClean="0"/>
              <a:t>Define a </a:t>
            </a:r>
            <a:r>
              <a:rPr lang="en-GB" dirty="0"/>
              <a:t>sensor plugin </a:t>
            </a:r>
            <a:r>
              <a:rPr lang="en-GB" dirty="0" smtClean="0"/>
              <a:t>to update </a:t>
            </a:r>
            <a:r>
              <a:rPr lang="en-GB" dirty="0"/>
              <a:t>properties in the resource </a:t>
            </a:r>
            <a:r>
              <a:rPr lang="en-GB" dirty="0" smtClean="0"/>
              <a:t>model  </a:t>
            </a:r>
          </a:p>
          <a:p>
            <a:r>
              <a:rPr lang="en-GB" dirty="0" smtClean="0"/>
              <a:t>Define an </a:t>
            </a:r>
            <a:r>
              <a:rPr lang="en-GB" dirty="0"/>
              <a:t>actuator </a:t>
            </a:r>
            <a:r>
              <a:rPr lang="en-GB" dirty="0" smtClean="0"/>
              <a:t>plugin to observe </a:t>
            </a:r>
            <a:r>
              <a:rPr lang="en-GB" dirty="0"/>
              <a:t>the model and </a:t>
            </a:r>
            <a:r>
              <a:rPr lang="en-GB" dirty="0" smtClean="0"/>
              <a:t> update </a:t>
            </a:r>
            <a:r>
              <a:rPr lang="en-GB" dirty="0"/>
              <a:t>properties </a:t>
            </a:r>
            <a:r>
              <a:rPr lang="en-GB" dirty="0" smtClean="0"/>
              <a:t>when changing the </a:t>
            </a:r>
            <a:r>
              <a:rPr lang="en-GB" dirty="0"/>
              <a:t>state after an action has been executed.</a:t>
            </a:r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24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e 91"/>
          <p:cNvSpPr/>
          <p:nvPr/>
        </p:nvSpPr>
        <p:spPr>
          <a:xfrm>
            <a:off x="4196000" y="444148"/>
            <a:ext cx="2160998" cy="823358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uppo 69"/>
          <p:cNvGrpSpPr/>
          <p:nvPr/>
        </p:nvGrpSpPr>
        <p:grpSpPr>
          <a:xfrm>
            <a:off x="1409109" y="5303051"/>
            <a:ext cx="914400" cy="914400"/>
            <a:chOff x="411929" y="778914"/>
            <a:chExt cx="914400" cy="914400"/>
          </a:xfrm>
        </p:grpSpPr>
        <p:sp>
          <p:nvSpPr>
            <p:cNvPr id="72" name="Nuvola 71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CasellaDiTesto 72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sp>
        <p:nvSpPr>
          <p:cNvPr id="51" name="Ovale 50"/>
          <p:cNvSpPr/>
          <p:nvPr/>
        </p:nvSpPr>
        <p:spPr>
          <a:xfrm>
            <a:off x="1167309" y="2132856"/>
            <a:ext cx="6984776" cy="3136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52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8132713" y="3667929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773881"/>
            <a:ext cx="1357223" cy="61930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516927" y="4406651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0515" y="4880474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94" idx="2"/>
          </p:cNvCxnSpPr>
          <p:nvPr/>
        </p:nvCxnSpPr>
        <p:spPr>
          <a:xfrm rot="5400000" flipH="1" flipV="1">
            <a:off x="58345" y="4708319"/>
            <a:ext cx="2122038" cy="150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94" idx="3"/>
            <a:endCxn id="4" idx="1"/>
          </p:cNvCxnSpPr>
          <p:nvPr/>
        </p:nvCxnSpPr>
        <p:spPr>
          <a:xfrm flipV="1">
            <a:off x="1427630" y="3072682"/>
            <a:ext cx="484941" cy="4128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1912571" y="2748646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ButtonResource</a:t>
            </a:r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5004112" y="2651954"/>
            <a:ext cx="2350001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BlsHexagApplLogicObserver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 flipV="1">
            <a:off x="3719703" y="2975990"/>
            <a:ext cx="1284409" cy="96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35710" y="2822101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2084561" y="5848119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3292434" y="4002867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cxnSp>
        <p:nvCxnSpPr>
          <p:cNvPr id="24" name="Connettore 4 23"/>
          <p:cNvCxnSpPr>
            <a:endCxn id="94" idx="2"/>
          </p:cNvCxnSpPr>
          <p:nvPr/>
        </p:nvCxnSpPr>
        <p:spPr>
          <a:xfrm rot="10800000" flipV="1">
            <a:off x="1126907" y="3353198"/>
            <a:ext cx="4601718" cy="301643"/>
          </a:xfrm>
          <a:prstGeom prst="bentConnector4">
            <a:avLst>
              <a:gd name="adj1" fmla="val 33485"/>
              <a:gd name="adj2" fmla="val 175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5311451" y="3115660"/>
            <a:ext cx="1516600" cy="45287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8" name="Rettangolo arrotondato 57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Connettore 2 58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61" name="Rettangolo arrotondato 60"/>
          <p:cNvSpPr/>
          <p:nvPr/>
        </p:nvSpPr>
        <p:spPr>
          <a:xfrm>
            <a:off x="5523336" y="3986262"/>
            <a:ext cx="2145007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62" name="Connettore 4 61"/>
          <p:cNvCxnSpPr>
            <a:stCxn id="56" idx="3"/>
            <a:endCxn id="61" idx="1"/>
          </p:cNvCxnSpPr>
          <p:nvPr/>
        </p:nvCxnSpPr>
        <p:spPr>
          <a:xfrm flipV="1">
            <a:off x="5099566" y="4310298"/>
            <a:ext cx="423770" cy="16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47" y="3795390"/>
            <a:ext cx="692549" cy="71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94" y="4771051"/>
            <a:ext cx="860035" cy="89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ttangolo 38"/>
          <p:cNvSpPr/>
          <p:nvPr/>
        </p:nvSpPr>
        <p:spPr>
          <a:xfrm>
            <a:off x="4374058" y="547951"/>
            <a:ext cx="1877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serverHttpToCoap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3719703" y="589794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8080</a:t>
            </a:r>
            <a:endParaRPr lang="it-IT" sz="16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826183" y="3316288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  <p:cxnSp>
        <p:nvCxnSpPr>
          <p:cNvPr id="98" name="Connettore 4 97"/>
          <p:cNvCxnSpPr>
            <a:stCxn id="149" idx="3"/>
            <a:endCxn id="93" idx="1"/>
          </p:cNvCxnSpPr>
          <p:nvPr/>
        </p:nvCxnSpPr>
        <p:spPr>
          <a:xfrm flipV="1">
            <a:off x="3070307" y="759071"/>
            <a:ext cx="649396" cy="327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4 105"/>
          <p:cNvCxnSpPr>
            <a:stCxn id="111" idx="2"/>
            <a:endCxn id="94" idx="0"/>
          </p:cNvCxnSpPr>
          <p:nvPr/>
        </p:nvCxnSpPr>
        <p:spPr>
          <a:xfrm rot="5400000">
            <a:off x="2243508" y="262430"/>
            <a:ext cx="1937257" cy="41704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tangolo arrotondato 110"/>
          <p:cNvSpPr/>
          <p:nvPr/>
        </p:nvSpPr>
        <p:spPr>
          <a:xfrm>
            <a:off x="4539065" y="928348"/>
            <a:ext cx="1516600" cy="4506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>
                <a:solidFill>
                  <a:srgbClr val="C00000"/>
                </a:solidFill>
              </a:rPr>
              <a:t>CoAp</a:t>
            </a:r>
            <a:r>
              <a:rPr lang="it-IT" sz="1600" b="1" dirty="0" smtClean="0">
                <a:solidFill>
                  <a:srgbClr val="C00000"/>
                </a:solidFill>
              </a:rPr>
              <a:t> client</a:t>
            </a:r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6906328" y="3470176"/>
            <a:ext cx="134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>
                <a:solidFill>
                  <a:srgbClr val="C00000"/>
                </a:solidFill>
              </a:rPr>
              <a:t>CoAp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smtClean="0">
                <a:solidFill>
                  <a:srgbClr val="C00000"/>
                </a:solidFill>
              </a:rPr>
              <a:t>server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2246016" y="5217252"/>
            <a:ext cx="1689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BlsHexagSystem</a:t>
            </a:r>
            <a:endParaRPr lang="en-GB" dirty="0"/>
          </a:p>
        </p:txBody>
      </p:sp>
      <p:sp>
        <p:nvSpPr>
          <p:cNvPr id="124" name="Rettangolo 123"/>
          <p:cNvSpPr/>
          <p:nvPr/>
        </p:nvSpPr>
        <p:spPr>
          <a:xfrm>
            <a:off x="3070307" y="-17517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pic>
        <p:nvPicPr>
          <p:cNvPr id="125" name="Picture 2" descr="HTTP-to_CoAP Mapping Scena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23" y="-61550"/>
            <a:ext cx="2876262" cy="1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Connettore 4 127"/>
          <p:cNvCxnSpPr>
            <a:stCxn id="94" idx="3"/>
            <a:endCxn id="56" idx="1"/>
          </p:cNvCxnSpPr>
          <p:nvPr/>
        </p:nvCxnSpPr>
        <p:spPr>
          <a:xfrm>
            <a:off x="1427630" y="3485565"/>
            <a:ext cx="1864804" cy="8413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23" idx="2"/>
            <a:endCxn id="45" idx="0"/>
          </p:cNvCxnSpPr>
          <p:nvPr/>
        </p:nvCxnSpPr>
        <p:spPr>
          <a:xfrm>
            <a:off x="3090959" y="5586584"/>
            <a:ext cx="0" cy="26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tangolo 139"/>
          <p:cNvSpPr/>
          <p:nvPr/>
        </p:nvSpPr>
        <p:spPr>
          <a:xfrm>
            <a:off x="4057337" y="5401918"/>
            <a:ext cx="736523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41" name="Connettore 4 140"/>
          <p:cNvCxnSpPr>
            <a:stCxn id="56" idx="2"/>
            <a:endCxn id="144" idx="1"/>
          </p:cNvCxnSpPr>
          <p:nvPr/>
        </p:nvCxnSpPr>
        <p:spPr>
          <a:xfrm rot="16200000" flipH="1">
            <a:off x="5255744" y="3591195"/>
            <a:ext cx="628316" cy="2747804"/>
          </a:xfrm>
          <a:prstGeom prst="bentConnector2">
            <a:avLst/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5052806" y="469580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143" name="Gruppo 142"/>
          <p:cNvGrpSpPr/>
          <p:nvPr/>
        </p:nvGrpSpPr>
        <p:grpSpPr>
          <a:xfrm>
            <a:off x="6943804" y="4892512"/>
            <a:ext cx="1633681" cy="770941"/>
            <a:chOff x="7553129" y="1274765"/>
            <a:chExt cx="1633681" cy="770941"/>
          </a:xfrm>
        </p:grpSpPr>
        <p:sp>
          <p:nvSpPr>
            <p:cNvPr id="144" name="Rettangolo arrotondato 143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5" name="Rettangolo 144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148" name="Rettangolo 147"/>
          <p:cNvSpPr/>
          <p:nvPr/>
        </p:nvSpPr>
        <p:spPr>
          <a:xfrm>
            <a:off x="3811327" y="92418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0" y="40540"/>
            <a:ext cx="2804487" cy="209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Connettore 4 153"/>
          <p:cNvCxnSpPr>
            <a:stCxn id="111" idx="3"/>
            <a:endCxn id="144" idx="3"/>
          </p:cNvCxnSpPr>
          <p:nvPr/>
        </p:nvCxnSpPr>
        <p:spPr>
          <a:xfrm>
            <a:off x="6055665" y="1153690"/>
            <a:ext cx="2521820" cy="4125565"/>
          </a:xfrm>
          <a:prstGeom prst="bentConnector3">
            <a:avLst>
              <a:gd name="adj1" fmla="val 109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8119188" y="2847140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6356998" y="6223084"/>
            <a:ext cx="239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CoapLedObserverClient</a:t>
            </a:r>
            <a:endParaRPr lang="en-GB" dirty="0"/>
          </a:p>
        </p:txBody>
      </p:sp>
      <p:sp>
        <p:nvSpPr>
          <p:cNvPr id="162" name="Rettangolo 161"/>
          <p:cNvSpPr/>
          <p:nvPr/>
        </p:nvSpPr>
        <p:spPr>
          <a:xfrm>
            <a:off x="5762615" y="5478787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4" name="Connettore 1 163"/>
          <p:cNvCxnSpPr/>
          <p:nvPr/>
        </p:nvCxnSpPr>
        <p:spPr>
          <a:xfrm>
            <a:off x="0" y="2132856"/>
            <a:ext cx="91939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1" grpId="0" animBg="1"/>
      <p:bldP spid="55" grpId="0" animBg="1"/>
      <p:bldP spid="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53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67498" y="1412776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r>
              <a:rPr lang="it-IT" sz="2000" dirty="0" smtClean="0"/>
              <a:t> -a</a:t>
            </a:r>
            <a:endParaRPr lang="en-GB" sz="2000" dirty="0" smtClean="0"/>
          </a:p>
          <a:p>
            <a:r>
              <a:rPr lang="en-GB" sz="2000" dirty="0" err="1" smtClean="0"/>
              <a:t>docker</a:t>
            </a:r>
            <a:r>
              <a:rPr lang="en-GB" sz="2000" dirty="0" smtClean="0"/>
              <a:t> </a:t>
            </a:r>
            <a:r>
              <a:rPr lang="en-GB" sz="2000" dirty="0"/>
              <a:t>start </a:t>
            </a:r>
            <a:r>
              <a:rPr lang="en-GB" sz="2000" dirty="0" err="1" smtClean="0"/>
              <a:t>natmongo</a:t>
            </a:r>
            <a:endParaRPr lang="en-GB" sz="2000" dirty="0" smtClean="0"/>
          </a:p>
          <a:p>
            <a:r>
              <a:rPr lang="it-IT" sz="2000" dirty="0" err="1"/>
              <a:t>d</a:t>
            </a:r>
            <a:r>
              <a:rPr lang="it-IT" sz="2000" dirty="0" err="1" smtClean="0"/>
              <a:t>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endParaRPr lang="en-GB" sz="2000" dirty="0" smtClean="0"/>
          </a:p>
          <a:p>
            <a:r>
              <a:rPr lang="en-GB" sz="2000" dirty="0" err="1"/>
              <a:t>docker</a:t>
            </a:r>
            <a:r>
              <a:rPr lang="en-GB" sz="2000" dirty="0"/>
              <a:t> exec -it </a:t>
            </a:r>
            <a:r>
              <a:rPr lang="en-GB" sz="2000" dirty="0" err="1"/>
              <a:t>natmongo</a:t>
            </a:r>
            <a:r>
              <a:rPr lang="en-GB" sz="2000" dirty="0"/>
              <a:t> /</a:t>
            </a:r>
            <a:r>
              <a:rPr lang="en-GB" sz="2000" dirty="0" smtClean="0"/>
              <a:t>bin/bash</a:t>
            </a:r>
          </a:p>
          <a:p>
            <a:r>
              <a:rPr lang="it-IT" sz="2000" dirty="0"/>
              <a:t>root@2dfcc1e4a145</a:t>
            </a:r>
            <a:r>
              <a:rPr lang="it-IT" sz="2000" dirty="0" smtClean="0"/>
              <a:t>:/# </a:t>
            </a:r>
            <a:r>
              <a:rPr lang="it-IT" sz="2000" dirty="0" err="1" smtClean="0"/>
              <a:t>mongo</a:t>
            </a:r>
            <a:endParaRPr lang="it-IT" sz="2000" dirty="0" smtClean="0"/>
          </a:p>
          <a:p>
            <a:r>
              <a:rPr lang="en-GB" sz="2000" dirty="0"/>
              <a:t>show </a:t>
            </a:r>
            <a:r>
              <a:rPr lang="en-GB" sz="2000" dirty="0" err="1" smtClean="0"/>
              <a:t>dbs</a:t>
            </a:r>
            <a:endParaRPr lang="en-GB" sz="2000" dirty="0" smtClean="0"/>
          </a:p>
          <a:p>
            <a:r>
              <a:rPr lang="it-IT" sz="2000" dirty="0"/>
              <a:t>u</a:t>
            </a:r>
            <a:r>
              <a:rPr lang="it-IT" sz="2000" dirty="0" smtClean="0"/>
              <a:t>se </a:t>
            </a:r>
            <a:r>
              <a:rPr lang="it-IT" sz="2000" dirty="0" err="1"/>
              <a:t>mongoNaive</a:t>
            </a:r>
            <a:endParaRPr lang="it-IT" sz="2000" dirty="0" smtClean="0"/>
          </a:p>
          <a:p>
            <a:r>
              <a:rPr lang="it-IT" sz="2000" dirty="0" smtClean="0"/>
              <a:t>show </a:t>
            </a:r>
            <a:r>
              <a:rPr lang="it-IT" sz="2000" dirty="0" err="1" smtClean="0"/>
              <a:t>collections</a:t>
            </a:r>
            <a:r>
              <a:rPr lang="it-IT" sz="2000" dirty="0" smtClean="0"/>
              <a:t> =&gt; </a:t>
            </a:r>
            <a:r>
              <a:rPr lang="it-IT" sz="2000" dirty="0" smtClean="0"/>
              <a:t>bls18logs, </a:t>
            </a:r>
            <a:r>
              <a:rPr lang="it-IT" sz="2000" dirty="0" err="1" smtClean="0"/>
              <a:t>users</a:t>
            </a:r>
            <a:endParaRPr lang="it-IT" sz="2000" dirty="0" smtClean="0"/>
          </a:p>
          <a:p>
            <a:r>
              <a:rPr lang="it-IT" sz="2000" dirty="0" err="1"/>
              <a:t>db.users.find</a:t>
            </a:r>
            <a:r>
              <a:rPr lang="it-IT" sz="2000" dirty="0" smtClean="0"/>
              <a:t>()</a:t>
            </a:r>
          </a:p>
          <a:p>
            <a:r>
              <a:rPr lang="it-IT" sz="2000" dirty="0" err="1"/>
              <a:t>db.users.find</a:t>
            </a:r>
            <a:r>
              <a:rPr lang="it-IT" sz="2000" dirty="0" smtClean="0"/>
              <a:t>()</a:t>
            </a:r>
            <a:r>
              <a:rPr lang="en-GB" sz="2000" dirty="0" smtClean="0"/>
              <a:t>.pretty()</a:t>
            </a:r>
          </a:p>
          <a:p>
            <a:r>
              <a:rPr lang="en-GB" sz="2000" dirty="0" err="1" smtClean="0"/>
              <a:t>db.users.find</a:t>
            </a:r>
            <a:r>
              <a:rPr lang="en-GB" sz="2000" dirty="0"/>
              <a:t>( {"username" : "</a:t>
            </a:r>
            <a:r>
              <a:rPr lang="en-GB" sz="2000" dirty="0" smtClean="0"/>
              <a:t>aa</a:t>
            </a:r>
            <a:r>
              <a:rPr lang="en-GB" sz="2000" dirty="0"/>
              <a:t>"} )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36231" y="476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67498" y="970965"/>
            <a:ext cx="5445080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Req4: creare un Log delle </a:t>
            </a:r>
            <a:r>
              <a:rPr lang="it-IT" sz="2400" dirty="0" err="1" smtClean="0">
                <a:solidFill>
                  <a:schemeClr val="tx1"/>
                </a:solidFill>
              </a:rPr>
              <a:t>varizioni</a:t>
            </a:r>
            <a:r>
              <a:rPr lang="it-IT" sz="2400" dirty="0" smtClean="0">
                <a:solidFill>
                  <a:schemeClr val="tx1"/>
                </a:solidFill>
              </a:rPr>
              <a:t> di stato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87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54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251520" y="1232917"/>
            <a:ext cx="8229600" cy="4248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//models/dataModel.js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mongoose = require( 'mongoose' ); </a:t>
            </a:r>
            <a:r>
              <a:rPr lang="en-GB" sz="1600" dirty="0"/>
              <a:t>//</a:t>
            </a:r>
            <a:r>
              <a:rPr lang="en-GB" sz="1600" u="sng" dirty="0" err="1"/>
              <a:t>npm</a:t>
            </a:r>
            <a:r>
              <a:rPr lang="en-GB" sz="1600" u="sng" dirty="0"/>
              <a:t> install --save mongoose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dataSchema</a:t>
            </a:r>
            <a:r>
              <a:rPr lang="en-GB" dirty="0"/>
              <a:t> = new </a:t>
            </a:r>
            <a:r>
              <a:rPr lang="en-GB" dirty="0" err="1"/>
              <a:t>mongoose.Schema</a:t>
            </a:r>
            <a:r>
              <a:rPr lang="en-GB" dirty="0"/>
              <a:t>({</a:t>
            </a:r>
          </a:p>
          <a:p>
            <a:pPr marL="0" indent="0">
              <a:buNone/>
            </a:pPr>
            <a:r>
              <a:rPr lang="en-GB" dirty="0"/>
              <a:t>    log:      { type: String, required: true }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r>
              <a:rPr lang="en-GB" dirty="0"/>
              <a:t>//Create a data model using the schema;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Bls18DataLog =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mongoose.model</a:t>
            </a:r>
            <a:r>
              <a:rPr lang="en-GB" dirty="0"/>
              <a:t>('bls18Log', </a:t>
            </a:r>
            <a:r>
              <a:rPr lang="en-GB" dirty="0" err="1"/>
              <a:t>dataSchema</a:t>
            </a:r>
            <a:r>
              <a:rPr lang="en-GB" dirty="0" smtClean="0"/>
              <a:t>); </a:t>
            </a:r>
            <a:r>
              <a:rPr lang="en-GB" sz="1900" dirty="0" smtClean="0"/>
              <a:t>//</a:t>
            </a:r>
            <a:r>
              <a:rPr lang="en-GB" sz="1900" dirty="0"/>
              <a:t>collection </a:t>
            </a:r>
            <a:r>
              <a:rPr lang="en-GB" sz="1900" dirty="0" smtClean="0"/>
              <a:t>bls18Logs;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module.exports</a:t>
            </a:r>
            <a:r>
              <a:rPr lang="en-GB" dirty="0"/>
              <a:t> = Bls18DataLog;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6896696" y="3356992"/>
            <a:ext cx="20314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utilsMongoose.js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5937906"/>
            <a:ext cx="628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curl -X POST -d "{ \"log\": </a:t>
            </a:r>
            <a:r>
              <a:rPr lang="en-GB" dirty="0" smtClean="0"/>
              <a:t>\“lxxx</a:t>
            </a:r>
            <a:r>
              <a:rPr lang="en-GB" dirty="0"/>
              <a:t>\" }" http://localhost:8080/api/log</a:t>
            </a:r>
          </a:p>
        </p:txBody>
      </p:sp>
      <p:sp>
        <p:nvSpPr>
          <p:cNvPr id="9" name="Rettangolo 8"/>
          <p:cNvSpPr/>
          <p:nvPr/>
        </p:nvSpPr>
        <p:spPr>
          <a:xfrm>
            <a:off x="1907704" y="75171"/>
            <a:ext cx="691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ose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datamodel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594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55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683567" y="1412776"/>
            <a:ext cx="65192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//controls/ctrlAddLogRest.js</a:t>
            </a:r>
          </a:p>
          <a:p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Bls18DataLog = require('../models/</a:t>
            </a:r>
            <a:r>
              <a:rPr lang="en-GB" dirty="0" err="1"/>
              <a:t>logModel</a:t>
            </a:r>
            <a:r>
              <a:rPr lang="en-GB" dirty="0"/>
              <a:t>');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module.exports.addLog</a:t>
            </a:r>
            <a:r>
              <a:rPr lang="en-GB" dirty="0"/>
              <a:t> = function(</a:t>
            </a:r>
            <a:r>
              <a:rPr lang="en-GB" dirty="0" err="1"/>
              <a:t>indata</a:t>
            </a:r>
            <a:r>
              <a:rPr lang="en-GB" dirty="0"/>
              <a:t>, response, </a:t>
            </a:r>
            <a:r>
              <a:rPr lang="en-GB" dirty="0" err="1"/>
              <a:t>cb</a:t>
            </a:r>
            <a:r>
              <a:rPr lang="en-GB" dirty="0"/>
              <a:t>){</a:t>
            </a:r>
          </a:p>
          <a:p>
            <a:r>
              <a:rPr lang="en-GB" dirty="0" err="1"/>
              <a:t>var</a:t>
            </a:r>
            <a:r>
              <a:rPr lang="en-GB" dirty="0"/>
              <a:t> data   = </a:t>
            </a:r>
            <a:r>
              <a:rPr lang="en-GB" dirty="0" err="1"/>
              <a:t>cvtDataToJson</a:t>
            </a:r>
            <a:r>
              <a:rPr lang="en-GB" dirty="0"/>
              <a:t>(</a:t>
            </a:r>
            <a:r>
              <a:rPr lang="en-GB" dirty="0" err="1"/>
              <a:t>indata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newData</a:t>
            </a:r>
            <a:r>
              <a:rPr lang="en-GB" dirty="0"/>
              <a:t> = new Bls18DataLog( {</a:t>
            </a:r>
          </a:p>
          <a:p>
            <a:r>
              <a:rPr lang="en-GB" dirty="0"/>
              <a:t>  </a:t>
            </a:r>
            <a:r>
              <a:rPr lang="en-GB" dirty="0" smtClean="0"/>
              <a:t>	log</a:t>
            </a:r>
            <a:r>
              <a:rPr lang="en-GB" dirty="0"/>
              <a:t>:     data.log  </a:t>
            </a:r>
          </a:p>
          <a:p>
            <a:r>
              <a:rPr lang="en-GB" dirty="0"/>
              <a:t>} );</a:t>
            </a:r>
          </a:p>
          <a:p>
            <a:r>
              <a:rPr lang="en-GB" dirty="0"/>
              <a:t>console.log("</a:t>
            </a:r>
            <a:r>
              <a:rPr lang="en-GB" dirty="0" err="1"/>
              <a:t>ctrlAddLogRest</a:t>
            </a:r>
            <a:r>
              <a:rPr lang="en-GB" dirty="0"/>
              <a:t> SAVING " + </a:t>
            </a:r>
            <a:r>
              <a:rPr lang="en-GB" dirty="0" err="1"/>
              <a:t>JSON.stringify</a:t>
            </a:r>
            <a:r>
              <a:rPr lang="en-GB" dirty="0"/>
              <a:t>( </a:t>
            </a:r>
            <a:r>
              <a:rPr lang="en-GB" dirty="0" err="1"/>
              <a:t>newData</a:t>
            </a:r>
            <a:r>
              <a:rPr lang="en-GB" dirty="0"/>
              <a:t>)  );</a:t>
            </a:r>
          </a:p>
          <a:p>
            <a:r>
              <a:rPr lang="en-GB" dirty="0" err="1"/>
              <a:t>newData.save</a:t>
            </a:r>
            <a:r>
              <a:rPr lang="en-GB" dirty="0"/>
              <a:t>( function(err) { </a:t>
            </a:r>
          </a:p>
          <a:p>
            <a:pPr lvl="1"/>
            <a:r>
              <a:rPr lang="en-GB" dirty="0" err="1"/>
              <a:t>var</a:t>
            </a:r>
            <a:r>
              <a:rPr lang="en-GB" dirty="0"/>
              <a:t> s = "";</a:t>
            </a:r>
          </a:p>
          <a:p>
            <a:pPr lvl="1"/>
            <a:r>
              <a:rPr lang="en-GB" dirty="0"/>
              <a:t>if( err ) s="ERROR in adding log";</a:t>
            </a:r>
          </a:p>
          <a:p>
            <a:pPr lvl="1"/>
            <a:r>
              <a:rPr lang="en-GB" dirty="0"/>
              <a:t>else s="Data saved successfully";</a:t>
            </a:r>
          </a:p>
          <a:p>
            <a:pPr lvl="1"/>
            <a:r>
              <a:rPr lang="en-GB" dirty="0" err="1"/>
              <a:t>cb</a:t>
            </a:r>
            <a:r>
              <a:rPr lang="en-GB" dirty="0"/>
              <a:t>( err, response, s ); //standard;</a:t>
            </a:r>
          </a:p>
          <a:p>
            <a:r>
              <a:rPr lang="en-GB" dirty="0"/>
              <a:t> });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4743655" y="47635"/>
            <a:ext cx="2309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983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tangolo 106"/>
          <p:cNvSpPr/>
          <p:nvPr/>
        </p:nvSpPr>
        <p:spPr>
          <a:xfrm>
            <a:off x="2161680" y="2204864"/>
            <a:ext cx="4009071" cy="3244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6984131" y="3278118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Led 1</a:t>
            </a:r>
            <a:endParaRPr lang="en-GB" sz="1400" dirty="0"/>
          </a:p>
        </p:txBody>
      </p:sp>
      <p:sp>
        <p:nvSpPr>
          <p:cNvPr id="5" name="Rettangolo 4"/>
          <p:cNvSpPr/>
          <p:nvPr/>
        </p:nvSpPr>
        <p:spPr>
          <a:xfrm>
            <a:off x="6984131" y="4402467"/>
            <a:ext cx="986408" cy="464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Fan 1</a:t>
            </a:r>
            <a:endParaRPr lang="en-GB" sz="1400" dirty="0"/>
          </a:p>
        </p:txBody>
      </p:sp>
      <p:sp>
        <p:nvSpPr>
          <p:cNvPr id="6" name="Rettangolo 5"/>
          <p:cNvSpPr/>
          <p:nvPr/>
        </p:nvSpPr>
        <p:spPr>
          <a:xfrm>
            <a:off x="5184343" y="3278117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8" name="Connettore 4 7"/>
          <p:cNvCxnSpPr>
            <a:stCxn id="6" idx="3"/>
            <a:endCxn id="4" idx="1"/>
          </p:cNvCxnSpPr>
          <p:nvPr/>
        </p:nvCxnSpPr>
        <p:spPr>
          <a:xfrm>
            <a:off x="6170751" y="3510500"/>
            <a:ext cx="81338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5139407" y="4412443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11" name="Connettore 2 10"/>
          <p:cNvCxnSpPr>
            <a:stCxn id="9" idx="3"/>
            <a:endCxn id="5" idx="1"/>
          </p:cNvCxnSpPr>
          <p:nvPr/>
        </p:nvCxnSpPr>
        <p:spPr>
          <a:xfrm flipV="1">
            <a:off x="6125815" y="4634850"/>
            <a:ext cx="858316" cy="9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316543" y="3519465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CoAP</a:t>
            </a:r>
            <a:endParaRPr lang="en-GB" sz="1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221550" y="4280575"/>
            <a:ext cx="76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OPC-UA</a:t>
            </a:r>
            <a:endParaRPr lang="en-GB" sz="1400" dirty="0"/>
          </a:p>
        </p:txBody>
      </p:sp>
      <p:sp>
        <p:nvSpPr>
          <p:cNvPr id="20" name="Ovale 19"/>
          <p:cNvSpPr/>
          <p:nvPr/>
        </p:nvSpPr>
        <p:spPr>
          <a:xfrm>
            <a:off x="3216272" y="3254517"/>
            <a:ext cx="1570456" cy="1494363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(domain)</a:t>
            </a:r>
          </a:p>
          <a:p>
            <a:pPr algn="ctr"/>
            <a:r>
              <a:rPr lang="it-IT" dirty="0" smtClean="0"/>
              <a:t>Model</a:t>
            </a:r>
            <a:endParaRPr lang="en-GB" dirty="0"/>
          </a:p>
        </p:txBody>
      </p:sp>
      <p:pic>
        <p:nvPicPr>
          <p:cNvPr id="34" name="Immagin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8482" y="5509968"/>
            <a:ext cx="850139" cy="1175061"/>
          </a:xfrm>
          <a:prstGeom prst="rect">
            <a:avLst/>
          </a:prstGeom>
        </p:spPr>
      </p:pic>
      <p:sp>
        <p:nvSpPr>
          <p:cNvPr id="75" name="Ovale 74"/>
          <p:cNvSpPr/>
          <p:nvPr/>
        </p:nvSpPr>
        <p:spPr>
          <a:xfrm>
            <a:off x="2179479" y="2285374"/>
            <a:ext cx="1561062" cy="792088"/>
          </a:xfrm>
          <a:prstGeom prst="ellipse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Controller</a:t>
            </a:r>
            <a:endParaRPr lang="en-GB" sz="1600" dirty="0"/>
          </a:p>
        </p:txBody>
      </p:sp>
      <p:cxnSp>
        <p:nvCxnSpPr>
          <p:cNvPr id="116" name="Connettore 4 115"/>
          <p:cNvCxnSpPr>
            <a:stCxn id="20" idx="4"/>
            <a:endCxn id="34" idx="3"/>
          </p:cNvCxnSpPr>
          <p:nvPr/>
        </p:nvCxnSpPr>
        <p:spPr>
          <a:xfrm rot="16200000" flipH="1">
            <a:off x="4965682" y="3784698"/>
            <a:ext cx="1348619" cy="3276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tangolo 188"/>
          <p:cNvSpPr/>
          <p:nvPr/>
        </p:nvSpPr>
        <p:spPr>
          <a:xfrm>
            <a:off x="283150" y="4195701"/>
            <a:ext cx="1193685" cy="8655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Sensor1</a:t>
            </a:r>
          </a:p>
          <a:p>
            <a:pPr algn="ctr"/>
            <a:r>
              <a:rPr lang="it-IT" sz="1400" dirty="0" smtClean="0"/>
              <a:t>Temperature</a:t>
            </a:r>
            <a:endParaRPr lang="en-GB" sz="1400" dirty="0"/>
          </a:p>
        </p:txBody>
      </p:sp>
      <p:sp>
        <p:nvSpPr>
          <p:cNvPr id="190" name="Rettangolo 189"/>
          <p:cNvSpPr/>
          <p:nvPr/>
        </p:nvSpPr>
        <p:spPr>
          <a:xfrm>
            <a:off x="2147365" y="4396086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endParaRPr lang="en-GB" sz="1400" dirty="0"/>
          </a:p>
        </p:txBody>
      </p:sp>
      <p:cxnSp>
        <p:nvCxnSpPr>
          <p:cNvPr id="219" name="Connettore 4 218"/>
          <p:cNvCxnSpPr>
            <a:stCxn id="189" idx="3"/>
            <a:endCxn id="190" idx="1"/>
          </p:cNvCxnSpPr>
          <p:nvPr/>
        </p:nvCxnSpPr>
        <p:spPr>
          <a:xfrm>
            <a:off x="1476835" y="4628468"/>
            <a:ext cx="67053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ttangolo 237"/>
          <p:cNvSpPr/>
          <p:nvPr/>
        </p:nvSpPr>
        <p:spPr>
          <a:xfrm>
            <a:off x="3511626" y="4984856"/>
            <a:ext cx="986408" cy="4647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Adaper</a:t>
            </a:r>
            <a:r>
              <a:rPr lang="it-IT" sz="1400" dirty="0" smtClean="0"/>
              <a:t> DB</a:t>
            </a:r>
            <a:endParaRPr lang="en-GB" sz="1400" dirty="0"/>
          </a:p>
        </p:txBody>
      </p:sp>
      <p:cxnSp>
        <p:nvCxnSpPr>
          <p:cNvPr id="242" name="Connettore 4 241"/>
          <p:cNvCxnSpPr>
            <a:stCxn id="190" idx="0"/>
          </p:cNvCxnSpPr>
          <p:nvPr/>
        </p:nvCxnSpPr>
        <p:spPr>
          <a:xfrm rot="5400000" flipH="1" flipV="1">
            <a:off x="2648194" y="3849419"/>
            <a:ext cx="539042" cy="5542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4 247"/>
          <p:cNvCxnSpPr>
            <a:stCxn id="20" idx="6"/>
            <a:endCxn id="9" idx="1"/>
          </p:cNvCxnSpPr>
          <p:nvPr/>
        </p:nvCxnSpPr>
        <p:spPr>
          <a:xfrm>
            <a:off x="4786728" y="4001699"/>
            <a:ext cx="352679" cy="6431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4 250"/>
          <p:cNvCxnSpPr>
            <a:stCxn id="20" idx="6"/>
            <a:endCxn id="6" idx="1"/>
          </p:cNvCxnSpPr>
          <p:nvPr/>
        </p:nvCxnSpPr>
        <p:spPr>
          <a:xfrm flipV="1">
            <a:off x="4786728" y="3510500"/>
            <a:ext cx="397615" cy="4911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20" idx="1"/>
            <a:endCxn id="75" idx="4"/>
          </p:cNvCxnSpPr>
          <p:nvPr/>
        </p:nvCxnSpPr>
        <p:spPr>
          <a:xfrm rot="16200000" flipV="1">
            <a:off x="3005186" y="3032287"/>
            <a:ext cx="395899" cy="486250"/>
          </a:xfrm>
          <a:prstGeom prst="bentConnector3">
            <a:avLst>
              <a:gd name="adj1" fmla="val -1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4 23"/>
          <p:cNvCxnSpPr/>
          <p:nvPr/>
        </p:nvCxnSpPr>
        <p:spPr>
          <a:xfrm rot="16200000" flipH="1">
            <a:off x="3599096" y="2822862"/>
            <a:ext cx="547179" cy="264289"/>
          </a:xfrm>
          <a:prstGeom prst="bentConnector3">
            <a:avLst>
              <a:gd name="adj1" fmla="val -98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1" y="209397"/>
            <a:ext cx="2819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ttore 4 26"/>
          <p:cNvCxnSpPr>
            <a:stCxn id="189" idx="0"/>
            <a:endCxn id="75" idx="2"/>
          </p:cNvCxnSpPr>
          <p:nvPr/>
        </p:nvCxnSpPr>
        <p:spPr>
          <a:xfrm rot="5400000" flipH="1" flipV="1">
            <a:off x="772595" y="2788817"/>
            <a:ext cx="1514283" cy="1299486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" grpId="0" animBg="1"/>
      <p:bldP spid="5" grpId="0" animBg="1"/>
      <p:bldP spid="6" grpId="0" animBg="1"/>
      <p:bldP spid="9" grpId="0" animBg="1"/>
      <p:bldP spid="18" grpId="0"/>
      <p:bldP spid="19" grpId="0"/>
      <p:bldP spid="20" grpId="0" animBg="1"/>
      <p:bldP spid="75" grpId="0" animBg="1"/>
      <p:bldP spid="189" grpId="0" animBg="1"/>
      <p:bldP spid="190" grpId="0" animBg="1"/>
      <p:bldP spid="2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4 5"/>
          <p:cNvCxnSpPr>
            <a:stCxn id="24" idx="0"/>
            <a:endCxn id="7" idx="2"/>
          </p:cNvCxnSpPr>
          <p:nvPr/>
        </p:nvCxnSpPr>
        <p:spPr>
          <a:xfrm rot="5400000" flipH="1" flipV="1">
            <a:off x="1631416" y="3055844"/>
            <a:ext cx="2971132" cy="11378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tangolo arrotondato 96"/>
          <p:cNvSpPr/>
          <p:nvPr/>
        </p:nvSpPr>
        <p:spPr>
          <a:xfrm>
            <a:off x="4716017" y="544538"/>
            <a:ext cx="2664295" cy="34605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57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909001" y="1275108"/>
            <a:ext cx="1553815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Frontend</a:t>
            </a:r>
            <a:endParaRPr lang="it-IT" dirty="0" smtClean="0"/>
          </a:p>
          <a:p>
            <a:pPr algn="ctr"/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36" name="Rettangolo 35"/>
          <p:cNvSpPr/>
          <p:nvPr/>
        </p:nvSpPr>
        <p:spPr>
          <a:xfrm>
            <a:off x="7587475" y="886230"/>
            <a:ext cx="914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Sensor</a:t>
            </a:r>
          </a:p>
          <a:p>
            <a:pPr algn="ctr"/>
            <a:r>
              <a:rPr lang="it-IT" sz="1400" dirty="0" smtClean="0"/>
              <a:t>Impl1</a:t>
            </a:r>
            <a:endParaRPr lang="en-GB" sz="1400" dirty="0"/>
          </a:p>
        </p:txBody>
      </p:sp>
      <p:sp>
        <p:nvSpPr>
          <p:cNvPr id="37" name="Rettangolo 36"/>
          <p:cNvSpPr/>
          <p:nvPr/>
        </p:nvSpPr>
        <p:spPr>
          <a:xfrm>
            <a:off x="7587475" y="1478556"/>
            <a:ext cx="100811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Actuator</a:t>
            </a:r>
            <a:endParaRPr lang="it-IT" sz="1400" dirty="0" smtClean="0"/>
          </a:p>
          <a:p>
            <a:pPr algn="ctr"/>
            <a:r>
              <a:rPr lang="it-IT" sz="1400" dirty="0" smtClean="0"/>
              <a:t>Impl1</a:t>
            </a:r>
            <a:endParaRPr lang="en-GB" sz="1400" dirty="0"/>
          </a:p>
        </p:txBody>
      </p:sp>
      <p:sp>
        <p:nvSpPr>
          <p:cNvPr id="38" name="Rettangolo 37"/>
          <p:cNvSpPr/>
          <p:nvPr/>
        </p:nvSpPr>
        <p:spPr>
          <a:xfrm>
            <a:off x="5175188" y="1419127"/>
            <a:ext cx="1699166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 Model</a:t>
            </a:r>
            <a:endParaRPr lang="en-GB" dirty="0"/>
          </a:p>
        </p:txBody>
      </p:sp>
      <p:cxnSp>
        <p:nvCxnSpPr>
          <p:cNvPr id="12" name="Connettore 4 11"/>
          <p:cNvCxnSpPr>
            <a:stCxn id="36" idx="1"/>
            <a:endCxn id="38" idx="0"/>
          </p:cNvCxnSpPr>
          <p:nvPr/>
        </p:nvCxnSpPr>
        <p:spPr>
          <a:xfrm rot="10800000" flipV="1">
            <a:off x="6024771" y="1114829"/>
            <a:ext cx="1562704" cy="304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/>
          <p:cNvCxnSpPr>
            <a:stCxn id="38" idx="3"/>
            <a:endCxn id="37" idx="1"/>
          </p:cNvCxnSpPr>
          <p:nvPr/>
        </p:nvCxnSpPr>
        <p:spPr>
          <a:xfrm flipV="1">
            <a:off x="6874354" y="1707156"/>
            <a:ext cx="713121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7" idx="3"/>
            <a:endCxn id="38" idx="1"/>
          </p:cNvCxnSpPr>
          <p:nvPr/>
        </p:nvCxnSpPr>
        <p:spPr>
          <a:xfrm>
            <a:off x="4462816" y="1707156"/>
            <a:ext cx="712372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arrotondato 51"/>
          <p:cNvSpPr/>
          <p:nvPr/>
        </p:nvSpPr>
        <p:spPr>
          <a:xfrm>
            <a:off x="4853318" y="2787279"/>
            <a:ext cx="2378407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 </a:t>
            </a:r>
            <a:r>
              <a:rPr lang="it-IT" dirty="0" err="1"/>
              <a:t>L</a:t>
            </a:r>
            <a:r>
              <a:rPr lang="it-IT" dirty="0" err="1" smtClean="0"/>
              <a:t>ogic</a:t>
            </a:r>
            <a:endParaRPr lang="it-IT" dirty="0" smtClean="0"/>
          </a:p>
          <a:p>
            <a:pPr algn="ctr"/>
            <a:r>
              <a:rPr lang="it-IT" dirty="0"/>
              <a:t>(</a:t>
            </a:r>
            <a:r>
              <a:rPr lang="it-IT" dirty="0" smtClean="0"/>
              <a:t>Controller)</a:t>
            </a:r>
            <a:endParaRPr lang="en-GB" dirty="0"/>
          </a:p>
        </p:txBody>
      </p:sp>
      <p:cxnSp>
        <p:nvCxnSpPr>
          <p:cNvPr id="54" name="Connettore 4 53"/>
          <p:cNvCxnSpPr/>
          <p:nvPr/>
        </p:nvCxnSpPr>
        <p:spPr>
          <a:xfrm rot="16200000" flipH="1">
            <a:off x="4906188" y="2391235"/>
            <a:ext cx="792090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/>
          <p:nvPr/>
        </p:nvCxnSpPr>
        <p:spPr>
          <a:xfrm rot="5400000" flipH="1" flipV="1">
            <a:off x="6236106" y="2374838"/>
            <a:ext cx="831236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6" y="937659"/>
            <a:ext cx="2130588" cy="15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Connettore 4 89"/>
          <p:cNvCxnSpPr>
            <a:stCxn id="70" idx="3"/>
            <a:endCxn id="7" idx="1"/>
          </p:cNvCxnSpPr>
          <p:nvPr/>
        </p:nvCxnSpPr>
        <p:spPr>
          <a:xfrm>
            <a:off x="2340954" y="1707156"/>
            <a:ext cx="56804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/>
          <p:cNvSpPr txBox="1"/>
          <p:nvPr/>
        </p:nvSpPr>
        <p:spPr>
          <a:xfrm>
            <a:off x="84189" y="2543937"/>
            <a:ext cx="4095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curl http</a:t>
            </a:r>
            <a:r>
              <a:rPr lang="en-GB" sz="1600"/>
              <a:t>://</a:t>
            </a:r>
            <a:r>
              <a:rPr lang="en-GB" sz="1600" smtClean="0"/>
              <a:t>localhost:3000/pi/actuators/leds/L1</a:t>
            </a:r>
            <a:endParaRPr lang="en-GB" sz="1600" dirty="0"/>
          </a:p>
        </p:txBody>
      </p:sp>
      <p:grpSp>
        <p:nvGrpSpPr>
          <p:cNvPr id="18" name="Gruppo 17"/>
          <p:cNvGrpSpPr/>
          <p:nvPr/>
        </p:nvGrpSpPr>
        <p:grpSpPr>
          <a:xfrm>
            <a:off x="7104860" y="3348032"/>
            <a:ext cx="788824" cy="272100"/>
            <a:chOff x="346851" y="5561985"/>
            <a:chExt cx="788824" cy="272100"/>
          </a:xfrm>
        </p:grpSpPr>
        <p:sp>
          <p:nvSpPr>
            <p:cNvPr id="19" name="Figura a mano libera 18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2 19"/>
            <p:cNvCxnSpPr>
              <a:stCxn id="19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sellaDiTesto 3"/>
          <p:cNvSpPr txBox="1"/>
          <p:nvPr/>
        </p:nvSpPr>
        <p:spPr>
          <a:xfrm>
            <a:off x="4914053" y="3567654"/>
            <a:ext cx="423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msg</a:t>
            </a:r>
            <a:r>
              <a:rPr lang="en-GB" sz="1400" dirty="0"/>
              <a:t>(</a:t>
            </a:r>
            <a:r>
              <a:rPr lang="en-GB" sz="1400" dirty="0" err="1"/>
              <a:t>ctrlEvent,event,js,none,ctrlEvent</a:t>
            </a:r>
            <a:r>
              <a:rPr lang="en-GB" sz="1400" dirty="0"/>
              <a:t>(</a:t>
            </a:r>
            <a:r>
              <a:rPr lang="en-GB" sz="1400" dirty="0" err="1"/>
              <a:t>leds</a:t>
            </a:r>
            <a:r>
              <a:rPr lang="en-GB" sz="1400" dirty="0"/>
              <a:t>, led1, </a:t>
            </a:r>
            <a:r>
              <a:rPr lang="en-GB" sz="1400" dirty="0" smtClean="0"/>
              <a:t>VAL N)</a:t>
            </a:r>
            <a:endParaRPr lang="en-GB" sz="1400" dirty="0"/>
          </a:p>
        </p:txBody>
      </p:sp>
      <p:sp>
        <p:nvSpPr>
          <p:cNvPr id="22" name="Rettangolo 21"/>
          <p:cNvSpPr/>
          <p:nvPr/>
        </p:nvSpPr>
        <p:spPr>
          <a:xfrm>
            <a:off x="6202484" y="4669713"/>
            <a:ext cx="1777115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Led on </a:t>
            </a:r>
            <a:r>
              <a:rPr lang="it-IT" sz="1400" dirty="0" err="1" smtClean="0"/>
              <a:t>Rasp</a:t>
            </a:r>
            <a:endParaRPr lang="en-GB" sz="1400" dirty="0"/>
          </a:p>
        </p:txBody>
      </p:sp>
      <p:sp>
        <p:nvSpPr>
          <p:cNvPr id="23" name="Rettangolo 22"/>
          <p:cNvSpPr/>
          <p:nvPr/>
        </p:nvSpPr>
        <p:spPr>
          <a:xfrm>
            <a:off x="6212545" y="5292633"/>
            <a:ext cx="1777115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Led </a:t>
            </a:r>
            <a:r>
              <a:rPr lang="it-IT" sz="1400" dirty="0" err="1" smtClean="0"/>
              <a:t>Mock</a:t>
            </a:r>
            <a:r>
              <a:rPr lang="it-IT" sz="1400" dirty="0" smtClean="0"/>
              <a:t> </a:t>
            </a:r>
            <a:r>
              <a:rPr lang="it-IT" sz="1400" dirty="0" err="1" smtClean="0"/>
              <a:t>Gui</a:t>
            </a:r>
            <a:endParaRPr lang="en-GB" sz="1400" dirty="0"/>
          </a:p>
        </p:txBody>
      </p:sp>
      <p:sp>
        <p:nvSpPr>
          <p:cNvPr id="24" name="Rettangolo 23"/>
          <p:cNvSpPr/>
          <p:nvPr/>
        </p:nvSpPr>
        <p:spPr>
          <a:xfrm>
            <a:off x="210366" y="5110336"/>
            <a:ext cx="4675380" cy="622920"/>
          </a:xfrm>
          <a:prstGeom prst="rect">
            <a:avLst/>
          </a:prstGeom>
          <a:solidFill>
            <a:srgbClr val="CCFF3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it.unibo.frontend</a:t>
            </a:r>
            <a:r>
              <a:rPr lang="en-GB" sz="1400" b="1" dirty="0"/>
              <a:t>/</a:t>
            </a:r>
            <a:r>
              <a:rPr lang="en-GB" sz="1400" b="1" dirty="0" err="1"/>
              <a:t>src</a:t>
            </a:r>
            <a:r>
              <a:rPr lang="en-GB" sz="1400" b="1" dirty="0"/>
              <a:t>/it/</a:t>
            </a:r>
            <a:r>
              <a:rPr lang="en-GB" sz="1400" b="1" dirty="0" err="1"/>
              <a:t>unibo</a:t>
            </a:r>
            <a:r>
              <a:rPr lang="en-GB" sz="1400" b="1" dirty="0"/>
              <a:t>/frontend/RestClientHttp.java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160137" y="4005064"/>
            <a:ext cx="4555880" cy="622920"/>
          </a:xfrm>
          <a:prstGeom prst="rect">
            <a:avLst/>
          </a:prstGeom>
          <a:solidFill>
            <a:srgbClr val="CCFF3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it.unibo.frontend</a:t>
            </a:r>
            <a:r>
              <a:rPr lang="en-GB" sz="1400" b="1" dirty="0"/>
              <a:t>/</a:t>
            </a:r>
            <a:r>
              <a:rPr lang="en-GB" sz="1400" b="1" dirty="0" err="1"/>
              <a:t>nodeCode</a:t>
            </a:r>
            <a:r>
              <a:rPr lang="en-GB" sz="1400" b="1" dirty="0"/>
              <a:t>/</a:t>
            </a:r>
            <a:r>
              <a:rPr lang="en-GB" sz="1400" b="1" u="sng" dirty="0"/>
              <a:t>frontend/clientRest.js</a:t>
            </a:r>
            <a:endParaRPr lang="en-GB" sz="1400" b="1" dirty="0"/>
          </a:p>
        </p:txBody>
      </p:sp>
      <p:grpSp>
        <p:nvGrpSpPr>
          <p:cNvPr id="29" name="Gruppo 28"/>
          <p:cNvGrpSpPr/>
          <p:nvPr/>
        </p:nvGrpSpPr>
        <p:grpSpPr>
          <a:xfrm>
            <a:off x="5247413" y="4762263"/>
            <a:ext cx="788824" cy="272100"/>
            <a:chOff x="346851" y="5561985"/>
            <a:chExt cx="788824" cy="272100"/>
          </a:xfrm>
        </p:grpSpPr>
        <p:sp>
          <p:nvSpPr>
            <p:cNvPr id="30" name="Figura a mano libera 29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2 30"/>
            <p:cNvCxnSpPr>
              <a:stCxn id="30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o 31"/>
          <p:cNvGrpSpPr/>
          <p:nvPr/>
        </p:nvGrpSpPr>
        <p:grpSpPr>
          <a:xfrm>
            <a:off x="5247413" y="5401760"/>
            <a:ext cx="788824" cy="272100"/>
            <a:chOff x="346851" y="5561985"/>
            <a:chExt cx="788824" cy="272100"/>
          </a:xfrm>
        </p:grpSpPr>
        <p:sp>
          <p:nvSpPr>
            <p:cNvPr id="33" name="Figura a mano libera 32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4" name="Connettore 2 33"/>
            <p:cNvCxnSpPr>
              <a:stCxn id="33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5233698" y="190466"/>
            <a:ext cx="49725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147297" y="140540"/>
            <a:ext cx="49725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06333" y="9290"/>
            <a:ext cx="80182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3a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440041" y="3068583"/>
            <a:ext cx="82747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3b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459027" y="5733256"/>
            <a:ext cx="755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3c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8160606" y="4212485"/>
            <a:ext cx="80182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4a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47782" y="5195882"/>
            <a:ext cx="82747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4b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8011222" y="1995191"/>
            <a:ext cx="497251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it-IT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3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79512" y="188640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 the centre of our design there is the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model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the application logic written with reference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that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model.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(REST) server is introduced to provide actions both for reading and for updating the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access can be performed by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via web pages (3a) or via tools like curl (3b) or by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REST-HTTP clients written in JavaScript (3c) Java (3c) or in some other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can be (dynamically) added by means of mock objects (4b) or by concrete, smart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 (4a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handled by micro-controllers (Arduino) or low-cost computers 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RaspberryPi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 case, when the server and the model are working near the edge, physical resources can be (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dynamically) added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means of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loaded and executed at the server site (5).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18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1052736"/>
            <a:ext cx="82089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Activate </a:t>
            </a:r>
            <a:r>
              <a:rPr lang="en-GB" sz="2400" dirty="0"/>
              <a:t>a MQTT server on localhost:1883 </a:t>
            </a:r>
            <a:r>
              <a:rPr lang="en-GB" dirty="0" smtClean="0"/>
              <a:t>(</a:t>
            </a:r>
            <a:r>
              <a:rPr lang="en-GB" dirty="0" err="1"/>
              <a:t>docker</a:t>
            </a:r>
            <a:r>
              <a:rPr lang="en-GB" dirty="0"/>
              <a:t> run -</a:t>
            </a:r>
            <a:r>
              <a:rPr lang="en-GB" dirty="0" err="1"/>
              <a:t>ti</a:t>
            </a:r>
            <a:r>
              <a:rPr lang="en-GB" dirty="0"/>
              <a:t> -p 1883:1883 -p 9001:9001 eclipse-</a:t>
            </a:r>
            <a:r>
              <a:rPr lang="en-GB" dirty="0" err="1"/>
              <a:t>mosquitto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Run </a:t>
            </a:r>
            <a:r>
              <a:rPr lang="en-GB" sz="2400" dirty="0">
                <a:solidFill>
                  <a:srgbClr val="00B0F0"/>
                </a:solidFill>
              </a:rPr>
              <a:t>node frontendServer.js </a:t>
            </a:r>
            <a:r>
              <a:rPr lang="en-GB" sz="2400" dirty="0"/>
              <a:t>in </a:t>
            </a:r>
            <a:r>
              <a:rPr lang="en-GB" sz="2400" dirty="0" err="1"/>
              <a:t>it.unibo.frontend</a:t>
            </a:r>
            <a:r>
              <a:rPr lang="en-GB" sz="2400" dirty="0"/>
              <a:t>/</a:t>
            </a:r>
            <a:r>
              <a:rPr lang="en-GB" sz="2400" dirty="0" err="1"/>
              <a:t>nodeCode</a:t>
            </a:r>
            <a:r>
              <a:rPr lang="en-GB" sz="2400" dirty="0"/>
              <a:t>/frontend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Activate </a:t>
            </a:r>
            <a:r>
              <a:rPr lang="en-GB" sz="2400" dirty="0"/>
              <a:t>it.unibo.bls17.ledMockGui.qa/</a:t>
            </a:r>
            <a:r>
              <a:rPr lang="en-GB" sz="2400" dirty="0" err="1"/>
              <a:t>src</a:t>
            </a:r>
            <a:r>
              <a:rPr lang="en-GB" sz="2400" dirty="0"/>
              <a:t>-gen/it/</a:t>
            </a:r>
            <a:r>
              <a:rPr lang="en-GB" sz="2400" dirty="0" err="1"/>
              <a:t>unibo</a:t>
            </a:r>
            <a:r>
              <a:rPr lang="en-GB" sz="2400" dirty="0"/>
              <a:t>/</a:t>
            </a:r>
            <a:r>
              <a:rPr lang="en-GB" sz="2400" dirty="0" err="1"/>
              <a:t>ctxLedMockGui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00B0F0"/>
                </a:solidFill>
              </a:rPr>
              <a:t>MainCtxLedMockGui.java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Execute </a:t>
            </a:r>
            <a:r>
              <a:rPr lang="en-GB" sz="2400" dirty="0" err="1"/>
              <a:t>it.unibo.frontend</a:t>
            </a:r>
            <a:r>
              <a:rPr lang="en-GB" sz="2400" dirty="0"/>
              <a:t>/</a:t>
            </a:r>
            <a:r>
              <a:rPr lang="en-GB" sz="2400" dirty="0" err="1"/>
              <a:t>src</a:t>
            </a:r>
            <a:r>
              <a:rPr lang="en-GB" sz="2400" dirty="0"/>
              <a:t>/it/</a:t>
            </a:r>
            <a:r>
              <a:rPr lang="en-GB" sz="2400" dirty="0" err="1"/>
              <a:t>unibo</a:t>
            </a:r>
            <a:r>
              <a:rPr lang="en-GB" sz="2400" dirty="0"/>
              <a:t>/frontend/restClientHttp.java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79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impact of software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IoT</a:t>
            </a:r>
            <a:r>
              <a:rPr lang="en-GB" i="1" dirty="0"/>
              <a:t> is changing such fundamentals of software application that the traditional programming language constructs and principles are becoming impediments</a:t>
            </a:r>
            <a:r>
              <a:rPr lang="en-GB" i="1" dirty="0" smtClean="0"/>
              <a:t>.</a:t>
            </a:r>
          </a:p>
          <a:p>
            <a:pPr lvl="1"/>
            <a:r>
              <a:rPr lang="en-GB" dirty="0"/>
              <a:t>Language is the vehicle of thoughts. </a:t>
            </a:r>
            <a:r>
              <a:rPr lang="en-GB" dirty="0" smtClean="0"/>
              <a:t> IOT applications are </a:t>
            </a:r>
            <a:r>
              <a:rPr lang="en-GB" dirty="0"/>
              <a:t> </a:t>
            </a:r>
            <a:r>
              <a:rPr lang="en-GB" b="1" i="1" dirty="0"/>
              <a:t>parallel</a:t>
            </a:r>
            <a:r>
              <a:rPr lang="en-GB" dirty="0"/>
              <a:t>, </a:t>
            </a:r>
            <a:r>
              <a:rPr lang="en-GB" b="1" i="1" dirty="0"/>
              <a:t>asynchronous</a:t>
            </a:r>
            <a:r>
              <a:rPr lang="en-GB" dirty="0"/>
              <a:t> and </a:t>
            </a:r>
            <a:r>
              <a:rPr lang="en-GB" b="1" i="1" dirty="0"/>
              <a:t>distributed</a:t>
            </a:r>
            <a:r>
              <a:rPr lang="en-GB" dirty="0"/>
              <a:t>, not sequential, synchronous or centralized</a:t>
            </a:r>
            <a:r>
              <a:rPr lang="en-GB" dirty="0" smtClean="0"/>
              <a:t>.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/>
          <p:cNvGrpSpPr/>
          <p:nvPr/>
        </p:nvGrpSpPr>
        <p:grpSpPr>
          <a:xfrm>
            <a:off x="84265" y="918674"/>
            <a:ext cx="3888432" cy="3168352"/>
            <a:chOff x="84265" y="918674"/>
            <a:chExt cx="3888432" cy="3168352"/>
          </a:xfrm>
        </p:grpSpPr>
        <p:sp>
          <p:nvSpPr>
            <p:cNvPr id="5" name="Rettangolo 4"/>
            <p:cNvSpPr/>
            <p:nvPr/>
          </p:nvSpPr>
          <p:spPr>
            <a:xfrm>
              <a:off x="84265" y="918674"/>
              <a:ext cx="3888432" cy="31683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179512" y="1149629"/>
              <a:ext cx="3533606" cy="2637243"/>
              <a:chOff x="1133537" y="1907881"/>
              <a:chExt cx="5076049" cy="3834324"/>
            </a:xfrm>
          </p:grpSpPr>
          <p:sp>
            <p:nvSpPr>
              <p:cNvPr id="4" name="Ovale 3"/>
              <p:cNvSpPr/>
              <p:nvPr/>
            </p:nvSpPr>
            <p:spPr>
              <a:xfrm>
                <a:off x="2195736" y="2204864"/>
                <a:ext cx="3456384" cy="324036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cxnSp>
            <p:nvCxnSpPr>
              <p:cNvPr id="6" name="Connettore 2 5"/>
              <p:cNvCxnSpPr>
                <a:stCxn id="4" idx="7"/>
              </p:cNvCxnSpPr>
              <p:nvPr/>
            </p:nvCxnSpPr>
            <p:spPr>
              <a:xfrm>
                <a:off x="5145944" y="2679404"/>
                <a:ext cx="146136" cy="17353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2 7"/>
              <p:cNvCxnSpPr/>
              <p:nvPr/>
            </p:nvCxnSpPr>
            <p:spPr>
              <a:xfrm flipH="1" flipV="1">
                <a:off x="2339752" y="4437112"/>
                <a:ext cx="72008" cy="21602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ttangolo 8"/>
              <p:cNvSpPr/>
              <p:nvPr/>
            </p:nvSpPr>
            <p:spPr>
              <a:xfrm>
                <a:off x="4625410" y="3019291"/>
                <a:ext cx="1584176" cy="5939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Design</a:t>
                </a:r>
                <a:endParaRPr lang="it-IT" sz="1400" dirty="0"/>
              </a:p>
            </p:txBody>
          </p:sp>
          <p:sp>
            <p:nvSpPr>
              <p:cNvPr id="10" name="Rettangolo 9"/>
              <p:cNvSpPr/>
              <p:nvPr/>
            </p:nvSpPr>
            <p:spPr>
              <a:xfrm>
                <a:off x="3154699" y="1907881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Technology</a:t>
                </a:r>
                <a:endParaRPr lang="it-IT" sz="1400" dirty="0"/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612156" y="4248142"/>
                <a:ext cx="1584176" cy="5939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Coding</a:t>
                </a:r>
                <a:endParaRPr lang="it-IT" sz="1400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195642" y="5148242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Testing</a:t>
                </a:r>
                <a:endParaRPr lang="it-IT" sz="1400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1403648" y="4842105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Deployment</a:t>
                </a:r>
                <a:endParaRPr lang="it-IT" sz="1400" dirty="0"/>
              </a:p>
            </p:txBody>
          </p:sp>
          <p:cxnSp>
            <p:nvCxnSpPr>
              <p:cNvPr id="15" name="Connettore 2 14"/>
              <p:cNvCxnSpPr>
                <a:stCxn id="4" idx="1"/>
                <a:endCxn id="4" idx="1"/>
              </p:cNvCxnSpPr>
              <p:nvPr/>
            </p:nvCxnSpPr>
            <p:spPr>
              <a:xfrm>
                <a:off x="2701912" y="2679404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2 16"/>
              <p:cNvCxnSpPr>
                <a:endCxn id="4" idx="1"/>
              </p:cNvCxnSpPr>
              <p:nvPr/>
            </p:nvCxnSpPr>
            <p:spPr>
              <a:xfrm flipV="1">
                <a:off x="2555776" y="2679404"/>
                <a:ext cx="146136" cy="17353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ttangolo 13"/>
              <p:cNvSpPr/>
              <p:nvPr/>
            </p:nvSpPr>
            <p:spPr>
              <a:xfrm>
                <a:off x="1133537" y="3317974"/>
                <a:ext cx="1820239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Maintenance</a:t>
                </a:r>
                <a:endParaRPr lang="it-IT" sz="1400" dirty="0"/>
              </a:p>
            </p:txBody>
          </p:sp>
          <p:sp>
            <p:nvSpPr>
              <p:cNvPr id="2" name="Rettangolo 1"/>
              <p:cNvSpPr/>
              <p:nvPr/>
            </p:nvSpPr>
            <p:spPr>
              <a:xfrm>
                <a:off x="2161689" y="2204863"/>
                <a:ext cx="962070" cy="102621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  <p:cxnSp>
            <p:nvCxnSpPr>
              <p:cNvPr id="20" name="Connettore 2 19"/>
              <p:cNvCxnSpPr>
                <a:stCxn id="14" idx="3"/>
                <a:endCxn id="11" idx="1"/>
              </p:cNvCxnSpPr>
              <p:nvPr/>
            </p:nvCxnSpPr>
            <p:spPr>
              <a:xfrm>
                <a:off x="2953776" y="3614956"/>
                <a:ext cx="1658380" cy="93016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uppo 35"/>
          <p:cNvGrpSpPr/>
          <p:nvPr/>
        </p:nvGrpSpPr>
        <p:grpSpPr>
          <a:xfrm>
            <a:off x="4150533" y="918674"/>
            <a:ext cx="3888432" cy="3168352"/>
            <a:chOff x="4150533" y="918674"/>
            <a:chExt cx="3888432" cy="3168352"/>
          </a:xfrm>
        </p:grpSpPr>
        <p:sp>
          <p:nvSpPr>
            <p:cNvPr id="30" name="Rettangolo 29"/>
            <p:cNvSpPr/>
            <p:nvPr/>
          </p:nvSpPr>
          <p:spPr>
            <a:xfrm>
              <a:off x="4150533" y="918674"/>
              <a:ext cx="3888432" cy="31683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4365242" y="1230938"/>
              <a:ext cx="3603846" cy="2351671"/>
              <a:chOff x="1200980" y="2085441"/>
              <a:chExt cx="5251612" cy="3656764"/>
            </a:xfrm>
          </p:grpSpPr>
          <p:sp>
            <p:nvSpPr>
              <p:cNvPr id="18" name="Ovale 17"/>
              <p:cNvSpPr/>
              <p:nvPr/>
            </p:nvSpPr>
            <p:spPr>
              <a:xfrm>
                <a:off x="2195736" y="2204864"/>
                <a:ext cx="3456384" cy="324036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  <p:cxnSp>
            <p:nvCxnSpPr>
              <p:cNvPr id="19" name="Connettore 2 18"/>
              <p:cNvCxnSpPr>
                <a:stCxn id="18" idx="7"/>
              </p:cNvCxnSpPr>
              <p:nvPr/>
            </p:nvCxnSpPr>
            <p:spPr>
              <a:xfrm>
                <a:off x="5145944" y="2679404"/>
                <a:ext cx="146136" cy="17353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/>
              <p:cNvCxnSpPr/>
              <p:nvPr/>
            </p:nvCxnSpPr>
            <p:spPr>
              <a:xfrm flipH="1" flipV="1">
                <a:off x="2339752" y="4437112"/>
                <a:ext cx="72008" cy="21602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tangolo 21"/>
              <p:cNvSpPr/>
              <p:nvPr/>
            </p:nvSpPr>
            <p:spPr>
              <a:xfrm>
                <a:off x="3131840" y="2085441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Design</a:t>
                </a:r>
                <a:endParaRPr lang="it-IT" sz="1400" dirty="0"/>
              </a:p>
            </p:txBody>
          </p:sp>
          <p:sp>
            <p:nvSpPr>
              <p:cNvPr id="23" name="Rettangolo 22"/>
              <p:cNvSpPr/>
              <p:nvPr/>
            </p:nvSpPr>
            <p:spPr>
              <a:xfrm>
                <a:off x="4868416" y="3429000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Technology</a:t>
                </a:r>
                <a:endParaRPr lang="it-IT" sz="1400" dirty="0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3131840" y="5148242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Coding</a:t>
                </a:r>
                <a:endParaRPr lang="it-IT" sz="1400" dirty="0"/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1403648" y="4758521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Testing</a:t>
                </a:r>
                <a:endParaRPr lang="it-IT" sz="1400" dirty="0"/>
              </a:p>
            </p:txBody>
          </p:sp>
          <p:sp>
            <p:nvSpPr>
              <p:cNvPr id="26" name="Rettangolo 25"/>
              <p:cNvSpPr/>
              <p:nvPr/>
            </p:nvSpPr>
            <p:spPr>
              <a:xfrm>
                <a:off x="1403648" y="3825044"/>
                <a:ext cx="1584176" cy="5939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Deployment</a:t>
                </a:r>
                <a:endParaRPr lang="it-IT" sz="1400" dirty="0"/>
              </a:p>
            </p:txBody>
          </p:sp>
          <p:cxnSp>
            <p:nvCxnSpPr>
              <p:cNvPr id="27" name="Connettore 2 26"/>
              <p:cNvCxnSpPr>
                <a:stCxn id="18" idx="1"/>
                <a:endCxn id="18" idx="1"/>
              </p:cNvCxnSpPr>
              <p:nvPr/>
            </p:nvCxnSpPr>
            <p:spPr>
              <a:xfrm>
                <a:off x="2701912" y="2679404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/>
              <p:cNvCxnSpPr>
                <a:endCxn id="18" idx="1"/>
              </p:cNvCxnSpPr>
              <p:nvPr/>
            </p:nvCxnSpPr>
            <p:spPr>
              <a:xfrm flipV="1">
                <a:off x="2555776" y="2679404"/>
                <a:ext cx="146136" cy="173532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ttangolo 28"/>
              <p:cNvSpPr/>
              <p:nvPr/>
            </p:nvSpPr>
            <p:spPr>
              <a:xfrm>
                <a:off x="1200980" y="2961795"/>
                <a:ext cx="1786844" cy="59396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 smtClean="0"/>
                  <a:t>Maintenance</a:t>
                </a:r>
                <a:endParaRPr lang="it-IT" sz="1400" dirty="0"/>
              </a:p>
            </p:txBody>
          </p:sp>
        </p:grpSp>
      </p:grpSp>
      <p:sp>
        <p:nvSpPr>
          <p:cNvPr id="31" name="Rettangolo 30"/>
          <p:cNvSpPr/>
          <p:nvPr/>
        </p:nvSpPr>
        <p:spPr>
          <a:xfrm>
            <a:off x="485861" y="332925"/>
            <a:ext cx="269311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sz="2400" dirty="0" err="1" smtClean="0"/>
              <a:t>Tecnhology-based</a:t>
            </a:r>
            <a:endParaRPr lang="en-US" sz="2400" dirty="0"/>
          </a:p>
        </p:txBody>
      </p:sp>
      <p:sp>
        <p:nvSpPr>
          <p:cNvPr id="32" name="Rettangolo 31"/>
          <p:cNvSpPr/>
          <p:nvPr/>
        </p:nvSpPr>
        <p:spPr>
          <a:xfrm>
            <a:off x="4365242" y="332924"/>
            <a:ext cx="269311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sz="2400" dirty="0" smtClean="0"/>
              <a:t>Model-</a:t>
            </a:r>
            <a:r>
              <a:rPr lang="it-IT" sz="2400" dirty="0" err="1" smtClean="0"/>
              <a:t>based</a:t>
            </a:r>
            <a:endParaRPr lang="en-US" sz="2400" dirty="0"/>
          </a:p>
        </p:txBody>
      </p:sp>
      <p:grpSp>
        <p:nvGrpSpPr>
          <p:cNvPr id="37" name="Gruppo 36"/>
          <p:cNvGrpSpPr/>
          <p:nvPr/>
        </p:nvGrpSpPr>
        <p:grpSpPr>
          <a:xfrm>
            <a:off x="356804" y="4437112"/>
            <a:ext cx="8535676" cy="2371300"/>
            <a:chOff x="356804" y="4437112"/>
            <a:chExt cx="8535676" cy="2371300"/>
          </a:xfrm>
        </p:grpSpPr>
        <p:pic>
          <p:nvPicPr>
            <p:cNvPr id="12290" name="Picture 2" descr="Model-Driven Software Development: Technology, Engineering, Management (Wiley Software Patterns Series) di [Stahl, Thomas, Markus Voelter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04" y="4437112"/>
              <a:ext cx="1787491" cy="2223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1290048" y="6439080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2006</a:t>
              </a:r>
              <a:endParaRPr lang="en-US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2483768" y="4437112"/>
              <a:ext cx="6408712" cy="20313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C00000"/>
                  </a:solidFill>
                </a:rPr>
                <a:t>Model-Driven Software Development </a:t>
              </a:r>
              <a:r>
                <a:rPr lang="en-US" dirty="0"/>
                <a:t>(MDSD) puts </a:t>
              </a:r>
              <a:r>
                <a:rPr lang="en-US" b="1" dirty="0" smtClean="0">
                  <a:solidFill>
                    <a:srgbClr val="0070C0"/>
                  </a:solidFill>
                </a:rPr>
                <a:t>analysis </a:t>
              </a:r>
              <a:r>
                <a:rPr lang="en-US" b="1" dirty="0">
                  <a:solidFill>
                    <a:srgbClr val="0070C0"/>
                  </a:solidFill>
                </a:rPr>
                <a:t>and design models </a:t>
              </a:r>
              <a:r>
                <a:rPr lang="en-US" dirty="0"/>
                <a:t>on par with code. 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Models </a:t>
              </a:r>
              <a:r>
                <a:rPr lang="en-US" dirty="0">
                  <a:solidFill>
                    <a:srgbClr val="C00000"/>
                  </a:solidFill>
                </a:rPr>
                <a:t>do not constitute documentation</a:t>
              </a:r>
              <a:r>
                <a:rPr lang="en-US" dirty="0"/>
                <a:t>, but are considered equal to code, as their implementation is automated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goal of the book is to convince you, the reader, that </a:t>
              </a:r>
              <a:r>
                <a:rPr lang="en-US" dirty="0">
                  <a:solidFill>
                    <a:srgbClr val="C00000"/>
                  </a:solidFill>
                </a:rPr>
                <a:t>MDSD is a practicable method today</a:t>
              </a:r>
              <a:r>
                <a:rPr lang="en-US" dirty="0"/>
                <a:t>, and that it is superior to conventional development methods in many cases. </a:t>
              </a:r>
            </a:p>
          </p:txBody>
        </p:sp>
      </p:grpSp>
      <p:sp>
        <p:nvSpPr>
          <p:cNvPr id="35" name="Rettangolo 34"/>
          <p:cNvSpPr/>
          <p:nvPr/>
        </p:nvSpPr>
        <p:spPr>
          <a:xfrm>
            <a:off x="7235236" y="-128740"/>
            <a:ext cx="1989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MDSD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Segnaposto piè di pagina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9" name="Segnaposto numero diapositiva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4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/>
          <p:cNvSpPr/>
          <p:nvPr/>
        </p:nvSpPr>
        <p:spPr>
          <a:xfrm>
            <a:off x="7235236" y="-128740"/>
            <a:ext cx="1989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MDSD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356804" y="2112423"/>
            <a:ext cx="2160240" cy="621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of the</a:t>
            </a:r>
          </a:p>
          <a:p>
            <a:pPr algn="ctr"/>
            <a:r>
              <a:rPr lang="it-IT" dirty="0" smtClean="0"/>
              <a:t>software </a:t>
            </a:r>
            <a:r>
              <a:rPr lang="it-IT" dirty="0" err="1" smtClean="0"/>
              <a:t>system</a:t>
            </a:r>
            <a:endParaRPr lang="it-IT" dirty="0" smtClean="0"/>
          </a:p>
        </p:txBody>
      </p:sp>
      <p:sp>
        <p:nvSpPr>
          <p:cNvPr id="3" name="Rettangolo arrotondato 2"/>
          <p:cNvSpPr/>
          <p:nvPr/>
        </p:nvSpPr>
        <p:spPr>
          <a:xfrm>
            <a:off x="3203848" y="1537853"/>
            <a:ext cx="1584176" cy="17703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Software</a:t>
            </a:r>
          </a:p>
          <a:p>
            <a:pPr algn="ctr"/>
            <a:r>
              <a:rPr lang="it-IT" dirty="0" err="1" smtClean="0"/>
              <a:t>Factory</a:t>
            </a:r>
            <a:endParaRPr lang="en-US" dirty="0"/>
          </a:p>
        </p:txBody>
      </p:sp>
      <p:cxnSp>
        <p:nvCxnSpPr>
          <p:cNvPr id="6" name="Connettore 2 5"/>
          <p:cNvCxnSpPr>
            <a:stCxn id="38" idx="3"/>
            <a:endCxn id="3" idx="1"/>
          </p:cNvCxnSpPr>
          <p:nvPr/>
        </p:nvCxnSpPr>
        <p:spPr>
          <a:xfrm>
            <a:off x="2517044" y="2423011"/>
            <a:ext cx="6868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3203848" y="916678"/>
            <a:ext cx="1584176" cy="621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Metamodel</a:t>
            </a:r>
            <a:endParaRPr lang="en-US" dirty="0"/>
          </a:p>
        </p:txBody>
      </p:sp>
      <p:cxnSp>
        <p:nvCxnSpPr>
          <p:cNvPr id="15" name="Connettore 4 14"/>
          <p:cNvCxnSpPr>
            <a:stCxn id="38" idx="0"/>
            <a:endCxn id="42" idx="1"/>
          </p:cNvCxnSpPr>
          <p:nvPr/>
        </p:nvCxnSpPr>
        <p:spPr>
          <a:xfrm rot="5400000" flipH="1" flipV="1">
            <a:off x="1877808" y="786383"/>
            <a:ext cx="885157" cy="1766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436924" y="916678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instanceof</a:t>
            </a:r>
            <a:endParaRPr lang="en-US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126566" y="2233328"/>
            <a:ext cx="218630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Code: </a:t>
            </a:r>
            <a:r>
              <a:rPr lang="it-IT" dirty="0" err="1" smtClean="0"/>
              <a:t>Schematic</a:t>
            </a:r>
            <a:r>
              <a:rPr lang="it-IT" dirty="0" smtClean="0"/>
              <a:t> part</a:t>
            </a:r>
            <a:endParaRPr lang="en-US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937861" y="3123502"/>
            <a:ext cx="25947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Code: Application </a:t>
            </a:r>
            <a:r>
              <a:rPr lang="it-IT" dirty="0" err="1" smtClean="0"/>
              <a:t>specific</a:t>
            </a:r>
            <a:endParaRPr lang="en-US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358713" y="1183100"/>
            <a:ext cx="1722010" cy="646331"/>
          </a:xfrm>
          <a:prstGeom prst="rect">
            <a:avLst/>
          </a:prstGeom>
          <a:solidFill>
            <a:srgbClr val="0088B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Code: Libraries /</a:t>
            </a:r>
          </a:p>
          <a:p>
            <a:r>
              <a:rPr lang="it-IT" dirty="0"/>
              <a:t> </a:t>
            </a:r>
            <a:r>
              <a:rPr lang="it-IT" dirty="0" err="1"/>
              <a:t>Infrastructure</a:t>
            </a:r>
            <a:endParaRPr lang="en-US" dirty="0"/>
          </a:p>
        </p:txBody>
      </p:sp>
      <p:cxnSp>
        <p:nvCxnSpPr>
          <p:cNvPr id="54" name="Connettore 2 53"/>
          <p:cNvCxnSpPr>
            <a:stCxn id="3" idx="3"/>
            <a:endCxn id="46" idx="1"/>
          </p:cNvCxnSpPr>
          <p:nvPr/>
        </p:nvCxnSpPr>
        <p:spPr>
          <a:xfrm flipV="1">
            <a:off x="4788024" y="2417994"/>
            <a:ext cx="1338542" cy="5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6" idx="0"/>
            <a:endCxn id="49" idx="2"/>
          </p:cNvCxnSpPr>
          <p:nvPr/>
        </p:nvCxnSpPr>
        <p:spPr>
          <a:xfrm flipV="1">
            <a:off x="7219718" y="1829431"/>
            <a:ext cx="0" cy="40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48" idx="0"/>
            <a:endCxn id="46" idx="2"/>
          </p:cNvCxnSpPr>
          <p:nvPr/>
        </p:nvCxnSpPr>
        <p:spPr>
          <a:xfrm flipH="1" flipV="1">
            <a:off x="7219718" y="2602660"/>
            <a:ext cx="15518" cy="520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7489462" y="26685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US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454641" y="184671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US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903329" y="2031379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generates</a:t>
            </a:r>
            <a:endParaRPr lang="en-US" dirty="0"/>
          </a:p>
        </p:txBody>
      </p:sp>
      <p:sp>
        <p:nvSpPr>
          <p:cNvPr id="74" name="Segnaposto piè di pagina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75" name="Segnaposto numero diapositiva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0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42" grpId="0" animBg="1"/>
      <p:bldP spid="43" grpId="0"/>
      <p:bldP spid="46" grpId="0" animBg="1"/>
      <p:bldP spid="48" grpId="0" animBg="1"/>
      <p:bldP spid="49" grpId="0" animBg="1"/>
      <p:bldP spid="62" grpId="0"/>
      <p:bldP spid="64" grpId="0"/>
      <p:bldP spid="7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/>
          <p:cNvGrpSpPr/>
          <p:nvPr/>
        </p:nvGrpSpPr>
        <p:grpSpPr>
          <a:xfrm>
            <a:off x="288112" y="265249"/>
            <a:ext cx="7915616" cy="2638698"/>
            <a:chOff x="288112" y="265249"/>
            <a:chExt cx="7915616" cy="2638698"/>
          </a:xfrm>
        </p:grpSpPr>
        <p:cxnSp>
          <p:nvCxnSpPr>
            <p:cNvPr id="2" name="Connettore 2 1"/>
            <p:cNvCxnSpPr/>
            <p:nvPr/>
          </p:nvCxnSpPr>
          <p:spPr>
            <a:xfrm flipV="1">
              <a:off x="2275368" y="332656"/>
              <a:ext cx="15240" cy="1553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/>
            <p:cNvCxnSpPr/>
            <p:nvPr/>
          </p:nvCxnSpPr>
          <p:spPr>
            <a:xfrm flipH="1">
              <a:off x="289272" y="1870843"/>
              <a:ext cx="2016576" cy="98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ttore 2 3"/>
            <p:cNvCxnSpPr/>
            <p:nvPr/>
          </p:nvCxnSpPr>
          <p:spPr>
            <a:xfrm>
              <a:off x="2305848" y="1886083"/>
              <a:ext cx="5897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tangolo arrotondato 4"/>
            <p:cNvSpPr/>
            <p:nvPr/>
          </p:nvSpPr>
          <p:spPr>
            <a:xfrm>
              <a:off x="794873" y="684441"/>
              <a:ext cx="1883345" cy="34081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Class </a:t>
              </a:r>
              <a:r>
                <a:rPr lang="it-IT" dirty="0" err="1" smtClean="0"/>
                <a:t>diagrams</a:t>
              </a:r>
              <a:endParaRPr lang="it-IT" dirty="0"/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550278" y="2175490"/>
              <a:ext cx="2587758" cy="3699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Interaction</a:t>
              </a:r>
              <a:r>
                <a:rPr lang="it-IT" dirty="0" smtClean="0"/>
                <a:t> </a:t>
              </a:r>
              <a:r>
                <a:rPr lang="it-IT" dirty="0" err="1" smtClean="0"/>
                <a:t>diagrams</a:t>
              </a:r>
              <a:endParaRPr lang="it-IT" dirty="0"/>
            </a:p>
          </p:txBody>
        </p:sp>
        <p:sp>
          <p:nvSpPr>
            <p:cNvPr id="7" name="Rettangolo arrotondato 6"/>
            <p:cNvSpPr/>
            <p:nvPr/>
          </p:nvSpPr>
          <p:spPr>
            <a:xfrm>
              <a:off x="4931954" y="1660884"/>
              <a:ext cx="2118240" cy="45039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State </a:t>
              </a:r>
              <a:r>
                <a:rPr lang="it-IT" dirty="0" err="1" smtClean="0"/>
                <a:t>Diagrams</a:t>
              </a:r>
              <a:endParaRPr lang="it-IT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7070533" y="1379840"/>
              <a:ext cx="113319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2000" b="1" cap="none" spc="0" dirty="0" err="1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Behavior</a:t>
              </a:r>
              <a:endParaRPr lang="it-IT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9" name="Rettangolo 8"/>
            <p:cNvSpPr/>
            <p:nvPr/>
          </p:nvSpPr>
          <p:spPr>
            <a:xfrm>
              <a:off x="288112" y="2503837"/>
              <a:ext cx="135011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2000" b="1" dirty="0" err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Interaction</a:t>
              </a:r>
              <a:endParaRPr lang="it-IT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2408485" y="265249"/>
              <a:ext cx="117564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2000" b="1" dirty="0" err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Structure</a:t>
              </a:r>
              <a:endParaRPr lang="it-IT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2433047" y="1165571"/>
              <a:ext cx="2833066" cy="1009919"/>
              <a:chOff x="2523974" y="1992208"/>
              <a:chExt cx="2920411" cy="1009919"/>
            </a:xfrm>
          </p:grpSpPr>
          <p:sp>
            <p:nvSpPr>
              <p:cNvPr id="11" name="Rettangolo arrotondato 10"/>
              <p:cNvSpPr/>
              <p:nvPr/>
            </p:nvSpPr>
            <p:spPr>
              <a:xfrm>
                <a:off x="2523974" y="1992208"/>
                <a:ext cx="2920411" cy="100991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2875798" y="2081668"/>
                <a:ext cx="2216761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it-IT" sz="2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(QA)</a:t>
                </a:r>
              </a:p>
              <a:p>
                <a:pPr algn="ctr"/>
                <a:r>
                  <a:rPr lang="it-IT" sz="2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SYSTEM MODEL</a:t>
                </a:r>
                <a:endParaRPr lang="it-IT" sz="2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p:grpSp>
      </p:grpSp>
      <p:sp>
        <p:nvSpPr>
          <p:cNvPr id="14" name="Rettangolo 13"/>
          <p:cNvSpPr/>
          <p:nvPr/>
        </p:nvSpPr>
        <p:spPr>
          <a:xfrm>
            <a:off x="6636064" y="67734"/>
            <a:ext cx="248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QActors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397461" y="2883794"/>
            <a:ext cx="8636358" cy="1815882"/>
            <a:chOff x="397461" y="2883794"/>
            <a:chExt cx="8636358" cy="1815882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1844157" y="2883794"/>
              <a:ext cx="7189662" cy="18158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0070C0"/>
                  </a:solidFill>
                </a:rPr>
                <a:t>Actors</a:t>
              </a:r>
              <a:r>
                <a:rPr lang="it-IT" sz="1600" dirty="0" smtClean="0"/>
                <a:t>  : </a:t>
              </a:r>
              <a:r>
                <a:rPr lang="it-IT" sz="1600" i="1" dirty="0" err="1" smtClean="0"/>
                <a:t>active</a:t>
              </a:r>
              <a:r>
                <a:rPr lang="it-IT" sz="1600" dirty="0" smtClean="0"/>
                <a:t> </a:t>
              </a:r>
              <a:r>
                <a:rPr lang="it-IT" sz="1600" dirty="0" err="1" smtClean="0"/>
                <a:t>entities</a:t>
              </a:r>
              <a:r>
                <a:rPr lang="it-IT" sz="1600" dirty="0" smtClean="0"/>
                <a:t> </a:t>
              </a:r>
              <a:r>
                <a:rPr lang="it-IT" sz="1600" dirty="0" err="1" smtClean="0"/>
                <a:t>that</a:t>
              </a:r>
              <a:r>
                <a:rPr lang="it-IT" sz="1600" dirty="0" smtClean="0"/>
                <a:t>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i="1" dirty="0" err="1"/>
                <a:t>b</a:t>
              </a:r>
              <a:r>
                <a:rPr lang="it-IT" sz="1600" i="1" dirty="0" err="1" smtClean="0"/>
                <a:t>ehave</a:t>
              </a:r>
              <a:r>
                <a:rPr lang="it-IT" sz="1600" dirty="0" smtClean="0"/>
                <a:t> in a </a:t>
              </a:r>
              <a:r>
                <a:rPr lang="it-IT" sz="1600" b="1" dirty="0" err="1" smtClean="0">
                  <a:solidFill>
                    <a:srgbClr val="0070C0"/>
                  </a:solidFill>
                </a:rPr>
                <a:t>context</a:t>
              </a:r>
              <a:r>
                <a:rPr lang="it-IT" sz="1600" dirty="0" smtClean="0">
                  <a:solidFill>
                    <a:srgbClr val="0070C0"/>
                  </a:solidFill>
                </a:rPr>
                <a:t> </a:t>
              </a:r>
              <a:r>
                <a:rPr lang="it-IT" sz="1600" dirty="0" err="1" smtClean="0"/>
                <a:t>as</a:t>
              </a:r>
              <a:r>
                <a:rPr lang="it-IT" sz="1600" dirty="0" smtClean="0"/>
                <a:t> a </a:t>
              </a:r>
              <a:r>
                <a:rPr lang="it-IT" sz="1600" b="1" dirty="0" smtClean="0">
                  <a:solidFill>
                    <a:srgbClr val="0070C0"/>
                  </a:solidFill>
                </a:rPr>
                <a:t>finite state machine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i="1" dirty="0" err="1" smtClean="0"/>
                <a:t>interact</a:t>
              </a:r>
              <a:r>
                <a:rPr lang="it-IT" sz="1600" dirty="0" smtClean="0"/>
                <a:t> by </a:t>
              </a:r>
              <a:r>
                <a:rPr lang="it-IT" sz="1600" dirty="0" err="1" smtClean="0"/>
                <a:t>means</a:t>
              </a:r>
              <a:r>
                <a:rPr lang="it-IT" sz="1600" dirty="0" smtClean="0"/>
                <a:t> of </a:t>
              </a:r>
              <a:r>
                <a:rPr lang="it-IT" sz="1600" b="1" dirty="0" err="1" smtClean="0">
                  <a:solidFill>
                    <a:srgbClr val="0070C0"/>
                  </a:solidFill>
                </a:rPr>
                <a:t>messages</a:t>
              </a:r>
              <a:r>
                <a:rPr lang="it-IT" sz="1600" b="1" dirty="0" smtClean="0">
                  <a:solidFill>
                    <a:srgbClr val="0070C0"/>
                  </a:solidFill>
                </a:rPr>
                <a:t> 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 smtClean="0"/>
                <a:t>can </a:t>
              </a:r>
              <a:r>
                <a:rPr lang="it-IT" sz="1600" dirty="0" err="1" smtClean="0"/>
                <a:t>handle</a:t>
              </a:r>
              <a:r>
                <a:rPr lang="it-IT" sz="1600" dirty="0" smtClean="0"/>
                <a:t> </a:t>
              </a:r>
              <a:r>
                <a:rPr lang="it-IT" sz="1600" b="1" dirty="0" err="1" smtClean="0">
                  <a:solidFill>
                    <a:srgbClr val="0070C0"/>
                  </a:solidFill>
                </a:rPr>
                <a:t>events</a:t>
              </a:r>
              <a:endParaRPr lang="it-IT" sz="1600" b="1" dirty="0" smtClean="0">
                <a:solidFill>
                  <a:srgbClr val="0070C0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 smtClean="0"/>
                <a:t>can </a:t>
              </a:r>
              <a:r>
                <a:rPr lang="it-IT" sz="1600" dirty="0" err="1"/>
                <a:t>perform</a:t>
              </a:r>
              <a:r>
                <a:rPr lang="it-IT" sz="1600" dirty="0"/>
                <a:t> </a:t>
              </a:r>
              <a:r>
                <a:rPr lang="it-IT" sz="1600" dirty="0" err="1" smtClean="0">
                  <a:solidFill>
                    <a:srgbClr val="0070C0"/>
                  </a:solidFill>
                </a:rPr>
                <a:t>built</a:t>
              </a:r>
              <a:r>
                <a:rPr lang="it-IT" sz="1600" dirty="0" smtClean="0">
                  <a:solidFill>
                    <a:srgbClr val="0070C0"/>
                  </a:solidFill>
                </a:rPr>
                <a:t>-in</a:t>
              </a:r>
              <a:r>
                <a:rPr lang="it-IT" sz="1600" dirty="0" smtClean="0"/>
                <a:t> </a:t>
              </a:r>
              <a:r>
                <a:rPr lang="it-IT" sz="1600" dirty="0"/>
                <a:t>or</a:t>
              </a:r>
              <a:r>
                <a:rPr lang="it-IT" sz="1600" dirty="0" smtClean="0">
                  <a:solidFill>
                    <a:srgbClr val="0070C0"/>
                  </a:solidFill>
                </a:rPr>
                <a:t> </a:t>
              </a:r>
              <a:r>
                <a:rPr lang="it-IT" sz="1600" dirty="0" err="1" smtClean="0">
                  <a:solidFill>
                    <a:srgbClr val="0070C0"/>
                  </a:solidFill>
                </a:rPr>
                <a:t>user-defined</a:t>
              </a:r>
              <a:r>
                <a:rPr lang="it-IT" sz="1600" dirty="0" smtClean="0">
                  <a:solidFill>
                    <a:srgbClr val="0070C0"/>
                  </a:solidFill>
                </a:rPr>
                <a:t> </a:t>
              </a:r>
              <a:r>
                <a:rPr lang="it-IT" sz="1600" dirty="0" smtClean="0"/>
                <a:t>(</a:t>
              </a:r>
              <a:r>
                <a:rPr lang="it-IT" sz="1600" dirty="0" err="1" smtClean="0"/>
                <a:t>implemented</a:t>
              </a:r>
              <a:r>
                <a:rPr lang="it-IT" sz="1600" dirty="0" smtClean="0"/>
                <a:t> in </a:t>
              </a:r>
              <a:r>
                <a:rPr lang="it-IT" sz="1600" dirty="0" err="1" smtClean="0">
                  <a:solidFill>
                    <a:srgbClr val="0070C0"/>
                  </a:solidFill>
                </a:rPr>
                <a:t>objects</a:t>
              </a:r>
              <a:r>
                <a:rPr lang="it-IT" sz="1600" dirty="0" smtClean="0"/>
                <a:t>) </a:t>
              </a:r>
              <a:r>
                <a:rPr lang="it-IT" sz="1600" b="1" dirty="0" err="1">
                  <a:solidFill>
                    <a:srgbClr val="0070C0"/>
                  </a:solidFill>
                </a:rPr>
                <a:t>actions</a:t>
              </a:r>
              <a:r>
                <a:rPr lang="it-IT" sz="1600" dirty="0">
                  <a:solidFill>
                    <a:srgbClr val="0070C0"/>
                  </a:solidFill>
                </a:rPr>
                <a:t> </a:t>
              </a:r>
              <a:r>
                <a:rPr lang="it-IT" sz="1600" dirty="0" smtClean="0">
                  <a:solidFill>
                    <a:srgbClr val="0070C0"/>
                  </a:solidFill>
                </a:rPr>
                <a:t> </a:t>
              </a:r>
              <a:r>
                <a:rPr lang="it-IT" sz="1600" dirty="0" err="1" smtClean="0"/>
                <a:t>that</a:t>
              </a:r>
              <a:r>
                <a:rPr lang="it-IT" sz="1600" dirty="0" smtClean="0"/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it-IT" sz="1600" dirty="0"/>
                <a:t>	</a:t>
              </a:r>
              <a:r>
                <a:rPr lang="it-IT" sz="1600" dirty="0" err="1" smtClean="0"/>
                <a:t>realize</a:t>
              </a:r>
              <a:r>
                <a:rPr lang="it-IT" sz="1600" dirty="0" smtClean="0"/>
                <a:t> </a:t>
              </a:r>
              <a:r>
                <a:rPr lang="it-IT" sz="1600" dirty="0" err="1" smtClean="0"/>
                <a:t>algorithms</a:t>
              </a:r>
              <a:r>
                <a:rPr lang="it-IT" sz="1600" dirty="0" smtClean="0"/>
                <a:t> (</a:t>
              </a:r>
              <a:r>
                <a:rPr lang="it-IT" sz="1600" i="1" dirty="0" smtClean="0"/>
                <a:t>terminate</a:t>
              </a:r>
              <a:r>
                <a:rPr lang="it-IT" sz="1600" dirty="0" smtClean="0"/>
                <a:t>)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it-IT" sz="1600" dirty="0"/>
                <a:t>	</a:t>
              </a:r>
              <a:r>
                <a:rPr lang="it-IT" sz="1600" dirty="0" smtClean="0"/>
                <a:t>can </a:t>
              </a:r>
              <a:r>
                <a:rPr lang="it-IT" sz="1600" b="1" dirty="0" err="1" smtClean="0">
                  <a:solidFill>
                    <a:srgbClr val="0070C0"/>
                  </a:solidFill>
                </a:rPr>
                <a:t>react</a:t>
              </a:r>
              <a:r>
                <a:rPr lang="it-IT" sz="1600" dirty="0" smtClean="0">
                  <a:solidFill>
                    <a:srgbClr val="0070C0"/>
                  </a:solidFill>
                </a:rPr>
                <a:t> </a:t>
              </a:r>
              <a:r>
                <a:rPr lang="it-IT" sz="1600" dirty="0" smtClean="0"/>
                <a:t>to </a:t>
              </a:r>
              <a:r>
                <a:rPr lang="it-IT" sz="1600" dirty="0" err="1" smtClean="0"/>
                <a:t>events</a:t>
              </a:r>
              <a:r>
                <a:rPr lang="it-IT" sz="1600" dirty="0"/>
                <a:t>	</a:t>
              </a:r>
              <a:r>
                <a:rPr lang="it-IT" sz="1600" dirty="0" smtClean="0"/>
                <a:t>	</a:t>
              </a:r>
              <a:endParaRPr lang="it-IT" sz="1600" dirty="0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397461" y="3486410"/>
              <a:ext cx="1339085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it-IT" sz="2400" dirty="0" err="1" smtClean="0"/>
                <a:t>Main</a:t>
              </a:r>
              <a:endParaRPr lang="it-IT" sz="2400" dirty="0" smtClean="0"/>
            </a:p>
            <a:p>
              <a:r>
                <a:rPr lang="it-IT" sz="2400" dirty="0" err="1" smtClean="0"/>
                <a:t>Concepts</a:t>
              </a:r>
              <a:endParaRPr lang="en-US" sz="2400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45896" y="4897348"/>
            <a:ext cx="7191234" cy="1823189"/>
            <a:chOff x="445896" y="4897348"/>
            <a:chExt cx="7191234" cy="1823189"/>
          </a:xfrm>
        </p:grpSpPr>
        <p:sp>
          <p:nvSpPr>
            <p:cNvPr id="21" name="CasellaDiTesto 20"/>
            <p:cNvSpPr txBox="1"/>
            <p:nvPr/>
          </p:nvSpPr>
          <p:spPr>
            <a:xfrm>
              <a:off x="1979712" y="4947114"/>
              <a:ext cx="565741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Dispense AN (pdf): </a:t>
              </a:r>
            </a:p>
            <a:p>
              <a:r>
                <a:rPr lang="en-US" dirty="0"/>
                <a:t>	Introduction to </a:t>
              </a:r>
              <a:r>
                <a:rPr lang="en-US" dirty="0" err="1"/>
                <a:t>QActors</a:t>
              </a:r>
              <a:r>
                <a:rPr lang="en-US" dirty="0"/>
                <a:t> and </a:t>
              </a:r>
              <a:r>
                <a:rPr lang="en-US" dirty="0" err="1" smtClean="0"/>
                <a:t>Qrobots</a:t>
              </a:r>
              <a:r>
                <a:rPr lang="en-US" dirty="0" smtClean="0"/>
                <a:t> (2017</a:t>
              </a:r>
              <a:r>
                <a:rPr lang="en-US" dirty="0"/>
                <a:t>)</a:t>
              </a:r>
            </a:p>
          </p:txBody>
        </p:sp>
        <p:pic>
          <p:nvPicPr>
            <p:cNvPr id="22" name="Picture 9" descr="Immagine correlat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58" y="4897348"/>
              <a:ext cx="674738" cy="83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tangolo 22"/>
            <p:cNvSpPr/>
            <p:nvPr/>
          </p:nvSpPr>
          <p:spPr>
            <a:xfrm>
              <a:off x="1979712" y="5797207"/>
              <a:ext cx="45720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it-IT" dirty="0" err="1" smtClean="0"/>
                <a:t>Projects</a:t>
              </a:r>
              <a:r>
                <a:rPr lang="it-IT" dirty="0" smtClean="0"/>
                <a:t>:</a:t>
              </a:r>
              <a:endParaRPr lang="it-IT" dirty="0"/>
            </a:p>
            <a:p>
              <a:r>
                <a:rPr lang="it-IT" dirty="0"/>
                <a:t>	</a:t>
              </a:r>
              <a:r>
                <a:rPr lang="it-IT" dirty="0" err="1" smtClean="0"/>
                <a:t>it.unibo.xtext.qactor</a:t>
              </a:r>
              <a:r>
                <a:rPr lang="it-IT" dirty="0" smtClean="0"/>
                <a:t> …</a:t>
              </a:r>
            </a:p>
            <a:p>
              <a:r>
                <a:rPr lang="it-IT" dirty="0" smtClean="0"/>
                <a:t>	</a:t>
              </a:r>
              <a:r>
                <a:rPr lang="it-IT" dirty="0" err="1" smtClean="0"/>
                <a:t>it.unibo.qactors</a:t>
              </a:r>
              <a:endParaRPr lang="en-US" dirty="0"/>
            </a:p>
          </p:txBody>
        </p:sp>
        <p:pic>
          <p:nvPicPr>
            <p:cNvPr id="24" name="Picture 13" descr="Risultati immagini per computer pict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96" y="5732420"/>
              <a:ext cx="1034543" cy="77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5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308346" y="50683"/>
            <a:ext cx="2489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QActors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42339" y="2991779"/>
            <a:ext cx="2160240" cy="621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of the</a:t>
            </a:r>
          </a:p>
          <a:p>
            <a:pPr algn="ctr"/>
            <a:r>
              <a:rPr lang="it-IT" dirty="0" smtClean="0"/>
              <a:t>software </a:t>
            </a:r>
            <a:r>
              <a:rPr lang="it-IT" dirty="0" err="1" smtClean="0"/>
              <a:t>system</a:t>
            </a:r>
            <a:endParaRPr lang="it-IT" dirty="0" smtClean="0"/>
          </a:p>
        </p:txBody>
      </p:sp>
      <p:sp>
        <p:nvSpPr>
          <p:cNvPr id="5" name="Rettangolo arrotondato 4"/>
          <p:cNvSpPr/>
          <p:nvPr/>
        </p:nvSpPr>
        <p:spPr>
          <a:xfrm>
            <a:off x="2932934" y="2549201"/>
            <a:ext cx="1999106" cy="14558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SoftwareFactory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Eclipse</a:t>
            </a:r>
            <a:r>
              <a:rPr lang="it-IT" dirty="0" smtClean="0"/>
              <a:t> </a:t>
            </a:r>
            <a:r>
              <a:rPr lang="it-IT" dirty="0" err="1" smtClean="0"/>
              <a:t>Pluigins</a:t>
            </a:r>
            <a:r>
              <a:rPr lang="it-IT" dirty="0" smtClean="0"/>
              <a:t>)</a:t>
            </a:r>
            <a:endParaRPr lang="en-US" dirty="0"/>
          </a:p>
        </p:txBody>
      </p:sp>
      <p:cxnSp>
        <p:nvCxnSpPr>
          <p:cNvPr id="6" name="Connettore 2 5"/>
          <p:cNvCxnSpPr>
            <a:stCxn id="4" idx="3"/>
            <a:endCxn id="5" idx="1"/>
          </p:cNvCxnSpPr>
          <p:nvPr/>
        </p:nvCxnSpPr>
        <p:spPr>
          <a:xfrm flipV="1">
            <a:off x="2502579" y="3277133"/>
            <a:ext cx="430355" cy="25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2932934" y="1796034"/>
            <a:ext cx="2541479" cy="621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q</a:t>
            </a:r>
            <a:r>
              <a:rPr lang="it-IT" dirty="0" err="1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metamodel</a:t>
            </a:r>
            <a:endParaRPr lang="it-IT" dirty="0" smtClean="0"/>
          </a:p>
          <a:p>
            <a:pPr algn="ctr"/>
            <a:r>
              <a:rPr lang="it-IT" i="1" dirty="0" err="1" smtClean="0"/>
              <a:t>it.unibo.xtext.qactor</a:t>
            </a:r>
            <a:endParaRPr lang="en-US" i="1" dirty="0"/>
          </a:p>
        </p:txBody>
      </p:sp>
      <p:cxnSp>
        <p:nvCxnSpPr>
          <p:cNvPr id="8" name="Connettore 4 7"/>
          <p:cNvCxnSpPr>
            <a:stCxn id="4" idx="0"/>
            <a:endCxn id="7" idx="1"/>
          </p:cNvCxnSpPr>
          <p:nvPr/>
        </p:nvCxnSpPr>
        <p:spPr>
          <a:xfrm rot="5400000" flipH="1" flipV="1">
            <a:off x="1735118" y="1793964"/>
            <a:ext cx="885157" cy="1510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422459" y="1796034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instanceof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995278" y="2417209"/>
            <a:ext cx="2779928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Schematic</a:t>
            </a:r>
            <a:r>
              <a:rPr lang="it-IT" dirty="0" smtClean="0"/>
              <a:t> part code in </a:t>
            </a:r>
            <a:r>
              <a:rPr lang="it-IT" dirty="0" err="1" smtClean="0"/>
              <a:t>dirs</a:t>
            </a:r>
            <a:r>
              <a:rPr lang="it-IT" dirty="0" smtClean="0"/>
              <a:t>:</a:t>
            </a:r>
          </a:p>
          <a:p>
            <a:r>
              <a:rPr lang="it-IT" b="1" dirty="0" err="1" smtClean="0">
                <a:solidFill>
                  <a:srgbClr val="C00000"/>
                </a:solidFill>
              </a:rPr>
              <a:t>src-gen</a:t>
            </a:r>
            <a:r>
              <a:rPr lang="it-IT" b="1" dirty="0" smtClean="0">
                <a:solidFill>
                  <a:srgbClr val="C00000"/>
                </a:solidFill>
              </a:rPr>
              <a:t>  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</a:t>
            </a:r>
            <a:r>
              <a:rPr lang="it-IT" b="1" dirty="0" err="1" smtClean="0">
                <a:solidFill>
                  <a:srgbClr val="C00000"/>
                </a:solidFill>
              </a:rPr>
              <a:t>rcMore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d</a:t>
            </a:r>
            <a:r>
              <a:rPr lang="it-IT" b="1" dirty="0" err="1" smtClean="0">
                <a:solidFill>
                  <a:srgbClr val="C00000"/>
                </a:solidFill>
              </a:rPr>
              <a:t>oker</a:t>
            </a:r>
            <a:endParaRPr lang="it-IT" b="1" dirty="0" smtClean="0">
              <a:solidFill>
                <a:srgbClr val="C00000"/>
              </a:solidFill>
            </a:endParaRPr>
          </a:p>
          <a:p>
            <a:r>
              <a:rPr lang="it-IT" b="1" dirty="0" err="1" smtClean="0">
                <a:solidFill>
                  <a:srgbClr val="C00000"/>
                </a:solidFill>
              </a:rPr>
              <a:t>sites</a:t>
            </a:r>
            <a:endParaRPr lang="it-IT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33951" y="4693000"/>
            <a:ext cx="310258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Application </a:t>
            </a:r>
            <a:r>
              <a:rPr lang="it-IT" dirty="0" err="1" smtClean="0"/>
              <a:t>specific</a:t>
            </a:r>
            <a:r>
              <a:rPr lang="it-IT" dirty="0" smtClean="0"/>
              <a:t> code: in dir</a:t>
            </a:r>
          </a:p>
          <a:p>
            <a:r>
              <a:rPr lang="it-IT" b="1" dirty="0" err="1" smtClean="0">
                <a:solidFill>
                  <a:srgbClr val="C00000"/>
                </a:solidFill>
              </a:rPr>
              <a:t>src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24237" y="1002260"/>
            <a:ext cx="1722010" cy="992719"/>
          </a:xfrm>
          <a:prstGeom prst="rect">
            <a:avLst/>
          </a:prstGeom>
          <a:solidFill>
            <a:srgbClr val="0088B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2p301.jar</a:t>
            </a:r>
          </a:p>
          <a:p>
            <a:r>
              <a:rPr lang="it-IT" dirty="0" smtClean="0"/>
              <a:t>qa18Akka.jar</a:t>
            </a:r>
          </a:p>
          <a:p>
            <a:r>
              <a:rPr lang="it-IT" dirty="0" smtClean="0"/>
              <a:t>…</a:t>
            </a:r>
            <a:endParaRPr lang="en-US" dirty="0"/>
          </a:p>
        </p:txBody>
      </p:sp>
      <p:cxnSp>
        <p:nvCxnSpPr>
          <p:cNvPr id="13" name="Connettore 2 12"/>
          <p:cNvCxnSpPr>
            <a:stCxn id="5" idx="3"/>
            <a:endCxn id="10" idx="1"/>
          </p:cNvCxnSpPr>
          <p:nvPr/>
        </p:nvCxnSpPr>
        <p:spPr>
          <a:xfrm>
            <a:off x="4932040" y="3277133"/>
            <a:ext cx="1063238" cy="17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10" idx="0"/>
            <a:endCxn id="12" idx="2"/>
          </p:cNvCxnSpPr>
          <p:nvPr/>
        </p:nvCxnSpPr>
        <p:spPr>
          <a:xfrm flipV="1">
            <a:off x="7385242" y="1994979"/>
            <a:ext cx="0" cy="42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0"/>
            <a:endCxn id="10" idx="2"/>
          </p:cNvCxnSpPr>
          <p:nvPr/>
        </p:nvCxnSpPr>
        <p:spPr>
          <a:xfrm flipV="1">
            <a:off x="7385242" y="4171535"/>
            <a:ext cx="0" cy="521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488136" y="423485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471759" y="203059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US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909693" y="2925040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generates</a:t>
            </a:r>
            <a:endParaRPr lang="en-US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220595" y="4234851"/>
            <a:ext cx="3812262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System </a:t>
            </a:r>
            <a:r>
              <a:rPr lang="en-US" sz="1400" dirty="0" err="1"/>
              <a:t>helloSystem</a:t>
            </a:r>
            <a:endParaRPr lang="en-US" sz="1400" dirty="0"/>
          </a:p>
          <a:p>
            <a:r>
              <a:rPr lang="fr-FR" sz="1400" dirty="0" err="1">
                <a:solidFill>
                  <a:srgbClr val="C00000"/>
                </a:solidFill>
              </a:rPr>
              <a:t>Context</a:t>
            </a:r>
            <a:r>
              <a:rPr lang="fr-FR" sz="1400" dirty="0">
                <a:solidFill>
                  <a:srgbClr val="C00000"/>
                </a:solidFill>
              </a:rPr>
              <a:t> </a:t>
            </a:r>
            <a:r>
              <a:rPr lang="fr-FR" sz="1400" dirty="0" err="1"/>
              <a:t>ctxHello</a:t>
            </a:r>
            <a:r>
              <a:rPr lang="fr-FR" sz="1400" dirty="0"/>
              <a:t> </a:t>
            </a:r>
            <a:r>
              <a:rPr lang="fr-FR" sz="1400" dirty="0" err="1"/>
              <a:t>ip</a:t>
            </a:r>
            <a:r>
              <a:rPr lang="fr-FR" sz="1400" dirty="0"/>
              <a:t> [ host="</a:t>
            </a:r>
            <a:r>
              <a:rPr lang="fr-FR" sz="1400" u="sng" dirty="0" err="1"/>
              <a:t>localhost</a:t>
            </a:r>
            <a:r>
              <a:rPr lang="fr-FR" sz="1400" u="sng" dirty="0"/>
              <a:t>" port=8010 ]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QActor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qahello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context</a:t>
            </a:r>
            <a:r>
              <a:rPr lang="en-US" sz="1400" dirty="0"/>
              <a:t> </a:t>
            </a:r>
            <a:r>
              <a:rPr lang="en-US" sz="1400" dirty="0" err="1"/>
              <a:t>ctxHello</a:t>
            </a:r>
            <a:r>
              <a:rPr lang="en-US" sz="1400" dirty="0"/>
              <a:t> {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Plan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normal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       actions</a:t>
            </a:r>
            <a:r>
              <a:rPr lang="en-US" sz="1400" dirty="0">
                <a:solidFill>
                  <a:srgbClr val="C00000"/>
                </a:solidFill>
              </a:rPr>
              <a:t>[</a:t>
            </a:r>
          </a:p>
          <a:p>
            <a:pPr lvl="2"/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println</a:t>
            </a:r>
            <a:r>
              <a:rPr lang="en-US" sz="1400" dirty="0"/>
              <a:t>("Hello world!!" </a:t>
            </a:r>
            <a:endParaRPr lang="en-US" sz="1400" dirty="0" smtClean="0"/>
          </a:p>
          <a:p>
            <a:pPr lvl="2"/>
            <a:r>
              <a:rPr lang="en-US" sz="1400" dirty="0" smtClean="0">
                <a:solidFill>
                  <a:srgbClr val="C00000"/>
                </a:solidFill>
              </a:rPr>
              <a:t>]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}</a:t>
            </a:r>
          </a:p>
        </p:txBody>
      </p:sp>
      <p:sp>
        <p:nvSpPr>
          <p:cNvPr id="41" name="Segnaposto piè di pagina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42" name="Segnaposto numero diapositiva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2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0" grpId="0" animBg="1"/>
      <p:bldP spid="11" grpId="0" animBg="1"/>
      <p:bldP spid="12" grpId="0" animBg="1"/>
      <p:bldP spid="16" grpId="0"/>
      <p:bldP spid="17" grpId="0"/>
      <p:bldP spid="18" grpId="0"/>
      <p:bldP spid="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032994" y="1093733"/>
            <a:ext cx="175586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IOutView</a:t>
            </a:r>
            <a:endParaRPr lang="it-IT" dirty="0" smtClean="0"/>
          </a:p>
          <a:p>
            <a:r>
              <a:rPr lang="it-IT" dirty="0" err="1" smtClean="0"/>
              <a:t>IOutEnvView</a:t>
            </a:r>
            <a:endParaRPr lang="it-IT" dirty="0" smtClean="0"/>
          </a:p>
          <a:p>
            <a:r>
              <a:rPr lang="en-US" dirty="0" err="1" smtClean="0"/>
              <a:t>IConnInteraction</a:t>
            </a:r>
            <a:endParaRPr lang="en-US" dirty="0" smtClean="0"/>
          </a:p>
          <a:p>
            <a:r>
              <a:rPr lang="it-IT" dirty="0" smtClean="0"/>
              <a:t>…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373066" y="248306"/>
            <a:ext cx="99405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QActor</a:t>
            </a:r>
            <a:endParaRPr lang="it-IT" dirty="0" smtClean="0"/>
          </a:p>
          <a:p>
            <a:r>
              <a:rPr lang="it-IT" dirty="0" err="1" smtClean="0"/>
              <a:t>Dispatch</a:t>
            </a:r>
            <a:endParaRPr lang="it-IT" dirty="0" smtClean="0"/>
          </a:p>
          <a:p>
            <a:r>
              <a:rPr lang="it-IT" dirty="0" err="1" smtClean="0"/>
              <a:t>Event</a:t>
            </a:r>
            <a:endParaRPr lang="it-IT" dirty="0" smtClean="0"/>
          </a:p>
          <a:p>
            <a:r>
              <a:rPr lang="it-IT" dirty="0" smtClean="0"/>
              <a:t>Plan</a:t>
            </a:r>
            <a:endParaRPr lang="en-US" dirty="0" smtClean="0"/>
          </a:p>
          <a:p>
            <a:r>
              <a:rPr lang="it-IT" dirty="0" smtClean="0"/>
              <a:t>…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3969326" y="254016"/>
            <a:ext cx="48485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Towards</a:t>
            </a:r>
            <a:r>
              <a:rPr lang="it-IT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ubiquitous</a:t>
            </a:r>
            <a:r>
              <a:rPr lang="it-IT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languages</a:t>
            </a:r>
            <a:endParaRPr lang="it-IT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288057" y="2991779"/>
            <a:ext cx="1080120" cy="621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 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1798532" y="2549201"/>
            <a:ext cx="1999106" cy="14558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SoftwareFactory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Eclipse</a:t>
            </a:r>
            <a:r>
              <a:rPr lang="it-IT" dirty="0" smtClean="0"/>
              <a:t> </a:t>
            </a:r>
            <a:r>
              <a:rPr lang="it-IT" dirty="0" err="1" smtClean="0"/>
              <a:t>Pluigins</a:t>
            </a:r>
            <a:r>
              <a:rPr lang="it-IT" dirty="0" smtClean="0"/>
              <a:t>)</a:t>
            </a:r>
            <a:endParaRPr lang="en-US" dirty="0"/>
          </a:p>
        </p:txBody>
      </p:sp>
      <p:cxnSp>
        <p:nvCxnSpPr>
          <p:cNvPr id="24" name="Connettore 2 23"/>
          <p:cNvCxnSpPr>
            <a:stCxn id="22" idx="3"/>
            <a:endCxn id="23" idx="1"/>
          </p:cNvCxnSpPr>
          <p:nvPr/>
        </p:nvCxnSpPr>
        <p:spPr>
          <a:xfrm flipV="1">
            <a:off x="1368177" y="3277133"/>
            <a:ext cx="430355" cy="25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1798533" y="1796034"/>
            <a:ext cx="2143122" cy="621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q</a:t>
            </a:r>
            <a:r>
              <a:rPr lang="it-IT" dirty="0" err="1" smtClean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metamodel</a:t>
            </a:r>
            <a:endParaRPr lang="it-IT" dirty="0" smtClean="0"/>
          </a:p>
          <a:p>
            <a:pPr algn="ctr"/>
            <a:r>
              <a:rPr lang="it-IT" i="1" dirty="0" err="1" smtClean="0"/>
              <a:t>it.unibo.xtext.qactor</a:t>
            </a:r>
            <a:endParaRPr lang="en-US" i="1" dirty="0"/>
          </a:p>
        </p:txBody>
      </p:sp>
      <p:cxnSp>
        <p:nvCxnSpPr>
          <p:cNvPr id="26" name="Connettore 4 25"/>
          <p:cNvCxnSpPr>
            <a:stCxn id="22" idx="0"/>
            <a:endCxn id="25" idx="1"/>
          </p:cNvCxnSpPr>
          <p:nvPr/>
        </p:nvCxnSpPr>
        <p:spPr>
          <a:xfrm rot="5400000" flipH="1" flipV="1">
            <a:off x="870747" y="2063993"/>
            <a:ext cx="885157" cy="9704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88057" y="1796034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332613" y="2966624"/>
            <a:ext cx="119885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Schematic</a:t>
            </a:r>
            <a:r>
              <a:rPr lang="it-IT" dirty="0" smtClean="0"/>
              <a:t> </a:t>
            </a:r>
          </a:p>
          <a:p>
            <a:r>
              <a:rPr lang="it-IT" dirty="0" smtClean="0"/>
              <a:t>part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236335" y="4255960"/>
            <a:ext cx="13914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Application </a:t>
            </a:r>
          </a:p>
          <a:p>
            <a:r>
              <a:rPr lang="it-IT" dirty="0" err="1" smtClean="0"/>
              <a:t>specific</a:t>
            </a:r>
            <a:r>
              <a:rPr lang="it-IT" dirty="0" smtClean="0"/>
              <a:t> code</a:t>
            </a:r>
            <a:endParaRPr lang="en-US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071035" y="1299674"/>
            <a:ext cx="1722010" cy="992719"/>
          </a:xfrm>
          <a:prstGeom prst="rect">
            <a:avLst/>
          </a:prstGeom>
          <a:solidFill>
            <a:srgbClr val="0088B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2p301.jar</a:t>
            </a:r>
          </a:p>
          <a:p>
            <a:r>
              <a:rPr lang="it-IT" dirty="0" smtClean="0"/>
              <a:t>qa18Akka.jar</a:t>
            </a:r>
          </a:p>
          <a:p>
            <a:r>
              <a:rPr lang="it-IT" dirty="0" smtClean="0"/>
              <a:t>…</a:t>
            </a:r>
            <a:endParaRPr lang="en-US" dirty="0"/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3797638" y="3277133"/>
            <a:ext cx="534975" cy="1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8" idx="0"/>
            <a:endCxn id="30" idx="2"/>
          </p:cNvCxnSpPr>
          <p:nvPr/>
        </p:nvCxnSpPr>
        <p:spPr>
          <a:xfrm flipV="1">
            <a:off x="4932040" y="2292393"/>
            <a:ext cx="0" cy="67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9" idx="0"/>
            <a:endCxn id="28" idx="2"/>
          </p:cNvCxnSpPr>
          <p:nvPr/>
        </p:nvCxnSpPr>
        <p:spPr>
          <a:xfrm flipV="1">
            <a:off x="4932039" y="3612955"/>
            <a:ext cx="1" cy="64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3775291" y="2925040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65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96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 1 4"/>
          <p:cNvSpPr/>
          <p:nvPr/>
        </p:nvSpPr>
        <p:spPr>
          <a:xfrm>
            <a:off x="3851920" y="1680811"/>
            <a:ext cx="2858616" cy="497874"/>
          </a:xfrm>
          <a:prstGeom prst="wedgeRectCallout">
            <a:avLst>
              <a:gd name="adj1" fmla="val -64487"/>
              <a:gd name="adj2" fmla="val 2257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Declaration</a:t>
            </a:r>
            <a:r>
              <a:rPr lang="it-IT" dirty="0" smtClean="0"/>
              <a:t> of</a:t>
            </a:r>
          </a:p>
          <a:p>
            <a:pPr algn="ctr"/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/>
              <a:t>E</a:t>
            </a:r>
            <a:r>
              <a:rPr lang="it-IT" dirty="0" err="1" smtClean="0"/>
              <a:t>vents</a:t>
            </a:r>
            <a:endParaRPr lang="en-GB" dirty="0"/>
          </a:p>
        </p:txBody>
      </p:sp>
      <p:sp>
        <p:nvSpPr>
          <p:cNvPr id="8" name="Fumetto 1 7"/>
          <p:cNvSpPr/>
          <p:nvPr/>
        </p:nvSpPr>
        <p:spPr>
          <a:xfrm>
            <a:off x="6084168" y="2276872"/>
            <a:ext cx="2858616" cy="497874"/>
          </a:xfrm>
          <a:prstGeom prst="wedgeRectCallout">
            <a:avLst>
              <a:gd name="adj1" fmla="val -70216"/>
              <a:gd name="adj2" fmla="val 307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Declaration</a:t>
            </a:r>
            <a:r>
              <a:rPr lang="it-IT" dirty="0" smtClean="0"/>
              <a:t> of</a:t>
            </a:r>
          </a:p>
          <a:p>
            <a:pPr algn="ctr"/>
            <a:r>
              <a:rPr lang="it-IT" dirty="0" err="1" smtClean="0"/>
              <a:t>Computational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endParaRPr lang="en-GB" dirty="0"/>
          </a:p>
        </p:txBody>
      </p:sp>
      <p:sp>
        <p:nvSpPr>
          <p:cNvPr id="9" name="Fumetto 1 8"/>
          <p:cNvSpPr/>
          <p:nvPr/>
        </p:nvSpPr>
        <p:spPr>
          <a:xfrm>
            <a:off x="5364088" y="3068960"/>
            <a:ext cx="1944216" cy="497874"/>
          </a:xfrm>
          <a:prstGeom prst="wedgeRectCallout">
            <a:avLst>
              <a:gd name="adj1" fmla="val -70216"/>
              <a:gd name="adj2" fmla="val 307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Local </a:t>
            </a:r>
            <a:r>
              <a:rPr lang="it-IT" dirty="0" err="1" smtClean="0"/>
              <a:t>knowledge</a:t>
            </a:r>
            <a:endParaRPr lang="it-IT" dirty="0" smtClean="0"/>
          </a:p>
          <a:p>
            <a:pPr algn="ctr"/>
            <a:r>
              <a:rPr lang="it-IT" dirty="0" smtClean="0"/>
              <a:t>of the </a:t>
            </a:r>
            <a:r>
              <a:rPr lang="it-IT" dirty="0" err="1" smtClean="0"/>
              <a:t>actor</a:t>
            </a:r>
            <a:endParaRPr lang="en-GB" dirty="0"/>
          </a:p>
        </p:txBody>
      </p:sp>
      <p:sp>
        <p:nvSpPr>
          <p:cNvPr id="11" name="Fumetto 1 10"/>
          <p:cNvSpPr/>
          <p:nvPr/>
        </p:nvSpPr>
        <p:spPr>
          <a:xfrm>
            <a:off x="3714192" y="4217108"/>
            <a:ext cx="1944216" cy="497874"/>
          </a:xfrm>
          <a:prstGeom prst="wedgeRectCallout">
            <a:avLst>
              <a:gd name="adj1" fmla="val -70216"/>
              <a:gd name="adj2" fmla="val 307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States</a:t>
            </a:r>
            <a:r>
              <a:rPr lang="it-IT" dirty="0"/>
              <a:t> </a:t>
            </a:r>
            <a:r>
              <a:rPr lang="it-IT" dirty="0" smtClean="0"/>
              <a:t>of the </a:t>
            </a:r>
            <a:r>
              <a:rPr lang="it-IT" dirty="0" err="1" smtClean="0"/>
              <a:t>actor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as</a:t>
            </a:r>
            <a:r>
              <a:rPr lang="it-IT" dirty="0" smtClean="0"/>
              <a:t> a Moore FSM)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23528" y="3789040"/>
            <a:ext cx="882047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4051501"/>
            <a:ext cx="2552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7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e 24"/>
          <p:cNvSpPr/>
          <p:nvPr/>
        </p:nvSpPr>
        <p:spPr>
          <a:xfrm>
            <a:off x="7092280" y="386104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66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9" y="30932"/>
            <a:ext cx="7008779" cy="52565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8667796" cy="3140968"/>
          </a:xfrm>
          <a:prstGeom prst="rect">
            <a:avLst/>
          </a:prstGeom>
        </p:spPr>
      </p:pic>
      <p:cxnSp>
        <p:nvCxnSpPr>
          <p:cNvPr id="8" name="Connettore 4 7"/>
          <p:cNvCxnSpPr/>
          <p:nvPr/>
        </p:nvCxnSpPr>
        <p:spPr>
          <a:xfrm rot="5400000">
            <a:off x="1306792" y="2756080"/>
            <a:ext cx="1201824" cy="1008112"/>
          </a:xfrm>
          <a:prstGeom prst="bentConnector3">
            <a:avLst>
              <a:gd name="adj1" fmla="val -5644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02825" y="2701056"/>
            <a:ext cx="109196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ARDUINO</a:t>
            </a:r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>
            <a:off x="3779912" y="1916832"/>
            <a:ext cx="288032" cy="194421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377945" y="1742986"/>
            <a:ext cx="12632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RASPBERRY</a:t>
            </a:r>
            <a:endParaRPr lang="en-GB" dirty="0"/>
          </a:p>
        </p:txBody>
      </p:sp>
      <p:cxnSp>
        <p:nvCxnSpPr>
          <p:cNvPr id="27" name="Connettore 4 26"/>
          <p:cNvCxnSpPr>
            <a:endCxn id="25" idx="0"/>
          </p:cNvCxnSpPr>
          <p:nvPr/>
        </p:nvCxnSpPr>
        <p:spPr>
          <a:xfrm>
            <a:off x="2411760" y="1628800"/>
            <a:ext cx="4896544" cy="2232248"/>
          </a:xfrm>
          <a:prstGeom prst="bentConnector2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828985" y="1124744"/>
            <a:ext cx="61106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WIFI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432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tangolo arrotondato 49"/>
          <p:cNvSpPr/>
          <p:nvPr/>
        </p:nvSpPr>
        <p:spPr>
          <a:xfrm>
            <a:off x="3439311" y="522387"/>
            <a:ext cx="3350813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68</a:t>
            </a:fld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710062" y="383624"/>
            <a:ext cx="1357223" cy="918850"/>
            <a:chOff x="1115616" y="1192197"/>
            <a:chExt cx="1656184" cy="940659"/>
          </a:xfrm>
        </p:grpSpPr>
        <p:sp>
          <p:nvSpPr>
            <p:cNvPr id="14" name="Rettangolo arrotondato 13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(HTTP)</a:t>
              </a:r>
            </a:p>
            <a:p>
              <a:pPr algn="ctr"/>
              <a:r>
                <a:rPr lang="it-IT" sz="1600" b="1" dirty="0" smtClean="0">
                  <a:solidFill>
                    <a:srgbClr val="C00000"/>
                  </a:solidFill>
                </a:rPr>
                <a:t>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24403" y="410555"/>
            <a:ext cx="66075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</a:t>
            </a:r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45440" y="1052975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Ovale 22"/>
          <p:cNvSpPr/>
          <p:nvPr/>
        </p:nvSpPr>
        <p:spPr>
          <a:xfrm>
            <a:off x="3693379" y="1751021"/>
            <a:ext cx="2842677" cy="19654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45371" y="2270762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26" name="Connettore 2 25"/>
          <p:cNvCxnSpPr>
            <a:stCxn id="24" idx="1"/>
            <a:endCxn id="23" idx="6"/>
          </p:cNvCxnSpPr>
          <p:nvPr/>
        </p:nvCxnSpPr>
        <p:spPr>
          <a:xfrm flipH="1">
            <a:off x="6536056" y="2727962"/>
            <a:ext cx="809315" cy="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623233" y="216068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37" name="Connettore 2 36"/>
          <p:cNvCxnSpPr>
            <a:stCxn id="14" idx="3"/>
            <a:endCxn id="90" idx="2"/>
          </p:cNvCxnSpPr>
          <p:nvPr/>
        </p:nvCxnSpPr>
        <p:spPr>
          <a:xfrm>
            <a:off x="2067285" y="845274"/>
            <a:ext cx="1374995" cy="74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5727045" y="566223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41" name="Connettore 4 40"/>
          <p:cNvCxnSpPr/>
          <p:nvPr/>
        </p:nvCxnSpPr>
        <p:spPr>
          <a:xfrm rot="10800000">
            <a:off x="2145441" y="1257464"/>
            <a:ext cx="289936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endCxn id="92" idx="0"/>
          </p:cNvCxnSpPr>
          <p:nvPr/>
        </p:nvCxnSpPr>
        <p:spPr>
          <a:xfrm>
            <a:off x="3297742" y="847441"/>
            <a:ext cx="1834284" cy="42164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e 89"/>
          <p:cNvSpPr/>
          <p:nvPr/>
        </p:nvSpPr>
        <p:spPr>
          <a:xfrm>
            <a:off x="3442280" y="785913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e 91"/>
          <p:cNvSpPr/>
          <p:nvPr/>
        </p:nvSpPr>
        <p:spPr>
          <a:xfrm>
            <a:off x="5024014" y="1269088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o 48"/>
          <p:cNvGrpSpPr/>
          <p:nvPr/>
        </p:nvGrpSpPr>
        <p:grpSpPr>
          <a:xfrm>
            <a:off x="3707719" y="1935173"/>
            <a:ext cx="2632814" cy="1508042"/>
            <a:chOff x="730034" y="2808691"/>
            <a:chExt cx="2632814" cy="1508042"/>
          </a:xfrm>
        </p:grpSpPr>
        <p:sp>
          <p:nvSpPr>
            <p:cNvPr id="4" name="Ovale 3"/>
            <p:cNvSpPr/>
            <p:nvPr/>
          </p:nvSpPr>
          <p:spPr>
            <a:xfrm>
              <a:off x="1140827" y="3413621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e 41"/>
            <p:cNvSpPr/>
            <p:nvPr/>
          </p:nvSpPr>
          <p:spPr>
            <a:xfrm>
              <a:off x="1662556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" name="Connettore 2 6"/>
            <p:cNvCxnSpPr>
              <a:stCxn id="4" idx="7"/>
              <a:endCxn id="42" idx="2"/>
            </p:cNvCxnSpPr>
            <p:nvPr/>
          </p:nvCxnSpPr>
          <p:spPr>
            <a:xfrm flipV="1">
              <a:off x="1325215" y="3165983"/>
              <a:ext cx="337341" cy="280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1662556" y="37748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" name="Connettore 2 10"/>
            <p:cNvCxnSpPr>
              <a:stCxn id="4" idx="5"/>
              <a:endCxn id="45" idx="2"/>
            </p:cNvCxnSpPr>
            <p:nvPr/>
          </p:nvCxnSpPr>
          <p:spPr>
            <a:xfrm>
              <a:off x="1325215" y="3607539"/>
              <a:ext cx="337341" cy="2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2225489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" name="Connettore 2 19"/>
            <p:cNvCxnSpPr>
              <a:stCxn id="42" idx="6"/>
              <a:endCxn id="51" idx="2"/>
            </p:cNvCxnSpPr>
            <p:nvPr/>
          </p:nvCxnSpPr>
          <p:spPr>
            <a:xfrm>
              <a:off x="1878580" y="3165983"/>
              <a:ext cx="346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2713080" y="2891802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" name="Connettore 2 21"/>
            <p:cNvCxnSpPr>
              <a:stCxn id="51" idx="6"/>
              <a:endCxn id="53" idx="2"/>
            </p:cNvCxnSpPr>
            <p:nvPr/>
          </p:nvCxnSpPr>
          <p:spPr>
            <a:xfrm flipV="1">
              <a:off x="2441513" y="3005397"/>
              <a:ext cx="271567" cy="1605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2713080" y="324210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" name="Connettore 2 28"/>
            <p:cNvCxnSpPr>
              <a:stCxn id="51" idx="6"/>
              <a:endCxn id="56" idx="2"/>
            </p:cNvCxnSpPr>
            <p:nvPr/>
          </p:nvCxnSpPr>
          <p:spPr>
            <a:xfrm>
              <a:off x="2441513" y="3165983"/>
              <a:ext cx="271567" cy="189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/>
            <p:cNvSpPr txBox="1"/>
            <p:nvPr/>
          </p:nvSpPr>
          <p:spPr>
            <a:xfrm>
              <a:off x="2100947" y="3232589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</a:t>
              </a:r>
              <a:endParaRPr lang="en-US" sz="1100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2882318" y="2874591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ed1</a:t>
              </a:r>
              <a:endParaRPr lang="en-US" sz="1100" dirty="0"/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2929716" y="324650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ed2</a:t>
              </a:r>
              <a:endParaRPr lang="en-US" sz="1100" dirty="0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1306476" y="2808691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actuators</a:t>
              </a:r>
              <a:endParaRPr lang="en-US" sz="1100" dirty="0"/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1325066" y="3926140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sensors</a:t>
              </a:r>
              <a:endParaRPr lang="en-US" sz="1100" dirty="0"/>
            </a:p>
          </p:txBody>
        </p:sp>
        <p:sp>
          <p:nvSpPr>
            <p:cNvPr id="66" name="Ovale 65"/>
            <p:cNvSpPr/>
            <p:nvPr/>
          </p:nvSpPr>
          <p:spPr>
            <a:xfrm>
              <a:off x="2117792" y="354356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2" name="Connettore 2 31"/>
            <p:cNvCxnSpPr>
              <a:stCxn id="45" idx="7"/>
              <a:endCxn id="66" idx="2"/>
            </p:cNvCxnSpPr>
            <p:nvPr/>
          </p:nvCxnSpPr>
          <p:spPr>
            <a:xfrm flipV="1">
              <a:off x="1846944" y="3657163"/>
              <a:ext cx="270848" cy="150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e 67"/>
            <p:cNvSpPr/>
            <p:nvPr/>
          </p:nvSpPr>
          <p:spPr>
            <a:xfrm>
              <a:off x="2117792" y="38023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Ovale 69"/>
            <p:cNvSpPr/>
            <p:nvPr/>
          </p:nvSpPr>
          <p:spPr>
            <a:xfrm>
              <a:off x="2117792" y="408954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5" name="Connettore 2 34"/>
            <p:cNvCxnSpPr>
              <a:stCxn id="45" idx="6"/>
              <a:endCxn id="68" idx="2"/>
            </p:cNvCxnSpPr>
            <p:nvPr/>
          </p:nvCxnSpPr>
          <p:spPr>
            <a:xfrm>
              <a:off x="1878580" y="3888459"/>
              <a:ext cx="239212" cy="27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>
              <a:endCxn id="70" idx="2"/>
            </p:cNvCxnSpPr>
            <p:nvPr/>
          </p:nvCxnSpPr>
          <p:spPr>
            <a:xfrm>
              <a:off x="1846944" y="3966788"/>
              <a:ext cx="270848" cy="23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/>
            <p:cNvSpPr txBox="1"/>
            <p:nvPr/>
          </p:nvSpPr>
          <p:spPr>
            <a:xfrm>
              <a:off x="730034" y="3380164"/>
              <a:ext cx="393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env</a:t>
              </a:r>
              <a:endParaRPr lang="en-US" sz="1100" dirty="0"/>
            </a:p>
          </p:txBody>
        </p:sp>
        <p:sp>
          <p:nvSpPr>
            <p:cNvPr id="76" name="CasellaDiTesto 75"/>
            <p:cNvSpPr txBox="1"/>
            <p:nvPr/>
          </p:nvSpPr>
          <p:spPr>
            <a:xfrm>
              <a:off x="2336054" y="3497865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pir</a:t>
              </a:r>
              <a:endParaRPr lang="en-US" sz="1100" dirty="0"/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2362859" y="3795335"/>
              <a:ext cx="915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temperature</a:t>
              </a:r>
              <a:endParaRPr lang="en-US" sz="1100" dirty="0"/>
            </a:p>
          </p:txBody>
        </p:sp>
        <p:sp>
          <p:nvSpPr>
            <p:cNvPr id="78" name="CasellaDiTesto 77"/>
            <p:cNvSpPr txBox="1"/>
            <p:nvPr/>
          </p:nvSpPr>
          <p:spPr>
            <a:xfrm>
              <a:off x="2366671" y="4055123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humidity</a:t>
              </a:r>
              <a:endParaRPr lang="en-US" sz="1100" dirty="0"/>
            </a:p>
          </p:txBody>
        </p:sp>
      </p:grpSp>
      <p:sp>
        <p:nvSpPr>
          <p:cNvPr id="54" name="Rettangolo 53"/>
          <p:cNvSpPr/>
          <p:nvPr/>
        </p:nvSpPr>
        <p:spPr>
          <a:xfrm>
            <a:off x="1369628" y="1985091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dirty="0" smtClean="0"/>
              <a:t>RESOURCE MODEL</a:t>
            </a:r>
            <a:endParaRPr lang="en-US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75979" y="3545682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Localhost:8080/</a:t>
            </a:r>
            <a:r>
              <a:rPr lang="it-IT" dirty="0" err="1" smtClean="0"/>
              <a:t>env</a:t>
            </a:r>
            <a:r>
              <a:rPr lang="it-IT" dirty="0" smtClean="0"/>
              <a:t>/</a:t>
            </a:r>
            <a:r>
              <a:rPr lang="it-IT" dirty="0" err="1" smtClean="0"/>
              <a:t>sensors</a:t>
            </a:r>
            <a:r>
              <a:rPr lang="it-IT" dirty="0" smtClean="0"/>
              <a:t>/</a:t>
            </a:r>
            <a:r>
              <a:rPr lang="it-IT" dirty="0" err="1" smtClean="0"/>
              <a:t>pir</a:t>
            </a:r>
            <a:endParaRPr lang="en-US" dirty="0"/>
          </a:p>
        </p:txBody>
      </p:sp>
      <p:cxnSp>
        <p:nvCxnSpPr>
          <p:cNvPr id="31" name="Connettore 2 30"/>
          <p:cNvCxnSpPr>
            <a:stCxn id="50" idx="2"/>
            <a:endCxn id="23" idx="0"/>
          </p:cNvCxnSpPr>
          <p:nvPr/>
        </p:nvCxnSpPr>
        <p:spPr>
          <a:xfrm>
            <a:off x="5114718" y="1355292"/>
            <a:ext cx="0" cy="39572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5"/>
          <p:cNvGrpSpPr/>
          <p:nvPr/>
        </p:nvGrpSpPr>
        <p:grpSpPr>
          <a:xfrm>
            <a:off x="415317" y="4154333"/>
            <a:ext cx="7879179" cy="2201054"/>
            <a:chOff x="415317" y="4154333"/>
            <a:chExt cx="7879179" cy="2201054"/>
          </a:xfrm>
        </p:grpSpPr>
        <p:cxnSp>
          <p:nvCxnSpPr>
            <p:cNvPr id="57" name="Connettore 2 56"/>
            <p:cNvCxnSpPr/>
            <p:nvPr/>
          </p:nvCxnSpPr>
          <p:spPr>
            <a:xfrm flipH="1">
              <a:off x="4948463" y="4831305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8" name="Rettangolo arrotondato 57"/>
            <p:cNvSpPr/>
            <p:nvPr/>
          </p:nvSpPr>
          <p:spPr>
            <a:xfrm>
              <a:off x="3144566" y="4293096"/>
              <a:ext cx="3800472" cy="832905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59" name="Gruppo 58"/>
            <p:cNvGrpSpPr/>
            <p:nvPr/>
          </p:nvGrpSpPr>
          <p:grpSpPr>
            <a:xfrm>
              <a:off x="415317" y="4154333"/>
              <a:ext cx="1357223" cy="918850"/>
              <a:chOff x="1115616" y="1192197"/>
              <a:chExt cx="1656184" cy="940659"/>
            </a:xfrm>
          </p:grpSpPr>
          <p:sp>
            <p:nvSpPr>
              <p:cNvPr id="60" name="Rettangolo arrotondato 59"/>
              <p:cNvSpPr/>
              <p:nvPr/>
            </p:nvSpPr>
            <p:spPr>
              <a:xfrm>
                <a:off x="1115616" y="1196752"/>
                <a:ext cx="1656184" cy="93610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 smtClean="0"/>
                  <a:t>(HTTP)</a:t>
                </a:r>
              </a:p>
              <a:p>
                <a:pPr algn="ctr"/>
                <a:r>
                  <a:rPr lang="it-IT" sz="1600" b="1" dirty="0" smtClean="0">
                    <a:solidFill>
                      <a:srgbClr val="C00000"/>
                    </a:solidFill>
                  </a:rPr>
                  <a:t>client</a:t>
                </a:r>
                <a:endParaRPr lang="it-IT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Connettore 2 66"/>
              <p:cNvCxnSpPr/>
              <p:nvPr/>
            </p:nvCxnSpPr>
            <p:spPr>
              <a:xfrm flipH="1">
                <a:off x="1718930" y="1192197"/>
                <a:ext cx="187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69" name="CasellaDiTesto 68"/>
            <p:cNvSpPr txBox="1"/>
            <p:nvPr/>
          </p:nvSpPr>
          <p:spPr>
            <a:xfrm>
              <a:off x="2051904" y="4207152"/>
              <a:ext cx="66717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400" dirty="0" smtClean="0"/>
                <a:t>1) PUT</a:t>
              </a:r>
              <a:endParaRPr lang="it-IT" sz="1400" dirty="0"/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1850695" y="4823684"/>
              <a:ext cx="1069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2</a:t>
              </a:r>
              <a:r>
                <a:rPr lang="it-IT" sz="1400" dirty="0" smtClean="0"/>
                <a:t>) </a:t>
              </a:r>
              <a:r>
                <a:rPr lang="it-IT" sz="1400" dirty="0" err="1" smtClean="0"/>
                <a:t>Response</a:t>
              </a:r>
              <a:endParaRPr lang="it-IT" sz="1400" dirty="0" smtClean="0"/>
            </a:p>
            <a:p>
              <a:r>
                <a:rPr lang="it-IT" sz="1400" dirty="0" smtClean="0"/>
                <a:t> </a:t>
              </a:r>
              <a:r>
                <a:rPr lang="it-IT" sz="1100" dirty="0" smtClean="0"/>
                <a:t>(HTML page)</a:t>
              </a:r>
              <a:endParaRPr lang="it-IT" sz="1100" dirty="0"/>
            </a:p>
          </p:txBody>
        </p:sp>
        <p:sp>
          <p:nvSpPr>
            <p:cNvPr id="72" name="Ovale 71"/>
            <p:cNvSpPr/>
            <p:nvPr/>
          </p:nvSpPr>
          <p:spPr>
            <a:xfrm>
              <a:off x="4157740" y="5347005"/>
              <a:ext cx="1800201" cy="10083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RESOURCE</a:t>
              </a:r>
            </a:p>
            <a:p>
              <a:pPr algn="ctr"/>
              <a:r>
                <a:rPr lang="it-IT" dirty="0" smtClean="0"/>
                <a:t>MODEL</a:t>
              </a:r>
              <a:endParaRPr lang="en-US" dirty="0"/>
            </a:p>
          </p:txBody>
        </p:sp>
        <p:sp>
          <p:nvSpPr>
            <p:cNvPr id="73" name="Rettangolo arrotondato 72"/>
            <p:cNvSpPr/>
            <p:nvPr/>
          </p:nvSpPr>
          <p:spPr>
            <a:xfrm>
              <a:off x="7159041" y="5393996"/>
              <a:ext cx="1135455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Sensor</a:t>
              </a:r>
            </a:p>
            <a:p>
              <a:pPr algn="ctr"/>
              <a:r>
                <a:rPr lang="it-IT" dirty="0" err="1" smtClean="0"/>
                <a:t>plugin</a:t>
              </a:r>
              <a:endParaRPr lang="en-US" dirty="0"/>
            </a:p>
          </p:txBody>
        </p:sp>
        <p:sp>
          <p:nvSpPr>
            <p:cNvPr id="74" name="CasellaDiTesto 73"/>
            <p:cNvSpPr txBox="1"/>
            <p:nvPr/>
          </p:nvSpPr>
          <p:spPr>
            <a:xfrm>
              <a:off x="6240017" y="5543419"/>
              <a:ext cx="70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update</a:t>
              </a:r>
              <a:endParaRPr lang="en-US" sz="1400" dirty="0"/>
            </a:p>
          </p:txBody>
        </p:sp>
        <p:cxnSp>
          <p:nvCxnSpPr>
            <p:cNvPr id="79" name="Connettore 2 78"/>
            <p:cNvCxnSpPr>
              <a:stCxn id="60" idx="3"/>
              <a:endCxn id="84" idx="2"/>
            </p:cNvCxnSpPr>
            <p:nvPr/>
          </p:nvCxnSpPr>
          <p:spPr>
            <a:xfrm>
              <a:off x="1772540" y="4615983"/>
              <a:ext cx="1374995" cy="74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tangolo 79"/>
            <p:cNvSpPr/>
            <p:nvPr/>
          </p:nvSpPr>
          <p:spPr>
            <a:xfrm>
              <a:off x="5857995" y="4309439"/>
              <a:ext cx="8513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2000" b="1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server</a:t>
              </a:r>
              <a:endParaRPr lang="en-US" sz="2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81" name="Connettore 4 80"/>
            <p:cNvCxnSpPr>
              <a:stCxn id="85" idx="2"/>
            </p:cNvCxnSpPr>
            <p:nvPr/>
          </p:nvCxnSpPr>
          <p:spPr>
            <a:xfrm rot="10800000">
              <a:off x="1706504" y="5073181"/>
              <a:ext cx="3240360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4 81"/>
            <p:cNvCxnSpPr>
              <a:stCxn id="58" idx="2"/>
              <a:endCxn id="72" idx="0"/>
            </p:cNvCxnSpPr>
            <p:nvPr/>
          </p:nvCxnSpPr>
          <p:spPr>
            <a:xfrm rot="16200000" flipH="1">
              <a:off x="4940819" y="5229983"/>
              <a:ext cx="221004" cy="13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4 82"/>
            <p:cNvCxnSpPr>
              <a:endCxn id="85" idx="0"/>
            </p:cNvCxnSpPr>
            <p:nvPr/>
          </p:nvCxnSpPr>
          <p:spPr>
            <a:xfrm>
              <a:off x="3220592" y="4618150"/>
              <a:ext cx="1834284" cy="421647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e 83"/>
            <p:cNvSpPr/>
            <p:nvPr/>
          </p:nvSpPr>
          <p:spPr>
            <a:xfrm>
              <a:off x="3147535" y="4556622"/>
              <a:ext cx="73057" cy="133536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e 84"/>
            <p:cNvSpPr/>
            <p:nvPr/>
          </p:nvSpPr>
          <p:spPr>
            <a:xfrm>
              <a:off x="4946864" y="5039797"/>
              <a:ext cx="216024" cy="66768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ttore 2 85"/>
            <p:cNvCxnSpPr>
              <a:stCxn id="72" idx="6"/>
              <a:endCxn id="73" idx="1"/>
            </p:cNvCxnSpPr>
            <p:nvPr/>
          </p:nvCxnSpPr>
          <p:spPr>
            <a:xfrm>
              <a:off x="5957941" y="5851196"/>
              <a:ext cx="12011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H="1">
              <a:off x="4759473" y="4296346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76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69</a:t>
            </a:fld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02392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514930" y="1861296"/>
            <a:ext cx="3800472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1" name="Gruppo 90"/>
          <p:cNvGrpSpPr/>
          <p:nvPr/>
        </p:nvGrpSpPr>
        <p:grpSpPr>
          <a:xfrm>
            <a:off x="515390" y="1805142"/>
            <a:ext cx="1656184" cy="940659"/>
            <a:chOff x="1115616" y="1192197"/>
            <a:chExt cx="1656184" cy="940659"/>
          </a:xfrm>
        </p:grpSpPr>
        <p:sp>
          <p:nvSpPr>
            <p:cNvPr id="93" name="Rettangolo arrotondato 9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(HTTP)</a:t>
              </a:r>
            </a:p>
            <a:p>
              <a:pPr algn="ctr"/>
              <a:r>
                <a:rPr lang="it-IT" b="1" dirty="0" smtClean="0">
                  <a:solidFill>
                    <a:srgbClr val="C00000"/>
                  </a:solidFill>
                </a:rPr>
                <a:t>client</a:t>
              </a:r>
              <a:endParaRPr lang="it-IT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Connettore 2 9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96" name="CasellaDiTesto 95"/>
          <p:cNvSpPr txBox="1"/>
          <p:nvPr/>
        </p:nvSpPr>
        <p:spPr>
          <a:xfrm>
            <a:off x="2243263" y="1753574"/>
            <a:ext cx="170662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GET  (</a:t>
            </a:r>
            <a:r>
              <a:rPr lang="it-IT" sz="1400" dirty="0" err="1" smtClean="0"/>
              <a:t>subscribe</a:t>
            </a:r>
            <a:r>
              <a:rPr lang="it-IT" sz="1400" dirty="0" smtClean="0"/>
              <a:t>) …</a:t>
            </a:r>
            <a:endParaRPr lang="it-IT" sz="14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2243263" y="2375541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98" name="Ovale 97"/>
          <p:cNvSpPr/>
          <p:nvPr/>
        </p:nvSpPr>
        <p:spPr>
          <a:xfrm>
            <a:off x="4539269" y="3333401"/>
            <a:ext cx="1800201" cy="141564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99" name="Rettangolo arrotondato 98"/>
          <p:cNvSpPr/>
          <p:nvPr/>
        </p:nvSpPr>
        <p:spPr>
          <a:xfrm>
            <a:off x="7503246" y="3584024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100" name="Connettore 2 99"/>
          <p:cNvCxnSpPr>
            <a:stCxn id="99" idx="1"/>
            <a:endCxn id="98" idx="6"/>
          </p:cNvCxnSpPr>
          <p:nvPr/>
        </p:nvCxnSpPr>
        <p:spPr>
          <a:xfrm flipH="1">
            <a:off x="6339470" y="4041224"/>
            <a:ext cx="1163776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594679" y="3643629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102" name="Connettore 2 101"/>
          <p:cNvCxnSpPr/>
          <p:nvPr/>
        </p:nvCxnSpPr>
        <p:spPr>
          <a:xfrm flipV="1">
            <a:off x="2171574" y="2170007"/>
            <a:ext cx="1365560" cy="16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tangolo 102"/>
          <p:cNvSpPr/>
          <p:nvPr/>
        </p:nvSpPr>
        <p:spPr>
          <a:xfrm>
            <a:off x="6250563" y="1861296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104" name="Connettore 4 103"/>
          <p:cNvCxnSpPr>
            <a:stCxn id="107" idx="2"/>
          </p:cNvCxnSpPr>
          <p:nvPr/>
        </p:nvCxnSpPr>
        <p:spPr>
          <a:xfrm rot="10800000" flipV="1">
            <a:off x="2171574" y="2625038"/>
            <a:ext cx="3167858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4 104"/>
          <p:cNvCxnSpPr>
            <a:endCxn id="107" idx="0"/>
          </p:cNvCxnSpPr>
          <p:nvPr/>
        </p:nvCxnSpPr>
        <p:spPr>
          <a:xfrm>
            <a:off x="3613160" y="2170007"/>
            <a:ext cx="1834284" cy="421647"/>
          </a:xfrm>
          <a:prstGeom prst="bentConnector2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3540103" y="2108479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e 106"/>
          <p:cNvSpPr/>
          <p:nvPr/>
        </p:nvSpPr>
        <p:spPr>
          <a:xfrm>
            <a:off x="5339432" y="2591654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/>
          <p:cNvCxnSpPr>
            <a:stCxn id="98" idx="0"/>
            <a:endCxn id="89" idx="2"/>
          </p:cNvCxnSpPr>
          <p:nvPr/>
        </p:nvCxnSpPr>
        <p:spPr>
          <a:xfrm flipH="1" flipV="1">
            <a:off x="5415166" y="2694201"/>
            <a:ext cx="24204" cy="63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370088" y="696564"/>
            <a:ext cx="2454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websocket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26" name="Connettore 2 125"/>
          <p:cNvCxnSpPr/>
          <p:nvPr/>
        </p:nvCxnSpPr>
        <p:spPr>
          <a:xfrm flipH="1">
            <a:off x="4967751" y="1873939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Rettangolo 42"/>
          <p:cNvSpPr/>
          <p:nvPr/>
        </p:nvSpPr>
        <p:spPr>
          <a:xfrm>
            <a:off x="579533" y="4134562"/>
            <a:ext cx="12657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react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2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grpSp>
        <p:nvGrpSpPr>
          <p:cNvPr id="133" name="Gruppo 132"/>
          <p:cNvGrpSpPr/>
          <p:nvPr/>
        </p:nvGrpSpPr>
        <p:grpSpPr>
          <a:xfrm>
            <a:off x="608195" y="2803525"/>
            <a:ext cx="1797159" cy="1241463"/>
            <a:chOff x="616071" y="1117724"/>
            <a:chExt cx="1797159" cy="1241463"/>
          </a:xfrm>
        </p:grpSpPr>
        <p:sp>
          <p:nvSpPr>
            <p:cNvPr id="11" name="Rettangolo arrotondato 10"/>
            <p:cNvSpPr/>
            <p:nvPr/>
          </p:nvSpPr>
          <p:spPr>
            <a:xfrm>
              <a:off x="734789" y="1855131"/>
              <a:ext cx="151323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ButtonMock</a:t>
              </a:r>
              <a:endParaRPr lang="it-IT" dirty="0"/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616071" y="1117724"/>
              <a:ext cx="175067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IButtonObservable</a:t>
              </a:r>
              <a:endParaRPr lang="it-IT" sz="1200" dirty="0"/>
            </a:p>
          </p:txBody>
        </p:sp>
        <p:cxnSp>
          <p:nvCxnSpPr>
            <p:cNvPr id="13" name="Connettore 1 12"/>
            <p:cNvCxnSpPr>
              <a:stCxn id="11" idx="0"/>
              <a:endCxn id="12" idx="2"/>
            </p:cNvCxnSpPr>
            <p:nvPr/>
          </p:nvCxnSpPr>
          <p:spPr>
            <a:xfrm flipV="1">
              <a:off x="1491408" y="1528990"/>
              <a:ext cx="0" cy="3261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riangolo isoscele 13"/>
            <p:cNvSpPr/>
            <p:nvPr/>
          </p:nvSpPr>
          <p:spPr>
            <a:xfrm>
              <a:off x="1423253" y="1523657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1895588" y="1663236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4" name="Gruppo 133"/>
          <p:cNvGrpSpPr/>
          <p:nvPr/>
        </p:nvGrpSpPr>
        <p:grpSpPr>
          <a:xfrm>
            <a:off x="3281975" y="2820805"/>
            <a:ext cx="2147721" cy="1224183"/>
            <a:chOff x="3289851" y="1135004"/>
            <a:chExt cx="2147721" cy="1224183"/>
          </a:xfrm>
        </p:grpSpPr>
        <p:sp>
          <p:nvSpPr>
            <p:cNvPr id="7" name="Rettangolo arrotondato 6"/>
            <p:cNvSpPr/>
            <p:nvPr/>
          </p:nvSpPr>
          <p:spPr>
            <a:xfrm>
              <a:off x="3289851" y="1855131"/>
              <a:ext cx="214772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BlsApplicationLogic</a:t>
              </a:r>
              <a:endParaRPr lang="it-IT" dirty="0"/>
            </a:p>
          </p:txBody>
        </p:sp>
        <p:sp>
          <p:nvSpPr>
            <p:cNvPr id="8" name="Rettangolo arrotondato 7"/>
            <p:cNvSpPr/>
            <p:nvPr/>
          </p:nvSpPr>
          <p:spPr>
            <a:xfrm>
              <a:off x="3683034" y="113500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cxnSp>
          <p:nvCxnSpPr>
            <p:cNvPr id="9" name="Connettore 1 8"/>
            <p:cNvCxnSpPr>
              <a:stCxn id="7" idx="0"/>
              <a:endCxn id="8" idx="2"/>
            </p:cNvCxnSpPr>
            <p:nvPr/>
          </p:nvCxnSpPr>
          <p:spPr>
            <a:xfrm flipH="1" flipV="1">
              <a:off x="4326914" y="1546270"/>
              <a:ext cx="36798" cy="3088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>
              <a:off x="4264614" y="1579383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4711973" y="1672859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6260238" y="2873317"/>
            <a:ext cx="1564472" cy="1191070"/>
            <a:chOff x="6268114" y="1187516"/>
            <a:chExt cx="1564472" cy="1191070"/>
          </a:xfrm>
        </p:grpSpPr>
        <p:sp>
          <p:nvSpPr>
            <p:cNvPr id="16" name="Rettangolo arrotondato 15"/>
            <p:cNvSpPr/>
            <p:nvPr/>
          </p:nvSpPr>
          <p:spPr>
            <a:xfrm>
              <a:off x="6268114" y="1874530"/>
              <a:ext cx="137561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it-IT" dirty="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6475341" y="1187516"/>
              <a:ext cx="961156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ILed</a:t>
              </a:r>
              <a:endParaRPr lang="it-IT" sz="1200" dirty="0"/>
            </a:p>
          </p:txBody>
        </p:sp>
        <p:cxnSp>
          <p:nvCxnSpPr>
            <p:cNvPr id="18" name="Connettore 1 17"/>
            <p:cNvCxnSpPr>
              <a:stCxn id="16" idx="0"/>
              <a:endCxn id="17" idx="2"/>
            </p:cNvCxnSpPr>
            <p:nvPr/>
          </p:nvCxnSpPr>
          <p:spPr>
            <a:xfrm flipH="1" flipV="1">
              <a:off x="6955919" y="1563691"/>
              <a:ext cx="1" cy="3108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riangolo isoscele 18"/>
            <p:cNvSpPr/>
            <p:nvPr/>
          </p:nvSpPr>
          <p:spPr>
            <a:xfrm>
              <a:off x="6893619" y="1548389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14944" y="1682635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sp>
        <p:nvSpPr>
          <p:cNvPr id="47" name="Rettangolo 46"/>
          <p:cNvSpPr/>
          <p:nvPr/>
        </p:nvSpPr>
        <p:spPr>
          <a:xfrm>
            <a:off x="159469" y="49115"/>
            <a:ext cx="2468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demoBls.pdf (1-3)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141" name="Gruppo 140"/>
          <p:cNvGrpSpPr/>
          <p:nvPr/>
        </p:nvGrpSpPr>
        <p:grpSpPr>
          <a:xfrm>
            <a:off x="2232275" y="3859904"/>
            <a:ext cx="1041824" cy="1618857"/>
            <a:chOff x="2240151" y="2174103"/>
            <a:chExt cx="1041824" cy="1618857"/>
          </a:xfrm>
        </p:grpSpPr>
        <p:cxnSp>
          <p:nvCxnSpPr>
            <p:cNvPr id="21" name="Connettore 2 20"/>
            <p:cNvCxnSpPr>
              <a:stCxn id="11" idx="3"/>
              <a:endCxn id="7" idx="1"/>
            </p:cNvCxnSpPr>
            <p:nvPr/>
          </p:nvCxnSpPr>
          <p:spPr>
            <a:xfrm>
              <a:off x="2240151" y="3792960"/>
              <a:ext cx="104182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sellaDiTesto 67"/>
            <p:cNvSpPr txBox="1"/>
            <p:nvPr/>
          </p:nvSpPr>
          <p:spPr>
            <a:xfrm>
              <a:off x="2439603" y="2174103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40" name="Gruppo 139"/>
          <p:cNvGrpSpPr/>
          <p:nvPr/>
        </p:nvGrpSpPr>
        <p:grpSpPr>
          <a:xfrm>
            <a:off x="5421820" y="3879302"/>
            <a:ext cx="830542" cy="1618858"/>
            <a:chOff x="5429696" y="2193501"/>
            <a:chExt cx="830542" cy="1618858"/>
          </a:xfrm>
        </p:grpSpPr>
        <p:cxnSp>
          <p:nvCxnSpPr>
            <p:cNvPr id="20" name="Connettore 2 19"/>
            <p:cNvCxnSpPr>
              <a:stCxn id="7" idx="3"/>
              <a:endCxn id="16" idx="1"/>
            </p:cNvCxnSpPr>
            <p:nvPr/>
          </p:nvCxnSpPr>
          <p:spPr>
            <a:xfrm>
              <a:off x="5429696" y="3792960"/>
              <a:ext cx="830542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68"/>
            <p:cNvSpPr txBox="1"/>
            <p:nvPr/>
          </p:nvSpPr>
          <p:spPr>
            <a:xfrm>
              <a:off x="5702865" y="21935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sp>
        <p:nvSpPr>
          <p:cNvPr id="146" name="Rettangolo 145"/>
          <p:cNvSpPr/>
          <p:nvPr/>
        </p:nvSpPr>
        <p:spPr>
          <a:xfrm>
            <a:off x="731742" y="4869160"/>
            <a:ext cx="1896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MainBlsMockBase</a:t>
            </a:r>
            <a:endParaRPr lang="en-GB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583020" y="4315162"/>
            <a:ext cx="208319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Analysis / Project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6076856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Req0: accendere un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70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4" y="620688"/>
            <a:ext cx="8673892" cy="4644768"/>
          </a:xfrm>
          <a:prstGeom prst="rect">
            <a:avLst/>
          </a:prstGeom>
        </p:spPr>
      </p:pic>
      <p:pic>
        <p:nvPicPr>
          <p:cNvPr id="6" name="Picture 2" descr="ip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0"/>
            <a:ext cx="8399375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76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71</a:t>
            </a:fld>
            <a:endParaRPr lang="it-IT"/>
          </a:p>
        </p:txBody>
      </p:sp>
      <p:pic>
        <p:nvPicPr>
          <p:cNvPr id="21506" name="Picture 2" descr="BUTLER-project-overview-6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836712"/>
            <a:ext cx="8221569" cy="53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13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72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780792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22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1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OPC-UA: </a:t>
            </a:r>
            <a:r>
              <a:rPr lang="it-IT" sz="3100" dirty="0" smtClean="0"/>
              <a:t>an information technology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73</a:t>
            </a:fld>
            <a:endParaRPr lang="it-IT"/>
          </a:p>
        </p:txBody>
      </p:sp>
      <p:sp>
        <p:nvSpPr>
          <p:cNvPr id="69" name="Rettangolo arrotondato 68"/>
          <p:cNvSpPr/>
          <p:nvPr/>
        </p:nvSpPr>
        <p:spPr>
          <a:xfrm>
            <a:off x="1043608" y="1340768"/>
            <a:ext cx="108012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device1</a:t>
            </a:r>
            <a:endParaRPr lang="en-GB" dirty="0"/>
          </a:p>
        </p:txBody>
      </p:sp>
      <p:sp>
        <p:nvSpPr>
          <p:cNvPr id="70" name="Rettangolo arrotondato 69"/>
          <p:cNvSpPr/>
          <p:nvPr/>
        </p:nvSpPr>
        <p:spPr>
          <a:xfrm>
            <a:off x="2983465" y="1330479"/>
            <a:ext cx="108012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device2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660232" y="1330479"/>
            <a:ext cx="1080120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deviceN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51347" y="2132856"/>
            <a:ext cx="718900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Plant</a:t>
            </a:r>
            <a:r>
              <a:rPr lang="it-IT" dirty="0" smtClean="0"/>
              <a:t> </a:t>
            </a:r>
            <a:r>
              <a:rPr lang="it-IT" dirty="0" err="1" smtClean="0"/>
              <a:t>floor</a:t>
            </a:r>
            <a:r>
              <a:rPr lang="it-IT" dirty="0" smtClean="0"/>
              <a:t> </a:t>
            </a:r>
            <a:r>
              <a:rPr lang="it-IT" dirty="0" err="1" smtClean="0"/>
              <a:t>communications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51347" y="2591616"/>
            <a:ext cx="47990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Modbus</a:t>
            </a:r>
            <a:r>
              <a:rPr lang="it-IT" dirty="0" smtClean="0"/>
              <a:t> TCP,  </a:t>
            </a:r>
            <a:r>
              <a:rPr lang="it-IT" dirty="0" err="1" smtClean="0"/>
              <a:t>Etherent</a:t>
            </a:r>
            <a:r>
              <a:rPr lang="it-IT" dirty="0" smtClean="0"/>
              <a:t>/IP,  </a:t>
            </a:r>
            <a:r>
              <a:rPr lang="it-IT" dirty="0" err="1" smtClean="0"/>
              <a:t>Profinet</a:t>
            </a:r>
            <a:r>
              <a:rPr lang="it-IT" dirty="0" smtClean="0"/>
              <a:t> IO, </a:t>
            </a:r>
            <a:r>
              <a:rPr lang="it-IT" dirty="0" err="1" smtClean="0"/>
              <a:t>DeviceNet</a:t>
            </a:r>
            <a:endParaRPr lang="en-GB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5600601" y="2591616"/>
            <a:ext cx="2499791" cy="436694"/>
          </a:xfrm>
          <a:prstGeom prst="roundRect">
            <a:avLst/>
          </a:prstGeom>
          <a:solidFill>
            <a:srgbClr val="CCE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Raw</a:t>
            </a:r>
            <a:r>
              <a:rPr lang="it-IT" sz="1600" dirty="0" smtClean="0"/>
              <a:t> data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395536" y="3212976"/>
            <a:ext cx="4058554" cy="2739789"/>
          </a:xfrm>
          <a:prstGeom prst="roundRect">
            <a:avLst/>
          </a:prstGeom>
          <a:ln>
            <a:prstDash val="lgDashDot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ttangolo arrotondato 92"/>
          <p:cNvSpPr/>
          <p:nvPr/>
        </p:nvSpPr>
        <p:spPr>
          <a:xfrm>
            <a:off x="5414946" y="3607988"/>
            <a:ext cx="1633681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OPC-UA Server</a:t>
            </a:r>
            <a:endParaRPr lang="en-GB" dirty="0"/>
          </a:p>
        </p:txBody>
      </p:sp>
      <p:sp>
        <p:nvSpPr>
          <p:cNvPr id="97" name="Rettangolo arrotondato 96"/>
          <p:cNvSpPr/>
          <p:nvPr/>
        </p:nvSpPr>
        <p:spPr>
          <a:xfrm>
            <a:off x="5414946" y="5679542"/>
            <a:ext cx="1633681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OPC-UA Client</a:t>
            </a:r>
          </a:p>
          <a:p>
            <a:pPr algn="ctr"/>
            <a:r>
              <a:rPr lang="it-IT" sz="1400" dirty="0" smtClean="0"/>
              <a:t>(controller)</a:t>
            </a:r>
            <a:endParaRPr lang="en-GB" sz="1400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550440" y="4395413"/>
            <a:ext cx="3841540" cy="13185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b="1" i="1" dirty="0" smtClean="0">
                <a:solidFill>
                  <a:srgbClr val="002060"/>
                </a:solidFill>
              </a:rPr>
              <a:t>Services</a:t>
            </a:r>
          </a:p>
          <a:p>
            <a:r>
              <a:rPr lang="it-IT" sz="1600" dirty="0" err="1" smtClean="0"/>
              <a:t>Discovery</a:t>
            </a:r>
            <a:r>
              <a:rPr lang="it-IT" sz="1600" dirty="0" smtClean="0"/>
              <a:t> </a:t>
            </a:r>
            <a:r>
              <a:rPr lang="it-IT" sz="1400" dirty="0" smtClean="0"/>
              <a:t>(Local, Multicast), Global), </a:t>
            </a:r>
          </a:p>
          <a:p>
            <a:r>
              <a:rPr lang="it-IT" sz="1600" dirty="0" err="1" smtClean="0"/>
              <a:t>Secure</a:t>
            </a:r>
            <a:r>
              <a:rPr lang="it-IT" sz="1600" dirty="0" smtClean="0"/>
              <a:t> Channel, </a:t>
            </a:r>
            <a:r>
              <a:rPr lang="it-IT" sz="1600" dirty="0" err="1" smtClean="0"/>
              <a:t>Subscritpion</a:t>
            </a:r>
            <a:r>
              <a:rPr lang="it-IT" sz="1600" dirty="0" smtClean="0"/>
              <a:t>, Query,  </a:t>
            </a:r>
            <a:r>
              <a:rPr lang="it-IT" sz="1600" dirty="0" err="1" smtClean="0"/>
              <a:t>Node</a:t>
            </a:r>
            <a:r>
              <a:rPr lang="it-IT" sz="1600" dirty="0" smtClean="0"/>
              <a:t>, Method, …</a:t>
            </a:r>
            <a:endParaRPr lang="en-GB" sz="16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048627" y="3577483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Profiles</a:t>
            </a:r>
            <a:endParaRPr lang="en-GB" b="1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551347" y="3300965"/>
            <a:ext cx="1959614" cy="104748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002060"/>
                </a:solidFill>
              </a:rPr>
              <a:t>Information Model</a:t>
            </a:r>
          </a:p>
          <a:p>
            <a:pPr algn="ctr"/>
            <a:endParaRPr lang="it-IT" sz="1600" b="1" dirty="0" smtClean="0">
              <a:solidFill>
                <a:srgbClr val="002060"/>
              </a:solidFill>
            </a:endParaRPr>
          </a:p>
          <a:p>
            <a:r>
              <a:rPr lang="it-IT" sz="1200" dirty="0" smtClean="0"/>
              <a:t>XML </a:t>
            </a:r>
            <a:r>
              <a:rPr lang="it-IT" sz="1200" dirty="0" err="1" smtClean="0"/>
              <a:t>files</a:t>
            </a:r>
            <a:r>
              <a:rPr lang="it-IT" sz="1200" dirty="0" smtClean="0"/>
              <a:t>, </a:t>
            </a:r>
            <a:r>
              <a:rPr lang="it-IT" sz="1600" b="1" dirty="0" smtClean="0">
                <a:solidFill>
                  <a:srgbClr val="C00000"/>
                </a:solidFill>
              </a:rPr>
              <a:t>Objects</a:t>
            </a:r>
            <a:endParaRPr lang="en-GB" sz="1200" b="1" dirty="0">
              <a:solidFill>
                <a:srgbClr val="C00000"/>
              </a:solidFill>
            </a:endParaRPr>
          </a:p>
        </p:txBody>
      </p:sp>
      <p:sp>
        <p:nvSpPr>
          <p:cNvPr id="98" name="Rettangolo arrotondato 97"/>
          <p:cNvSpPr/>
          <p:nvPr/>
        </p:nvSpPr>
        <p:spPr>
          <a:xfrm>
            <a:off x="2631485" y="3291441"/>
            <a:ext cx="1760495" cy="104748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002060"/>
                </a:solidFill>
              </a:rPr>
              <a:t>Access  Space</a:t>
            </a:r>
          </a:p>
          <a:p>
            <a:endParaRPr lang="it-IT" sz="1050" dirty="0" smtClean="0"/>
          </a:p>
          <a:p>
            <a:r>
              <a:rPr lang="it-IT" sz="1400" b="1" dirty="0" err="1" smtClean="0">
                <a:solidFill>
                  <a:srgbClr val="C00000"/>
                </a:solidFill>
              </a:rPr>
              <a:t>Nodes</a:t>
            </a:r>
            <a:r>
              <a:rPr lang="it-IT" sz="1050" dirty="0" smtClean="0"/>
              <a:t>, State </a:t>
            </a:r>
            <a:r>
              <a:rPr lang="it-IT" sz="1050" dirty="0"/>
              <a:t>of the </a:t>
            </a:r>
            <a:r>
              <a:rPr lang="it-IT" sz="1050" dirty="0" err="1" smtClean="0"/>
              <a:t>process</a:t>
            </a:r>
            <a:r>
              <a:rPr lang="it-IT" sz="1050" dirty="0" smtClean="0"/>
              <a:t>, </a:t>
            </a:r>
            <a:r>
              <a:rPr lang="it-IT" sz="1050" dirty="0" err="1" smtClean="0"/>
              <a:t>environemnt</a:t>
            </a:r>
            <a:r>
              <a:rPr lang="it-IT" sz="1050" dirty="0" smtClean="0"/>
              <a:t> </a:t>
            </a:r>
            <a:r>
              <a:rPr lang="it-IT" sz="1050" dirty="0"/>
              <a:t>,…</a:t>
            </a:r>
            <a:endParaRPr lang="en-GB" sz="1050" dirty="0"/>
          </a:p>
          <a:p>
            <a:pPr algn="ctr"/>
            <a:endParaRPr lang="en-GB" dirty="0"/>
          </a:p>
        </p:txBody>
      </p:sp>
      <p:cxnSp>
        <p:nvCxnSpPr>
          <p:cNvPr id="23" name="Connettore 2 22"/>
          <p:cNvCxnSpPr>
            <a:stCxn id="97" idx="0"/>
            <a:endCxn id="93" idx="2"/>
          </p:cNvCxnSpPr>
          <p:nvPr/>
        </p:nvCxnSpPr>
        <p:spPr>
          <a:xfrm flipV="1">
            <a:off x="6231787" y="4112044"/>
            <a:ext cx="0" cy="1567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6326258" y="4567400"/>
            <a:ext cx="27362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C00000"/>
                </a:solidFill>
              </a:rPr>
              <a:t>Request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sz="1400" dirty="0" smtClean="0"/>
              <a:t>(SOAP, HTTP, UA_TCP,…)</a:t>
            </a:r>
          </a:p>
          <a:p>
            <a:r>
              <a:rPr lang="it-IT" sz="1200" dirty="0" smtClean="0"/>
              <a:t>(to the </a:t>
            </a:r>
            <a:r>
              <a:rPr lang="it-IT" sz="1200" dirty="0" err="1" smtClean="0"/>
              <a:t>address</a:t>
            </a:r>
            <a:r>
              <a:rPr lang="it-IT" sz="1200" dirty="0" smtClean="0"/>
              <a:t> </a:t>
            </a:r>
            <a:r>
              <a:rPr lang="it-IT" sz="1200" dirty="0" err="1" smtClean="0"/>
              <a:t>space</a:t>
            </a:r>
            <a:r>
              <a:rPr lang="it-IT" sz="1200" dirty="0" smtClean="0"/>
              <a:t>,</a:t>
            </a:r>
          </a:p>
          <a:p>
            <a:r>
              <a:rPr lang="it-IT" sz="1200" dirty="0" smtClean="0"/>
              <a:t>To the </a:t>
            </a:r>
            <a:r>
              <a:rPr lang="it-IT" sz="1200" dirty="0" err="1" smtClean="0"/>
              <a:t>system</a:t>
            </a:r>
            <a:r>
              <a:rPr lang="it-IT" sz="1200" dirty="0" smtClean="0"/>
              <a:t>)</a:t>
            </a:r>
            <a:endParaRPr lang="it-IT" sz="1200" dirty="0"/>
          </a:p>
          <a:p>
            <a:r>
              <a:rPr lang="it-IT" sz="1600" dirty="0" smtClean="0"/>
              <a:t>Method </a:t>
            </a:r>
            <a:r>
              <a:rPr lang="it-IT" sz="1600" dirty="0" err="1" smtClean="0"/>
              <a:t>invocation</a:t>
            </a:r>
            <a:endParaRPr lang="en-GB" sz="2400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7026124" y="4155040"/>
            <a:ext cx="1543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Publish-subscribe</a:t>
            </a:r>
            <a:r>
              <a:rPr lang="it-IT" sz="1400" dirty="0" smtClean="0"/>
              <a:t>  </a:t>
            </a:r>
          </a:p>
          <a:p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very</a:t>
            </a:r>
            <a:r>
              <a:rPr lang="it-IT" sz="1400" dirty="0" smtClean="0"/>
              <a:t> </a:t>
            </a:r>
            <a:r>
              <a:rPr lang="it-IT" sz="1400" dirty="0" err="1" smtClean="0"/>
              <a:t>efficient</a:t>
            </a:r>
            <a:endParaRPr lang="en-GB" sz="1400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5158268" y="4230223"/>
            <a:ext cx="115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 smtClean="0">
                <a:solidFill>
                  <a:srgbClr val="002060"/>
                </a:solidFill>
              </a:rPr>
              <a:t>Authenticate</a:t>
            </a:r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102" name="CasellaDiTesto 101"/>
          <p:cNvSpPr txBox="1"/>
          <p:nvPr/>
        </p:nvSpPr>
        <p:spPr>
          <a:xfrm>
            <a:off x="5206313" y="4725740"/>
            <a:ext cx="102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 smtClean="0"/>
              <a:t>Secure</a:t>
            </a:r>
            <a:r>
              <a:rPr lang="it-IT" sz="1400" dirty="0" smtClean="0"/>
              <a:t> (CA)</a:t>
            </a:r>
          </a:p>
          <a:p>
            <a:r>
              <a:rPr lang="it-IT" sz="1400" dirty="0" err="1" smtClean="0"/>
              <a:t>Authorized</a:t>
            </a:r>
            <a:endParaRPr lang="en-GB" sz="1400" dirty="0"/>
          </a:p>
        </p:txBody>
      </p:sp>
      <p:cxnSp>
        <p:nvCxnSpPr>
          <p:cNvPr id="29" name="Connettore 4 28"/>
          <p:cNvCxnSpPr>
            <a:stCxn id="93" idx="0"/>
            <a:endCxn id="73" idx="2"/>
          </p:cNvCxnSpPr>
          <p:nvPr/>
        </p:nvCxnSpPr>
        <p:spPr>
          <a:xfrm rot="5400000" flipH="1" flipV="1">
            <a:off x="6251303" y="3008794"/>
            <a:ext cx="579678" cy="61871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7931689" y="3187615"/>
            <a:ext cx="126188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Embedded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Standard</a:t>
            </a:r>
            <a:endParaRPr lang="en-GB" sz="14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400842" y="5839111"/>
            <a:ext cx="498072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Systemized</a:t>
            </a:r>
            <a:r>
              <a:rPr lang="it-IT" sz="1600" dirty="0" smtClean="0"/>
              <a:t> way to create Information </a:t>
            </a:r>
            <a:r>
              <a:rPr lang="it-IT" sz="1600" dirty="0" err="1" smtClean="0"/>
              <a:t>Models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 smtClean="0"/>
              <a:t>Mechanisms</a:t>
            </a:r>
            <a:r>
              <a:rPr lang="it-IT" sz="1600" b="1" dirty="0" smtClean="0"/>
              <a:t> to </a:t>
            </a:r>
            <a:r>
              <a:rPr lang="it-IT" sz="1600" b="1" dirty="0" err="1" smtClean="0"/>
              <a:t>load</a:t>
            </a:r>
            <a:r>
              <a:rPr lang="it-IT" sz="1600" b="1" dirty="0" smtClean="0"/>
              <a:t>, </a:t>
            </a:r>
            <a:r>
              <a:rPr lang="it-IT" sz="1600" b="1" dirty="0" err="1" smtClean="0"/>
              <a:t>transport</a:t>
            </a:r>
            <a:r>
              <a:rPr lang="it-IT" sz="1600" b="1" dirty="0" smtClean="0"/>
              <a:t> and </a:t>
            </a:r>
            <a:r>
              <a:rPr lang="it-IT" sz="1600" b="1" dirty="0" err="1" smtClean="0"/>
              <a:t>reference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models</a:t>
            </a:r>
            <a:endParaRPr lang="en-GB" sz="1600" b="1" dirty="0"/>
          </a:p>
        </p:txBody>
      </p:sp>
      <p:cxnSp>
        <p:nvCxnSpPr>
          <p:cNvPr id="35" name="Connettore 2 34"/>
          <p:cNvCxnSpPr>
            <a:stCxn id="93" idx="1"/>
            <a:endCxn id="86" idx="3"/>
          </p:cNvCxnSpPr>
          <p:nvPr/>
        </p:nvCxnSpPr>
        <p:spPr>
          <a:xfrm flipH="1">
            <a:off x="4454090" y="3860016"/>
            <a:ext cx="960856" cy="722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04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Approach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74</a:t>
            </a:fld>
            <a:endParaRPr lang="it-IT"/>
          </a:p>
        </p:txBody>
      </p:sp>
      <p:sp>
        <p:nvSpPr>
          <p:cNvPr id="5" name="Rechteckiger Pfeil 34"/>
          <p:cNvSpPr/>
          <p:nvPr/>
        </p:nvSpPr>
        <p:spPr>
          <a:xfrm rot="10800000" flipV="1">
            <a:off x="5796136" y="2204864"/>
            <a:ext cx="1944216" cy="648071"/>
          </a:xfrm>
          <a:prstGeom prst="bentArrow">
            <a:avLst>
              <a:gd name="adj1" fmla="val 20305"/>
              <a:gd name="adj2" fmla="val 28821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角丸四角形 6"/>
          <p:cNvSpPr/>
          <p:nvPr/>
        </p:nvSpPr>
        <p:spPr bwMode="auto">
          <a:xfrm>
            <a:off x="636990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6489548" y="3902698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8" name="縦巻き 49"/>
          <p:cNvSpPr/>
          <p:nvPr/>
        </p:nvSpPr>
        <p:spPr bwMode="auto">
          <a:xfrm>
            <a:off x="648954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6489548" y="4450974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489548" y="4999250"/>
            <a:ext cx="2348452" cy="430549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iger Pfeil 34"/>
          <p:cNvSpPr/>
          <p:nvPr/>
        </p:nvSpPr>
        <p:spPr>
          <a:xfrm rot="10800000">
            <a:off x="2771800" y="4869160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hteckiger Pfeil 34"/>
          <p:cNvSpPr/>
          <p:nvPr/>
        </p:nvSpPr>
        <p:spPr>
          <a:xfrm rot="12600000">
            <a:off x="2709378" y="4308514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hteckiger Pfeil 34"/>
          <p:cNvSpPr/>
          <p:nvPr/>
        </p:nvSpPr>
        <p:spPr>
          <a:xfrm rot="9900000" flipH="1">
            <a:off x="4415134" y="4621748"/>
            <a:ext cx="1944216" cy="576064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be 4"/>
          <p:cNvSpPr/>
          <p:nvPr/>
        </p:nvSpPr>
        <p:spPr>
          <a:xfrm>
            <a:off x="3347864" y="4202584"/>
            <a:ext cx="2448272" cy="1357039"/>
          </a:xfrm>
          <a:prstGeom prst="cube">
            <a:avLst>
              <a:gd name="adj" fmla="val 9729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Re-usable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Technological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Building Blocks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Left-Right Arrow 37"/>
          <p:cNvSpPr/>
          <p:nvPr/>
        </p:nvSpPr>
        <p:spPr>
          <a:xfrm>
            <a:off x="2886903" y="3131970"/>
            <a:ext cx="3370192" cy="93610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easy integration across platforms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Down Arrow 38"/>
          <p:cNvSpPr/>
          <p:nvPr/>
        </p:nvSpPr>
        <p:spPr>
          <a:xfrm>
            <a:off x="4283968" y="2492896"/>
            <a:ext cx="576064" cy="99462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45"/>
          <p:cNvGrpSpPr/>
          <p:nvPr/>
        </p:nvGrpSpPr>
        <p:grpSpPr>
          <a:xfrm>
            <a:off x="3347864" y="1938446"/>
            <a:ext cx="2448272" cy="939381"/>
            <a:chOff x="3347864" y="2417611"/>
            <a:chExt cx="2448272" cy="939381"/>
          </a:xfrm>
        </p:grpSpPr>
        <p:sp>
          <p:nvSpPr>
            <p:cNvPr id="18" name="角丸四角形 21"/>
            <p:cNvSpPr/>
            <p:nvPr/>
          </p:nvSpPr>
          <p:spPr bwMode="auto">
            <a:xfrm>
              <a:off x="3347864" y="2417611"/>
              <a:ext cx="2448272" cy="939381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612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Semantic</a:t>
              </a:r>
            </a:p>
            <a:p>
              <a:pPr lvl="0" algn="ctr" fontAlgn="ctr">
                <a:defRPr/>
              </a:pPr>
              <a:r>
                <a:rPr lang="en-US" altLang="ja-JP" sz="20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lang="en-US" altLang="ja-JP" sz="2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" name="Group 47"/>
            <p:cNvGrpSpPr/>
            <p:nvPr/>
          </p:nvGrpSpPr>
          <p:grpSpPr>
            <a:xfrm>
              <a:off x="3463006" y="2574192"/>
              <a:ext cx="605286" cy="625127"/>
              <a:chOff x="3507548" y="993559"/>
              <a:chExt cx="548295" cy="566272"/>
            </a:xfrm>
            <a:solidFill>
              <a:schemeClr val="bg1"/>
            </a:solidFill>
          </p:grpSpPr>
          <p:sp>
            <p:nvSpPr>
              <p:cNvPr id="20" name="Isosceles Triangle 48"/>
              <p:cNvSpPr/>
              <p:nvPr/>
            </p:nvSpPr>
            <p:spPr>
              <a:xfrm rot="1800000">
                <a:off x="3649873" y="1052736"/>
                <a:ext cx="405970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1" name="Oval 49"/>
              <p:cNvSpPr/>
              <p:nvPr/>
            </p:nvSpPr>
            <p:spPr>
              <a:xfrm rot="19800000">
                <a:off x="3859996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2" name="Oval 50"/>
              <p:cNvSpPr/>
              <p:nvPr/>
            </p:nvSpPr>
            <p:spPr>
              <a:xfrm rot="19800000">
                <a:off x="3507548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3" name="Oval 51"/>
              <p:cNvSpPr/>
              <p:nvPr/>
            </p:nvSpPr>
            <p:spPr>
              <a:xfrm rot="1800000">
                <a:off x="3859996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4" name="角丸四角形 6"/>
          <p:cNvSpPr/>
          <p:nvPr/>
        </p:nvSpPr>
        <p:spPr bwMode="auto">
          <a:xfrm>
            <a:off x="172671" y="2850167"/>
            <a:ext cx="2587746" cy="2709456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292318" y="3902698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API</a:t>
            </a:r>
          </a:p>
        </p:txBody>
      </p:sp>
      <p:sp>
        <p:nvSpPr>
          <p:cNvPr id="26" name="縦巻き 49"/>
          <p:cNvSpPr/>
          <p:nvPr/>
        </p:nvSpPr>
        <p:spPr bwMode="auto">
          <a:xfrm>
            <a:off x="292318" y="336329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</a:t>
            </a:r>
          </a:p>
        </p:txBody>
      </p:sp>
      <p:sp>
        <p:nvSpPr>
          <p:cNvPr id="27" name="角丸四角形 21"/>
          <p:cNvSpPr/>
          <p:nvPr/>
        </p:nvSpPr>
        <p:spPr bwMode="auto">
          <a:xfrm>
            <a:off x="292318" y="4450974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28" name="角丸四角形 21"/>
          <p:cNvSpPr/>
          <p:nvPr/>
        </p:nvSpPr>
        <p:spPr bwMode="auto">
          <a:xfrm>
            <a:off x="292318" y="4999250"/>
            <a:ext cx="2348452" cy="430549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20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Down Arrow 38"/>
          <p:cNvSpPr/>
          <p:nvPr/>
        </p:nvSpPr>
        <p:spPr>
          <a:xfrm rot="10800000">
            <a:off x="4283968" y="3733799"/>
            <a:ext cx="576064" cy="529242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3"/>
          <p:cNvSpPr txBox="1"/>
          <p:nvPr/>
        </p:nvSpPr>
        <p:spPr>
          <a:xfrm>
            <a:off x="6224303" y="181520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A7B7C"/>
                </a:solidFill>
              </a:rPr>
              <a:t>describe</a:t>
            </a:r>
            <a:r>
              <a:rPr lang="en-US" sz="2400" dirty="0" smtClean="0"/>
              <a:t> Thing</a:t>
            </a:r>
            <a:endParaRPr lang="en-US" sz="2400" b="1" dirty="0">
              <a:solidFill>
                <a:srgbClr val="4A7B7C"/>
              </a:solidFill>
            </a:endParaRPr>
          </a:p>
        </p:txBody>
      </p:sp>
      <p:sp>
        <p:nvSpPr>
          <p:cNvPr id="31" name="Textfeld 27"/>
          <p:cNvSpPr txBox="1"/>
          <p:nvPr/>
        </p:nvSpPr>
        <p:spPr>
          <a:xfrm>
            <a:off x="3673131" y="5631631"/>
            <a:ext cx="179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4A7B7C"/>
                </a:solidFill>
              </a:rPr>
              <a:t>complement</a:t>
            </a:r>
            <a:endParaRPr lang="en-US" sz="2400" b="1">
              <a:solidFill>
                <a:srgbClr val="4A7B7C"/>
              </a:solidFill>
            </a:endParaRPr>
          </a:p>
        </p:txBody>
      </p:sp>
      <p:sp>
        <p:nvSpPr>
          <p:cNvPr id="32" name="Rechteckiger Pfeil 34"/>
          <p:cNvSpPr/>
          <p:nvPr/>
        </p:nvSpPr>
        <p:spPr>
          <a:xfrm rot="5400000" flipV="1">
            <a:off x="2033055" y="1527836"/>
            <a:ext cx="541387" cy="2088230"/>
          </a:xfrm>
          <a:prstGeom prst="bentArrow">
            <a:avLst>
              <a:gd name="adj1" fmla="val 27151"/>
              <a:gd name="adj2" fmla="val 37036"/>
              <a:gd name="adj3" fmla="val 32255"/>
              <a:gd name="adj4" fmla="val 42718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43"/>
          <p:cNvSpPr txBox="1"/>
          <p:nvPr/>
        </p:nvSpPr>
        <p:spPr>
          <a:xfrm>
            <a:off x="6921" y="1843365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how to interact with Thing</a:t>
            </a:r>
            <a:endParaRPr lang="en-US" dirty="0"/>
          </a:p>
        </p:txBody>
      </p:sp>
      <p:sp>
        <p:nvSpPr>
          <p:cNvPr id="34" name="180-Grad-Pfeil 48"/>
          <p:cNvSpPr/>
          <p:nvPr/>
        </p:nvSpPr>
        <p:spPr>
          <a:xfrm flipV="1">
            <a:off x="1375073" y="5560663"/>
            <a:ext cx="6530677" cy="1036687"/>
          </a:xfrm>
          <a:prstGeom prst="uturnArrow">
            <a:avLst>
              <a:gd name="adj1" fmla="val 17649"/>
              <a:gd name="adj2" fmla="val 20865"/>
              <a:gd name="adj3" fmla="val 24079"/>
              <a:gd name="adj4" fmla="val 43750"/>
              <a:gd name="adj5" fmla="val 5449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uppieren 51"/>
          <p:cNvGrpSpPr/>
          <p:nvPr/>
        </p:nvGrpSpPr>
        <p:grpSpPr>
          <a:xfrm>
            <a:off x="6798022" y="5373216"/>
            <a:ext cx="1731600" cy="648072"/>
            <a:chOff x="6798022" y="5373216"/>
            <a:chExt cx="1731600" cy="648072"/>
          </a:xfrm>
        </p:grpSpPr>
        <p:sp>
          <p:nvSpPr>
            <p:cNvPr id="36" name="Flussdiagramm: Lochstreifen 50"/>
            <p:cNvSpPr/>
            <p:nvPr/>
          </p:nvSpPr>
          <p:spPr>
            <a:xfrm>
              <a:off x="6798022" y="5373216"/>
              <a:ext cx="1731600" cy="648072"/>
            </a:xfrm>
            <a:prstGeom prst="flowChartPunchedTap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feld 49"/>
            <p:cNvSpPr txBox="1"/>
            <p:nvPr/>
          </p:nvSpPr>
          <p:spPr>
            <a:xfrm>
              <a:off x="6798023" y="5589240"/>
              <a:ext cx="1731500" cy="432048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“WoT Interface”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9" grpId="0" animBg="1"/>
      <p:bldP spid="30" grpId="0"/>
      <p:bldP spid="31" grpId="0"/>
      <p:bldP spid="32" grpId="0" animBg="1"/>
      <p:bldP spid="33" grpId="0"/>
      <p:bldP spid="3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Building Blocks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75</a:t>
            </a:fld>
            <a:endParaRPr lang="it-IT"/>
          </a:p>
        </p:txBody>
      </p:sp>
      <p:sp>
        <p:nvSpPr>
          <p:cNvPr id="5" name="Cloud 48"/>
          <p:cNvSpPr/>
          <p:nvPr/>
        </p:nvSpPr>
        <p:spPr>
          <a:xfrm>
            <a:off x="7822065" y="2192903"/>
            <a:ext cx="999704" cy="504057"/>
          </a:xfrm>
          <a:prstGeom prst="cloud">
            <a:avLst/>
          </a:prstGeom>
          <a:solidFill>
            <a:srgbClr val="41AA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Lua</a:t>
            </a:r>
            <a:endParaRPr lang="en-US"/>
          </a:p>
        </p:txBody>
      </p:sp>
      <p:sp>
        <p:nvSpPr>
          <p:cNvPr id="6" name="Cloud 48"/>
          <p:cNvSpPr/>
          <p:nvPr/>
        </p:nvSpPr>
        <p:spPr>
          <a:xfrm>
            <a:off x="6876256" y="587727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OCF</a:t>
            </a:r>
            <a:endParaRPr lang="en-US"/>
          </a:p>
        </p:txBody>
      </p:sp>
      <p:sp>
        <p:nvSpPr>
          <p:cNvPr id="7" name="角丸四角形 6"/>
          <p:cNvSpPr/>
          <p:nvPr/>
        </p:nvSpPr>
        <p:spPr bwMode="auto">
          <a:xfrm>
            <a:off x="3290591" y="1786974"/>
            <a:ext cx="2587746" cy="4245790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410238" y="2291031"/>
            <a:ext cx="2348452" cy="194421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  <a:endParaRPr lang="en-US" altLang="ja-JP" sz="16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" name="Group 38"/>
          <p:cNvGrpSpPr/>
          <p:nvPr/>
        </p:nvGrpSpPr>
        <p:grpSpPr>
          <a:xfrm>
            <a:off x="972872" y="4186219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ight Brace 36"/>
          <p:cNvSpPr>
            <a:spLocks/>
          </p:cNvSpPr>
          <p:nvPr/>
        </p:nvSpPr>
        <p:spPr bwMode="auto">
          <a:xfrm>
            <a:off x="6013432" y="2291030"/>
            <a:ext cx="288032" cy="194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17" name="テキスト ボックス 39"/>
          <p:cNvSpPr txBox="1"/>
          <p:nvPr/>
        </p:nvSpPr>
        <p:spPr>
          <a:xfrm>
            <a:off x="6372200" y="2780928"/>
            <a:ext cx="368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 smtClean="0">
                <a:solidFill>
                  <a:srgbClr val="005A9C"/>
                </a:solidFill>
                <a:latin typeface="+mj-lt"/>
                <a:ea typeface="HG明朝E" panose="02020909000000000000" pitchFamily="17" charset="-128"/>
              </a:rPr>
              <a:t>WoT Scripting API</a:t>
            </a: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/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for browser-like</a:t>
            </a:r>
            <a:b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20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runtime environment</a:t>
            </a:r>
            <a:endParaRPr lang="en-US" altLang="ja-JP" sz="2000" b="1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</a:endParaRPr>
          </a:p>
        </p:txBody>
      </p:sp>
      <p:sp>
        <p:nvSpPr>
          <p:cNvPr id="18" name="Rechteckiger Pfeil 34"/>
          <p:cNvSpPr/>
          <p:nvPr/>
        </p:nvSpPr>
        <p:spPr>
          <a:xfrm rot="5400000" flipH="1" flipV="1">
            <a:off x="2877194" y="467957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3048339" y="4354316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iger Pfeil 34"/>
          <p:cNvSpPr/>
          <p:nvPr/>
        </p:nvSpPr>
        <p:spPr>
          <a:xfrm rot="16200000" flipH="1">
            <a:off x="2361316" y="3299086"/>
            <a:ext cx="1199104" cy="659454"/>
          </a:xfrm>
          <a:prstGeom prst="bentArrow">
            <a:avLst>
              <a:gd name="adj1" fmla="val 19275"/>
              <a:gd name="adj2" fmla="val 19999"/>
              <a:gd name="adj3" fmla="val 17105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Brace 43"/>
          <p:cNvSpPr/>
          <p:nvPr/>
        </p:nvSpPr>
        <p:spPr bwMode="auto">
          <a:xfrm>
            <a:off x="6013432" y="4960218"/>
            <a:ext cx="288032" cy="380048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</a:endParaRPr>
          </a:p>
        </p:txBody>
      </p:sp>
      <p:sp>
        <p:nvSpPr>
          <p:cNvPr id="22" name="テキスト ボックス 41"/>
          <p:cNvSpPr txBox="1"/>
          <p:nvPr/>
        </p:nvSpPr>
        <p:spPr>
          <a:xfrm>
            <a:off x="6309920" y="4933617"/>
            <a:ext cx="3681280" cy="1015663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dirty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WoT Binding </a:t>
            </a:r>
            <a:r>
              <a:rPr lang="en-US" altLang="ja-JP" sz="2000" b="1" dirty="0" smtClean="0">
                <a:solidFill>
                  <a:srgbClr val="00B050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Templates</a:t>
            </a:r>
            <a: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/>
            </a:r>
            <a:br>
              <a:rPr lang="en-US" altLang="ja-JP" sz="2000" b="1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to connect to different</a:t>
            </a:r>
            <a:b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</a:br>
            <a:r>
              <a:rPr lang="en-US" altLang="ja-JP" sz="2000" dirty="0" smtClean="0">
                <a:solidFill>
                  <a:prstClr val="black"/>
                </a:solidFill>
                <a:ea typeface="HG明朝E" panose="02020909000000000000" pitchFamily="17" charset="-128"/>
                <a:cs typeface="Arial" panose="020B0604020202020204" pitchFamily="34" charset="0"/>
              </a:rPr>
              <a:t>platforms and ecosystems</a:t>
            </a:r>
            <a:endParaRPr lang="en-US" altLang="ja-JP" sz="2000" b="1" dirty="0" smtClean="0">
              <a:solidFill>
                <a:prstClr val="black"/>
              </a:solidFill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43"/>
          <p:cNvSpPr txBox="1"/>
          <p:nvPr/>
        </p:nvSpPr>
        <p:spPr>
          <a:xfrm>
            <a:off x="0" y="1857018"/>
            <a:ext cx="3275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 Thing Description (TD)</a:t>
            </a:r>
            <a:br>
              <a:rPr lang="en-US" altLang="ja-JP" sz="2000" b="1" smtClean="0">
                <a:solidFill>
                  <a:srgbClr val="4A7B7C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</a:br>
            <a:r>
              <a:rPr lang="en-US" altLang="ja-JP" sz="2000" smtClean="0">
                <a:latin typeface="Calibri" panose="020F0502020204030204" pitchFamily="34" charset="0"/>
                <a:ea typeface="HG明朝E" panose="02020909000000000000" pitchFamily="17" charset="-128"/>
              </a:rPr>
              <a:t>with simple interaction model</a:t>
            </a:r>
            <a:endParaRPr lang="en-US" altLang="ja-JP" sz="2000" b="1" smtClean="0">
              <a:solidFill>
                <a:prstClr val="black"/>
              </a:solidFill>
              <a:latin typeface="Calibri" panose="020F0502020204030204" pitchFamily="34" charset="0"/>
              <a:ea typeface="HG明朝E" panose="02020909000000000000" pitchFamily="17" charset="-128"/>
            </a:endParaRPr>
          </a:p>
        </p:txBody>
      </p:sp>
      <p:sp>
        <p:nvSpPr>
          <p:cNvPr id="24" name="Cloud 46"/>
          <p:cNvSpPr/>
          <p:nvPr/>
        </p:nvSpPr>
        <p:spPr>
          <a:xfrm>
            <a:off x="179512" y="3284984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Events</a:t>
            </a:r>
            <a:endParaRPr lang="en-US"/>
          </a:p>
        </p:txBody>
      </p:sp>
      <p:sp>
        <p:nvSpPr>
          <p:cNvPr id="25" name="Cloud 47"/>
          <p:cNvSpPr/>
          <p:nvPr/>
        </p:nvSpPr>
        <p:spPr>
          <a:xfrm>
            <a:off x="407145" y="2697594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en-US" smtClean="0"/>
              <a:t>Properties</a:t>
            </a:r>
            <a:endParaRPr lang="en-US"/>
          </a:p>
        </p:txBody>
      </p:sp>
      <p:sp>
        <p:nvSpPr>
          <p:cNvPr id="26" name="Cloud 48"/>
          <p:cNvSpPr/>
          <p:nvPr/>
        </p:nvSpPr>
        <p:spPr>
          <a:xfrm>
            <a:off x="1181137" y="3143044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Actions</a:t>
            </a:r>
            <a:endParaRPr lang="en-US"/>
          </a:p>
        </p:txBody>
      </p:sp>
      <p:sp>
        <p:nvSpPr>
          <p:cNvPr id="27" name="Pfeil nach unten 26"/>
          <p:cNvSpPr/>
          <p:nvPr/>
        </p:nvSpPr>
        <p:spPr bwMode="auto">
          <a:xfrm>
            <a:off x="3744187" y="3720817"/>
            <a:ext cx="432048" cy="263516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 flipV="1">
            <a:off x="4996036" y="3153826"/>
            <a:ext cx="432048" cy="318681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smtClean="0">
              <a:solidFill>
                <a:schemeClr val="tx1"/>
              </a:solidFill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3403397" y="4377353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3403397" y="4925629"/>
            <a:ext cx="2348452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410238" y="3829077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4069216" y="2732154"/>
            <a:ext cx="158272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2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21"/>
          <p:cNvSpPr/>
          <p:nvPr/>
        </p:nvSpPr>
        <p:spPr bwMode="auto">
          <a:xfrm>
            <a:off x="3410238" y="5473905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Server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4662087" y="5475243"/>
            <a:ext cx="1099947" cy="430549"/>
          </a:xfrm>
          <a:prstGeom prst="roundRect">
            <a:avLst/>
          </a:prstGeom>
          <a:solidFill>
            <a:srgbClr val="FF9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Client</a:t>
            </a:r>
            <a:endParaRPr lang="en-US" altLang="ja-JP" sz="20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3502073" y="3299143"/>
            <a:ext cx="1417357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App Script 1</a:t>
            </a:r>
            <a:endParaRPr kumimoji="0" lang="en-US" altLang="ja-JP" sz="1600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02117" y="6384420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Expose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737542" y="6384419"/>
            <a:ext cx="914400" cy="312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smtClean="0">
                <a:solidFill>
                  <a:schemeClr val="tx1"/>
                </a:solidFill>
              </a:rPr>
              <a:t>Consume</a:t>
            </a:r>
          </a:p>
        </p:txBody>
      </p:sp>
      <p:sp>
        <p:nvSpPr>
          <p:cNvPr id="38" name="Down Arrow 40"/>
          <p:cNvSpPr/>
          <p:nvPr/>
        </p:nvSpPr>
        <p:spPr>
          <a:xfrm rot="16200000" flipH="1">
            <a:off x="5841166" y="4314295"/>
            <a:ext cx="379482" cy="558114"/>
          </a:xfrm>
          <a:prstGeom prst="upDownArrow">
            <a:avLst>
              <a:gd name="adj1" fmla="val 50000"/>
              <a:gd name="adj2" fmla="val 48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6309962" y="4377352"/>
            <a:ext cx="2007726" cy="432000"/>
          </a:xfrm>
          <a:prstGeom prst="roundRect">
            <a:avLst>
              <a:gd name="adj" fmla="val 182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smtClean="0">
                <a:solidFill>
                  <a:schemeClr val="tx1"/>
                </a:solidFill>
              </a:rPr>
              <a:t>Local Hardware</a:t>
            </a:r>
          </a:p>
        </p:txBody>
      </p:sp>
      <p:sp>
        <p:nvSpPr>
          <p:cNvPr id="40" name="Cloud 48"/>
          <p:cNvSpPr/>
          <p:nvPr/>
        </p:nvSpPr>
        <p:spPr>
          <a:xfrm>
            <a:off x="5940152" y="594928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HTTP</a:t>
            </a:r>
            <a:endParaRPr lang="en-US"/>
          </a:p>
        </p:txBody>
      </p:sp>
      <p:sp>
        <p:nvSpPr>
          <p:cNvPr id="41" name="Cloud 48"/>
          <p:cNvSpPr/>
          <p:nvPr/>
        </p:nvSpPr>
        <p:spPr>
          <a:xfrm>
            <a:off x="6300192" y="627255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CoAP</a:t>
            </a:r>
            <a:endParaRPr lang="en-US"/>
          </a:p>
        </p:txBody>
      </p:sp>
      <p:sp>
        <p:nvSpPr>
          <p:cNvPr id="42" name="Cloud 48"/>
          <p:cNvSpPr/>
          <p:nvPr/>
        </p:nvSpPr>
        <p:spPr>
          <a:xfrm>
            <a:off x="7168605" y="6262822"/>
            <a:ext cx="1165769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OneM2M</a:t>
            </a:r>
            <a:endParaRPr lang="en-US" dirty="0"/>
          </a:p>
        </p:txBody>
      </p:sp>
      <p:sp>
        <p:nvSpPr>
          <p:cNvPr id="43" name="Cloud 48"/>
          <p:cNvSpPr/>
          <p:nvPr/>
        </p:nvSpPr>
        <p:spPr>
          <a:xfrm>
            <a:off x="6660232" y="1772816"/>
            <a:ext cx="1584127" cy="773640"/>
          </a:xfrm>
          <a:prstGeom prst="clou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44" name="Cloud 48"/>
          <p:cNvSpPr/>
          <p:nvPr/>
        </p:nvSpPr>
        <p:spPr>
          <a:xfrm>
            <a:off x="7668344" y="5881184"/>
            <a:ext cx="99972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smtClean="0"/>
              <a:t>BACnet</a:t>
            </a:r>
            <a:endParaRPr lang="en-US"/>
          </a:p>
        </p:txBody>
      </p:sp>
      <p:sp>
        <p:nvSpPr>
          <p:cNvPr id="45" name="Wolkenförmige Legende 44"/>
          <p:cNvSpPr/>
          <p:nvPr/>
        </p:nvSpPr>
        <p:spPr>
          <a:xfrm>
            <a:off x="395536" y="5445224"/>
            <a:ext cx="2232248" cy="1396726"/>
          </a:xfrm>
          <a:prstGeom prst="cloudCallout">
            <a:avLst>
              <a:gd name="adj1" fmla="val 72614"/>
              <a:gd name="adj2" fmla="val -18422"/>
            </a:avLst>
          </a:prstGeom>
          <a:solidFill>
            <a:srgbClr val="FF9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2000" tIns="10800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Things can be in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client and/or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server role: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Servient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Cloud 48"/>
          <p:cNvSpPr/>
          <p:nvPr/>
        </p:nvSpPr>
        <p:spPr>
          <a:xfrm>
            <a:off x="8200976" y="6262822"/>
            <a:ext cx="79208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Architecture Patterns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76</a:t>
            </a:fld>
            <a:endParaRPr lang="it-IT"/>
          </a:p>
        </p:txBody>
      </p:sp>
      <p:sp>
        <p:nvSpPr>
          <p:cNvPr id="5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6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2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13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14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15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8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19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20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2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8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9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0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1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2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22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24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26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3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34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6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7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41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5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46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47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49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50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1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8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9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60" name="Gerade Verbindung mit Pfeil 118"/>
            <p:cNvCxnSpPr>
              <a:stCxn id="56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mit Pfeil 119"/>
            <p:cNvCxnSpPr>
              <a:stCxn id="58" idx="1"/>
              <a:endCxn id="6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2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78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6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80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81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82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83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4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1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5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6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7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8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0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1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9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5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2" name="Gerade Verbindung mit Pfeil 142"/>
            <p:cNvCxnSpPr>
              <a:stCxn id="88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mit Pfeil 143"/>
            <p:cNvCxnSpPr>
              <a:stCxn id="90" idx="1"/>
              <a:endCxn id="94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0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111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112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113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114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5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6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7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119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24610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77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3773112" cy="369387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3" y="3645024"/>
            <a:ext cx="8643414" cy="2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74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78</a:t>
            </a:fld>
            <a:endParaRPr lang="it-IT"/>
          </a:p>
        </p:txBody>
      </p:sp>
      <p:pic>
        <p:nvPicPr>
          <p:cNvPr id="16386" name="Picture 2" descr="Risultati immagini per hardware-software layers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790485" cy="4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39552" y="404664"/>
            <a:ext cx="813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https://amagsmb.wordpress.com/2014/06/23/cloud-computing-part-3-architecture/</a:t>
            </a:r>
          </a:p>
        </p:txBody>
      </p:sp>
    </p:spTree>
    <p:extLst>
      <p:ext uri="{BB962C8B-B14F-4D97-AF65-F5344CB8AC3E}">
        <p14:creationId xmlns:p14="http://schemas.microsoft.com/office/powerpoint/2010/main" val="9757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79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646632" y="1252526"/>
            <a:ext cx="2102563" cy="327012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143" idx="1"/>
          </p:cNvCxnSpPr>
          <p:nvPr/>
        </p:nvCxnSpPr>
        <p:spPr>
          <a:xfrm>
            <a:off x="1652116" y="4585768"/>
            <a:ext cx="666584" cy="8889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44743" y="3938868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563330" y="455399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818248" y="4245053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6553659" y="2336840"/>
            <a:ext cx="2038273" cy="1101493"/>
            <a:chOff x="344743" y="3938868"/>
            <a:chExt cx="1307373" cy="1101493"/>
          </a:xfrm>
        </p:grpSpPr>
        <p:sp>
          <p:nvSpPr>
            <p:cNvPr id="70" name="Ovale 69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serverHttpToCoap.js</a:t>
              </a:r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777213" y="3938868"/>
              <a:ext cx="398892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8080</a:t>
              </a:r>
              <a:endParaRPr lang="it-IT" sz="1600" dirty="0"/>
            </a:p>
          </p:txBody>
        </p:sp>
      </p:grp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114222" y="672601"/>
            <a:ext cx="692842" cy="6224306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8" y="2066268"/>
            <a:ext cx="1922637" cy="8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tangolo 13"/>
          <p:cNvSpPr/>
          <p:nvPr/>
        </p:nvSpPr>
        <p:spPr>
          <a:xfrm>
            <a:off x="685067" y="5222689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6109307" y="267539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3382539" y="54720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776997" y="5285473"/>
            <a:ext cx="202375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server</a:t>
            </a:r>
          </a:p>
        </p:txBody>
      </p:sp>
    </p:spTree>
    <p:extLst>
      <p:ext uri="{BB962C8B-B14F-4D97-AF65-F5344CB8AC3E}">
        <p14:creationId xmlns:p14="http://schemas.microsoft.com/office/powerpoint/2010/main" val="162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8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25" name="Gruppo 24"/>
          <p:cNvGrpSpPr/>
          <p:nvPr/>
        </p:nvGrpSpPr>
        <p:grpSpPr>
          <a:xfrm>
            <a:off x="3267117" y="1161477"/>
            <a:ext cx="2063236" cy="943221"/>
            <a:chOff x="3267117" y="1161477"/>
            <a:chExt cx="2063236" cy="943221"/>
          </a:xfrm>
        </p:grpSpPr>
        <p:sp>
          <p:nvSpPr>
            <p:cNvPr id="73" name="Rettangolo arrotondato 72"/>
            <p:cNvSpPr/>
            <p:nvPr/>
          </p:nvSpPr>
          <p:spPr>
            <a:xfrm>
              <a:off x="3267117" y="1600642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757178" y="1161477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6073508" y="1199784"/>
            <a:ext cx="2220174" cy="924313"/>
            <a:chOff x="6073508" y="1199784"/>
            <a:chExt cx="2220174" cy="924313"/>
          </a:xfrm>
        </p:grpSpPr>
        <p:sp>
          <p:nvSpPr>
            <p:cNvPr id="81" name="Rettangolo arrotondato 80"/>
            <p:cNvSpPr/>
            <p:nvPr/>
          </p:nvSpPr>
          <p:spPr>
            <a:xfrm>
              <a:off x="6073508" y="1620041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271591" y="1199784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65543" y="1852670"/>
            <a:ext cx="901574" cy="339130"/>
            <a:chOff x="2365543" y="1852670"/>
            <a:chExt cx="901574" cy="339130"/>
          </a:xfrm>
        </p:grpSpPr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365543" y="1852670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632596" y="19148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5330353" y="1852670"/>
            <a:ext cx="743155" cy="363341"/>
            <a:chOff x="5330353" y="1852670"/>
            <a:chExt cx="743155" cy="363341"/>
          </a:xfrm>
        </p:grpSpPr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330353" y="1852670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/>
            <p:cNvSpPr txBox="1"/>
            <p:nvPr/>
          </p:nvSpPr>
          <p:spPr>
            <a:xfrm>
              <a:off x="5504397" y="193901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91834" y="2192229"/>
            <a:ext cx="9011849" cy="645645"/>
            <a:chOff x="91834" y="2192229"/>
            <a:chExt cx="9011849" cy="645645"/>
          </a:xfrm>
        </p:grpSpPr>
        <p:cxnSp>
          <p:nvCxnSpPr>
            <p:cNvPr id="102" name="Connettore 1 101"/>
            <p:cNvCxnSpPr/>
            <p:nvPr/>
          </p:nvCxnSpPr>
          <p:spPr>
            <a:xfrm>
              <a:off x="91834" y="2525171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590401" y="2192229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04" name="CasellaDiTesto 103"/>
            <p:cNvSpPr txBox="1"/>
            <p:nvPr/>
          </p:nvSpPr>
          <p:spPr>
            <a:xfrm>
              <a:off x="8605758" y="2560875"/>
              <a:ext cx="482568" cy="276999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LOW</a:t>
              </a: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50655" y="1161477"/>
            <a:ext cx="2014888" cy="943221"/>
            <a:chOff x="350655" y="1161477"/>
            <a:chExt cx="2014888" cy="943221"/>
          </a:xfrm>
        </p:grpSpPr>
        <p:sp>
          <p:nvSpPr>
            <p:cNvPr id="77" name="Rettangolo arrotondato 76"/>
            <p:cNvSpPr/>
            <p:nvPr/>
          </p:nvSpPr>
          <p:spPr>
            <a:xfrm>
              <a:off x="350655" y="1600642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400703" y="1161477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449268" y="1161477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908014" y="2104698"/>
            <a:ext cx="450085" cy="686781"/>
            <a:chOff x="908014" y="2104698"/>
            <a:chExt cx="450085" cy="686781"/>
          </a:xfrm>
        </p:grpSpPr>
        <p:cxnSp>
          <p:nvCxnSpPr>
            <p:cNvPr id="125" name="Connettore 2 124"/>
            <p:cNvCxnSpPr>
              <a:stCxn id="109" idx="0"/>
              <a:endCxn id="77" idx="2"/>
            </p:cNvCxnSpPr>
            <p:nvPr/>
          </p:nvCxnSpPr>
          <p:spPr>
            <a:xfrm flipV="1">
              <a:off x="1353939" y="2104698"/>
              <a:ext cx="4160" cy="686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/>
            <p:cNvSpPr txBox="1"/>
            <p:nvPr/>
          </p:nvSpPr>
          <p:spPr>
            <a:xfrm>
              <a:off x="908014" y="218554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6752652" y="2124097"/>
            <a:ext cx="430943" cy="628673"/>
            <a:chOff x="6752652" y="2124097"/>
            <a:chExt cx="430943" cy="628673"/>
          </a:xfrm>
        </p:grpSpPr>
        <p:cxnSp>
          <p:nvCxnSpPr>
            <p:cNvPr id="107" name="Connettore 2 106"/>
            <p:cNvCxnSpPr>
              <a:stCxn id="81" idx="2"/>
              <a:endCxn id="96" idx="0"/>
            </p:cNvCxnSpPr>
            <p:nvPr/>
          </p:nvCxnSpPr>
          <p:spPr>
            <a:xfrm>
              <a:off x="7183595" y="2124097"/>
              <a:ext cx="0" cy="628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sellaDiTesto 129"/>
            <p:cNvSpPr txBox="1"/>
            <p:nvPr/>
          </p:nvSpPr>
          <p:spPr>
            <a:xfrm>
              <a:off x="6752652" y="2191800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576202" y="2733543"/>
            <a:ext cx="2352412" cy="1006396"/>
            <a:chOff x="576202" y="2733543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576202" y="2791479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761600" y="3328673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3" y="2733543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5760058" y="2714670"/>
            <a:ext cx="2123625" cy="955630"/>
            <a:chOff x="5760058" y="2714670"/>
            <a:chExt cx="2123625" cy="955630"/>
          </a:xfrm>
        </p:grpSpPr>
        <p:sp>
          <p:nvSpPr>
            <p:cNvPr id="96" name="Rettangolo arrotondato 95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98" name="Rettangolo arrotondato 97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po 30"/>
          <p:cNvGrpSpPr/>
          <p:nvPr/>
        </p:nvGrpSpPr>
        <p:grpSpPr>
          <a:xfrm>
            <a:off x="369551" y="4174156"/>
            <a:ext cx="2321469" cy="1293157"/>
            <a:chOff x="3138000" y="4151998"/>
            <a:chExt cx="2321469" cy="1293157"/>
          </a:xfrm>
        </p:grpSpPr>
        <p:sp>
          <p:nvSpPr>
            <p:cNvPr id="131" name="Rettangolo 130"/>
            <p:cNvSpPr/>
            <p:nvPr/>
          </p:nvSpPr>
          <p:spPr>
            <a:xfrm>
              <a:off x="3138000" y="4151998"/>
              <a:ext cx="232146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MainBlsModelWithGui</a:t>
              </a:r>
              <a:endParaRPr lang="en-GB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342" y="4548051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/>
          <p:cNvGrpSpPr/>
          <p:nvPr/>
        </p:nvGrpSpPr>
        <p:grpSpPr>
          <a:xfrm>
            <a:off x="7976188" y="2951175"/>
            <a:ext cx="914400" cy="914400"/>
            <a:chOff x="7998922" y="2800130"/>
            <a:chExt cx="914400" cy="914400"/>
          </a:xfrm>
        </p:grpSpPr>
        <p:grpSp>
          <p:nvGrpSpPr>
            <p:cNvPr id="136" name="Gruppo 135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8" name="Nuvola 137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CasellaDiTesto 138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7" name="CasellaDiTesto 13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" name="Rettangolo 6"/>
          <p:cNvSpPr/>
          <p:nvPr/>
        </p:nvSpPr>
        <p:spPr>
          <a:xfrm>
            <a:off x="91834" y="519067"/>
            <a:ext cx="18485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dk1"/>
                </a:solidFill>
              </a:rPr>
              <a:t>MainBlsOOModel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251520" y="888399"/>
            <a:ext cx="0" cy="14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628087" y="4174156"/>
            <a:ext cx="229261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 </a:t>
            </a:r>
            <a:r>
              <a:rPr lang="it-IT" dirty="0" err="1" smtClean="0"/>
              <a:t>Patterns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472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81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755576" y="1011871"/>
            <a:ext cx="763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it.unibo.coap.examples</a:t>
            </a:r>
            <a:endParaRPr lang="en-GB" sz="1400" dirty="0"/>
          </a:p>
          <a:p>
            <a:r>
              <a:rPr lang="en-GB" sz="1400" dirty="0"/>
              <a:t>C:\Didattica2018Work\iss2018Lab\it.unibo.coap\src\it\unibo\coap\examples\ExampleCrossProxy.java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31992" y="6206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755576" y="1826768"/>
            <a:ext cx="688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C:\Didattica2018Work\iss2018Lab\it.unibo.bls18\nodeCode\proxy.js</a:t>
            </a:r>
          </a:p>
        </p:txBody>
      </p:sp>
      <p:sp>
        <p:nvSpPr>
          <p:cNvPr id="7" name="Rettangolo 6"/>
          <p:cNvSpPr/>
          <p:nvPr/>
        </p:nvSpPr>
        <p:spPr>
          <a:xfrm>
            <a:off x="740804" y="2898303"/>
            <a:ext cx="397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https://www.npmjs.com/package/ponte</a:t>
            </a:r>
          </a:p>
        </p:txBody>
      </p:sp>
      <p:sp>
        <p:nvSpPr>
          <p:cNvPr id="8" name="Rettangolo 7"/>
          <p:cNvSpPr/>
          <p:nvPr/>
        </p:nvSpPr>
        <p:spPr>
          <a:xfrm>
            <a:off x="703216" y="108576"/>
            <a:ext cx="3758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5400" dirty="0"/>
              <a:t>http to </a:t>
            </a:r>
            <a:r>
              <a:rPr lang="it-IT" sz="5400" dirty="0" err="1"/>
              <a:t>CoAP</a:t>
            </a:r>
            <a:endParaRPr lang="en-GB" sz="5400" dirty="0"/>
          </a:p>
        </p:txBody>
      </p:sp>
      <p:sp>
        <p:nvSpPr>
          <p:cNvPr id="9" name="Rettangolo 8"/>
          <p:cNvSpPr/>
          <p:nvPr/>
        </p:nvSpPr>
        <p:spPr>
          <a:xfrm>
            <a:off x="323528" y="3450941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C:\Didattica\Californium\californium\demo-apps\cf-benchmark\src\main\java\org\eclipse\californium\benchmark\BenchmarkServer.java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393064" y="4293096"/>
            <a:ext cx="828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C:\Didattica2018Work\iss2018Lab\it.unibo.coap\src\it\unibo\coap\examples\CoapClientForLocal.java</a:t>
            </a:r>
          </a:p>
        </p:txBody>
      </p:sp>
    </p:spTree>
    <p:extLst>
      <p:ext uri="{BB962C8B-B14F-4D97-AF65-F5344CB8AC3E}">
        <p14:creationId xmlns:p14="http://schemas.microsoft.com/office/powerpoint/2010/main" val="17408293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82</a:t>
            </a:fld>
            <a:endParaRPr lang="it-IT"/>
          </a:p>
        </p:txBody>
      </p:sp>
      <p:pic>
        <p:nvPicPr>
          <p:cNvPr id="9218" name="Picture 2" descr="HTTP-to_CoAP Mapping Sce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243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-to-CoAP proxy acting as (a) reverse proxy and (b) origin server.Â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096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055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38375" y="4370867"/>
            <a:ext cx="3022189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FrontEnd</a:t>
            </a:r>
            <a:endParaRPr lang="en-GB" sz="1400" dirty="0"/>
          </a:p>
        </p:txBody>
      </p:sp>
      <p:sp>
        <p:nvSpPr>
          <p:cNvPr id="6" name="Ovale 5"/>
          <p:cNvSpPr/>
          <p:nvPr/>
        </p:nvSpPr>
        <p:spPr>
          <a:xfrm>
            <a:off x="4167233" y="536536"/>
            <a:ext cx="1990839" cy="14437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5455640" y="562710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721865" y="1050601"/>
            <a:ext cx="571277" cy="384613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5683</a:t>
            </a:r>
            <a:endParaRPr lang="it-IT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4439373" y="1039706"/>
            <a:ext cx="150009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ResourceModel</a:t>
            </a:r>
            <a:endParaRPr lang="it-IT" sz="1400" dirty="0"/>
          </a:p>
        </p:txBody>
      </p:sp>
      <p:cxnSp>
        <p:nvCxnSpPr>
          <p:cNvPr id="16" name="Connettore 4 15"/>
          <p:cNvCxnSpPr>
            <a:stCxn id="35" idx="3"/>
            <a:endCxn id="9" idx="2"/>
          </p:cNvCxnSpPr>
          <p:nvPr/>
        </p:nvCxnSpPr>
        <p:spPr>
          <a:xfrm flipV="1">
            <a:off x="2781087" y="1435214"/>
            <a:ext cx="1226417" cy="337261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391265" y="1690739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cxnSp>
        <p:nvCxnSpPr>
          <p:cNvPr id="18" name="Connettore 1 17"/>
          <p:cNvCxnSpPr/>
          <p:nvPr/>
        </p:nvCxnSpPr>
        <p:spPr>
          <a:xfrm flipH="1">
            <a:off x="3394295" y="280416"/>
            <a:ext cx="30725" cy="5808391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909789" y="844207"/>
            <a:ext cx="914400" cy="914400"/>
            <a:chOff x="7998922" y="2800130"/>
            <a:chExt cx="914400" cy="914400"/>
          </a:xfrm>
        </p:grpSpPr>
        <p:grpSp>
          <p:nvGrpSpPr>
            <p:cNvPr id="21" name="Gruppo 20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23" name="Nuvola 22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22" name="CasellaDiTesto 21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6041129" y="1706859"/>
            <a:ext cx="788824" cy="272100"/>
            <a:chOff x="346851" y="5561985"/>
            <a:chExt cx="788824" cy="272100"/>
          </a:xfrm>
        </p:grpSpPr>
        <p:sp>
          <p:nvSpPr>
            <p:cNvPr id="28" name="Figura a mano libera 2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2 28"/>
            <p:cNvCxnSpPr>
              <a:stCxn id="2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29"/>
          <p:cNvSpPr/>
          <p:nvPr/>
        </p:nvSpPr>
        <p:spPr>
          <a:xfrm>
            <a:off x="6426046" y="1874092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297298" y="2722947"/>
            <a:ext cx="6974410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to the </a:t>
            </a:r>
            <a:r>
              <a:rPr lang="it-IT" dirty="0" err="1"/>
              <a:t>resource</a:t>
            </a:r>
            <a:r>
              <a:rPr lang="it-IT" dirty="0"/>
              <a:t> model(s)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 of  </a:t>
            </a:r>
            <a:r>
              <a:rPr lang="it-IT" dirty="0" err="1"/>
              <a:t>message-passing</a:t>
            </a:r>
            <a:r>
              <a:rPr lang="it-IT" dirty="0"/>
              <a:t> </a:t>
            </a:r>
            <a:r>
              <a:rPr lang="it-IT" dirty="0" err="1"/>
              <a:t>interaction</a:t>
            </a:r>
            <a:endParaRPr lang="en-GB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17851" y="455579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41" name="Ovale 40"/>
          <p:cNvSpPr/>
          <p:nvPr/>
        </p:nvSpPr>
        <p:spPr>
          <a:xfrm>
            <a:off x="179512" y="220736"/>
            <a:ext cx="2334112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(Remote)</a:t>
            </a:r>
          </a:p>
          <a:p>
            <a:pPr algn="ctr"/>
            <a:r>
              <a:rPr lang="en-GB" sz="1400" dirty="0" err="1"/>
              <a:t>ResourceObserver</a:t>
            </a:r>
            <a:endParaRPr lang="en-GB" sz="1400" dirty="0"/>
          </a:p>
        </p:txBody>
      </p:sp>
      <p:cxnSp>
        <p:nvCxnSpPr>
          <p:cNvPr id="43" name="Connettore 2 42"/>
          <p:cNvCxnSpPr>
            <a:stCxn id="4" idx="3"/>
            <a:endCxn id="23" idx="2"/>
          </p:cNvCxnSpPr>
          <p:nvPr/>
        </p:nvCxnSpPr>
        <p:spPr>
          <a:xfrm>
            <a:off x="5939467" y="1291734"/>
            <a:ext cx="973158" cy="9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41" idx="6"/>
            <a:endCxn id="9" idx="0"/>
          </p:cNvCxnSpPr>
          <p:nvPr/>
        </p:nvCxnSpPr>
        <p:spPr>
          <a:xfrm>
            <a:off x="2513624" y="657696"/>
            <a:ext cx="1493880" cy="39290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513624" y="700259"/>
            <a:ext cx="448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</p:txBody>
      </p:sp>
      <p:sp>
        <p:nvSpPr>
          <p:cNvPr id="49" name="Ovale 48"/>
          <p:cNvSpPr/>
          <p:nvPr/>
        </p:nvSpPr>
        <p:spPr>
          <a:xfrm>
            <a:off x="4609852" y="5373216"/>
            <a:ext cx="2519924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Application </a:t>
            </a:r>
            <a:r>
              <a:rPr lang="en-GB" sz="1400" dirty="0" err="1"/>
              <a:t>FrontEnd</a:t>
            </a:r>
            <a:endParaRPr lang="en-GB" sz="1400" dirty="0"/>
          </a:p>
          <a:p>
            <a:pPr algn="ctr"/>
            <a:r>
              <a:rPr lang="it-IT" sz="1400" dirty="0"/>
              <a:t>(</a:t>
            </a:r>
            <a:r>
              <a:rPr lang="en-GB" sz="1400" dirty="0" err="1"/>
              <a:t>ResourceObserver</a:t>
            </a:r>
            <a:r>
              <a:rPr lang="en-GB" sz="1400" dirty="0"/>
              <a:t>)</a:t>
            </a:r>
          </a:p>
        </p:txBody>
      </p:sp>
      <p:cxnSp>
        <p:nvCxnSpPr>
          <p:cNvPr id="50" name="Connettore 4 49"/>
          <p:cNvCxnSpPr>
            <a:stCxn id="49" idx="2"/>
            <a:endCxn id="35" idx="2"/>
          </p:cNvCxnSpPr>
          <p:nvPr/>
        </p:nvCxnSpPr>
        <p:spPr>
          <a:xfrm rot="10800000">
            <a:off x="1749470" y="5059856"/>
            <a:ext cx="2860383" cy="750321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7129776" y="3309399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66" name="Connettore 4 65"/>
          <p:cNvCxnSpPr>
            <a:stCxn id="4" idx="2"/>
            <a:endCxn id="64" idx="0"/>
          </p:cNvCxnSpPr>
          <p:nvPr/>
        </p:nvCxnSpPr>
        <p:spPr>
          <a:xfrm rot="16200000" flipH="1">
            <a:off x="5685200" y="1047981"/>
            <a:ext cx="1765637" cy="2757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>
            <a:stCxn id="49" idx="6"/>
            <a:endCxn id="64" idx="2"/>
          </p:cNvCxnSpPr>
          <p:nvPr/>
        </p:nvCxnSpPr>
        <p:spPr>
          <a:xfrm flipV="1">
            <a:off x="7129776" y="3813455"/>
            <a:ext cx="816841" cy="1996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4 71"/>
          <p:cNvCxnSpPr>
            <a:stCxn id="56" idx="6"/>
            <a:endCxn id="64" idx="2"/>
          </p:cNvCxnSpPr>
          <p:nvPr/>
        </p:nvCxnSpPr>
        <p:spPr>
          <a:xfrm flipV="1">
            <a:off x="3260564" y="3813455"/>
            <a:ext cx="4686053" cy="994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5661080" y="4551083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4" name="Rettangolo 73"/>
          <p:cNvSpPr/>
          <p:nvPr/>
        </p:nvSpPr>
        <p:spPr>
          <a:xfrm>
            <a:off x="7037411" y="5203288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5" name="Rettangolo 74"/>
          <p:cNvSpPr/>
          <p:nvPr/>
        </p:nvSpPr>
        <p:spPr>
          <a:xfrm>
            <a:off x="8046594" y="2850248"/>
            <a:ext cx="716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publish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1763688" y="223152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576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114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85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89979" y="249138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43640" y="295339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53004" y="184331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84080" y="1504760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75507" y="87375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98199" y="134010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812481" y="326522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99424" y="333621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19112" y="364655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26633" y="385364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8" name="Nuvola 27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31" name="Connettore 4 30"/>
          <p:cNvCxnSpPr>
            <a:stCxn id="28" idx="0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98922" y="280013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707936" y="325733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26544" y="300441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45711" y="427209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33857" y="393016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32" grpId="0"/>
      <p:bldP spid="4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70084" y="475361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86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26" name="Connettore 4 25"/>
          <p:cNvCxnSpPr>
            <a:stCxn id="20" idx="0"/>
            <a:endCxn id="4" idx="1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7566259" y="3228279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ttangolo 49"/>
          <p:cNvSpPr/>
          <p:nvPr/>
        </p:nvSpPr>
        <p:spPr>
          <a:xfrm>
            <a:off x="7773780" y="3435371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507410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6619" y="3121557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558946" y="4942718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5705162" y="4272091"/>
            <a:ext cx="1341253" cy="1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8199" y="873753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9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9" grpId="0"/>
      <p:bldP spid="50" grpId="0"/>
      <p:bldP spid="55" grpId="0" animBg="1"/>
      <p:bldP spid="60" grpId="0" animBg="1"/>
      <p:bldP spid="8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07851" y="428875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87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43116" y="2894702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35966" y="1750342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27746" y="2444900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698102" y="2437974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54848" y="2761538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35966" y="1411788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45703" y="3218738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3981407" y="2906907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LedResourceGofObserver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50248" y="3218738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37191" y="3289728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090771" y="1796828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21847" y="1458274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6296505" y="3514600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460924"/>
            <a:ext cx="1904018" cy="68794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2314386" y="3075071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4496714" y="4900425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4640832" y="4227702"/>
            <a:ext cx="1345446" cy="12700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13274" y="827267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279527" y="1293614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00239" y="428875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682470" y="2965819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814146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0339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89</a:t>
            </a:fld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6824560" y="2613257"/>
            <a:ext cx="1801538" cy="751438"/>
            <a:chOff x="2244702" y="733346"/>
            <a:chExt cx="1801538" cy="751438"/>
          </a:xfrm>
        </p:grpSpPr>
        <p:sp>
          <p:nvSpPr>
            <p:cNvPr id="4" name="Rettangolo 3"/>
            <p:cNvSpPr/>
            <p:nvPr/>
          </p:nvSpPr>
          <p:spPr>
            <a:xfrm>
              <a:off x="2822104" y="939915"/>
              <a:ext cx="1224136" cy="5448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en-GB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2483768" y="1124744"/>
              <a:ext cx="338336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244702" y="73334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ILed</a:t>
              </a:r>
              <a:endParaRPr lang="en-GB" dirty="0"/>
            </a:p>
          </p:txBody>
        </p:sp>
      </p:grpSp>
      <p:sp>
        <p:nvSpPr>
          <p:cNvPr id="10" name="Rettangolo 9"/>
          <p:cNvSpPr/>
          <p:nvPr/>
        </p:nvSpPr>
        <p:spPr>
          <a:xfrm>
            <a:off x="4106880" y="2077759"/>
            <a:ext cx="2399306" cy="569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10" idx="3"/>
            <a:endCxn id="4" idx="0"/>
          </p:cNvCxnSpPr>
          <p:nvPr/>
        </p:nvCxnSpPr>
        <p:spPr>
          <a:xfrm>
            <a:off x="6506186" y="2362287"/>
            <a:ext cx="1507844" cy="4575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4106879" y="532487"/>
            <a:ext cx="2399306" cy="5992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5482489" y="1131779"/>
            <a:ext cx="340624" cy="945978"/>
            <a:chOff x="4042771" y="1242629"/>
            <a:chExt cx="340624" cy="835130"/>
          </a:xfrm>
        </p:grpSpPr>
        <p:sp>
          <p:nvSpPr>
            <p:cNvPr id="22" name="Triangolo isoscele 21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ttore 1 23"/>
            <p:cNvCxnSpPr>
              <a:stCxn id="10" idx="0"/>
              <a:endCxn id="22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3768543" y="652112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3083125" y="115803"/>
            <a:ext cx="2680542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/>
              <a:t>org.eclipse.californium.core.server.resources</a:t>
            </a:r>
            <a:r>
              <a:rPr lang="en-GB" sz="1050" dirty="0"/>
              <a:t>.</a:t>
            </a:r>
          </a:p>
          <a:p>
            <a:r>
              <a:rPr lang="en-GB" dirty="0"/>
              <a:t>Resource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55576" y="206818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dk1"/>
                </a:solidFill>
              </a:rPr>
              <a:t>CoapGofObservableResource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9" name="Connettore 4 38"/>
          <p:cNvCxnSpPr>
            <a:stCxn id="31" idx="0"/>
            <a:endCxn id="22" idx="3"/>
          </p:cNvCxnSpPr>
          <p:nvPr/>
        </p:nvCxnSpPr>
        <p:spPr>
          <a:xfrm rot="5400000" flipH="1" flipV="1">
            <a:off x="3682749" y="98138"/>
            <a:ext cx="610147" cy="33299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/>
          <p:cNvSpPr/>
          <p:nvPr/>
        </p:nvSpPr>
        <p:spPr>
          <a:xfrm>
            <a:off x="417240" y="217748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sellaDiTesto 42"/>
          <p:cNvSpPr txBox="1"/>
          <p:nvPr/>
        </p:nvSpPr>
        <p:spPr>
          <a:xfrm>
            <a:off x="190636" y="1649622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IResourceIot</a:t>
            </a:r>
            <a:endParaRPr lang="en-GB" dirty="0"/>
          </a:p>
        </p:txBody>
      </p:sp>
      <p:sp>
        <p:nvSpPr>
          <p:cNvPr id="45" name="Triangolo isoscele 44"/>
          <p:cNvSpPr/>
          <p:nvPr/>
        </p:nvSpPr>
        <p:spPr>
          <a:xfrm>
            <a:off x="3768543" y="1043037"/>
            <a:ext cx="340624" cy="2837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40" idx="0"/>
            <a:endCxn id="45" idx="3"/>
          </p:cNvCxnSpPr>
          <p:nvPr/>
        </p:nvCxnSpPr>
        <p:spPr>
          <a:xfrm rot="5400000" flipH="1" flipV="1">
            <a:off x="1837259" y="75886"/>
            <a:ext cx="850744" cy="3352447"/>
          </a:xfrm>
          <a:prstGeom prst="bentConnector3">
            <a:avLst>
              <a:gd name="adj1" fmla="val 78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55576" y="3331314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</a:t>
            </a:r>
            <a:endParaRPr lang="en-GB" dirty="0"/>
          </a:p>
        </p:txBody>
      </p:sp>
      <p:grpSp>
        <p:nvGrpSpPr>
          <p:cNvPr id="57" name="Gruppo 56"/>
          <p:cNvGrpSpPr/>
          <p:nvPr/>
        </p:nvGrpSpPr>
        <p:grpSpPr>
          <a:xfrm>
            <a:off x="1784917" y="2677993"/>
            <a:ext cx="340624" cy="653324"/>
            <a:chOff x="4042771" y="1242629"/>
            <a:chExt cx="340624" cy="835133"/>
          </a:xfrm>
        </p:grpSpPr>
        <p:sp>
          <p:nvSpPr>
            <p:cNvPr id="58" name="Triangolo isoscele 57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ttangolo 66"/>
          <p:cNvSpPr/>
          <p:nvPr/>
        </p:nvSpPr>
        <p:spPr>
          <a:xfrm>
            <a:off x="3371649" y="5093195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LedResourceGofObserver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3371651" y="386035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ResourceLocalObserver</a:t>
            </a:r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uppo 68"/>
          <p:cNvGrpSpPr/>
          <p:nvPr/>
        </p:nvGrpSpPr>
        <p:grpSpPr>
          <a:xfrm>
            <a:off x="4768606" y="4439871"/>
            <a:ext cx="340624" cy="653324"/>
            <a:chOff x="4042771" y="1242629"/>
            <a:chExt cx="340624" cy="835133"/>
          </a:xfrm>
        </p:grpSpPr>
        <p:sp>
          <p:nvSpPr>
            <p:cNvPr id="70" name="Triangolo isoscele 69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1 70"/>
            <p:cNvCxnSpPr>
              <a:endCxn id="70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ttangolo 71"/>
          <p:cNvSpPr/>
          <p:nvPr/>
        </p:nvSpPr>
        <p:spPr>
          <a:xfrm>
            <a:off x="6506184" y="4329691"/>
            <a:ext cx="243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IResourceLocalObserver</a:t>
            </a:r>
            <a:endParaRPr lang="en-GB" dirty="0"/>
          </a:p>
        </p:txBody>
      </p:sp>
      <p:sp>
        <p:nvSpPr>
          <p:cNvPr id="73" name="Ovale 72"/>
          <p:cNvSpPr/>
          <p:nvPr/>
        </p:nvSpPr>
        <p:spPr>
          <a:xfrm>
            <a:off x="6506186" y="396965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ttangolo 73"/>
          <p:cNvSpPr/>
          <p:nvPr/>
        </p:nvSpPr>
        <p:spPr>
          <a:xfrm>
            <a:off x="500789" y="5102765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3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249468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9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57304" y="1855704"/>
            <a:ext cx="117017" cy="51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po 9"/>
          <p:cNvGrpSpPr/>
          <p:nvPr/>
        </p:nvGrpSpPr>
        <p:grpSpPr>
          <a:xfrm>
            <a:off x="119080" y="5162095"/>
            <a:ext cx="2804037" cy="1472286"/>
            <a:chOff x="2058487" y="4105046"/>
            <a:chExt cx="2804037" cy="147228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189" y="4680228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ttangolo 59"/>
            <p:cNvSpPr/>
            <p:nvPr/>
          </p:nvSpPr>
          <p:spPr>
            <a:xfrm>
              <a:off x="2058487" y="4105046"/>
              <a:ext cx="28040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MainBlsModelWithArduino</a:t>
              </a:r>
              <a:endParaRPr lang="en-GB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7916925" y="253034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6080320" y="236809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LedOnArduino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60727" y="290138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pic>
        <p:nvPicPr>
          <p:cNvPr id="61" name="Picture 2" descr="sh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25" y="465378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ttore 4 61"/>
          <p:cNvCxnSpPr>
            <a:cxnSpLocks/>
            <a:stCxn id="71" idx="1"/>
            <a:endCxn id="61" idx="0"/>
          </p:cNvCxnSpPr>
          <p:nvPr/>
        </p:nvCxnSpPr>
        <p:spPr>
          <a:xfrm rot="10800000" flipV="1">
            <a:off x="5188076" y="2620118"/>
            <a:ext cx="892244" cy="203366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ButtonOnArduino</a:t>
            </a:r>
            <a:endParaRPr lang="it-IT" dirty="0"/>
          </a:p>
        </p:txBody>
      </p:sp>
      <p:cxnSp>
        <p:nvCxnSpPr>
          <p:cNvPr id="18" name="Connettore 4 17"/>
          <p:cNvCxnSpPr>
            <a:cxnSpLocks/>
            <a:stCxn id="61" idx="1"/>
            <a:endCxn id="67" idx="3"/>
          </p:cNvCxnSpPr>
          <p:nvPr/>
        </p:nvCxnSpPr>
        <p:spPr>
          <a:xfrm rot="10800000">
            <a:off x="2916699" y="3723575"/>
            <a:ext cx="1098726" cy="1711489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51">
            <a:extLst>
              <a:ext uri="{FF2B5EF4-FFF2-40B4-BE49-F238E27FC236}">
                <a16:creationId xmlns:a16="http://schemas.microsoft.com/office/drawing/2014/main" xmlns="" id="{CAEB7189-D3A1-4318-A450-6C4911C2D60B}"/>
              </a:ext>
            </a:extLst>
          </p:cNvPr>
          <p:cNvCxnSpPr/>
          <p:nvPr/>
        </p:nvCxnSpPr>
        <p:spPr>
          <a:xfrm>
            <a:off x="0" y="4189846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62">
            <a:extLst>
              <a:ext uri="{FF2B5EF4-FFF2-40B4-BE49-F238E27FC236}">
                <a16:creationId xmlns:a16="http://schemas.microsoft.com/office/drawing/2014/main" xmlns="" id="{02839222-D01D-4B27-9E98-C26DEF651A6C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SERIAL LINE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114322" y="5023595"/>
            <a:ext cx="297248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</p:txBody>
      </p:sp>
      <p:grpSp>
        <p:nvGrpSpPr>
          <p:cNvPr id="50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51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3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2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5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90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08" y="0"/>
            <a:ext cx="6284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6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91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8" y="1307215"/>
            <a:ext cx="5134484" cy="42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75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92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241381" y="575062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486760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4756756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75" name="Rettangolo 174"/>
          <p:cNvSpPr/>
          <p:nvPr/>
        </p:nvSpPr>
        <p:spPr>
          <a:xfrm>
            <a:off x="197166" y="45761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081360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</a:p>
          <a:p>
            <a:pPr algn="ctr"/>
            <a:r>
              <a:rPr lang="en-GB" dirty="0"/>
              <a:t>(</a:t>
            </a:r>
            <a:r>
              <a:rPr lang="en-GB" dirty="0" smtClean="0"/>
              <a:t>Plugin)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1042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Things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68" idx="1"/>
          </p:cNvCxnSpPr>
          <p:nvPr/>
        </p:nvCxnSpPr>
        <p:spPr>
          <a:xfrm>
            <a:off x="4126101" y="4897839"/>
            <a:ext cx="843885" cy="4355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3294259" y="138163"/>
            <a:ext cx="34446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resource</a:t>
            </a:r>
            <a:r>
              <a:rPr lang="it-IT" sz="2400" dirty="0"/>
              <a:t> IS the model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56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139679</TotalTime>
  <Words>5238</Words>
  <Application>Microsoft Office PowerPoint</Application>
  <PresentationFormat>Presentazione su schermo (4:3)</PresentationFormat>
  <Paragraphs>1525</Paragraphs>
  <Slides>92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92</vt:i4>
      </vt:variant>
    </vt:vector>
  </HeadingPairs>
  <TitlesOfParts>
    <vt:vector size="93" baseType="lpstr">
      <vt:lpstr>Tema di Office</vt:lpstr>
      <vt:lpstr>BLS2018</vt:lpstr>
      <vt:lpstr>Presentazione standard di PowerPoint</vt:lpstr>
      <vt:lpstr>Presentazione standard di PowerPoint</vt:lpstr>
      <vt:lpstr>Presentazione standard di PowerPoint</vt:lpstr>
      <vt:lpstr>Analysis -&gt; Project -&gt; Implementation</vt:lpstr>
      <vt:lpstr>The impact of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KEY POINTS at the end of phase1</vt:lpstr>
      <vt:lpstr>A new paradigm</vt:lpstr>
      <vt:lpstr>Behaviour</vt:lpstr>
      <vt:lpstr>Presentazione standard di PowerPoint</vt:lpstr>
      <vt:lpstr>Presentazione standard di PowerPoint</vt:lpstr>
      <vt:lpstr>IL SISTEMA BLS (IOT minimal)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Coap Californium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resource as ‘THE MODEL’</vt:lpstr>
      <vt:lpstr>Presentazione standard di PowerPoint</vt:lpstr>
      <vt:lpstr>The business logic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Terminology</vt:lpstr>
      <vt:lpstr>Presentazione standard di PowerPoint</vt:lpstr>
      <vt:lpstr>WOT design</vt:lpstr>
      <vt:lpstr>Presentazione standard di PowerPoint</vt:lpstr>
      <vt:lpstr>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OPC-UA: an information technology</vt:lpstr>
      <vt:lpstr>W3C WoT Approach</vt:lpstr>
      <vt:lpstr>W3C WoT Building Blocks</vt:lpstr>
      <vt:lpstr>W3C WoT Architecture Patterns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1103</cp:revision>
  <cp:lastPrinted>2018-10-19T14:41:16Z</cp:lastPrinted>
  <dcterms:created xsi:type="dcterms:W3CDTF">2017-09-21T05:51:45Z</dcterms:created>
  <dcterms:modified xsi:type="dcterms:W3CDTF">2018-10-23T17:20:22Z</dcterms:modified>
</cp:coreProperties>
</file>