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62" r:id="rId2"/>
    <p:sldId id="214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C3C8-3FF5-4A5A-8282-A89732C43F8C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FC94-CE54-40E1-8BEA-D59A3B0BBC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58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Dependence</a:t>
            </a:r>
            <a:r>
              <a:rPr lang="it-IT" dirty="0"/>
              <a:t> on </a:t>
            </a:r>
            <a:r>
              <a:rPr lang="it-IT" dirty="0" err="1"/>
              <a:t>electrical</a:t>
            </a:r>
            <a:r>
              <a:rPr lang="it-IT" dirty="0"/>
              <a:t> and</a:t>
            </a:r>
            <a:r>
              <a:rPr lang="it-IT" baseline="0" dirty="0"/>
              <a:t> </a:t>
            </a:r>
            <a:r>
              <a:rPr lang="it-IT" baseline="0" dirty="0" err="1"/>
              <a:t>geometrical</a:t>
            </a:r>
            <a:r>
              <a:rPr lang="it-IT" baseline="0" dirty="0"/>
              <a:t> </a:t>
            </a:r>
            <a:r>
              <a:rPr lang="it-IT" baseline="0" dirty="0" err="1"/>
              <a:t>parameters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29E6C-4E9C-4AA0-8A52-27489D82CB0A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1118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9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7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1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2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6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5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74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5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6C4B-BBDB-4AE6-87AD-2A8AE0EEAC1F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45DB-633A-4D9A-9998-01F318E11A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A62872D-C8C0-4DD6-87B7-12DF1CE4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235" y="1676733"/>
                <a:ext cx="3727608" cy="39136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sz="2251" dirty="0">
                    <a:cs typeface="Calibri" panose="020F0502020204030204" pitchFamily="34" charset="0"/>
                  </a:rPr>
                  <a:t>Model </a:t>
                </a:r>
                <a:r>
                  <a:rPr lang="it-IT" sz="2251" dirty="0" err="1">
                    <a:cs typeface="Calibri" panose="020F0502020204030204" pitchFamily="34" charset="0"/>
                  </a:rPr>
                  <a:t>Physics</a:t>
                </a:r>
                <a:endParaRPr lang="it-IT" sz="2251" dirty="0">
                  <a:cs typeface="Calibri" panose="020F0502020204030204" pitchFamily="34" charset="0"/>
                </a:endParaRPr>
              </a:p>
              <a:p>
                <a:endParaRPr lang="it-IT" sz="2251" dirty="0">
                  <a:cs typeface="Calibri" panose="020F0502020204030204" pitchFamily="34" charset="0"/>
                </a:endParaRPr>
              </a:p>
              <a:p>
                <a:pPr marL="342891" indent="-342891"/>
                <a:r>
                  <a:rPr lang="it-IT" sz="1800" dirty="0">
                    <a:cs typeface="Calibri" panose="020F0502020204030204" pitchFamily="34" charset="0"/>
                  </a:rPr>
                  <a:t>Mono-</a:t>
                </a:r>
                <a:r>
                  <a:rPr lang="it-IT" sz="1800" dirty="0" err="1">
                    <a:cs typeface="Calibri" panose="020F0502020204030204" pitchFamily="34" charset="0"/>
                  </a:rPr>
                  <a:t>layer</a:t>
                </a:r>
                <a:r>
                  <a:rPr lang="it-IT" sz="1800" dirty="0">
                    <a:cs typeface="Calibri" panose="020F0502020204030204" pitchFamily="34" charset="0"/>
                  </a:rPr>
                  <a:t> device</a:t>
                </a:r>
              </a:p>
              <a:p>
                <a:pPr marL="342891" indent="-342891"/>
                <a:endParaRPr lang="it-IT" sz="1200" dirty="0">
                  <a:cs typeface="Calibri" panose="020F0502020204030204" pitchFamily="34" charset="0"/>
                </a:endParaRPr>
              </a:p>
              <a:p>
                <a:pPr marL="342891" indent="-342891"/>
                <a:r>
                  <a:rPr lang="it-IT" sz="1800" dirty="0">
                    <a:cs typeface="Calibri" panose="020F0502020204030204" pitchFamily="34" charset="0"/>
                  </a:rPr>
                  <a:t>Derive-</a:t>
                </a:r>
                <a:r>
                  <a:rPr lang="it-IT" sz="1800" dirty="0" err="1">
                    <a:cs typeface="Calibri" panose="020F0502020204030204" pitchFamily="34" charset="0"/>
                  </a:rPr>
                  <a:t>Diffusion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equations</a:t>
                </a:r>
                <a:endParaRPr lang="it-IT" sz="1800" dirty="0">
                  <a:cs typeface="Calibri" panose="020F0502020204030204" pitchFamily="34" charset="0"/>
                </a:endParaRPr>
              </a:p>
              <a:p>
                <a:pPr marL="342891" indent="-342891"/>
                <a:endParaRPr lang="it-IT" sz="1200" dirty="0">
                  <a:cs typeface="Calibri" panose="020F0502020204030204" pitchFamily="34" charset="0"/>
                </a:endParaRPr>
              </a:p>
              <a:p>
                <a:pPr marL="342891" indent="-342891"/>
                <a:r>
                  <a:rPr lang="it-IT" sz="1800" dirty="0" err="1">
                    <a:cs typeface="Calibri" panose="020F0502020204030204" pitchFamily="34" charset="0"/>
                  </a:rPr>
                  <a:t>Charge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controlled</a:t>
                </a:r>
                <a:r>
                  <a:rPr lang="it-IT" sz="1800" dirty="0">
                    <a:cs typeface="Calibri" panose="020F0502020204030204" pitchFamily="34" charset="0"/>
                  </a:rPr>
                  <a:t> model</a:t>
                </a:r>
              </a:p>
              <a:p>
                <a:pPr marL="342891" indent="-342891"/>
                <a:endParaRPr lang="it-IT" sz="1200" dirty="0">
                  <a:cs typeface="Calibri" panose="020F0502020204030204" pitchFamily="34" charset="0"/>
                </a:endParaRPr>
              </a:p>
              <a:p>
                <a:pPr marL="342891" indent="-342891"/>
                <a:r>
                  <a:rPr lang="it-IT" sz="1800" dirty="0" err="1">
                    <a:cs typeface="Calibri" panose="020F0502020204030204" pitchFamily="34" charset="0"/>
                  </a:rPr>
                  <a:t>Uniform</a:t>
                </a:r>
                <a:r>
                  <a:rPr lang="it-IT" sz="1800" dirty="0">
                    <a:cs typeface="Calibri" panose="020F0502020204030204" pitchFamily="34" charset="0"/>
                  </a:rPr>
                  <a:t> n-</a:t>
                </a:r>
                <a:r>
                  <a:rPr lang="it-IT" sz="1800" dirty="0" err="1">
                    <a:cs typeface="Calibri" panose="020F0502020204030204" pitchFamily="34" charset="0"/>
                  </a:rPr>
                  <a:t>type</a:t>
                </a:r>
                <a:r>
                  <a:rPr lang="it-IT" sz="1800" dirty="0">
                    <a:cs typeface="Calibri" panose="020F0502020204030204" pitchFamily="34" charset="0"/>
                  </a:rPr>
                  <a:t> doping to model the </a:t>
                </a:r>
                <a:r>
                  <a:rPr lang="it-IT" sz="1800" dirty="0" err="1">
                    <a:cs typeface="Calibri" panose="020F0502020204030204" pitchFamily="34" charset="0"/>
                  </a:rPr>
                  <a:t>contamination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between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active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layer</a:t>
                </a:r>
                <a:r>
                  <a:rPr lang="it-IT" sz="1800" dirty="0">
                    <a:cs typeface="Calibri" panose="020F0502020204030204" pitchFamily="34" charset="0"/>
                  </a:rPr>
                  <a:t> and </a:t>
                </a:r>
                <a:r>
                  <a:rPr lang="it-IT" sz="1800" dirty="0" err="1">
                    <a:cs typeface="Calibri" panose="020F0502020204030204" pitchFamily="34" charset="0"/>
                  </a:rPr>
                  <a:t>insulator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oxide</a:t>
                </a:r>
                <a:endParaRPr lang="it-IT" sz="1800" dirty="0"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18</m:t>
                    </m:r>
                    <m:f>
                      <m:f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it-IT" sz="1800" dirty="0">
                  <a:cs typeface="Calibri" panose="020F0502020204030204" pitchFamily="34" charset="0"/>
                </a:endParaRPr>
              </a:p>
              <a:p>
                <a:pPr marL="342891" indent="-342891"/>
                <a:endParaRPr lang="it-IT" sz="1200" dirty="0">
                  <a:cs typeface="Calibri" panose="020F0502020204030204" pitchFamily="34" charset="0"/>
                </a:endParaRPr>
              </a:p>
              <a:p>
                <a:pPr marL="342891" indent="-342891"/>
                <a:r>
                  <a:rPr lang="it-IT" sz="1800" dirty="0">
                    <a:cs typeface="Calibri" panose="020F0502020204030204" pitchFamily="34" charset="0"/>
                  </a:rPr>
                  <a:t>Complete </a:t>
                </a:r>
                <a:r>
                  <a:rPr lang="it-IT" sz="1800" dirty="0" err="1">
                    <a:cs typeface="Calibri" panose="020F0502020204030204" pitchFamily="34" charset="0"/>
                  </a:rPr>
                  <a:t>ionization</a:t>
                </a:r>
                <a:r>
                  <a:rPr lang="it-IT" sz="1800" dirty="0">
                    <a:cs typeface="Calibri" panose="020F0502020204030204" pitchFamily="34" charset="0"/>
                  </a:rPr>
                  <a:t> and </a:t>
                </a:r>
                <a:r>
                  <a:rPr lang="it-IT" sz="1800" dirty="0" err="1">
                    <a:cs typeface="Calibri" panose="020F0502020204030204" pitchFamily="34" charset="0"/>
                  </a:rPr>
                  <a:t>trap-assisted</a:t>
                </a:r>
                <a:r>
                  <a:rPr lang="it-IT" sz="1800" dirty="0"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cs typeface="Calibri" panose="020F0502020204030204" pitchFamily="34" charset="0"/>
                  </a:rPr>
                  <a:t>recombination</a:t>
                </a:r>
                <a:endParaRPr lang="it-IT" sz="18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A62872D-C8C0-4DD6-87B7-12DF1CE4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35" y="1676733"/>
                <a:ext cx="3727608" cy="3913620"/>
              </a:xfrm>
              <a:blipFill>
                <a:blip r:embed="rId2"/>
                <a:stretch>
                  <a:fillRect l="-1144" t="-2648" b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66367EE7-3CE0-453B-A395-AF8C13DE5A6F}"/>
              </a:ext>
            </a:extLst>
          </p:cNvPr>
          <p:cNvSpPr/>
          <p:nvPr/>
        </p:nvSpPr>
        <p:spPr>
          <a:xfrm>
            <a:off x="4482970" y="3721701"/>
            <a:ext cx="3727607" cy="2790764"/>
          </a:xfrm>
          <a:prstGeom prst="rect">
            <a:avLst/>
          </a:prstGeom>
          <a:solidFill>
            <a:srgbClr val="FFD96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337177"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1600" u="sng" baseline="-25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[monolayer]: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Permittivity: 4.2	</a:t>
            </a: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 gap: 2.76 eV	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 affinity: 4.7 eV	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 mobility: 10 cm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Hole mobility: 10 cm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 effective mass: 0.5 × m</a:t>
            </a:r>
            <a:r>
              <a:rPr lang="en-US" sz="1600" baseline="-25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Hole effective mass: 0.5 × m</a:t>
            </a:r>
            <a:r>
              <a:rPr lang="en-US" sz="1600" baseline="-25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Defect n-type doping: 1.5 × 10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en-US" sz="1600" baseline="30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194281-7168-4E35-A582-C4F16D29028B}"/>
              </a:ext>
            </a:extLst>
          </p:cNvPr>
          <p:cNvSpPr/>
          <p:nvPr/>
        </p:nvSpPr>
        <p:spPr>
          <a:xfrm>
            <a:off x="4482967" y="1395167"/>
            <a:ext cx="3727608" cy="2262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u="sng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 parameters</a:t>
            </a: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 length: 50-300 nm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Insulator thickness: 5-30 nm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Drain and Source contacts length: 10 nm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Thickness: 1.5 nm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Gaps between gate and contacts: 10 nm</a:t>
            </a:r>
            <a:endParaRPr lang="it-IT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D65EEAB-41A9-4BF2-9615-E649D5D7AD43}"/>
              </a:ext>
            </a:extLst>
          </p:cNvPr>
          <p:cNvSpPr txBox="1">
            <a:spLocks/>
          </p:cNvSpPr>
          <p:nvPr/>
        </p:nvSpPr>
        <p:spPr>
          <a:xfrm>
            <a:off x="490387" y="1"/>
            <a:ext cx="6503671" cy="1020843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2D MoS</a:t>
            </a:r>
            <a:r>
              <a:rPr lang="it-IT" sz="3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FET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Simulations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F149578-041A-4AE2-81BB-AC9D03E01E08}"/>
              </a:ext>
            </a:extLst>
          </p:cNvPr>
          <p:cNvSpPr txBox="1"/>
          <p:nvPr/>
        </p:nvSpPr>
        <p:spPr>
          <a:xfrm>
            <a:off x="718420" y="3395002"/>
            <a:ext cx="2298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0   1   2   3   4   5    6   7   8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358418-0EF6-4CA6-BEC1-E7DCD73F3DD1}"/>
              </a:ext>
            </a:extLst>
          </p:cNvPr>
          <p:cNvSpPr txBox="1"/>
          <p:nvPr/>
        </p:nvSpPr>
        <p:spPr>
          <a:xfrm>
            <a:off x="2994960" y="6050548"/>
            <a:ext cx="926759" cy="2540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05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-8 </a:t>
            </a:r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[m]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39E2576-A030-4FA6-B3E6-4B3D675E4C6A}"/>
              </a:ext>
            </a:extLst>
          </p:cNvPr>
          <p:cNvSpPr txBox="1"/>
          <p:nvPr/>
        </p:nvSpPr>
        <p:spPr>
          <a:xfrm>
            <a:off x="6017460" y="1382465"/>
            <a:ext cx="44365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11</a:t>
            </a:r>
            <a:br>
              <a:rPr lang="it-IT" sz="1200" dirty="0"/>
            </a:br>
            <a:r>
              <a:rPr lang="it-IT" sz="1200" dirty="0"/>
              <a:t>10</a:t>
            </a:r>
            <a:br>
              <a:rPr lang="it-IT" sz="1200" dirty="0"/>
            </a:br>
            <a:r>
              <a:rPr lang="it-IT" sz="1200" dirty="0"/>
              <a:t>9</a:t>
            </a:r>
            <a:br>
              <a:rPr lang="it-IT" sz="1200" dirty="0"/>
            </a:br>
            <a:r>
              <a:rPr lang="it-IT" sz="1200" dirty="0"/>
              <a:t>8</a:t>
            </a:r>
            <a:br>
              <a:rPr lang="it-IT" sz="1200" dirty="0"/>
            </a:br>
            <a:r>
              <a:rPr lang="it-IT" sz="1200" dirty="0"/>
              <a:t>7</a:t>
            </a:r>
            <a:br>
              <a:rPr lang="it-IT" sz="1200" dirty="0"/>
            </a:br>
            <a:r>
              <a:rPr lang="it-IT" sz="1200" dirty="0"/>
              <a:t>6</a:t>
            </a:r>
            <a:br>
              <a:rPr lang="it-IT" sz="1200" dirty="0"/>
            </a:br>
            <a:r>
              <a:rPr lang="it-IT" sz="1200" dirty="0"/>
              <a:t>5</a:t>
            </a:r>
            <a:br>
              <a:rPr lang="it-IT" sz="1200" dirty="0"/>
            </a:br>
            <a:r>
              <a:rPr lang="it-IT" sz="1200" dirty="0"/>
              <a:t>4</a:t>
            </a:r>
            <a:br>
              <a:rPr lang="it-IT" sz="1200" dirty="0"/>
            </a:br>
            <a:r>
              <a:rPr lang="it-IT" sz="1200" dirty="0"/>
              <a:t>3</a:t>
            </a:r>
            <a:br>
              <a:rPr lang="it-IT" sz="1200" dirty="0"/>
            </a:br>
            <a:r>
              <a:rPr lang="it-IT" sz="1200" dirty="0"/>
              <a:t>2</a:t>
            </a:r>
            <a:br>
              <a:rPr lang="it-IT" sz="1200" dirty="0"/>
            </a:br>
            <a:r>
              <a:rPr lang="it-IT" sz="1200" dirty="0"/>
              <a:t>1</a:t>
            </a:r>
            <a:br>
              <a:rPr lang="it-IT" sz="1200" dirty="0"/>
            </a:br>
            <a:r>
              <a:rPr lang="it-IT" sz="1200" dirty="0"/>
              <a:t>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AF0C004-C757-4A02-9EE0-070C4EAE2333}"/>
              </a:ext>
            </a:extLst>
          </p:cNvPr>
          <p:cNvSpPr txBox="1"/>
          <p:nvPr/>
        </p:nvSpPr>
        <p:spPr>
          <a:xfrm>
            <a:off x="3983212" y="3434678"/>
            <a:ext cx="21445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1  1.5  2  2.5  3  3.5  4  4.5  5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E594DC8-1DF1-42F3-A65A-F8BA89F23411}"/>
              </a:ext>
            </a:extLst>
          </p:cNvPr>
          <p:cNvSpPr txBox="1"/>
          <p:nvPr/>
        </p:nvSpPr>
        <p:spPr>
          <a:xfrm>
            <a:off x="460689" y="1679791"/>
            <a:ext cx="338888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700" dirty="0"/>
              <a:t>35</a:t>
            </a:r>
            <a:br>
              <a:rPr lang="it-IT" sz="700" dirty="0"/>
            </a:br>
            <a:r>
              <a:rPr lang="it-IT" sz="700" dirty="0"/>
              <a:t>30</a:t>
            </a:r>
            <a:br>
              <a:rPr lang="it-IT" sz="700" dirty="0"/>
            </a:br>
            <a:r>
              <a:rPr lang="it-IT" sz="700" dirty="0"/>
              <a:t>25</a:t>
            </a:r>
            <a:br>
              <a:rPr lang="it-IT" sz="700" dirty="0"/>
            </a:br>
            <a:r>
              <a:rPr lang="it-IT" sz="700" dirty="0"/>
              <a:t>20</a:t>
            </a:r>
            <a:br>
              <a:rPr lang="it-IT" sz="700" dirty="0"/>
            </a:br>
            <a:r>
              <a:rPr lang="it-IT" sz="700" dirty="0"/>
              <a:t>15</a:t>
            </a:r>
            <a:br>
              <a:rPr lang="it-IT" sz="700" dirty="0"/>
            </a:br>
            <a:r>
              <a:rPr lang="it-IT" sz="700" dirty="0"/>
              <a:t>10</a:t>
            </a:r>
            <a:br>
              <a:rPr lang="it-IT" sz="700" dirty="0"/>
            </a:br>
            <a:r>
              <a:rPr lang="it-IT" sz="700" dirty="0"/>
              <a:t>5</a:t>
            </a:r>
            <a:br>
              <a:rPr lang="it-IT" sz="700" dirty="0"/>
            </a:br>
            <a:r>
              <a:rPr lang="it-IT" sz="700" dirty="0"/>
              <a:t>0</a:t>
            </a:r>
            <a:br>
              <a:rPr lang="it-IT" sz="700" dirty="0"/>
            </a:br>
            <a:r>
              <a:rPr lang="it-IT" sz="700" dirty="0"/>
              <a:t>-5</a:t>
            </a:r>
            <a:br>
              <a:rPr lang="it-IT" sz="700" dirty="0"/>
            </a:br>
            <a:r>
              <a:rPr lang="it-IT" sz="700" dirty="0"/>
              <a:t>-10</a:t>
            </a:r>
            <a:br>
              <a:rPr lang="it-IT" sz="700" dirty="0"/>
            </a:br>
            <a:r>
              <a:rPr lang="it-IT" sz="700" dirty="0"/>
              <a:t>-15</a:t>
            </a:r>
            <a:br>
              <a:rPr lang="it-IT" sz="700" dirty="0"/>
            </a:br>
            <a:r>
              <a:rPr lang="it-IT" sz="700" dirty="0"/>
              <a:t>-20</a:t>
            </a:r>
            <a:br>
              <a:rPr lang="it-IT" sz="700" dirty="0"/>
            </a:br>
            <a:r>
              <a:rPr lang="it-IT" sz="700" dirty="0"/>
              <a:t>-25</a:t>
            </a:r>
            <a:br>
              <a:rPr lang="it-IT" sz="700" dirty="0"/>
            </a:br>
            <a:r>
              <a:rPr lang="it-IT" sz="700" dirty="0"/>
              <a:t>-30</a:t>
            </a:r>
            <a:br>
              <a:rPr lang="it-IT" sz="700" dirty="0"/>
            </a:br>
            <a:r>
              <a:rPr lang="it-IT" sz="700" dirty="0"/>
              <a:t>-35</a:t>
            </a:r>
            <a:br>
              <a:rPr lang="it-IT" sz="700" dirty="0"/>
            </a:br>
            <a:r>
              <a:rPr lang="it-IT" sz="700" dirty="0"/>
              <a:t>-40</a:t>
            </a:r>
            <a:br>
              <a:rPr lang="it-IT" sz="700" dirty="0"/>
            </a:br>
            <a:endParaRPr lang="it-IT" sz="7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BAF46D-2227-4396-BA80-D312B2D6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23" y="175991"/>
            <a:ext cx="7886700" cy="994172"/>
          </a:xfrm>
        </p:spPr>
        <p:txBody>
          <a:bodyPr/>
          <a:lstStyle/>
          <a:p>
            <a:r>
              <a:rPr lang="it-IT" sz="3200" b="1" dirty="0" err="1"/>
              <a:t>Simulation</a:t>
            </a:r>
            <a:r>
              <a:rPr lang="it-IT" sz="3200" b="1" dirty="0"/>
              <a:t> </a:t>
            </a:r>
            <a:r>
              <a:rPr lang="it-IT" sz="3200" b="1" dirty="0" err="1"/>
              <a:t>Results</a:t>
            </a:r>
            <a:endParaRPr lang="it-IT" sz="3200" b="1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F4A70D3-F2BB-49E4-985D-8BD931A761F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 b="5256"/>
          <a:stretch/>
        </p:blipFill>
        <p:spPr>
          <a:xfrm>
            <a:off x="3737704" y="1600202"/>
            <a:ext cx="2269799" cy="18954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A70439-1B78-46D5-8010-3A3A1CBC3BE8}"/>
              </a:ext>
            </a:extLst>
          </p:cNvPr>
          <p:cNvSpPr txBox="1"/>
          <p:nvPr/>
        </p:nvSpPr>
        <p:spPr>
          <a:xfrm>
            <a:off x="3970563" y="3678383"/>
            <a:ext cx="21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ID vs VG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923EAC-E205-4473-98B0-8ACBD44D6B2D}"/>
              </a:ext>
            </a:extLst>
          </p:cNvPr>
          <p:cNvSpPr txBox="1"/>
          <p:nvPr/>
        </p:nvSpPr>
        <p:spPr>
          <a:xfrm>
            <a:off x="1091065" y="6267109"/>
            <a:ext cx="24033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ID vs Channel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F67608-CE94-439B-BE13-279592F06B33}"/>
              </a:ext>
            </a:extLst>
          </p:cNvPr>
          <p:cNvSpPr txBox="1"/>
          <p:nvPr/>
        </p:nvSpPr>
        <p:spPr>
          <a:xfrm>
            <a:off x="4711257" y="6255947"/>
            <a:ext cx="28752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ID vs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Insulator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thickness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[nm]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BF251F6-BD15-45FF-B099-FD8513EE5EF4}"/>
              </a:ext>
            </a:extLst>
          </p:cNvPr>
          <p:cNvGrpSpPr/>
          <p:nvPr/>
        </p:nvGrpSpPr>
        <p:grpSpPr>
          <a:xfrm>
            <a:off x="656241" y="1600203"/>
            <a:ext cx="3046288" cy="2312463"/>
            <a:chOff x="656241" y="1600200"/>
            <a:chExt cx="3046288" cy="231246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2C7BA570-311B-4B7F-B4CA-4D415652E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8" t="5418" b="3087"/>
            <a:stretch/>
          </p:blipFill>
          <p:spPr>
            <a:xfrm>
              <a:off x="706710" y="1600201"/>
              <a:ext cx="2564434" cy="186069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0F09A79-8A67-40AC-8CF0-535D84748EC4}"/>
                </a:ext>
              </a:extLst>
            </p:cNvPr>
            <p:cNvSpPr txBox="1"/>
            <p:nvPr/>
          </p:nvSpPr>
          <p:spPr>
            <a:xfrm>
              <a:off x="656241" y="3574109"/>
              <a:ext cx="3046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Electron </a:t>
              </a:r>
              <a:r>
                <a:rPr lang="it-IT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concentration</a:t>
              </a:r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(log10</a:t>
              </a:r>
              <a:r>
                <a:rPr lang="it-IT" sz="1600" i="1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6F4A475-2E7C-4A5E-82E7-E5B16C4C4949}"/>
                </a:ext>
              </a:extLst>
            </p:cNvPr>
            <p:cNvSpPr txBox="1"/>
            <p:nvPr/>
          </p:nvSpPr>
          <p:spPr>
            <a:xfrm>
              <a:off x="691109" y="1600200"/>
              <a:ext cx="21761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500" dirty="0"/>
                <a:t>Max: 8.71×10</a:t>
              </a:r>
              <a:r>
                <a:rPr lang="it-IT" sz="1500" baseline="30000" dirty="0"/>
                <a:t>19 </a:t>
              </a:r>
              <a:r>
                <a:rPr lang="it-IT" sz="1500" dirty="0"/>
                <a:t>cm</a:t>
              </a:r>
              <a:r>
                <a:rPr lang="it-IT" sz="1500" baseline="30000" dirty="0"/>
                <a:t>-3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EF4C526-F95B-428E-9E2C-3625E32122A1}"/>
                </a:ext>
              </a:extLst>
            </p:cNvPr>
            <p:cNvSpPr txBox="1"/>
            <p:nvPr/>
          </p:nvSpPr>
          <p:spPr>
            <a:xfrm>
              <a:off x="769685" y="2980654"/>
              <a:ext cx="211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Vd</a:t>
              </a:r>
              <a:r>
                <a:rPr lang="it-IT" dirty="0"/>
                <a:t> = 5 V, </a:t>
              </a:r>
              <a:r>
                <a:rPr lang="it-IT" dirty="0" err="1"/>
                <a:t>Vg</a:t>
              </a:r>
              <a:r>
                <a:rPr lang="it-IT" dirty="0"/>
                <a:t> = 5 V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5B0223-D374-447D-9281-FA257039BD61}"/>
              </a:ext>
            </a:extLst>
          </p:cNvPr>
          <p:cNvSpPr txBox="1"/>
          <p:nvPr/>
        </p:nvSpPr>
        <p:spPr>
          <a:xfrm>
            <a:off x="3863913" y="1581222"/>
            <a:ext cx="240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alibi"/>
              </a:rPr>
              <a:t>Insulator</a:t>
            </a:r>
            <a:r>
              <a:rPr lang="it-IT" sz="1200" dirty="0">
                <a:latin typeface="Calibi"/>
              </a:rPr>
              <a:t> </a:t>
            </a:r>
            <a:r>
              <a:rPr lang="it-IT" sz="1200" dirty="0" err="1">
                <a:latin typeface="Calibi"/>
              </a:rPr>
              <a:t>thickness</a:t>
            </a:r>
            <a:r>
              <a:rPr lang="it-IT" sz="1200" dirty="0">
                <a:latin typeface="Calibi"/>
              </a:rPr>
              <a:t> = 10 nm</a:t>
            </a:r>
            <a:br>
              <a:rPr lang="it-IT" sz="1200" dirty="0">
                <a:latin typeface="Calibi"/>
              </a:rPr>
            </a:br>
            <a:r>
              <a:rPr lang="it-IT" sz="1200" dirty="0">
                <a:latin typeface="Calibi"/>
              </a:rPr>
              <a:t>Gate </a:t>
            </a:r>
            <a:r>
              <a:rPr lang="it-IT" sz="1200" dirty="0" err="1">
                <a:latin typeface="Calibi"/>
              </a:rPr>
              <a:t>length</a:t>
            </a:r>
            <a:r>
              <a:rPr lang="it-IT" sz="1200" dirty="0">
                <a:latin typeface="Calibi"/>
              </a:rPr>
              <a:t> = 50 nm</a:t>
            </a:r>
            <a:br>
              <a:rPr lang="it-IT" sz="1200" dirty="0">
                <a:latin typeface="Calibi"/>
              </a:rPr>
            </a:br>
            <a:r>
              <a:rPr lang="it-IT" sz="1200" dirty="0">
                <a:latin typeface="Calibi"/>
              </a:rPr>
              <a:t>Drain Voltage = 5 V</a:t>
            </a:r>
            <a:endParaRPr lang="it-IT" sz="1200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BFA5516-BC13-4EE7-AB8F-050358A84E9E}"/>
              </a:ext>
            </a:extLst>
          </p:cNvPr>
          <p:cNvGrpSpPr/>
          <p:nvPr/>
        </p:nvGrpSpPr>
        <p:grpSpPr>
          <a:xfrm>
            <a:off x="6384346" y="923457"/>
            <a:ext cx="2428227" cy="3170982"/>
            <a:chOff x="6384346" y="923455"/>
            <a:chExt cx="2428226" cy="317098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C43DEFF-2F0B-4C61-BA87-E18596372F12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8" b="5202"/>
            <a:stretch/>
          </p:blipFill>
          <p:spPr>
            <a:xfrm>
              <a:off x="6453188" y="1159069"/>
              <a:ext cx="2144565" cy="241504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8782E78-27AE-4189-8EC4-A1F9AEFC2D7E}"/>
                </a:ext>
              </a:extLst>
            </p:cNvPr>
            <p:cNvSpPr txBox="1"/>
            <p:nvPr/>
          </p:nvSpPr>
          <p:spPr>
            <a:xfrm>
              <a:off x="6640782" y="3755882"/>
              <a:ext cx="2171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ID vs VD (VG)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2054E95C-0E40-4627-B1DF-E50A31BA397B}"/>
                </a:ext>
              </a:extLst>
            </p:cNvPr>
            <p:cNvSpPr/>
            <p:nvPr/>
          </p:nvSpPr>
          <p:spPr bwMode="auto">
            <a:xfrm>
              <a:off x="6640782" y="1062016"/>
              <a:ext cx="1398318" cy="23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it-IT" b="1">
                <a:solidFill>
                  <a:srgbClr val="3366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DF7932C-7C3C-49F0-B321-327177ACBA86}"/>
                </a:ext>
              </a:extLst>
            </p:cNvPr>
            <p:cNvSpPr txBox="1"/>
            <p:nvPr/>
          </p:nvSpPr>
          <p:spPr>
            <a:xfrm>
              <a:off x="6384346" y="923455"/>
              <a:ext cx="2096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latin typeface="Calibi"/>
                </a:rPr>
                <a:t>Insulator</a:t>
              </a:r>
              <a:r>
                <a:rPr lang="it-IT" sz="1200" dirty="0">
                  <a:latin typeface="Calibi"/>
                </a:rPr>
                <a:t> </a:t>
              </a:r>
              <a:r>
                <a:rPr lang="it-IT" sz="1200" dirty="0" err="1">
                  <a:latin typeface="Calibi"/>
                </a:rPr>
                <a:t>thickness</a:t>
              </a:r>
              <a:r>
                <a:rPr lang="it-IT" sz="1200" dirty="0">
                  <a:latin typeface="Calibi"/>
                </a:rPr>
                <a:t> = 10 nm</a:t>
              </a:r>
              <a:br>
                <a:rPr lang="it-IT" sz="1200" dirty="0">
                  <a:latin typeface="Calibi"/>
                </a:rPr>
              </a:br>
              <a:r>
                <a:rPr lang="it-IT" sz="1200" dirty="0">
                  <a:latin typeface="Calibi"/>
                </a:rPr>
                <a:t>Gate </a:t>
              </a:r>
              <a:r>
                <a:rPr lang="it-IT" sz="1200" dirty="0" err="1">
                  <a:latin typeface="Calibi"/>
                </a:rPr>
                <a:t>length</a:t>
              </a:r>
              <a:r>
                <a:rPr lang="it-IT" sz="1200" dirty="0">
                  <a:latin typeface="Calibi"/>
                </a:rPr>
                <a:t> = 50 nm</a:t>
              </a:r>
              <a:endParaRPr lang="it-IT" sz="1200" dirty="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6ADCC76-156E-410F-8292-F85D3BFEA950}"/>
              </a:ext>
            </a:extLst>
          </p:cNvPr>
          <p:cNvGrpSpPr/>
          <p:nvPr/>
        </p:nvGrpSpPr>
        <p:grpSpPr>
          <a:xfrm>
            <a:off x="3779342" y="4094439"/>
            <a:ext cx="3425721" cy="2049189"/>
            <a:chOff x="3779339" y="4094436"/>
            <a:chExt cx="3425721" cy="204918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F58FA58-1219-4174-8ABA-17C9750F8894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6"/>
            <a:stretch/>
          </p:blipFill>
          <p:spPr>
            <a:xfrm>
              <a:off x="4635171" y="4270215"/>
              <a:ext cx="2269089" cy="1873410"/>
            </a:xfrm>
            <a:prstGeom prst="rect">
              <a:avLst/>
            </a:prstGeom>
          </p:spPr>
        </p:pic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176FFB5C-0DE5-43E3-A5B8-40DDF20B9F51}"/>
                </a:ext>
              </a:extLst>
            </p:cNvPr>
            <p:cNvSpPr/>
            <p:nvPr/>
          </p:nvSpPr>
          <p:spPr bwMode="auto">
            <a:xfrm>
              <a:off x="4572000" y="4371435"/>
              <a:ext cx="219075" cy="138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it-IT" b="1">
                <a:solidFill>
                  <a:srgbClr val="3366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9E133DC-3A08-435F-925C-04270F26E4CF}"/>
                </a:ext>
              </a:extLst>
            </p:cNvPr>
            <p:cNvSpPr txBox="1"/>
            <p:nvPr/>
          </p:nvSpPr>
          <p:spPr>
            <a:xfrm>
              <a:off x="3779339" y="4156811"/>
              <a:ext cx="834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x 10</a:t>
              </a:r>
              <a:r>
                <a:rPr lang="it-IT" sz="140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-5 </a:t>
              </a:r>
              <a:r>
                <a:rPr lang="it-IT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[A]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BF9C96D-8D06-4B95-9037-88672B912B0F}"/>
                </a:ext>
              </a:extLst>
            </p:cNvPr>
            <p:cNvSpPr txBox="1"/>
            <p:nvPr/>
          </p:nvSpPr>
          <p:spPr>
            <a:xfrm>
              <a:off x="4508830" y="4094436"/>
              <a:ext cx="2696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alibi"/>
                </a:rPr>
                <a:t>Drain </a:t>
              </a:r>
              <a:r>
                <a:rPr lang="it-IT" sz="1200" dirty="0" err="1">
                  <a:latin typeface="Calibi"/>
                </a:rPr>
                <a:t>current</a:t>
              </a:r>
              <a:r>
                <a:rPr lang="it-IT" sz="1200" dirty="0">
                  <a:latin typeface="Calibi"/>
                </a:rPr>
                <a:t> = 5 V, Gate </a:t>
              </a:r>
              <a:r>
                <a:rPr lang="it-IT" sz="1200" dirty="0" err="1">
                  <a:latin typeface="Calibi"/>
                </a:rPr>
                <a:t>length</a:t>
              </a:r>
              <a:r>
                <a:rPr lang="it-IT" sz="1200" dirty="0">
                  <a:latin typeface="Calibi"/>
                </a:rPr>
                <a:t> = 50 nm</a:t>
              </a:r>
              <a:endParaRPr lang="it-IT" sz="12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F43249D-8792-480C-9E9D-091CBBC4E391}"/>
              </a:ext>
            </a:extLst>
          </p:cNvPr>
          <p:cNvGrpSpPr/>
          <p:nvPr/>
        </p:nvGrpSpPr>
        <p:grpSpPr>
          <a:xfrm>
            <a:off x="1016256" y="4002925"/>
            <a:ext cx="2217717" cy="2092677"/>
            <a:chOff x="1016253" y="4002922"/>
            <a:chExt cx="2217717" cy="209267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F2EC5609-61CE-4A19-8C94-43E5097E4108}"/>
                </a:ext>
              </a:extLst>
            </p:cNvPr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8" b="5393"/>
            <a:stretch/>
          </p:blipFill>
          <p:spPr>
            <a:xfrm>
              <a:off x="1091064" y="4172357"/>
              <a:ext cx="2142906" cy="192324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B7E8CF5-0599-4BFE-9058-03EC9F507AF9}"/>
                </a:ext>
              </a:extLst>
            </p:cNvPr>
            <p:cNvSpPr txBox="1"/>
            <p:nvPr/>
          </p:nvSpPr>
          <p:spPr>
            <a:xfrm>
              <a:off x="1016253" y="4002922"/>
              <a:ext cx="20963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latin typeface="Calibi"/>
                </a:rPr>
                <a:t>Insulator</a:t>
              </a:r>
              <a:r>
                <a:rPr lang="it-IT" sz="1200" dirty="0">
                  <a:latin typeface="Calibi"/>
                </a:rPr>
                <a:t> </a:t>
              </a:r>
              <a:r>
                <a:rPr lang="it-IT" sz="1200" dirty="0" err="1">
                  <a:latin typeface="Calibi"/>
                </a:rPr>
                <a:t>thickness</a:t>
              </a:r>
              <a:r>
                <a:rPr lang="it-IT" sz="1200" dirty="0">
                  <a:latin typeface="Calibi"/>
                </a:rPr>
                <a:t> = 10 nm</a:t>
              </a:r>
              <a:endParaRPr lang="it-IT" sz="1200" dirty="0"/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94AEE4B-2C78-44A2-B537-B65D92D62AE3}"/>
              </a:ext>
            </a:extLst>
          </p:cNvPr>
          <p:cNvSpPr txBox="1"/>
          <p:nvPr/>
        </p:nvSpPr>
        <p:spPr>
          <a:xfrm>
            <a:off x="343894" y="1383868"/>
            <a:ext cx="7792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-9 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F2EB4FB-98EE-4F45-9D38-9929DDEEB36A}"/>
              </a:ext>
            </a:extLst>
          </p:cNvPr>
          <p:cNvSpPr txBox="1"/>
          <p:nvPr/>
        </p:nvSpPr>
        <p:spPr>
          <a:xfrm>
            <a:off x="3589704" y="1584734"/>
            <a:ext cx="338888" cy="195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1100" dirty="0"/>
              <a:t>11</a:t>
            </a:r>
            <a:br>
              <a:rPr lang="it-IT" sz="1100" dirty="0"/>
            </a:br>
            <a:r>
              <a:rPr lang="it-IT" sz="1100" dirty="0"/>
              <a:t>10</a:t>
            </a:r>
            <a:br>
              <a:rPr lang="it-IT" sz="1100" dirty="0"/>
            </a:br>
            <a:r>
              <a:rPr lang="it-IT" sz="1100" dirty="0"/>
              <a:t>9</a:t>
            </a:r>
            <a:br>
              <a:rPr lang="it-IT" sz="1100" dirty="0"/>
            </a:br>
            <a:r>
              <a:rPr lang="it-IT" sz="1100" dirty="0"/>
              <a:t>8</a:t>
            </a:r>
            <a:br>
              <a:rPr lang="it-IT" sz="1100" dirty="0"/>
            </a:br>
            <a:r>
              <a:rPr lang="it-IT" sz="1100" dirty="0"/>
              <a:t>7</a:t>
            </a:r>
            <a:br>
              <a:rPr lang="it-IT" sz="1100" dirty="0"/>
            </a:br>
            <a:r>
              <a:rPr lang="it-IT" sz="1100" dirty="0"/>
              <a:t>6</a:t>
            </a:r>
            <a:br>
              <a:rPr lang="it-IT" sz="1100" dirty="0"/>
            </a:br>
            <a:r>
              <a:rPr lang="it-IT" sz="1100" dirty="0"/>
              <a:t>5</a:t>
            </a:r>
            <a:br>
              <a:rPr lang="it-IT" sz="1100" dirty="0"/>
            </a:br>
            <a:r>
              <a:rPr lang="it-IT" sz="1100" dirty="0"/>
              <a:t>4</a:t>
            </a:r>
            <a:br>
              <a:rPr lang="it-IT" sz="1100" dirty="0"/>
            </a:br>
            <a:r>
              <a:rPr lang="it-IT" sz="1100" dirty="0"/>
              <a:t>3</a:t>
            </a:r>
            <a:br>
              <a:rPr lang="it-IT" sz="1100" dirty="0"/>
            </a:br>
            <a:r>
              <a:rPr lang="it-IT" sz="1100" dirty="0"/>
              <a:t>2</a:t>
            </a:r>
            <a:br>
              <a:rPr lang="it-IT" sz="1100" dirty="0"/>
            </a:br>
            <a:r>
              <a:rPr lang="it-IT" sz="1100" dirty="0"/>
              <a:t>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DB0E26E-1BFB-4471-BFAE-13A89CCEC023}"/>
              </a:ext>
            </a:extLst>
          </p:cNvPr>
          <p:cNvSpPr txBox="1"/>
          <p:nvPr/>
        </p:nvSpPr>
        <p:spPr>
          <a:xfrm>
            <a:off x="4381762" y="4440767"/>
            <a:ext cx="44365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7.0</a:t>
            </a:r>
            <a:br>
              <a:rPr lang="it-IT" sz="800" dirty="0"/>
            </a:br>
            <a:r>
              <a:rPr lang="it-IT" sz="800" dirty="0"/>
              <a:t>6.9</a:t>
            </a:r>
            <a:br>
              <a:rPr lang="it-IT" sz="800" dirty="0"/>
            </a:br>
            <a:r>
              <a:rPr lang="it-IT" sz="800" dirty="0"/>
              <a:t>6.8</a:t>
            </a:r>
            <a:br>
              <a:rPr lang="it-IT" sz="800" dirty="0"/>
            </a:br>
            <a:r>
              <a:rPr lang="it-IT" sz="800" dirty="0"/>
              <a:t>6.7</a:t>
            </a:r>
            <a:br>
              <a:rPr lang="it-IT" sz="800" dirty="0"/>
            </a:br>
            <a:r>
              <a:rPr lang="it-IT" sz="800" dirty="0"/>
              <a:t>6.6</a:t>
            </a:r>
            <a:br>
              <a:rPr lang="it-IT" sz="800" dirty="0"/>
            </a:br>
            <a:r>
              <a:rPr lang="it-IT" sz="800" dirty="0"/>
              <a:t>6.5</a:t>
            </a:r>
            <a:br>
              <a:rPr lang="it-IT" sz="800" dirty="0"/>
            </a:br>
            <a:r>
              <a:rPr lang="it-IT" sz="800" dirty="0"/>
              <a:t>6.4</a:t>
            </a:r>
            <a:br>
              <a:rPr lang="it-IT" sz="800" dirty="0"/>
            </a:br>
            <a:r>
              <a:rPr lang="it-IT" sz="800" dirty="0"/>
              <a:t>6.3</a:t>
            </a:r>
            <a:br>
              <a:rPr lang="it-IT" sz="800" dirty="0"/>
            </a:br>
            <a:r>
              <a:rPr lang="it-IT" sz="800" dirty="0"/>
              <a:t>6.2</a:t>
            </a:r>
            <a:br>
              <a:rPr lang="it-IT" sz="800" dirty="0"/>
            </a:br>
            <a:r>
              <a:rPr lang="it-IT" sz="800" dirty="0"/>
              <a:t>6.1</a:t>
            </a:r>
            <a:br>
              <a:rPr lang="it-IT" sz="800" dirty="0"/>
            </a:br>
            <a:r>
              <a:rPr lang="it-IT" sz="800" dirty="0"/>
              <a:t>6.0</a:t>
            </a:r>
            <a:br>
              <a:rPr lang="it-IT" sz="800" dirty="0"/>
            </a:br>
            <a:r>
              <a:rPr lang="it-IT" sz="800" dirty="0"/>
              <a:t>5.9</a:t>
            </a:r>
            <a:br>
              <a:rPr lang="it-IT" sz="800" dirty="0"/>
            </a:br>
            <a:r>
              <a:rPr lang="it-IT" sz="800" dirty="0"/>
              <a:t>5.8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D471A96-CBBD-4BC7-BE25-AD53AB3EBC5B}"/>
              </a:ext>
            </a:extLst>
          </p:cNvPr>
          <p:cNvSpPr txBox="1"/>
          <p:nvPr/>
        </p:nvSpPr>
        <p:spPr>
          <a:xfrm>
            <a:off x="653554" y="4227955"/>
            <a:ext cx="44365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6.6</a:t>
            </a:r>
            <a:br>
              <a:rPr lang="it-IT" sz="1200" dirty="0"/>
            </a:br>
            <a:r>
              <a:rPr lang="it-IT" sz="1200" dirty="0"/>
              <a:t>6.4</a:t>
            </a:r>
            <a:br>
              <a:rPr lang="it-IT" sz="1200" dirty="0"/>
            </a:br>
            <a:r>
              <a:rPr lang="it-IT" sz="1200" dirty="0"/>
              <a:t>6.2</a:t>
            </a:r>
            <a:br>
              <a:rPr lang="it-IT" sz="1200" dirty="0"/>
            </a:br>
            <a:r>
              <a:rPr lang="it-IT" sz="1200" dirty="0"/>
              <a:t>6.0</a:t>
            </a:r>
            <a:br>
              <a:rPr lang="it-IT" sz="1200" dirty="0"/>
            </a:br>
            <a:r>
              <a:rPr lang="it-IT" sz="1200" dirty="0"/>
              <a:t>5.8</a:t>
            </a:r>
            <a:br>
              <a:rPr lang="it-IT" sz="1200" dirty="0"/>
            </a:br>
            <a:r>
              <a:rPr lang="it-IT" sz="1200" dirty="0"/>
              <a:t>5.6</a:t>
            </a:r>
            <a:br>
              <a:rPr lang="it-IT" sz="1200" dirty="0"/>
            </a:br>
            <a:r>
              <a:rPr lang="it-IT" sz="1200" dirty="0"/>
              <a:t>5.4</a:t>
            </a:r>
            <a:br>
              <a:rPr lang="it-IT" sz="1200" dirty="0"/>
            </a:br>
            <a:r>
              <a:rPr lang="it-IT" sz="1200" dirty="0"/>
              <a:t>5.2</a:t>
            </a:r>
            <a:br>
              <a:rPr lang="it-IT" sz="1200" dirty="0"/>
            </a:br>
            <a:r>
              <a:rPr lang="it-IT" sz="1200" dirty="0"/>
              <a:t>5.0</a:t>
            </a:r>
            <a:br>
              <a:rPr lang="it-IT" sz="1200" dirty="0"/>
            </a:br>
            <a:r>
              <a:rPr lang="it-IT" sz="1200" dirty="0"/>
              <a:t>4.8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A25A2CA-06E9-480D-B19B-DEACE7FCE379}"/>
              </a:ext>
            </a:extLst>
          </p:cNvPr>
          <p:cNvSpPr txBox="1"/>
          <p:nvPr/>
        </p:nvSpPr>
        <p:spPr>
          <a:xfrm>
            <a:off x="273833" y="3987536"/>
            <a:ext cx="8345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-5 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[A]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D1B82C6-63B8-47CE-B9A2-47F6F504E1B7}"/>
              </a:ext>
            </a:extLst>
          </p:cNvPr>
          <p:cNvSpPr txBox="1"/>
          <p:nvPr/>
        </p:nvSpPr>
        <p:spPr>
          <a:xfrm>
            <a:off x="3229919" y="1274926"/>
            <a:ext cx="8345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-5 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[A]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533BC35-0D3B-4886-B4FD-F36EBAA8ED3B}"/>
              </a:ext>
            </a:extLst>
          </p:cNvPr>
          <p:cNvSpPr txBox="1"/>
          <p:nvPr/>
        </p:nvSpPr>
        <p:spPr>
          <a:xfrm>
            <a:off x="5595203" y="1079552"/>
            <a:ext cx="8345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-5 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[A]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AD6B529-7695-45A1-ADF1-9584F52731AF}"/>
              </a:ext>
            </a:extLst>
          </p:cNvPr>
          <p:cNvSpPr txBox="1"/>
          <p:nvPr/>
        </p:nvSpPr>
        <p:spPr>
          <a:xfrm>
            <a:off x="6398573" y="3557277"/>
            <a:ext cx="2298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0 0.5 1 1.5 2 2.5 3 3.5 4 4.5 5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C5200F-CC88-428B-8921-C1F4033F3BAA}"/>
              </a:ext>
            </a:extLst>
          </p:cNvPr>
          <p:cNvSpPr txBox="1"/>
          <p:nvPr/>
        </p:nvSpPr>
        <p:spPr>
          <a:xfrm>
            <a:off x="1019561" y="6050548"/>
            <a:ext cx="2403316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1" dirty="0"/>
              <a:t>5        10       15       20       25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505876C-484D-474B-B89B-FD6F18A52B72}"/>
              </a:ext>
            </a:extLst>
          </p:cNvPr>
          <p:cNvSpPr txBox="1"/>
          <p:nvPr/>
        </p:nvSpPr>
        <p:spPr>
          <a:xfrm>
            <a:off x="4754626" y="6077901"/>
            <a:ext cx="2403316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1" dirty="0"/>
              <a:t>5       10       15       20       25      30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7C24489-136C-4668-AC8F-46578EBA094D}"/>
              </a:ext>
            </a:extLst>
          </p:cNvPr>
          <p:cNvSpPr txBox="1"/>
          <p:nvPr/>
        </p:nvSpPr>
        <p:spPr>
          <a:xfrm>
            <a:off x="7023715" y="6061302"/>
            <a:ext cx="926759" cy="2540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05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-9 </a:t>
            </a:r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[m]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8241F9B-E988-479E-849B-92C031318AA8}"/>
              </a:ext>
            </a:extLst>
          </p:cNvPr>
          <p:cNvSpPr txBox="1"/>
          <p:nvPr/>
        </p:nvSpPr>
        <p:spPr>
          <a:xfrm>
            <a:off x="2688020" y="3410123"/>
            <a:ext cx="92675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x 10</a:t>
            </a:r>
            <a:r>
              <a:rPr lang="it-IT" sz="105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-8 </a:t>
            </a:r>
            <a:r>
              <a:rPr lang="it-IT" sz="1051" dirty="0">
                <a:latin typeface="Calibri" panose="020F0502020204030204" pitchFamily="34" charset="0"/>
                <a:cs typeface="Calibri" panose="020F0502020204030204" pitchFamily="34" charset="0"/>
              </a:rPr>
              <a:t>[m]</a:t>
            </a:r>
          </a:p>
        </p:txBody>
      </p:sp>
    </p:spTree>
    <p:extLst>
      <p:ext uri="{BB962C8B-B14F-4D97-AF65-F5344CB8AC3E}">
        <p14:creationId xmlns:p14="http://schemas.microsoft.com/office/powerpoint/2010/main" val="669484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425</Words>
  <Application>Microsoft Office PowerPoint</Application>
  <PresentationFormat>Presentazione su schermo (4:3)</PresentationFormat>
  <Paragraphs>60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Calibi</vt:lpstr>
      <vt:lpstr>Calibri</vt:lpstr>
      <vt:lpstr>Calibri Light</vt:lpstr>
      <vt:lpstr>Cambria Math</vt:lpstr>
      <vt:lpstr>Segoe UI</vt:lpstr>
      <vt:lpstr>Symbol</vt:lpstr>
      <vt:lpstr>Tw Cen MT</vt:lpstr>
      <vt:lpstr>Tema di Office</vt:lpstr>
      <vt:lpstr>Presentazione standard di PowerPoint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PELAGALLI NICOLA</dc:creator>
  <cp:lastModifiedBy>PELAGALLI NICOLA</cp:lastModifiedBy>
  <cp:revision>1</cp:revision>
  <dcterms:created xsi:type="dcterms:W3CDTF">2020-05-07T15:16:41Z</dcterms:created>
  <dcterms:modified xsi:type="dcterms:W3CDTF">2020-05-07T15:21:25Z</dcterms:modified>
</cp:coreProperties>
</file>