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4" r:id="rId4"/>
    <p:sldId id="267" r:id="rId5"/>
    <p:sldId id="268" r:id="rId6"/>
    <p:sldId id="263" r:id="rId7"/>
    <p:sldId id="258" r:id="rId8"/>
    <p:sldId id="271" r:id="rId9"/>
    <p:sldId id="259" r:id="rId10"/>
    <p:sldId id="266" r:id="rId11"/>
    <p:sldId id="260" r:id="rId12"/>
    <p:sldId id="261" r:id="rId13"/>
    <p:sldId id="25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08/06/2020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CC0F8D-F046-4EB8-82C3-04F8F171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47" y="4152903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dirty="0">
                    <a:latin typeface="+mn-lt"/>
                  </a:rPr>
                  <a:t>T</a:t>
                </a:r>
                <a:r>
                  <a:rPr lang="en-US" sz="2800" dirty="0" err="1">
                    <a:latin typeface="+mn-lt"/>
                  </a:rPr>
                  <a:t>ransfer</a:t>
                </a:r>
                <a:r>
                  <a:rPr lang="en-US" sz="2800" dirty="0">
                    <a:latin typeface="+mn-lt"/>
                  </a:rPr>
                  <a:t>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. </a:t>
                </a:r>
                <a:r>
                  <a:rPr lang="en-US" sz="2800" dirty="0" err="1">
                    <a:latin typeface="+mn-lt"/>
                  </a:rPr>
                  <a:t>Backgate</a:t>
                </a:r>
                <a:r>
                  <a:rPr lang="en-US" sz="2800" dirty="0">
                    <a:latin typeface="+mn-lt"/>
                  </a:rPr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is applied to the substrate and the top gate is disconnected.</a:t>
                </a:r>
                <a:endParaRPr lang="it-IT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blipFill>
                <a:blip r:embed="rId3"/>
                <a:stretch>
                  <a:fillRect t="-10738" b="-16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29CDAF33-2791-40D1-816B-44293B436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738" y="1429677"/>
            <a:ext cx="7240523" cy="54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/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recorded for a bias voltage ranging from 10 mV to 500 mV.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blipFill>
                <a:blip r:embed="rId3"/>
                <a:stretch>
                  <a:fillRect t="-6173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4167371-F866-4CEC-8D4B-B90A8F366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89" y="1242324"/>
            <a:ext cx="7490422" cy="56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/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=–10, –5, 0, 5 and 10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blipFill>
                <a:blip r:embed="rId3"/>
                <a:stretch>
                  <a:fillRect t="-5952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EA25D0C-9E0C-4D18-94D2-A5A0AA744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9" y="1200638"/>
            <a:ext cx="11309362" cy="56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curves recorded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blipFill>
                <a:blip r:embed="rId3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9F6550E0-E5C6-45EE-8A4B-E42D994B3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93" y="867323"/>
            <a:ext cx="7990614" cy="59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557773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5058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25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557773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462857" r="-1075" b="-22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557547" r="-1075" b="-12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34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3.5 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6.8 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500000" r="-860" b="-6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610000" r="-860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810000" r="-86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910000" r="-86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1110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0C35E3-FCDC-409B-B037-48B1D5B2146D}"/>
              </a:ext>
            </a:extLst>
          </p:cNvPr>
          <p:cNvSpPr txBox="1"/>
          <p:nvPr/>
        </p:nvSpPr>
        <p:spPr>
          <a:xfrm>
            <a:off x="-1" y="0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S. L. </a:t>
            </a:r>
            <a:r>
              <a:rPr lang="it-IT" sz="2800" dirty="0" err="1"/>
              <a:t>Howell</a:t>
            </a:r>
            <a:r>
              <a:rPr lang="it-IT" sz="2800" dirty="0"/>
              <a:t>, D. </a:t>
            </a:r>
            <a:r>
              <a:rPr lang="it-IT" sz="2800" dirty="0" err="1"/>
              <a:t>Jariwala</a:t>
            </a:r>
            <a:r>
              <a:rPr lang="it-IT" sz="2800" dirty="0"/>
              <a:t>, C. </a:t>
            </a:r>
            <a:r>
              <a:rPr lang="it-IT" sz="2800" dirty="0" err="1"/>
              <a:t>Wu</a:t>
            </a:r>
            <a:r>
              <a:rPr lang="it-IT" sz="2800" dirty="0"/>
              <a:t>, K. Chen, V. K. </a:t>
            </a:r>
            <a:r>
              <a:rPr lang="it-IT" sz="2800" dirty="0" err="1"/>
              <a:t>Sangwan</a:t>
            </a:r>
            <a:r>
              <a:rPr lang="it-IT" sz="2800" dirty="0"/>
              <a:t>, J. Kang, T. J. </a:t>
            </a:r>
            <a:r>
              <a:rPr lang="it-IT" sz="2800" dirty="0" err="1"/>
              <a:t>Marks</a:t>
            </a:r>
            <a:r>
              <a:rPr lang="it-IT" sz="2800" dirty="0"/>
              <a:t>, M. C. </a:t>
            </a:r>
            <a:r>
              <a:rPr lang="it-IT" sz="2800" dirty="0" err="1"/>
              <a:t>Hersam</a:t>
            </a:r>
            <a:r>
              <a:rPr lang="it-IT" sz="2800" dirty="0"/>
              <a:t> and L. J. </a:t>
            </a:r>
            <a:r>
              <a:rPr lang="it-IT" sz="2800" dirty="0" err="1"/>
              <a:t>Lauhon</a:t>
            </a:r>
            <a:r>
              <a:rPr lang="it-IT" sz="2800" dirty="0"/>
              <a:t>, </a:t>
            </a:r>
            <a:r>
              <a:rPr lang="en-US" sz="2800" b="1" i="1" dirty="0"/>
              <a:t>“Investigation of Band-Offsets at Monolayer-Multilayer MoS2 Junctions by Scanning </a:t>
            </a:r>
            <a:r>
              <a:rPr lang="en-US" sz="2800" b="1" i="1"/>
              <a:t>Photocurrent”</a:t>
            </a:r>
            <a:r>
              <a:rPr lang="en-US" sz="2800" dirty="0"/>
              <a:t>,</a:t>
            </a:r>
            <a:r>
              <a:rPr lang="en-US" sz="2800" b="1" i="1"/>
              <a:t> </a:t>
            </a:r>
            <a:r>
              <a:rPr lang="en-US" sz="2800" dirty="0"/>
              <a:t>Northwestern University, Evanston, USA, April 2015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190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/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 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E429D603-ABC4-40D6-BC6F-2C97ED633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21" y="766604"/>
            <a:ext cx="8124957" cy="60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/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0.05 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&#10;&#10;Descrizione generata automaticamente">
            <a:extLst>
              <a:ext uri="{FF2B5EF4-FFF2-40B4-BE49-F238E27FC236}">
                <a16:creationId xmlns:a16="http://schemas.microsoft.com/office/drawing/2014/main" id="{B827CCEA-E273-4735-9458-3F0862557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32" y="845191"/>
            <a:ext cx="8020135" cy="601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appa, tavolo, gruppo&#10;&#10;Descrizione generata automaticamente">
            <a:extLst>
              <a:ext uri="{FF2B5EF4-FFF2-40B4-BE49-F238E27FC236}">
                <a16:creationId xmlns:a16="http://schemas.microsoft.com/office/drawing/2014/main" id="{B4702970-721A-47B1-A720-046DAEB2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451"/>
            <a:ext cx="12192000" cy="609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/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 layer thick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4L thick FET</a:t>
                </a:r>
                <a:endParaRPr lang="it-IT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D83F5E8-A6A6-40D2-BAE0-09205C85D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4" y="832313"/>
            <a:ext cx="8037312" cy="60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2457059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47342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056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217 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1.7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2457059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344340" r="-860" b="-383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1.7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365807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365807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283333" r="-860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383333" r="-860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985000" r="-86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5E51B5-772F-483E-A014-C73AFD16BEE7}"/>
              </a:ext>
            </a:extLst>
          </p:cNvPr>
          <p:cNvSpPr txBox="1"/>
          <p:nvPr/>
        </p:nvSpPr>
        <p:spPr>
          <a:xfrm>
            <a:off x="0" y="203853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B. </a:t>
            </a:r>
            <a:r>
              <a:rPr lang="it-IT" sz="2800" dirty="0" err="1"/>
              <a:t>Radisavljevic</a:t>
            </a:r>
            <a:r>
              <a:rPr lang="it-IT" sz="2800" dirty="0"/>
              <a:t>, A. </a:t>
            </a:r>
            <a:r>
              <a:rPr lang="it-IT" sz="2800" dirty="0" err="1"/>
              <a:t>Radenovic</a:t>
            </a:r>
            <a:r>
              <a:rPr lang="it-IT" sz="2800" dirty="0"/>
              <a:t>, J. Brivio, V. Giacometti and A. </a:t>
            </a:r>
            <a:r>
              <a:rPr lang="it-IT" sz="2800" dirty="0" err="1"/>
              <a:t>Kis</a:t>
            </a:r>
            <a:r>
              <a:rPr lang="it-IT" sz="2800" dirty="0"/>
              <a:t>, </a:t>
            </a:r>
            <a:r>
              <a:rPr lang="en-US" sz="2800" b="1" dirty="0"/>
              <a:t>“</a:t>
            </a:r>
            <a:r>
              <a:rPr lang="it-IT" sz="2800" b="1" i="1" dirty="0"/>
              <a:t>Single-</a:t>
            </a:r>
            <a:r>
              <a:rPr lang="it-IT" sz="2800" b="1" i="1" dirty="0" err="1"/>
              <a:t>layer</a:t>
            </a:r>
            <a:r>
              <a:rPr lang="it-IT" sz="2800" b="1" i="1" dirty="0"/>
              <a:t> MoS2 </a:t>
            </a:r>
            <a:r>
              <a:rPr lang="it-IT" sz="2800" b="1" i="1" dirty="0" err="1"/>
              <a:t>transistors</a:t>
            </a:r>
            <a:r>
              <a:rPr lang="en-US" sz="2800" b="1" i="1" dirty="0"/>
              <a:t>”</a:t>
            </a:r>
            <a:r>
              <a:rPr lang="en-US" sz="2800" i="1" dirty="0"/>
              <a:t>, </a:t>
            </a:r>
            <a:r>
              <a:rPr lang="fr-FR" sz="2800" dirty="0"/>
              <a:t>École Polytechnique Fédérale de Lausanne, </a:t>
            </a:r>
            <a:r>
              <a:rPr lang="fr-FR" sz="2800" dirty="0" err="1"/>
              <a:t>January</a:t>
            </a:r>
            <a:r>
              <a:rPr lang="it-IT" sz="2800" dirty="0"/>
              <a:t> 2011</a:t>
            </a:r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14658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/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/>
                  <a:t>Backgate</a:t>
                </a:r>
                <a:r>
                  <a:rPr lang="en-US" sz="2800" dirty="0"/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is applied to the substrate and the top gate is disconnected.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 curve acquired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values of 1 and 5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blipFill>
                <a:blip r:embed="rId2"/>
                <a:stretch>
                  <a:fillRect t="-5952" r="-550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&#10;&#10;Descrizione generata automaticamente">
            <a:extLst>
              <a:ext uri="{FF2B5EF4-FFF2-40B4-BE49-F238E27FC236}">
                <a16:creationId xmlns:a16="http://schemas.microsoft.com/office/drawing/2014/main" id="{24ED2543-5540-44DE-865F-92DD2854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72" y="1150536"/>
            <a:ext cx="7612853" cy="570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487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MoS2 FET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MoS2 con HfO2</vt:lpstr>
      <vt:lpstr>Presentazione standard di PowerPoint</vt:lpstr>
      <vt:lpstr>Presentazione standard di PowerPoint</vt:lpstr>
      <vt:lpstr>Transfer characteristic for the FET with 10 mV applied bias voltage V_ds. Backgate voltage V_bg is applied to the substrate and the top gate is disconnected.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ORLANDINI MATTEO</cp:lastModifiedBy>
  <cp:revision>173</cp:revision>
  <dcterms:created xsi:type="dcterms:W3CDTF">2020-05-20T09:51:35Z</dcterms:created>
  <dcterms:modified xsi:type="dcterms:W3CDTF">2020-06-08T08:03:36Z</dcterms:modified>
</cp:coreProperties>
</file>