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4" r:id="rId4"/>
    <p:sldId id="267" r:id="rId5"/>
    <p:sldId id="268" r:id="rId6"/>
    <p:sldId id="263" r:id="rId7"/>
    <p:sldId id="258" r:id="rId8"/>
    <p:sldId id="271" r:id="rId9"/>
    <p:sldId id="259" r:id="rId10"/>
    <p:sldId id="266" r:id="rId11"/>
    <p:sldId id="260" r:id="rId12"/>
    <p:sldId id="261" r:id="rId13"/>
    <p:sldId id="25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FET</a:t>
            </a: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C5087199-8C73-43D5-A782-A7A6D442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41" y="2506662"/>
            <a:ext cx="3212968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3CC0F8D-F046-4EB8-82C3-04F8F171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47" y="4152903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dirty="0">
                    <a:latin typeface="+mn-lt"/>
                  </a:rPr>
                  <a:t>T</a:t>
                </a:r>
                <a:r>
                  <a:rPr lang="en-US" sz="2800" dirty="0" err="1">
                    <a:latin typeface="+mn-lt"/>
                  </a:rPr>
                  <a:t>ransfer</a:t>
                </a:r>
                <a:r>
                  <a:rPr lang="en-US" sz="2800" dirty="0">
                    <a:latin typeface="+mn-lt"/>
                  </a:rPr>
                  <a:t>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. </a:t>
                </a:r>
                <a:r>
                  <a:rPr lang="en-US" sz="2800" dirty="0" err="1">
                    <a:latin typeface="+mn-lt"/>
                  </a:rPr>
                  <a:t>Backgate</a:t>
                </a:r>
                <a:r>
                  <a:rPr lang="en-US" sz="2800" dirty="0">
                    <a:latin typeface="+mn-lt"/>
                  </a:rPr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is applied to the substrate and the top gate is disconnected.</a:t>
                </a:r>
                <a:endParaRPr lang="it-IT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blipFill>
                <a:blip r:embed="rId3"/>
                <a:stretch>
                  <a:fillRect t="-10738" b="-16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 descr="Immagine che contiene mappa&#10;&#10;Descrizione generata automaticamente">
            <a:extLst>
              <a:ext uri="{FF2B5EF4-FFF2-40B4-BE49-F238E27FC236}">
                <a16:creationId xmlns:a16="http://schemas.microsoft.com/office/drawing/2014/main" id="{20422647-B551-4DCE-A5EB-36A30990C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11" y="1521102"/>
            <a:ext cx="7118577" cy="53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/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recorded for a bias voltage ranging from 10 mV to 500 mV.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blipFill>
                <a:blip r:embed="rId3"/>
                <a:stretch>
                  <a:fillRect t="-6173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4673F32C-0C28-4D3A-9711-E39E657E6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60" y="1318003"/>
            <a:ext cx="7389479" cy="553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/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=–10, –5, 0, 5 and 10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blipFill>
                <a:blip r:embed="rId3"/>
                <a:stretch>
                  <a:fillRect t="-5952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2E4B805-A4A7-42CA-A1D7-9F39ECD89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87" y="1200638"/>
            <a:ext cx="7546025" cy="56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curves recorded for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blipFill>
                <a:blip r:embed="rId3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2F34B8C-90E5-45AE-803F-DA8DEC4B3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93" y="867323"/>
            <a:ext cx="7990614" cy="59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1796899"/>
                  </p:ext>
                </p:extLst>
              </p:nvPr>
            </p:nvGraphicFramePr>
            <p:xfrm>
              <a:off x="431798" y="1815882"/>
              <a:ext cx="5664200" cy="4955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5058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152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152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7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1796899"/>
                  </p:ext>
                </p:extLst>
              </p:nvPr>
            </p:nvGraphicFramePr>
            <p:xfrm>
              <a:off x="431798" y="1815882"/>
              <a:ext cx="5664200" cy="4955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215" t="-462857" r="-1075" b="-22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215" t="-557547" r="-1075" b="-12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7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387242"/>
                  </p:ext>
                </p:extLst>
              </p:nvPr>
            </p:nvGraphicFramePr>
            <p:xfrm>
              <a:off x="6311898" y="1815882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34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3.5 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6.8 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387242"/>
                  </p:ext>
                </p:extLst>
              </p:nvPr>
            </p:nvGraphicFramePr>
            <p:xfrm>
              <a:off x="6311898" y="1815882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500000" r="-860" b="-6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610000" r="-860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810000" r="-86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910000" r="-86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1110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0C35E3-FCDC-409B-B037-48B1D5B2146D}"/>
              </a:ext>
            </a:extLst>
          </p:cNvPr>
          <p:cNvSpPr txBox="1"/>
          <p:nvPr/>
        </p:nvSpPr>
        <p:spPr>
          <a:xfrm>
            <a:off x="-1" y="0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Source: Sarah L. </a:t>
            </a:r>
            <a:r>
              <a:rPr lang="it-IT" sz="2800" dirty="0" err="1"/>
              <a:t>Howell</a:t>
            </a:r>
            <a:r>
              <a:rPr lang="it-IT" sz="2800" dirty="0"/>
              <a:t>, Deep </a:t>
            </a:r>
            <a:r>
              <a:rPr lang="it-IT" sz="2800" dirty="0" err="1"/>
              <a:t>Jariwala</a:t>
            </a:r>
            <a:r>
              <a:rPr lang="it-IT" sz="2800" dirty="0"/>
              <a:t>, Chung-Chiang </a:t>
            </a:r>
            <a:r>
              <a:rPr lang="it-IT" sz="2800" dirty="0" err="1"/>
              <a:t>Wu</a:t>
            </a:r>
            <a:r>
              <a:rPr lang="it-IT" sz="2800" dirty="0"/>
              <a:t>, </a:t>
            </a:r>
            <a:r>
              <a:rPr lang="it-IT" sz="2800" dirty="0" err="1"/>
              <a:t>Kan-Sheng</a:t>
            </a:r>
            <a:r>
              <a:rPr lang="it-IT" sz="2800" dirty="0"/>
              <a:t> Chen, </a:t>
            </a:r>
            <a:r>
              <a:rPr lang="it-IT" sz="2800" dirty="0" err="1"/>
              <a:t>Vinod</a:t>
            </a:r>
            <a:r>
              <a:rPr lang="it-IT" sz="2800" dirty="0"/>
              <a:t> K. </a:t>
            </a:r>
            <a:r>
              <a:rPr lang="it-IT" sz="2800" dirty="0" err="1"/>
              <a:t>Sangwan</a:t>
            </a:r>
            <a:r>
              <a:rPr lang="it-IT" sz="2800" dirty="0"/>
              <a:t>, </a:t>
            </a:r>
            <a:r>
              <a:rPr lang="it-IT" sz="2800" dirty="0" err="1"/>
              <a:t>Junmo</a:t>
            </a:r>
            <a:r>
              <a:rPr lang="it-IT" sz="2800" dirty="0"/>
              <a:t> Kang, Tobin J. </a:t>
            </a:r>
            <a:r>
              <a:rPr lang="it-IT" sz="2800" dirty="0" err="1"/>
              <a:t>Marks</a:t>
            </a:r>
            <a:r>
              <a:rPr lang="it-IT" sz="2800" dirty="0"/>
              <a:t>, Mark C. </a:t>
            </a:r>
            <a:r>
              <a:rPr lang="it-IT" sz="2800" dirty="0" err="1"/>
              <a:t>Hersam</a:t>
            </a:r>
            <a:r>
              <a:rPr lang="it-IT" sz="2800" dirty="0"/>
              <a:t> and Lincoln J. </a:t>
            </a:r>
            <a:r>
              <a:rPr lang="it-IT" sz="2800" dirty="0" err="1"/>
              <a:t>Lauhon</a:t>
            </a:r>
            <a:r>
              <a:rPr lang="it-IT" sz="2800" dirty="0"/>
              <a:t>, </a:t>
            </a:r>
            <a:r>
              <a:rPr lang="en-US" sz="2800" b="1" dirty="0"/>
              <a:t>“Investigation of Band-Offsets at Monolayer-Multilayer MoS2 Junctions by Scanning Photocurrent”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1905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/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 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DDD2225C-28D4-4AA2-9417-6EDAC1551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98" y="714839"/>
            <a:ext cx="8194004" cy="614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/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0.05 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mappa&#10;&#10;Descrizione generata automaticamente">
            <a:extLst>
              <a:ext uri="{FF2B5EF4-FFF2-40B4-BE49-F238E27FC236}">
                <a16:creationId xmlns:a16="http://schemas.microsoft.com/office/drawing/2014/main" id="{BA5347E9-0D05-418A-BA85-D88C5E218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55" y="799493"/>
            <a:ext cx="8081089" cy="605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/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 layer thick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 descr="Immagine che contiene testo, mappa, aria, gruppo&#10;&#10;Descrizione generata automaticamente">
            <a:extLst>
              <a:ext uri="{FF2B5EF4-FFF2-40B4-BE49-F238E27FC236}">
                <a16:creationId xmlns:a16="http://schemas.microsoft.com/office/drawing/2014/main" id="{0F17C5A4-732B-49E6-BEA2-A07E35AE1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45" y="833057"/>
            <a:ext cx="8652098" cy="60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4L thick FET</a:t>
                </a:r>
                <a:endParaRPr lang="it-IT" sz="2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mappa&#10;&#10;Descrizione generata automaticamente">
            <a:extLst>
              <a:ext uri="{FF2B5EF4-FFF2-40B4-BE49-F238E27FC236}">
                <a16:creationId xmlns:a16="http://schemas.microsoft.com/office/drawing/2014/main" id="{8FC8CC78-F0F6-4B58-AD5C-F6F472106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4" y="832313"/>
            <a:ext cx="8037312" cy="60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con HfO2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19154"/>
                  </p:ext>
                </p:extLst>
              </p:nvPr>
            </p:nvGraphicFramePr>
            <p:xfrm>
              <a:off x="292458" y="1440225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47342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056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217 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19154"/>
                  </p:ext>
                </p:extLst>
              </p:nvPr>
            </p:nvGraphicFramePr>
            <p:xfrm>
              <a:off x="292458" y="1440225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344340" r="-860" b="-383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672838"/>
                  </p:ext>
                </p:extLst>
              </p:nvPr>
            </p:nvGraphicFramePr>
            <p:xfrm>
              <a:off x="6235344" y="1440225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672838"/>
                  </p:ext>
                </p:extLst>
              </p:nvPr>
            </p:nvGraphicFramePr>
            <p:xfrm>
              <a:off x="6235344" y="1440225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283333" r="-860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383333" r="-860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985000" r="-86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5E51B5-772F-483E-A014-C73AFD16BEE7}"/>
              </a:ext>
            </a:extLst>
          </p:cNvPr>
          <p:cNvSpPr txBox="1"/>
          <p:nvPr/>
        </p:nvSpPr>
        <p:spPr>
          <a:xfrm>
            <a:off x="34344" y="203853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Source: B. </a:t>
            </a:r>
            <a:r>
              <a:rPr lang="it-IT" sz="2800" dirty="0" err="1"/>
              <a:t>Radisavljevic</a:t>
            </a:r>
            <a:r>
              <a:rPr lang="it-IT" sz="2800" dirty="0"/>
              <a:t>, A. </a:t>
            </a:r>
            <a:r>
              <a:rPr lang="it-IT" sz="2800" dirty="0" err="1"/>
              <a:t>Radenovic</a:t>
            </a:r>
            <a:r>
              <a:rPr lang="it-IT" sz="2800" dirty="0"/>
              <a:t>, J. Brivio, V. Giacometti and A. </a:t>
            </a:r>
            <a:r>
              <a:rPr lang="it-IT" sz="2800" dirty="0" err="1"/>
              <a:t>Kis</a:t>
            </a:r>
            <a:r>
              <a:rPr lang="it-IT" sz="2800" dirty="0"/>
              <a:t>, </a:t>
            </a:r>
            <a:r>
              <a:rPr lang="en-US" sz="2800" b="1" dirty="0"/>
              <a:t>“</a:t>
            </a:r>
            <a:r>
              <a:rPr lang="it-IT" sz="2800" b="1" dirty="0"/>
              <a:t>Single-</a:t>
            </a:r>
            <a:r>
              <a:rPr lang="it-IT" sz="2800" b="1" dirty="0" err="1"/>
              <a:t>layer</a:t>
            </a:r>
            <a:r>
              <a:rPr lang="it-IT" sz="2800" b="1" dirty="0"/>
              <a:t> MoS2 </a:t>
            </a:r>
            <a:r>
              <a:rPr lang="it-IT" sz="2800" b="1" dirty="0" err="1"/>
              <a:t>transistors</a:t>
            </a:r>
            <a:r>
              <a:rPr lang="en-US" sz="2800" b="1" dirty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14658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/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/>
                  <a:t>Backgate</a:t>
                </a:r>
                <a:r>
                  <a:rPr lang="en-US" sz="2800" dirty="0"/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is applied to the substrate and the top gate is disconnected.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 curve acquired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values of 1 and 5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blipFill>
                <a:blip r:embed="rId2"/>
                <a:stretch>
                  <a:fillRect t="-5952" r="-550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mappa&#10;&#10;Descrizione generata automaticamente">
            <a:extLst>
              <a:ext uri="{FF2B5EF4-FFF2-40B4-BE49-F238E27FC236}">
                <a16:creationId xmlns:a16="http://schemas.microsoft.com/office/drawing/2014/main" id="{E3161DE1-31C7-4200-872C-B6D1E6A81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72" y="1150536"/>
            <a:ext cx="7612853" cy="570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460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MoS2 FET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MoS2 con HfO2</vt:lpstr>
      <vt:lpstr>Presentazione standard di PowerPoint</vt:lpstr>
      <vt:lpstr>Presentazione standard di PowerPoint</vt:lpstr>
      <vt:lpstr>Transfer characteristic for the FET with 10 mV applied bias voltage V_ds. Backgate voltage V_bg is applied to the substrate and the top gate is disconnected.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ORLANDINI MATTEO</cp:lastModifiedBy>
  <cp:revision>140</cp:revision>
  <dcterms:created xsi:type="dcterms:W3CDTF">2020-05-20T09:51:35Z</dcterms:created>
  <dcterms:modified xsi:type="dcterms:W3CDTF">2020-06-01T08:51:59Z</dcterms:modified>
</cp:coreProperties>
</file>