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4" r:id="rId4"/>
    <p:sldId id="267" r:id="rId5"/>
    <p:sldId id="268" r:id="rId6"/>
    <p:sldId id="263" r:id="rId7"/>
    <p:sldId id="258" r:id="rId8"/>
    <p:sldId id="271" r:id="rId9"/>
    <p:sldId id="259" r:id="rId10"/>
    <p:sldId id="266" r:id="rId11"/>
    <p:sldId id="260" r:id="rId12"/>
    <p:sldId id="261" r:id="rId13"/>
    <p:sldId id="25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BD4AD-1488-4C60-80AF-5D9B83E85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73A426-8A2C-4C0B-83F3-871E6E057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CDE208-1CBA-40C4-8994-B3DCADDB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83D1F-4904-4D9C-9129-0ED34C98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FA70-D456-460A-B267-E0916872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9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E706CD-FD46-4AAC-83D4-56DDF8C6C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246B90-F914-4776-AABA-C13A8FC0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2875B4-1911-4D32-B65B-BC049C51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A6AFC-4AC7-4CF8-AE5D-75500002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B74029-9580-4C87-8182-7DF6227F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83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50FA53-ECC0-4F9B-B573-01A5DD9F3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564AD2-D78C-4CD1-9188-1926DED4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8EFAC4-DB30-4C46-A740-A4D6E56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DCEF54-DB21-4668-8383-4222EA88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4105B5-6561-4768-A476-58E48CB5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84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698B35-2D13-4DFA-98D1-0B5D0B75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D8C3C-CD75-4341-94E3-E6755B897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3A30BB-2626-4BFB-A783-25FF491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59089-DCC5-4718-821B-56E58B77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5C377-F233-4C19-82E4-0BA2D45C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12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DB719C-4C31-4D4D-80F7-A0025A2A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8452C-26EC-46E2-A772-F2279104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A71317-93CD-4AFC-B88F-38587C69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B9CA0E-F2AB-421A-A69D-33EB8BD3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CD0E35-BC63-4AF3-B863-C2D1FC8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41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49537B-1C6B-45FC-A15C-87462514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71842C-E3F2-433E-88B6-183797267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6E47D0-4E44-4B27-A220-A4571215A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C367BB-01F9-4F71-AC79-C2A0130F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140277-C361-40CC-9477-D55CA8CA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1DBC78-83E2-4318-AA0F-A5CF9CEC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52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0C244-91B2-46C6-BF63-C2181D5F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CCF178-A7AE-4682-B61A-BF160731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B128F8-1491-4795-8F18-01AB33C4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F0B2964-D67E-4C47-8A43-F3AB82F86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78E13A-02D0-45E6-9AC7-C05E6BD21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91A8F3-04D0-4312-A72A-01529C57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899497-A717-4F47-9643-8A476EA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9F9003-F732-44CC-8CF3-3BE63A16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393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4DD0D-67CF-48CB-BEA2-82068DA5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7DA54C-1419-4B53-BAC8-DD5ACB2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D7EF90-5A41-45CF-9D39-53E24ADD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10886-9869-4FB7-A7BD-9DB3C078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87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EEF7B9-4323-43AD-8B75-D156AFE6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E8DD69-C8EF-4B66-8D3F-656F8580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B42D-2D44-45CA-B085-9A72C8A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90B71-71DE-4205-B3C8-CE222438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AAC81B-A6A0-4071-9084-5EF49BBF1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75808C9-DA04-4D06-9486-0CED0EEBF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1F0EE-88FC-46FE-B326-02ED3C38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DE769F-F7A5-47F6-830C-6808D654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2A978-31FA-4B6E-B3B3-97C7AA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9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5FF04A-FE4E-47ED-A978-95958B4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38B1662-797F-4C0C-A974-4780B5281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EF1DA7-F21D-4295-A533-DEF35CC7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18AF10-AC9D-42D8-BB4C-289D2E0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D79802-A7D9-4343-953E-28452911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DA5830-DE8C-4701-996C-29E75FFB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96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99B60D9-09C6-4EBC-BD81-6E3BAB10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A19AE7-FF56-4D7E-8918-461562418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D549C3-FB3D-4ABD-ADC1-739F26C1C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4AF55-DA74-4F8E-B7CA-625C9D81A063}" type="datetimeFigureOut">
              <a:rPr lang="it-IT" smtClean="0"/>
              <a:t>01/06/2020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73E8AA-091E-47D4-84BC-531C39BC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117FC3-CFBE-4E79-9ADF-22B3C686D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6B49B-80DA-4AB2-AE4B-304605E699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53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FET</a:t>
            </a:r>
          </a:p>
        </p:txBody>
      </p:sp>
      <p:pic>
        <p:nvPicPr>
          <p:cNvPr id="13" name="Segnaposto contenuto 4">
            <a:extLst>
              <a:ext uri="{FF2B5EF4-FFF2-40B4-BE49-F238E27FC236}">
                <a16:creationId xmlns:a16="http://schemas.microsoft.com/office/drawing/2014/main" id="{C5087199-8C73-43D5-A782-A7A6D442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941" y="2506662"/>
            <a:ext cx="3212968" cy="4351338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3CC0F8D-F046-4EB8-82C3-04F8F171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47" y="4152903"/>
            <a:ext cx="4314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800" dirty="0">
                    <a:latin typeface="+mn-lt"/>
                  </a:rPr>
                  <a:t>T</a:t>
                </a:r>
                <a:r>
                  <a:rPr lang="en-US" sz="2800" dirty="0" err="1">
                    <a:latin typeface="+mn-lt"/>
                  </a:rPr>
                  <a:t>ransfer</a:t>
                </a:r>
                <a:r>
                  <a:rPr lang="en-US" sz="2800" dirty="0">
                    <a:latin typeface="+mn-lt"/>
                  </a:rPr>
                  <a:t> characteristic for the FET with 10 mV applied bias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. </a:t>
                </a:r>
                <a:r>
                  <a:rPr lang="en-US" sz="2800" dirty="0" err="1">
                    <a:latin typeface="+mn-lt"/>
                  </a:rPr>
                  <a:t>Backgate</a:t>
                </a:r>
                <a:r>
                  <a:rPr lang="en-US" sz="2800" dirty="0">
                    <a:latin typeface="+mn-lt"/>
                  </a:rPr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is applied to the substrate and the top gate is disconnected.</a:t>
                </a:r>
                <a:endParaRPr lang="it-IT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5" name="Titolo 14">
                <a:extLst>
                  <a:ext uri="{FF2B5EF4-FFF2-40B4-BE49-F238E27FC236}">
                    <a16:creationId xmlns:a16="http://schemas.microsoft.com/office/drawing/2014/main" id="{AA50E5DD-85D4-4886-BA6F-EAE9F842ACC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560466"/>
                <a:ext cx="12192000" cy="911019"/>
              </a:xfrm>
              <a:prstGeom prst="rect">
                <a:avLst/>
              </a:prstGeom>
              <a:blipFill>
                <a:blip r:embed="rId3"/>
                <a:stretch>
                  <a:fillRect t="-10738" b="-16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 descr="Immagine che contiene mappa&#10;&#10;Descrizione generata automaticamente">
            <a:extLst>
              <a:ext uri="{FF2B5EF4-FFF2-40B4-BE49-F238E27FC236}">
                <a16:creationId xmlns:a16="http://schemas.microsoft.com/office/drawing/2014/main" id="{20422647-B551-4DCE-A5EB-36A30990C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11" y="1521102"/>
            <a:ext cx="7118577" cy="53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/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 recorded for a bias voltage ranging from 10 mV to 500 mV.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6694026-3AB4-43A8-B701-1B9DC896D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3207"/>
                <a:ext cx="12192000" cy="989117"/>
              </a:xfrm>
              <a:prstGeom prst="rect">
                <a:avLst/>
              </a:prstGeom>
              <a:blipFill>
                <a:blip r:embed="rId3"/>
                <a:stretch>
                  <a:fillRect t="-6173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50CBD06E-07C9-41D3-8762-A0F62F29D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75" y="1242324"/>
            <a:ext cx="7490422" cy="56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6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/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curve. Measurements are performed with the back gate </a:t>
                </a:r>
                <a:r>
                  <a:rPr lang="it-IT" sz="2800" dirty="0" err="1"/>
                  <a:t>grounded</a:t>
                </a:r>
                <a:r>
                  <a:rPr lang="it-IT" sz="2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 for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=–10, –5, 0, 5 and 10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CD81CD1-B376-4951-8157-577E18092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11"/>
                <a:ext cx="12192000" cy="1024127"/>
              </a:xfrm>
              <a:prstGeom prst="rect">
                <a:avLst/>
              </a:prstGeom>
              <a:blipFill>
                <a:blip r:embed="rId3"/>
                <a:stretch>
                  <a:fillRect t="-5952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12E4B805-A4A7-42CA-A1D7-9F39ECD89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87" y="1200638"/>
            <a:ext cx="7546025" cy="56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  <a:r>
                  <a:rPr lang="en-US" sz="2800" dirty="0"/>
                  <a:t>curves recorded for different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𝑡𝑔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  <a:endParaRPr lang="it-IT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B87B9F4-35C1-4DD5-93DB-ACC2C985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2000" cy="558230"/>
              </a:xfrm>
              <a:prstGeom prst="rect">
                <a:avLst/>
              </a:prstGeom>
              <a:blipFill>
                <a:blip r:embed="rId3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82F34B8C-90E5-45AE-803F-DA8DEC4B3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3" y="867323"/>
            <a:ext cx="7990614" cy="599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796899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5058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152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30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505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1796899"/>
                  </p:ext>
                </p:extLst>
              </p:nvPr>
            </p:nvGraphicFramePr>
            <p:xfrm>
              <a:off x="431798" y="1815882"/>
              <a:ext cx="5664200" cy="49551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0.7nm/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layer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1L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2.76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 4L MoS2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1.6 </a:t>
                          </a:r>
                          <a:r>
                            <a:rPr lang="it-IT" dirty="0" err="1"/>
                            <a:t>eV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30040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MoS2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50693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65704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462857" r="-1075" b="-2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215" t="-557547" r="-1075" b="-12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4261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Drain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3128231"/>
                      </a:ext>
                    </a:extLst>
                  </a:tr>
                  <a:tr h="37943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 contact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type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Ideal </a:t>
                          </a:r>
                          <a:r>
                            <a:rPr lang="it-IT" dirty="0" err="1"/>
                            <a:t>ohmic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54343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340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3.5 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0196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6.8 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387242"/>
                  </p:ext>
                </p:extLst>
              </p:nvPr>
            </p:nvGraphicFramePr>
            <p:xfrm>
              <a:off x="6311898" y="1815882"/>
              <a:ext cx="5664200" cy="438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1L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41733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4L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0.3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43446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3337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4834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500000" r="-860" b="-6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3231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610000" r="-860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977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3549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Length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810000" r="-860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6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Silicon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10000" r="-860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26401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4082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10000" r="-860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957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0C35E3-FCDC-409B-B037-48B1D5B2146D}"/>
              </a:ext>
            </a:extLst>
          </p:cNvPr>
          <p:cNvSpPr txBox="1"/>
          <p:nvPr/>
        </p:nvSpPr>
        <p:spPr>
          <a:xfrm>
            <a:off x="-1" y="0"/>
            <a:ext cx="12191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Sarah L. </a:t>
            </a:r>
            <a:r>
              <a:rPr lang="it-IT" sz="2800" dirty="0" err="1"/>
              <a:t>Howell</a:t>
            </a:r>
            <a:r>
              <a:rPr lang="it-IT" sz="2800" dirty="0"/>
              <a:t>, Deep </a:t>
            </a:r>
            <a:r>
              <a:rPr lang="it-IT" sz="2800" dirty="0" err="1"/>
              <a:t>Jariwala</a:t>
            </a:r>
            <a:r>
              <a:rPr lang="it-IT" sz="2800" dirty="0"/>
              <a:t>, Chung-Chiang </a:t>
            </a:r>
            <a:r>
              <a:rPr lang="it-IT" sz="2800" dirty="0" err="1"/>
              <a:t>Wu</a:t>
            </a:r>
            <a:r>
              <a:rPr lang="it-IT" sz="2800" dirty="0"/>
              <a:t>, </a:t>
            </a:r>
            <a:r>
              <a:rPr lang="it-IT" sz="2800" dirty="0" err="1"/>
              <a:t>Kan-Sheng</a:t>
            </a:r>
            <a:r>
              <a:rPr lang="it-IT" sz="2800" dirty="0"/>
              <a:t> Chen, </a:t>
            </a:r>
            <a:r>
              <a:rPr lang="it-IT" sz="2800" dirty="0" err="1"/>
              <a:t>Vinod</a:t>
            </a:r>
            <a:r>
              <a:rPr lang="it-IT" sz="2800" dirty="0"/>
              <a:t> K. </a:t>
            </a:r>
            <a:r>
              <a:rPr lang="it-IT" sz="2800" dirty="0" err="1"/>
              <a:t>Sangwan</a:t>
            </a:r>
            <a:r>
              <a:rPr lang="it-IT" sz="2800" dirty="0"/>
              <a:t>, </a:t>
            </a:r>
            <a:r>
              <a:rPr lang="it-IT" sz="2800" dirty="0" err="1"/>
              <a:t>Junmo</a:t>
            </a:r>
            <a:r>
              <a:rPr lang="it-IT" sz="2800" dirty="0"/>
              <a:t> Kang, Tobin J. </a:t>
            </a:r>
            <a:r>
              <a:rPr lang="it-IT" sz="2800" dirty="0" err="1"/>
              <a:t>Marks</a:t>
            </a:r>
            <a:r>
              <a:rPr lang="it-IT" sz="2800" dirty="0"/>
              <a:t>, Mark C. </a:t>
            </a:r>
            <a:r>
              <a:rPr lang="it-IT" sz="2800" dirty="0" err="1"/>
              <a:t>Hersam</a:t>
            </a:r>
            <a:r>
              <a:rPr lang="it-IT" sz="2800" dirty="0"/>
              <a:t> and Lincoln J. </a:t>
            </a:r>
            <a:r>
              <a:rPr lang="it-IT" sz="2800" dirty="0" err="1"/>
              <a:t>Lauhon</a:t>
            </a:r>
            <a:r>
              <a:rPr lang="it-IT" sz="2800" dirty="0"/>
              <a:t>, </a:t>
            </a:r>
            <a:r>
              <a:rPr lang="en-US" sz="2800" b="1" dirty="0"/>
              <a:t>“Investigation of Band-Offsets at Monolayer-Multilayer MoS2 Junctions by Scanning Photocurrent”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231905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/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 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8110F5-800E-46F4-BF0A-769A8578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374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44BB2560-4DA3-4B4E-8D60-8791087E8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521" y="766604"/>
            <a:ext cx="8124957" cy="609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6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/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0.05 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monolayer MoS2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8A1F76B-707B-4CF4-BE8C-1BC6BB4A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1971"/>
                <a:ext cx="12192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mappa&#10;&#10;Descrizione generata automaticamente">
            <a:extLst>
              <a:ext uri="{FF2B5EF4-FFF2-40B4-BE49-F238E27FC236}">
                <a16:creationId xmlns:a16="http://schemas.microsoft.com/office/drawing/2014/main" id="{EC248022-4646-428A-83E2-D023B6E3A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32" y="845191"/>
            <a:ext cx="8020135" cy="60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/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Output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 layer thick FET.</a:t>
                </a:r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D47DB61-5E83-4AB4-90A3-DE0A5AE3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827"/>
                <a:ext cx="12191999" cy="558230"/>
              </a:xfrm>
              <a:prstGeom prst="rect">
                <a:avLst/>
              </a:prstGeom>
              <a:blipFill>
                <a:blip r:embed="rId3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mappa, tavolo, computer&#10;&#10;Descrizione generata automaticamente">
            <a:extLst>
              <a:ext uri="{FF2B5EF4-FFF2-40B4-BE49-F238E27FC236}">
                <a16:creationId xmlns:a16="http://schemas.microsoft.com/office/drawing/2014/main" id="{1C1F7497-6D50-42F5-8F1D-8814FBF08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6" y="833057"/>
            <a:ext cx="11916745" cy="60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8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/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Transfer characteristics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/>
                  <a:t> for a 4L thick FET</a:t>
                </a:r>
                <a:endParaRPr lang="it-IT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2BFF6ED6-64E3-47F9-A24B-04BF4E9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093"/>
                <a:ext cx="12191999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FFD58EB4-074C-4DB6-8383-ED227C6BB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44" y="832313"/>
            <a:ext cx="8037312" cy="602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5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6EB45B92-38CA-440B-981A-CA54EDB1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MoS2 con HfO2</a:t>
            </a:r>
          </a:p>
        </p:txBody>
      </p:sp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BD162F0-157B-4EBE-B49E-F179F1F434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47"/>
          <a:stretch/>
        </p:blipFill>
        <p:spPr>
          <a:xfrm>
            <a:off x="1522413" y="3429000"/>
            <a:ext cx="4048125" cy="2736850"/>
          </a:xfrm>
        </p:spPr>
      </p:pic>
      <p:pic>
        <p:nvPicPr>
          <p:cNvPr id="12" name="Segnaposto contenuto 1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D74FCC7-A96F-4551-8174-DB332F852C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38" y="3003550"/>
            <a:ext cx="5629275" cy="2736850"/>
          </a:xfrm>
        </p:spPr>
      </p:pic>
    </p:spTree>
    <p:extLst>
      <p:ext uri="{BB962C8B-B14F-4D97-AF65-F5344CB8AC3E}">
        <p14:creationId xmlns:p14="http://schemas.microsoft.com/office/powerpoint/2010/main" val="94953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19154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47342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1447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05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217 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𝑉𝑠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450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a 2">
                <a:extLst>
                  <a:ext uri="{FF2B5EF4-FFF2-40B4-BE49-F238E27FC236}">
                    <a16:creationId xmlns:a16="http://schemas.microsoft.com/office/drawing/2014/main" id="{237B1C70-EFA3-4506-B1A4-C8D2DF232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0919154"/>
                  </p:ext>
                </p:extLst>
              </p:nvPr>
            </p:nvGraphicFramePr>
            <p:xfrm>
              <a:off x="292458" y="1440225"/>
              <a:ext cx="5664200" cy="52139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32100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Thickness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MoS2 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0.65 nm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22418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Band gap	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eV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	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2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Electron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affinity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69428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MoS2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8919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Relative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permittivity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HfO2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5115338"/>
                      </a:ext>
                    </a:extLst>
                  </a:tr>
                  <a:tr h="64192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Mobility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100430" t="-344340" r="-860" b="-3830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346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SRH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lifetimes</a:t>
                          </a:r>
                          <a:endParaRPr lang="it-IT" sz="1800" b="0" i="0" u="none" strike="noStrike" kern="1200" baseline="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39984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Metal </a:t>
                          </a: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top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1.5 V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31282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b="0" i="0" u="none" strike="noStrike" kern="1200" baseline="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Workfunction</a:t>
                          </a:r>
                          <a:r>
                            <a:rPr lang="it-IT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of bottom gate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4.05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22647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source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9236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Metal work </a:t>
                          </a:r>
                          <a:r>
                            <a:rPr lang="it-IT" dirty="0" err="1"/>
                            <a:t>function</a:t>
                          </a:r>
                          <a:r>
                            <a:rPr lang="it-IT" dirty="0"/>
                            <a:t> drain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4.8 V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63663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672838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0.5 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2">
                <a:extLst>
                  <a:ext uri="{FF2B5EF4-FFF2-40B4-BE49-F238E27FC236}">
                    <a16:creationId xmlns:a16="http://schemas.microsoft.com/office/drawing/2014/main" id="{5AA3B69D-E50C-42C2-9948-CB617D29A5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672838"/>
                  </p:ext>
                </p:extLst>
              </p:nvPr>
            </p:nvGraphicFramePr>
            <p:xfrm>
              <a:off x="6235344" y="1440225"/>
              <a:ext cx="5191697" cy="3931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59597">
                      <a:extLst>
                        <a:ext uri="{9D8B030D-6E8A-4147-A177-3AD203B41FA5}">
                          <a16:colId xmlns:a16="http://schemas.microsoft.com/office/drawing/2014/main" val="90804055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48096363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Parameter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944283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Relative </a:t>
                          </a:r>
                          <a:r>
                            <a:rPr lang="it-IT" dirty="0" err="1"/>
                            <a:t>Permittivity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3.9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005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Electron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283333" r="-860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2337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Hole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effective</a:t>
                          </a:r>
                          <a:r>
                            <a:rPr lang="it-IT" dirty="0"/>
                            <a:t> mass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383333" r="-860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48892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Gold contact length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55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Source-gate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6680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gate-drain spacing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44064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gold</a:t>
                          </a:r>
                          <a:r>
                            <a:rPr lang="it-IT" dirty="0"/>
                            <a:t> contact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50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6493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SiO2 </a:t>
                          </a:r>
                          <a:r>
                            <a:rPr lang="it-IT" dirty="0" err="1"/>
                            <a:t>thickness</a:t>
                          </a:r>
                          <a:r>
                            <a:rPr lang="it-IT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t-IT" dirty="0"/>
                            <a:t>270 nm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122424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it-IT" dirty="0" err="1"/>
                            <a:t>Width</a:t>
                          </a:r>
                          <a:endParaRPr lang="it-I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3656" t="-985000" r="-86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29210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D35E51B5-772F-483E-A014-C73AFD16BEE7}"/>
              </a:ext>
            </a:extLst>
          </p:cNvPr>
          <p:cNvSpPr txBox="1"/>
          <p:nvPr/>
        </p:nvSpPr>
        <p:spPr>
          <a:xfrm>
            <a:off x="34344" y="203853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Source: B. </a:t>
            </a:r>
            <a:r>
              <a:rPr lang="it-IT" sz="2800" dirty="0" err="1"/>
              <a:t>Radisavljevic</a:t>
            </a:r>
            <a:r>
              <a:rPr lang="it-IT" sz="2800" dirty="0"/>
              <a:t>, A. </a:t>
            </a:r>
            <a:r>
              <a:rPr lang="it-IT" sz="2800" dirty="0" err="1"/>
              <a:t>Radenovic</a:t>
            </a:r>
            <a:r>
              <a:rPr lang="it-IT" sz="2800" dirty="0"/>
              <a:t>, J. Brivio, V. Giacometti and A. </a:t>
            </a:r>
            <a:r>
              <a:rPr lang="it-IT" sz="2800" dirty="0" err="1"/>
              <a:t>Kis</a:t>
            </a:r>
            <a:r>
              <a:rPr lang="it-IT" sz="2800" dirty="0"/>
              <a:t>, </a:t>
            </a:r>
            <a:r>
              <a:rPr lang="en-US" sz="2800" b="1" dirty="0"/>
              <a:t>“</a:t>
            </a:r>
            <a:r>
              <a:rPr lang="it-IT" sz="2800" b="1" dirty="0"/>
              <a:t>Single-</a:t>
            </a:r>
            <a:r>
              <a:rPr lang="it-IT" sz="2800" b="1" dirty="0" err="1"/>
              <a:t>layer</a:t>
            </a:r>
            <a:r>
              <a:rPr lang="it-IT" sz="2800" b="1" dirty="0"/>
              <a:t> MoS2 </a:t>
            </a:r>
            <a:r>
              <a:rPr lang="it-IT" sz="2800" b="1" dirty="0" err="1"/>
              <a:t>transistors</a:t>
            </a:r>
            <a:r>
              <a:rPr lang="en-US" sz="2800" b="1" dirty="0"/>
              <a:t>”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146584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/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err="1"/>
                  <a:t>Backgate</a:t>
                </a:r>
                <a:r>
                  <a:rPr lang="en-US" sz="2800" dirty="0"/>
                  <a:t>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is applied to the substrate and the top gate is disconnected.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en-US" sz="2800" dirty="0"/>
                  <a:t> curve acquired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𝑏𝑔</m:t>
                        </m:r>
                      </m:sub>
                    </m:sSub>
                  </m:oMath>
                </a14:m>
                <a:r>
                  <a:rPr lang="en-US" sz="2800" dirty="0"/>
                  <a:t> values of 1 and 5 V.</a:t>
                </a:r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F8217A0-199C-47CD-A970-3292BADB9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26409"/>
                <a:ext cx="12192001" cy="1024127"/>
              </a:xfrm>
              <a:prstGeom prst="rect">
                <a:avLst/>
              </a:prstGeom>
              <a:blipFill>
                <a:blip r:embed="rId2"/>
                <a:stretch>
                  <a:fillRect t="-5952" r="-550" b="-130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mappa&#10;&#10;Descrizione generata automaticamente">
            <a:extLst>
              <a:ext uri="{FF2B5EF4-FFF2-40B4-BE49-F238E27FC236}">
                <a16:creationId xmlns:a16="http://schemas.microsoft.com/office/drawing/2014/main" id="{E3161DE1-31C7-4200-872C-B6D1E6A81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72" y="1150536"/>
            <a:ext cx="7612853" cy="57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16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460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MoS2 FET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MoS2 con HfO2</vt:lpstr>
      <vt:lpstr>Presentazione standard di PowerPoint</vt:lpstr>
      <vt:lpstr>Presentazione standard di PowerPoint</vt:lpstr>
      <vt:lpstr>Transfer characteristic for the FET with 10 mV applied bias voltage V_ds. Backgate voltage V_bg is applied to the substrate and the top gate is disconnected.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Pagliuca</dc:creator>
  <cp:lastModifiedBy>ORLANDINI MATTEO</cp:lastModifiedBy>
  <cp:revision>146</cp:revision>
  <dcterms:created xsi:type="dcterms:W3CDTF">2020-05-20T09:51:35Z</dcterms:created>
  <dcterms:modified xsi:type="dcterms:W3CDTF">2020-06-01T20:29:02Z</dcterms:modified>
</cp:coreProperties>
</file>