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6" r:id="rId3"/>
    <p:sldId id="297" r:id="rId4"/>
    <p:sldId id="299" r:id="rId5"/>
    <p:sldId id="300" r:id="rId6"/>
    <p:sldId id="301" r:id="rId7"/>
    <p:sldId id="307" r:id="rId8"/>
    <p:sldId id="302" r:id="rId9"/>
    <p:sldId id="303" r:id="rId10"/>
    <p:sldId id="304" r:id="rId11"/>
    <p:sldId id="305" r:id="rId12"/>
    <p:sldId id="306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071D-8768-A380-CE19-8837F6277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341ED-CC17-4673-DF3B-54AAAC8C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DB3A-1A7D-30F3-422A-3A40E12E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EDF0-B049-4BBB-11FD-FF06FC84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2F33-5357-3070-331F-334519A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33DA-58CA-B94A-29B4-8B4BFA02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4F0AF-B7D5-3229-E241-7C4AC7CA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A58D-0D3C-A4B9-D5C8-F0FD3CA6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2EBA-4296-1A59-1660-1222CC53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2F6AE-E82E-30FD-05BD-118861EB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4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22700-7B0F-291A-547E-780AF22F5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F5190-8B6F-E51D-2AFE-60E286E4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B907C-32C8-14AF-D6DD-36D6EF1A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FE61-A576-8CC4-CAEF-DDB07E7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D74A-2024-7174-52EE-18310625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5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12AC-5F7C-65F5-1DB1-09613067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9D1-109F-498A-3A38-DA1AC0C2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F93F-99AB-7B3F-AD07-C476CA67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1A49-816D-646C-9457-473B1388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AE6F-7029-D1A2-CBA6-2544B09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C74D-1D4A-FC74-C881-C8D373E0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5C29-237B-732F-745F-AD89BED5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A2D4-B228-D5CD-9654-7B547188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B3D8-2AB9-20DD-C0F6-CF179CCF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2E43-7895-68E6-9E83-896DEE81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7835-3761-047C-D195-AB84C1CB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C3DD-3B7B-B9BF-1F2C-7EC94B163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4BC6-A6F8-EEBC-D2E2-731B9071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FDB1-6373-C7D2-5AA3-6FA0A86F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EF1C7-C96C-E13A-FC5E-AF775EC4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A63D1-98AF-2173-B91D-0E2D339F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8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0A8C-AEA1-CF65-08DF-A6859D38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2589-80A9-A23D-3251-D8966FAE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B170-96A4-DDD2-C288-693316377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F319A-6DE8-F1A3-23D1-A6C8DFA2E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4DDD4-DCF6-3E48-23E5-944FCC1F3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86758-57A8-6062-9697-16CC63FB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0F8DC-E41C-25DB-ED0B-59770631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49DCC-6DB3-CD61-A8CF-DB38B7D3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21C5-E6EA-E943-CA98-17D10B01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42C6E-2352-04BF-20A1-DB571E72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94D-0AA5-4D46-C0AE-5254610F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57C9-2600-1AC2-9B40-54CF42AF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DD205-44BA-363A-909E-F2F1291F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CB6BE-3034-6849-071F-4351D93F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AD15-D7A1-F8F6-19AF-121ADB5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5B62-95CC-19CF-421D-DDFD9109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4F22-F7FE-CC89-8FD9-ABEC610E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8B1A3-B46A-897A-B217-4893F584B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DA09F-02E3-BED8-CB5B-9F16A5F2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DBF03-A0AB-FC75-28EA-684C69C0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1802-4550-E0CA-16D6-E37F3A1C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0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3EA7-C0B1-EB9D-D924-C528C52F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87E52-E03A-9452-8DB8-0C076ED88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483B1-9DCB-F975-8082-5F1C1395A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F41E-1761-52B4-A352-DC9CB28E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3366D-A81D-5327-1552-C0E41207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5162-B3BA-1BA2-3F6D-9F59693C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C82BD-9072-1CB7-6534-69AA2BE6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E537-297E-7332-C55E-10FBE915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5271-683C-1663-35A1-6236C630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27178-A8A6-4732-9DEA-DB15426AC91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D03C-CEAB-3ABA-F9BF-0E6998BFC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56B5-27C8-47EB-ACBF-7AAD6F891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405E3-BC84-4278-9447-C18FAFCAD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94B3E-98CA-C7A8-1175-0FA109839F0E}"/>
              </a:ext>
            </a:extLst>
          </p:cNvPr>
          <p:cNvSpPr txBox="1"/>
          <p:nvPr/>
        </p:nvSpPr>
        <p:spPr>
          <a:xfrm>
            <a:off x="0" y="1381760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Situation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year Design, Construction &amp; Test course final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Team of 5 working together remotely during lockdown due to Covid-19 pandemic.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were each shipped a kit with an STM32 Nucleo board, Opamps, passive components, jumper pins, cables.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different roles to work in isolation on, liaising every week for updates. The roles were: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Analog front-end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Write embedded code for Nucleo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Design GUI in C#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Devise marketing and financial strategies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</p:spTree>
    <p:extLst>
      <p:ext uri="{BB962C8B-B14F-4D97-AF65-F5344CB8AC3E}">
        <p14:creationId xmlns:p14="http://schemas.microsoft.com/office/powerpoint/2010/main" val="83549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 7</a:t>
            </a:r>
          </a:p>
          <a:p>
            <a:endParaRPr lang="en-GB" dirty="0"/>
          </a:p>
          <a:p>
            <a:r>
              <a:rPr lang="en-GB" dirty="0"/>
              <a:t>I also designed the PCB layout and produced manufacturing drawings: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22ED-91B5-6A8D-117D-939F99C9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4" y="2614535"/>
            <a:ext cx="5550025" cy="3933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04BE12-908C-D16D-C70A-CD725F93D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83" y="2614535"/>
            <a:ext cx="5477353" cy="39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AD805F-BC37-F279-D6C9-E957DABC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0"/>
            <a:ext cx="10546079" cy="68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2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F5D08-2C17-EDB1-D855-82FF0063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6" y="1605689"/>
            <a:ext cx="5702245" cy="3692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67803-5333-FCFB-B608-1C12C48AF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20" y="1594138"/>
            <a:ext cx="5702245" cy="37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3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5A1644-1565-E2A4-3F5D-70EE76B371C8}"/>
              </a:ext>
            </a:extLst>
          </p:cNvPr>
          <p:cNvSpPr txBox="1"/>
          <p:nvPr/>
        </p:nvSpPr>
        <p:spPr>
          <a:xfrm>
            <a:off x="0" y="144000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Results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distortion of sinewave up to ±15.9V at 300kHz.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distortion at ±15.9V up to 600kHz.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quiescent power consumption between 4.8mW &lt; x &lt; 8.8mW.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BOM and compact PCB footprint.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Achieved an A in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C997F-EAC3-2C18-C986-44907FAD90EF}"/>
              </a:ext>
            </a:extLst>
          </p:cNvPr>
          <p:cNvSpPr txBox="1"/>
          <p:nvPr/>
        </p:nvSpPr>
        <p:spPr>
          <a:xfrm>
            <a:off x="0" y="37483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Why I am proud of this project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E2320-A44B-E35D-9DA6-F67E00498EE8}"/>
              </a:ext>
            </a:extLst>
          </p:cNvPr>
          <p:cNvSpPr txBox="1"/>
          <p:nvPr/>
        </p:nvSpPr>
        <p:spPr>
          <a:xfrm>
            <a:off x="0" y="435219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Achieved success despite the adversity of the circumstances and working in isolation.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Good results that impressed my peers and assessors.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Owned all aspects of the development cycle. </a:t>
            </a:r>
          </a:p>
        </p:txBody>
      </p:sp>
    </p:spTree>
    <p:extLst>
      <p:ext uri="{BB962C8B-B14F-4D97-AF65-F5344CB8AC3E}">
        <p14:creationId xmlns:p14="http://schemas.microsoft.com/office/powerpoint/2010/main" val="32803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397210-C64D-A5ED-4C3E-18024613BFB1}"/>
              </a:ext>
            </a:extLst>
          </p:cNvPr>
          <p:cNvSpPr txBox="1"/>
          <p:nvPr/>
        </p:nvSpPr>
        <p:spPr>
          <a:xfrm>
            <a:off x="0" y="1440000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Task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volunteered for and was elected to design the analog front-end, as it was the discipline I was most passionate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Nucleo board and the provided components imposed 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Nucleo board’s PWR pin was only 3.3V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Nucleo board couldn’t generate negative voltages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Components had to be assembled on breadboard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wires were brittle and easily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recreated this project in Altium Designer to showcase my proficiency.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</p:spTree>
    <p:extLst>
      <p:ext uri="{BB962C8B-B14F-4D97-AF65-F5344CB8AC3E}">
        <p14:creationId xmlns:p14="http://schemas.microsoft.com/office/powerpoint/2010/main" val="291636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 1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produced a simple specification: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Attenuate input by a factor of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Shift input by half of the power range: 1.65V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Theoretical input range of -16.5V &lt; x &lt; 16.5V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Include protection against outside this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Keep design as simple as possible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</p:spTree>
    <p:extLst>
      <p:ext uri="{BB962C8B-B14F-4D97-AF65-F5344CB8AC3E}">
        <p14:creationId xmlns:p14="http://schemas.microsoft.com/office/powerpoint/2010/main" val="34196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 2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used a simple voltage divider and buffer Opamp configuration to generate the 1.65V reference voltage.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E476B7-6E07-B93D-EE06-F1F11E0F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64" y="2541298"/>
            <a:ext cx="5897072" cy="390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 3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attenuate the input signal strength and shift it 1.65V I used a differential Opamp, achieving both objectives in one fell swoop.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added two diodes between the input line and the power and ground lines to force the voltage to the power supply if the input voltage exceeded 16.5V amplitude.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832B2-306D-229C-D802-EBBFBEED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2359"/>
            <a:ext cx="5739959" cy="3808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010BD-2C74-580B-C429-CCFAC86A6C52}"/>
                  </a:ext>
                </a:extLst>
              </p:cNvPr>
              <p:cNvSpPr txBox="1"/>
              <p:nvPr/>
            </p:nvSpPr>
            <p:spPr>
              <a:xfrm>
                <a:off x="389061" y="3840707"/>
                <a:ext cx="510017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=−0.1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+1.65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010BD-2C74-580B-C429-CCFAC86A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1" y="3840707"/>
                <a:ext cx="5100179" cy="102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377ED-EC4B-1077-46B9-7DB700478EF5}"/>
                  </a:ext>
                </a:extLst>
              </p:cNvPr>
              <p:cNvSpPr txBox="1"/>
              <p:nvPr/>
            </p:nvSpPr>
            <p:spPr>
              <a:xfrm>
                <a:off x="1527064" y="5163024"/>
                <a:ext cx="2824171" cy="1341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=0.1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377ED-EC4B-1077-46B9-7DB700478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64" y="5163024"/>
                <a:ext cx="2824171" cy="13418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4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 4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Due to the small voltage range and sensitivity of the Nucleo Board, I decided to include a voltage reference which could be used for active calibration of the other signals. </a:t>
            </a:r>
          </a:p>
          <a:p>
            <a:endParaRPr lang="en-GB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A7367-5A7C-2A19-ED8F-A7F96A83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2634018"/>
            <a:ext cx="5936710" cy="3942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D1939C-BB51-AC4C-FDEB-93AB8DF42217}"/>
                  </a:ext>
                </a:extLst>
              </p:cNvPr>
              <p:cNvSpPr txBox="1"/>
              <p:nvPr/>
            </p:nvSpPr>
            <p:spPr>
              <a:xfrm>
                <a:off x="1469621" y="4466911"/>
                <a:ext cx="2869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=2.048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𝑅𝐸𝐹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D1939C-BB51-AC4C-FDEB-93AB8DF4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621" y="4466911"/>
                <a:ext cx="2869888" cy="276999"/>
              </a:xfrm>
              <a:prstGeom prst="rect">
                <a:avLst/>
              </a:prstGeom>
              <a:blipFill>
                <a:blip r:embed="rId3"/>
                <a:stretch>
                  <a:fillRect l="-849" r="-1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91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 5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functional block was simulated in LTspice.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D02E0-46D2-FEAE-FA31-075325C0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32" y="747345"/>
            <a:ext cx="4993472" cy="1572885"/>
          </a:xfrm>
          <a:prstGeom prst="rect">
            <a:avLst/>
          </a:prstGeo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C5B38496-7610-4DE8-2A4E-D332159F8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96" y="2613406"/>
            <a:ext cx="8910408" cy="39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5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Action 6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board reads the input signal, the 1.65V and the 2.048V reference voltages.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reference voltages are used to calibrate the input signal:</a:t>
            </a:r>
          </a:p>
          <a:p>
            <a:endParaRPr lang="en-GB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B7CD89-ACD6-20EF-CCED-7506B03638B0}"/>
                  </a:ext>
                </a:extLst>
              </p:cNvPr>
              <p:cNvSpPr txBox="1"/>
              <p:nvPr/>
            </p:nvSpPr>
            <p:spPr>
              <a:xfrm>
                <a:off x="4327149" y="5105350"/>
                <a:ext cx="353770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=−10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1.65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B7CD89-ACD6-20EF-CCED-7506B0363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49" y="5105350"/>
                <a:ext cx="3537700" cy="312650"/>
              </a:xfrm>
              <a:prstGeom prst="rect">
                <a:avLst/>
              </a:prstGeom>
              <a:blipFill>
                <a:blip r:embed="rId2"/>
                <a:stretch>
                  <a:fillRect l="-1207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D103CF-63C7-25E9-6F76-086EEA707212}"/>
                  </a:ext>
                </a:extLst>
              </p:cNvPr>
              <p:cNvSpPr txBox="1"/>
              <p:nvPr/>
            </p:nvSpPr>
            <p:spPr>
              <a:xfrm>
                <a:off x="4508129" y="3120069"/>
                <a:ext cx="317574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=2.048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𝑅𝐸𝐹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048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=1.65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𝑅𝐸𝐹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65+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m:rPr>
                                  <m:nor/>
                                </m:rPr>
                                <a:rPr lang="en-GB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D103CF-63C7-25E9-6F76-086EEA707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29" y="3120069"/>
                <a:ext cx="3175741" cy="617861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E24FA4-1D13-F722-CA74-2C639CCE0722}"/>
              </a:ext>
            </a:extLst>
          </p:cNvPr>
          <p:cNvSpPr txBox="1"/>
          <p:nvPr/>
        </p:nvSpPr>
        <p:spPr>
          <a:xfrm>
            <a:off x="0" y="408216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input trace is therefore extrapolated from the read signal as:</a:t>
            </a:r>
          </a:p>
        </p:txBody>
      </p:sp>
    </p:spTree>
    <p:extLst>
      <p:ext uri="{BB962C8B-B14F-4D97-AF65-F5344CB8AC3E}">
        <p14:creationId xmlns:p14="http://schemas.microsoft.com/office/powerpoint/2010/main" val="27132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078FD9-D4D6-8A20-4BAC-FBEE32605CBC}"/>
              </a:ext>
            </a:extLst>
          </p:cNvPr>
          <p:cNvSpPr txBox="1"/>
          <p:nvPr/>
        </p:nvSpPr>
        <p:spPr>
          <a:xfrm>
            <a:off x="0" y="1440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schematics were designed using hierarchical structure and a top-down approach: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D3DC287-6C28-B0D2-EABA-C7A296BEDB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52640" cy="5598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600" dirty="0"/>
              <a:t>USB Oscilloscope Analog Front-End PCB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B0B4-81EF-9259-5D4B-9632D336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60" y="1967614"/>
            <a:ext cx="7027480" cy="46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1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549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pearce</dc:creator>
  <cp:lastModifiedBy>matteo pearce</cp:lastModifiedBy>
  <cp:revision>1</cp:revision>
  <dcterms:created xsi:type="dcterms:W3CDTF">2024-08-02T16:02:51Z</dcterms:created>
  <dcterms:modified xsi:type="dcterms:W3CDTF">2024-08-02T16:04:38Z</dcterms:modified>
</cp:coreProperties>
</file>