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4"/>
  </p:notesMasterIdLst>
  <p:sldIdLst>
    <p:sldId id="256" r:id="rId2"/>
    <p:sldId id="257" r:id="rId3"/>
    <p:sldId id="262" r:id="rId4"/>
    <p:sldId id="258" r:id="rId5"/>
    <p:sldId id="280" r:id="rId6"/>
    <p:sldId id="281" r:id="rId7"/>
    <p:sldId id="282" r:id="rId8"/>
    <p:sldId id="284" r:id="rId9"/>
    <p:sldId id="285" r:id="rId10"/>
    <p:sldId id="286" r:id="rId11"/>
    <p:sldId id="260" r:id="rId12"/>
    <p:sldId id="261" r:id="rId13"/>
    <p:sldId id="259" r:id="rId14"/>
    <p:sldId id="263" r:id="rId15"/>
    <p:sldId id="264" r:id="rId16"/>
    <p:sldId id="266" r:id="rId17"/>
    <p:sldId id="267" r:id="rId18"/>
    <p:sldId id="268" r:id="rId19"/>
    <p:sldId id="265" r:id="rId20"/>
    <p:sldId id="269" r:id="rId21"/>
    <p:sldId id="270" r:id="rId22"/>
    <p:sldId id="288" r:id="rId23"/>
    <p:sldId id="287" r:id="rId24"/>
    <p:sldId id="276" r:id="rId25"/>
    <p:sldId id="277" r:id="rId26"/>
    <p:sldId id="278" r:id="rId27"/>
    <p:sldId id="279" r:id="rId28"/>
    <p:sldId id="271" r:id="rId29"/>
    <p:sldId id="272" r:id="rId30"/>
    <p:sldId id="275" r:id="rId31"/>
    <p:sldId id="274" r:id="rId32"/>
    <p:sldId id="27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91" autoAdjust="0"/>
    <p:restoredTop sz="86469" autoAdjust="0"/>
  </p:normalViewPr>
  <p:slideViewPr>
    <p:cSldViewPr snapToGrid="0">
      <p:cViewPr varScale="1">
        <p:scale>
          <a:sx n="96" d="100"/>
          <a:sy n="96" d="100"/>
        </p:scale>
        <p:origin x="354" y="96"/>
      </p:cViewPr>
      <p:guideLst/>
    </p:cSldViewPr>
  </p:slideViewPr>
  <p:outlineViewPr>
    <p:cViewPr>
      <p:scale>
        <a:sx n="33" d="100"/>
        <a:sy n="33" d="100"/>
      </p:scale>
      <p:origin x="0" y="-81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1823-B909-41F9-9C68-2A054E91FB9D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FC495-3321-43E0-932F-3A243F664D0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7264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273E9C49-B128-99B8-A34B-1CE6DFC991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D57159-C298-4EAE-B07B-4400A31EBF82}" type="slidenum">
              <a:t>8</a:t>
            </a:fld>
            <a:endParaRPr lang="hr-HR"/>
          </a:p>
        </p:txBody>
      </p:sp>
      <p:sp>
        <p:nvSpPr>
          <p:cNvPr id="2" name="Rezervirano mjesto slike slajda 1">
            <a:extLst>
              <a:ext uri="{FF2B5EF4-FFF2-40B4-BE49-F238E27FC236}">
                <a16:creationId xmlns:a16="http://schemas.microsoft.com/office/drawing/2014/main" id="{56B9AD0B-AF06-FEEE-99D2-673E768B06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CDD4D5AC-835F-7509-546A-C1E85C9059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6132F216-9469-D471-6BFE-7B022062C4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1F5340A-1004-4EA9-8B1A-3C8461D8004F}" type="slidenum">
              <a:t>9</a:t>
            </a:fld>
            <a:endParaRPr lang="hr-HR"/>
          </a:p>
        </p:txBody>
      </p:sp>
      <p:sp>
        <p:nvSpPr>
          <p:cNvPr id="2" name="Rezervirano mjesto slike slajda 1">
            <a:extLst>
              <a:ext uri="{FF2B5EF4-FFF2-40B4-BE49-F238E27FC236}">
                <a16:creationId xmlns:a16="http://schemas.microsoft.com/office/drawing/2014/main" id="{F5759DEF-D086-F70E-D015-28043ADBDD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E69B924D-516B-404A-9F92-2D432C868F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hr-H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90FE26DD-632E-8777-24CC-904F28AB68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CF79101-4D69-4FEB-A183-6175EB35DB5B}" type="slidenum">
              <a:t>10</a:t>
            </a:fld>
            <a:endParaRPr lang="hr-HR"/>
          </a:p>
        </p:txBody>
      </p:sp>
      <p:sp>
        <p:nvSpPr>
          <p:cNvPr id="2" name="Rezervirano mjesto slike slajda 1">
            <a:extLst>
              <a:ext uri="{FF2B5EF4-FFF2-40B4-BE49-F238E27FC236}">
                <a16:creationId xmlns:a16="http://schemas.microsoft.com/office/drawing/2014/main" id="{2A58F210-135C-100E-82C2-0A9912DF8E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1B88EBFC-FFC5-6024-5F9B-4F9DFDBFC8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574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492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9433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155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7686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8149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873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19243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376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980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391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6996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6423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0524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643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8781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410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3306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green coding? A contribution to save the environment | Blog -  Future Processing">
            <a:extLst>
              <a:ext uri="{FF2B5EF4-FFF2-40B4-BE49-F238E27FC236}">
                <a16:creationId xmlns:a16="http://schemas.microsoft.com/office/drawing/2014/main" id="{A8D53E85-FD45-C9B5-7A61-ACF1DC0BC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6" r="9856" b="-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1B9CB99D-54CB-2822-3541-DAC706F1B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hr-HR" sz="6600" dirty="0">
                <a:solidFill>
                  <a:srgbClr val="FFFFFF"/>
                </a:solidFill>
              </a:rPr>
              <a:t>Green </a:t>
            </a:r>
            <a:r>
              <a:rPr lang="hr-HR" sz="6600" dirty="0" err="1">
                <a:solidFill>
                  <a:srgbClr val="FFFFFF"/>
                </a:solidFill>
              </a:rPr>
              <a:t>coding</a:t>
            </a:r>
            <a:endParaRPr lang="hr-HR" sz="6600" dirty="0">
              <a:solidFill>
                <a:srgbClr val="FFFFFF"/>
              </a:solidFill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8695444-28BB-5F42-8CBF-ED578AD23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Izradili: Patrik Paunović, Luka </a:t>
            </a:r>
            <a:r>
              <a:rPr lang="hr-HR">
                <a:solidFill>
                  <a:srgbClr val="FFFFFF"/>
                </a:solidFill>
              </a:rPr>
              <a:t>Buršić</a:t>
            </a:r>
            <a:r>
              <a:rPr lang="hr-HR" dirty="0">
                <a:solidFill>
                  <a:srgbClr val="FFFFFF"/>
                </a:solidFill>
              </a:rPr>
              <a:t>, Luka </a:t>
            </a:r>
            <a:r>
              <a:rPr lang="hr-HR">
                <a:solidFill>
                  <a:srgbClr val="FFFFFF"/>
                </a:solidFill>
              </a:rPr>
              <a:t>Biskupić</a:t>
            </a:r>
            <a:r>
              <a:rPr lang="hr-HR" dirty="0">
                <a:solidFill>
                  <a:srgbClr val="FFFFFF"/>
                </a:solidFill>
              </a:rPr>
              <a:t>, Matteo </a:t>
            </a:r>
            <a:r>
              <a:rPr lang="hr-HR">
                <a:solidFill>
                  <a:srgbClr val="FFFFFF"/>
                </a:solidFill>
              </a:rPr>
              <a:t>Plišić</a:t>
            </a:r>
          </a:p>
        </p:txBody>
      </p:sp>
    </p:spTree>
    <p:extLst>
      <p:ext uri="{BB962C8B-B14F-4D97-AF65-F5344CB8AC3E}">
        <p14:creationId xmlns:p14="http://schemas.microsoft.com/office/powerpoint/2010/main" val="2389944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44D24749-DA6F-54D1-13A6-A94D2FFCC7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hr-HR" sz="3628"/>
              <a:t>Prosječna potrošnja energije(Java vs R)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E90CAED7-753E-F89B-7FF2-5D99BA71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22104" y="1964662"/>
            <a:ext cx="6516494" cy="427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9D851C-8A22-40C2-95AB-87556CF73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7167C05-6114-45E2-AE3D-B77D38988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64644040-857A-EE36-FABF-0DC078F91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043" y="1136606"/>
            <a:ext cx="3498170" cy="457729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2A6FB2-C222-4C89-B4E3-7F96367D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9349" y="1416818"/>
            <a:ext cx="0" cy="401934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Rezervirano mjesto sadržaja 6">
            <a:extLst>
              <a:ext uri="{FF2B5EF4-FFF2-40B4-BE49-F238E27FC236}">
                <a16:creationId xmlns:a16="http://schemas.microsoft.com/office/drawing/2014/main" id="{71E6B32F-E547-A415-7389-D2DBA3FDB8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22" b="3"/>
          <a:stretch/>
        </p:blipFill>
        <p:spPr>
          <a:xfrm>
            <a:off x="6799308" y="1136606"/>
            <a:ext cx="3462768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1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68F6B9E8-EE93-5DF5-E436-ABF51B96B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754" y="1136606"/>
            <a:ext cx="474331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4847ACD-7624-DEBF-3BFE-F9416D11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r"/>
            <a:r>
              <a:rPr lang="hr-HR" sz="4000"/>
              <a:t>Prakse za programiranje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4FEDA4A-65FE-BAE2-D990-36260672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7631927" cy="3541714"/>
          </a:xfrm>
        </p:spPr>
        <p:txBody>
          <a:bodyPr anchor="t">
            <a:normAutofit/>
          </a:bodyPr>
          <a:lstStyle/>
          <a:p>
            <a:r>
              <a:rPr lang="hr-HR" sz="2000" b="0" i="0" u="none" strike="noStrike" dirty="0">
                <a:effectLst/>
              </a:rPr>
              <a:t>Optimizacija koda</a:t>
            </a:r>
          </a:p>
          <a:p>
            <a:r>
              <a:rPr lang="hr-HR" sz="2000" b="0" i="0" u="none" strike="noStrike" dirty="0">
                <a:effectLst/>
              </a:rPr>
              <a:t>Smanjenje broja operacija koje program obavlja</a:t>
            </a:r>
            <a:endParaRPr lang="hr-HR" sz="2000" dirty="0"/>
          </a:p>
          <a:p>
            <a:r>
              <a:rPr lang="hr-HR" sz="2000" b="0" i="0" u="none" strike="noStrike" dirty="0">
                <a:effectLst/>
              </a:rPr>
              <a:t>S</a:t>
            </a:r>
            <a:r>
              <a:rPr lang="fi-FI" sz="2000" b="0" i="0" u="none" strike="noStrike" dirty="0">
                <a:effectLst/>
              </a:rPr>
              <a:t>manjenje broja varijabli koje se korist</a:t>
            </a:r>
            <a:r>
              <a:rPr lang="hr-HR" sz="2000" b="0" i="0" u="none" strike="noStrike" dirty="0">
                <a:effectLst/>
              </a:rPr>
              <a:t>i</a:t>
            </a:r>
          </a:p>
          <a:p>
            <a:r>
              <a:rPr lang="hr-HR" sz="2000" b="0" i="0" u="none" strike="noStrike" dirty="0">
                <a:effectLst/>
              </a:rPr>
              <a:t>Upotreba specijaliziranih alata za mjerenje potrošnje energije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414312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120BE8-C120-0899-D619-2E62E916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Cloud </a:t>
            </a:r>
            <a:r>
              <a:rPr lang="hr-HR" dirty="0" err="1"/>
              <a:t>computing</a:t>
            </a:r>
            <a:r>
              <a:rPr lang="hr-HR" dirty="0"/>
              <a:t> i virtualne mašine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BD995FCE-0FC6-AEE5-B7B3-2546FC627E48}"/>
              </a:ext>
            </a:extLst>
          </p:cNvPr>
          <p:cNvSpPr txBox="1"/>
          <p:nvPr/>
        </p:nvSpPr>
        <p:spPr>
          <a:xfrm>
            <a:off x="544945" y="1847273"/>
            <a:ext cx="1116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r-HR" dirty="0"/>
              <a:t>Cloud Computing: isporuka računalnih usluga putem interneta</a:t>
            </a:r>
          </a:p>
          <a:p>
            <a:pPr marL="285750" indent="-285750">
              <a:buFontTx/>
              <a:buChar char="-"/>
            </a:pPr>
            <a:r>
              <a:rPr lang="hr-HR" dirty="0"/>
              <a:t>Virtualne mašine:  Softverska emulacija fizičkog računala  </a:t>
            </a:r>
          </a:p>
        </p:txBody>
      </p:sp>
    </p:spTree>
    <p:extLst>
      <p:ext uri="{BB962C8B-B14F-4D97-AF65-F5344CB8AC3E}">
        <p14:creationId xmlns:p14="http://schemas.microsoft.com/office/powerpoint/2010/main" val="4017120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0443090-E9A0-CEC1-AC86-27A9152E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Cloud </a:t>
            </a:r>
            <a:r>
              <a:rPr lang="hr-HR" dirty="0" err="1"/>
              <a:t>computing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71E039C-CEA9-3E1D-A6EB-8D4BF82D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3 glavna cilja:</a:t>
            </a:r>
          </a:p>
          <a:p>
            <a:r>
              <a:rPr lang="hr-HR" dirty="0"/>
              <a:t>Maksimiziranje iskoristivosti energije</a:t>
            </a:r>
          </a:p>
          <a:p>
            <a:r>
              <a:rPr lang="hr-HR" dirty="0"/>
              <a:t>Promoviranje </a:t>
            </a:r>
            <a:r>
              <a:rPr lang="hr-HR" dirty="0" err="1"/>
              <a:t>reciklabilnih</a:t>
            </a:r>
            <a:r>
              <a:rPr lang="hr-HR" dirty="0"/>
              <a:t> materijala</a:t>
            </a:r>
          </a:p>
          <a:p>
            <a:r>
              <a:rPr lang="hr-HR" dirty="0"/>
              <a:t>Minimiziranje rizičnih komponenti</a:t>
            </a:r>
          </a:p>
        </p:txBody>
      </p:sp>
      <p:pic>
        <p:nvPicPr>
          <p:cNvPr id="4" name="Slika 3" descr="What is Cloud Computing? A Full Overview - Cloud Academy Blog">
            <a:extLst>
              <a:ext uri="{FF2B5EF4-FFF2-40B4-BE49-F238E27FC236}">
                <a16:creationId xmlns:a16="http://schemas.microsoft.com/office/drawing/2014/main" id="{DAB625AF-7ECD-5C60-47BB-44B3EAF9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49" y="1606884"/>
            <a:ext cx="4962525" cy="2564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40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7A77DE-AEB0-D0FB-2412-1E3CD1DB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Zeleni hardver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866DC88-CD4C-3B7D-2965-1B2052C4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Energetski učinkoviti alati</a:t>
            </a:r>
          </a:p>
          <a:p>
            <a:r>
              <a:rPr lang="hr-HR" dirty="0"/>
              <a:t>Ekološki prihvatljivi alati</a:t>
            </a:r>
          </a:p>
          <a:p>
            <a:r>
              <a:rPr lang="hr-HR" dirty="0"/>
              <a:t>Alati: poslužitelji, mrežna oprema, napajanja…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7353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0B786C-1F8F-E61B-00CC-32BE94F8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Zeleni softver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16691D2-07C6-93EE-FC92-87C2FB62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Sve aplikacije koje upravljaju dana centrima i ostalim uslugama temeljenim na oblaku</a:t>
            </a:r>
          </a:p>
          <a:p>
            <a:r>
              <a:rPr lang="hr-HR" dirty="0"/>
              <a:t>Izgradnja kvalitetnih ali i energetski učinkovitih aplikacija</a:t>
            </a:r>
          </a:p>
        </p:txBody>
      </p:sp>
    </p:spTree>
    <p:extLst>
      <p:ext uri="{BB962C8B-B14F-4D97-AF65-F5344CB8AC3E}">
        <p14:creationId xmlns:p14="http://schemas.microsoft.com/office/powerpoint/2010/main" val="3154971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00D844-5CA3-89A3-1A5E-3F06C62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Prednosti cloud </a:t>
            </a:r>
            <a:r>
              <a:rPr lang="hr-HR" dirty="0" err="1"/>
              <a:t>computinga</a:t>
            </a:r>
            <a:r>
              <a:rPr lang="hr-HR" dirty="0"/>
              <a:t>	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DBBB1DC-317E-B27F-243B-5D02B6CDC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optimizira učinkovito osiguravanje resursa</a:t>
            </a: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nudi prednosti višestanarske uporabe</a:t>
            </a:r>
            <a:endParaRPr lang="bs-Latn-BA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dematerealizira i smanjuje ukupne emisije ugljika.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1924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45A4AA-DBD2-C2A9-89FD-D012783A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Virtualne mašine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B7CDA6C-15F0-FAB9-C122-22C1896E8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 softverska emulacija fizičkog računala</a:t>
            </a: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više virtualnih mašina može biti pokrenuto na istom fizičkom serveru</a:t>
            </a: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instaliranje virtualne infrastrukture koja omogućava više operacijskih sustava i aplikacija na manji broji servera</a:t>
            </a:r>
            <a:endParaRPr lang="bs-Latn-BA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6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87045A76-49F1-FD63-7E6B-E5184763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hr-HR" sz="3200"/>
              <a:t>Green coding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E01678C-EE49-558D-83E2-328CDCA3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hr-HR" sz="2000" b="0" i="0">
                <a:effectLst/>
                <a:cs typeface="Arial" panose="020B0604020202020204" pitchFamily="34" charset="0"/>
              </a:rPr>
              <a:t>Segment </a:t>
            </a:r>
            <a:r>
              <a:rPr lang="hr-HR" sz="2000">
                <a:cs typeface="Arial" panose="020B0604020202020204" pitchFamily="34" charset="0"/>
              </a:rPr>
              <a:t>zelenog računalstva</a:t>
            </a:r>
            <a:r>
              <a:rPr lang="hr-HR" sz="2000" b="0" i="0">
                <a:effectLst/>
                <a:cs typeface="Arial" panose="020B0604020202020204" pitchFamily="34" charset="0"/>
              </a:rPr>
              <a:t>, prakse koja nastoji ograničiti utjecaj tehnologije na okoliš</a:t>
            </a:r>
            <a:endParaRPr lang="hr-HR" sz="2000">
              <a:cs typeface="Arial" panose="020B0604020202020204" pitchFamily="34" charset="0"/>
            </a:endParaRPr>
          </a:p>
          <a:p>
            <a:r>
              <a:rPr lang="hr-HR" sz="2000">
                <a:cs typeface="Arial" panose="020B0604020202020204" pitchFamily="34" charset="0"/>
              </a:rPr>
              <a:t>P</a:t>
            </a:r>
            <a:r>
              <a:rPr lang="hr-HR" sz="2000" b="0" i="0">
                <a:effectLst/>
                <a:cs typeface="Arial" panose="020B0604020202020204" pitchFamily="34" charset="0"/>
              </a:rPr>
              <a:t>rogramski kod koji je proizveden i napisan na način koji smanjuje potrošnju energije softvera</a:t>
            </a:r>
          </a:p>
          <a:p>
            <a:r>
              <a:rPr lang="hr-HR" sz="2000"/>
              <a:t>R</a:t>
            </a:r>
            <a:r>
              <a:rPr lang="hr-HR" sz="2000" b="0" i="0">
                <a:effectLst/>
              </a:rPr>
              <a:t>ačunalstvo i IT odgovorni za između 1,8% i 3,9% globalnih emisija stakleničkih plinova.</a:t>
            </a:r>
            <a:endParaRPr lang="hr-HR" sz="2000" b="0" i="0">
              <a:effectLst/>
              <a:cs typeface="Arial" panose="020B0604020202020204" pitchFamily="34" charset="0"/>
            </a:endParaRPr>
          </a:p>
        </p:txBody>
      </p:sp>
      <p:pic>
        <p:nvPicPr>
          <p:cNvPr id="4" name="Slika 3" descr="Slika na kojoj se prikazuje odijevanje, ukrasni isječci, crtić, ilustracija&#10;&#10;Opis je automatski generiran">
            <a:extLst>
              <a:ext uri="{FF2B5EF4-FFF2-40B4-BE49-F238E27FC236}">
                <a16:creationId xmlns:a16="http://schemas.microsoft.com/office/drawing/2014/main" id="{5A11D22C-235E-0492-6D76-8CA7C39283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"/>
          <a:stretch/>
        </p:blipFill>
        <p:spPr>
          <a:xfrm>
            <a:off x="7782338" y="2294062"/>
            <a:ext cx="3104787" cy="32272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7307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58BCF22-6456-DADD-F9DA-2C72FC87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Prednosti virtualnih mašina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B527C88-4D4A-C0E1-B368-AD21C819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Korištenje resursa</a:t>
            </a: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Menadžment</a:t>
            </a:r>
            <a:endParaRPr lang="bs-Latn-BA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Konsolidacija</a:t>
            </a: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Potrošnja energije</a:t>
            </a:r>
            <a:endParaRPr lang="bs-Latn-BA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Manje potrebnog prostora</a:t>
            </a: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Planiranje u slučaju hitnoće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94243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2FBB65-5096-DE79-92C3-06E36FCF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Mane </a:t>
            </a:r>
            <a:r>
              <a:rPr lang="hr-HR" dirty="0" err="1"/>
              <a:t>virtualih</a:t>
            </a:r>
            <a:r>
              <a:rPr lang="hr-HR" dirty="0"/>
              <a:t> mašina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0087B8-1E20-1C4D-0405-ED14D636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Visoka početna cijena implementacije </a:t>
            </a: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Sigurnosni rizik zbog dijeljenih resursa</a:t>
            </a:r>
            <a:endParaRPr lang="bs-Latn-BA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Mogući problemi sa dostupnosti </a:t>
            </a: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sa skalabilnosti</a:t>
            </a:r>
            <a:endParaRPr lang="bs-Latn-BA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Postoji više povezanost više dijelova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8384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A4C9F9-5465-A156-C5D2-DED2569E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 za uštedu energije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ED9965B-90AE-13BE-0BAE-421AA6CAB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Prilagođavanje performansi i postavki napajanja komponenti na temelju opterećenja i zahtjeva</a:t>
            </a:r>
          </a:p>
        </p:txBody>
      </p:sp>
    </p:spTree>
    <p:extLst>
      <p:ext uri="{BB962C8B-B14F-4D97-AF65-F5344CB8AC3E}">
        <p14:creationId xmlns:p14="http://schemas.microsoft.com/office/powerpoint/2010/main" val="924799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50F0C9-CB69-526B-77B4-C0DBD8F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FD1C889-2009-51E6-0ED2-E371610C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A5A5FB8-8278-5C56-6B0F-A8EDE0C2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86" y="364271"/>
            <a:ext cx="8518519" cy="58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17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2B42489-E917-D3D4-E1BF-22A79131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Optimizacija Koda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AC097B2-4215-FE69-7589-32A494D0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Rastuća važnost u svijetu gdje je održivi razvoj prioritet</a:t>
            </a:r>
          </a:p>
          <a:p>
            <a:r>
              <a:rPr lang="hr-HR" dirty="0"/>
              <a:t>Cilj: Manja potrošnja energije računalnih programa</a:t>
            </a:r>
          </a:p>
        </p:txBody>
      </p:sp>
    </p:spTree>
    <p:extLst>
      <p:ext uri="{BB962C8B-B14F-4D97-AF65-F5344CB8AC3E}">
        <p14:creationId xmlns:p14="http://schemas.microsoft.com/office/powerpoint/2010/main" val="3722343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D2D00E2-7CD7-92A3-EA25-0D14F388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Mjerenje potrošnje</a:t>
            </a:r>
            <a:br>
              <a:rPr lang="hr-HR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14B8C0E-DAB1-54B8-132A-4F0F4F5D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Joulemeter</a:t>
            </a:r>
            <a:endParaRPr lang="hr-HR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PowerAPI</a:t>
            </a:r>
          </a:p>
          <a:p>
            <a:r>
              <a:rPr lang="bs-Latn-BA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Intel Power Gadget</a:t>
            </a:r>
          </a:p>
          <a:p>
            <a:r>
              <a:rPr lang="bs-Latn-BA" sz="1800" b="1" dirty="0">
                <a:latin typeface="Arial" panose="020B0604020202020204" pitchFamily="34" charset="0"/>
                <a:ea typeface="Arial" panose="020B0604020202020204" pitchFamily="34" charset="0"/>
              </a:rPr>
              <a:t>RAPL</a:t>
            </a:r>
            <a:endParaRPr lang="hr-HR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hr-HR" dirty="0"/>
          </a:p>
        </p:txBody>
      </p:sp>
      <p:pic>
        <p:nvPicPr>
          <p:cNvPr id="4" name="Slika 3" descr="Slika na kojoj se prikazuje tekst, račun, snimka zaslona, Font&#10;&#10;Opis je automatski generiran">
            <a:extLst>
              <a:ext uri="{FF2B5EF4-FFF2-40B4-BE49-F238E27FC236}">
                <a16:creationId xmlns:a16="http://schemas.microsoft.com/office/drawing/2014/main" id="{41217A03-75B6-E282-FC8E-E799AE6AF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912" y="1640404"/>
            <a:ext cx="3219450" cy="334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23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812221F-3B94-C528-0BCF-15A65ACF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sz="2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Ciljevi optimizacije</a:t>
            </a:r>
            <a:br>
              <a:rPr lang="hr-H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EB8D76E-E77F-8650-87F0-FCA2A4BDE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smanjenje procesorske aktivnosti </a:t>
            </a: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optimizacija upita baze podataka </a:t>
            </a:r>
            <a:endParaRPr lang="bs-Latn-BA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efikasno korištenje memorije </a:t>
            </a: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smanjenje nepotrebnih operacija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74310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E3D607-AA5D-E668-7B51-40C8958C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Principi optimizacije</a:t>
            </a:r>
            <a:br>
              <a:rPr lang="hr-H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F95ADEC-1102-963A-919F-95368B76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korištenje ispravnih tipova podataka</a:t>
            </a: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spremanje često korištenih podataka u cache memoriju</a:t>
            </a:r>
            <a:endParaRPr lang="bs-Latn-BA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izbjegavanje nepotrebnih ulazno-izlaznih operacija</a:t>
            </a:r>
          </a:p>
          <a:p>
            <a:r>
              <a:rPr lang="bs-Latn-B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korištenje efikasnih algoritama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13785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58EC39-E1B2-2887-AC2D-B1F5E107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sz="32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Green Code - FAANG</a:t>
            </a:r>
            <a:br>
              <a:rPr lang="hr-HR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B835BEA-3CEA-8333-E36D-E68FE6A9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Načini smanjenja lošeg utjecaja na okoliš:</a:t>
            </a:r>
          </a:p>
          <a:p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Učinkovitost podatkovnog centra (</a:t>
            </a:r>
            <a:r>
              <a:rPr lang="hr-H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 </a:t>
            </a:r>
            <a:r>
              <a:rPr lang="hr-HR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center</a:t>
            </a:r>
            <a:r>
              <a:rPr lang="hr-H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hr-HR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efficiency</a:t>
            </a:r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Virtualizacija i Cloud </a:t>
            </a:r>
            <a:r>
              <a:rPr lang="hr-H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computing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Energetski učinkoviti algoritmi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Održivi razvoj software-a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Ulaganje u obnovljive izvore energije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76771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00E664-DBB5-5A75-1789-6617FD57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Učinkovitost podatkovnog centra</a:t>
            </a:r>
            <a:br>
              <a:rPr lang="hr-H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ED85681-511D-5145-1240-C1C95033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Učinkoviti dizajn servera</a:t>
            </a:r>
            <a:endParaRPr lang="hr-HR" sz="1800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s-Latn-BA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Obnovljivi izvori energije</a:t>
            </a:r>
          </a:p>
          <a:p>
            <a:r>
              <a:rPr lang="bs-Latn-BA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Tehnike hlađenja</a:t>
            </a:r>
          </a:p>
          <a:p>
            <a:pPr lvl="1"/>
            <a:r>
              <a:rPr lang="bs-Latn-BA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Ekonomizator zraka</a:t>
            </a:r>
            <a:r>
              <a:rPr lang="bs-Latn-BA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bs-Latn-BA" sz="1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bs-Latn-BA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Likvidno hlađenje</a:t>
            </a:r>
          </a:p>
          <a:p>
            <a:pPr lvl="1"/>
            <a:r>
              <a:rPr lang="bs-Latn-BA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Zadržavanje toplo/hladnog prolaza</a:t>
            </a:r>
          </a:p>
          <a:p>
            <a:pPr lvl="1"/>
            <a:r>
              <a:rPr lang="bs-Latn-BA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Ponovna upotreba topline</a:t>
            </a:r>
          </a:p>
          <a:p>
            <a:pPr marL="457200" lvl="1" indent="0">
              <a:buNone/>
            </a:pPr>
            <a:endParaRPr lang="hr-HR" sz="1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1665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F6868A-38BB-63AF-243D-5A340B19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Energetska potrošnja softvera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F28B67F-B396-1A1E-CAAE-713F88239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200" dirty="0"/>
              <a:t>Infrastruktura: </a:t>
            </a:r>
            <a:r>
              <a:rPr lang="hr-HR" sz="2200" i="0" dirty="0">
                <a:effectLst/>
              </a:rPr>
              <a:t>Unutar svake organizacije vjerojatno postoje područja u kojima je računalna infrastruktura prekomplicirana ili preopterećena</a:t>
            </a:r>
          </a:p>
          <a:p>
            <a:r>
              <a:rPr lang="sv-SE" sz="2200" i="0" dirty="0">
                <a:effectLst/>
              </a:rPr>
              <a:t>Obrada: softver troši energiju dok radi.</a:t>
            </a:r>
            <a:endParaRPr lang="hr-HR" sz="2200" i="0" dirty="0">
              <a:effectLst/>
            </a:endParaRPr>
          </a:p>
          <a:p>
            <a:r>
              <a:rPr lang="hr-HR" sz="2200" dirty="0" err="1"/>
              <a:t>Devops</a:t>
            </a:r>
            <a:r>
              <a:rPr lang="hr-HR" sz="2200" dirty="0"/>
              <a:t>: </a:t>
            </a:r>
            <a:r>
              <a:rPr lang="hr-HR" sz="2200" i="0" dirty="0">
                <a:effectLst/>
              </a:rPr>
              <a:t>Uređaj zahtijeva energiju koja, osim ako nije 100% obnovljiva energija, stvara emisije ugljika.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2797293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0E3CB2-C666-3B82-06F4-C2E6DEB2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36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Energetski učinkoviti algoritmi</a:t>
            </a:r>
            <a:br>
              <a:rPr lang="hr-HR" sz="3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E3FA31E-08FB-23F1-A09B-4EDA0F1E6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Netflix video streaming</a:t>
            </a:r>
          </a:p>
          <a:p>
            <a:r>
              <a:rPr lang="hr-HR" dirty="0" err="1"/>
              <a:t>Compression</a:t>
            </a:r>
            <a:r>
              <a:rPr lang="hr-HR" dirty="0"/>
              <a:t> </a:t>
            </a:r>
            <a:r>
              <a:rPr lang="hr-HR" dirty="0" err="1"/>
              <a:t>algorithms</a:t>
            </a:r>
            <a:r>
              <a:rPr lang="hr-HR" dirty="0"/>
              <a:t> – VP9,AV1</a:t>
            </a:r>
          </a:p>
          <a:p>
            <a:r>
              <a:rPr lang="hr-HR" dirty="0" err="1"/>
              <a:t>Adaptive</a:t>
            </a:r>
            <a:r>
              <a:rPr lang="hr-HR" dirty="0"/>
              <a:t> </a:t>
            </a:r>
            <a:r>
              <a:rPr lang="hr-HR" dirty="0" err="1"/>
              <a:t>bitrate</a:t>
            </a:r>
            <a:r>
              <a:rPr lang="hr-HR" dirty="0"/>
              <a:t> streaming</a:t>
            </a:r>
          </a:p>
          <a:p>
            <a:r>
              <a:rPr lang="hr-HR" dirty="0" err="1"/>
              <a:t>Encoding</a:t>
            </a:r>
            <a:r>
              <a:rPr lang="hr-HR" dirty="0"/>
              <a:t> </a:t>
            </a:r>
            <a:r>
              <a:rPr lang="hr-HR" dirty="0" err="1"/>
              <a:t>optimization</a:t>
            </a:r>
            <a:r>
              <a:rPr lang="hr-HR" dirty="0"/>
              <a:t> </a:t>
            </a:r>
            <a:r>
              <a:rPr lang="hr-HR" dirty="0" err="1"/>
              <a:t>tehnique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71299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F439C3-0C6E-8177-6DAA-40C1629F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s-Latn-BA" sz="36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Virtualizacija i računalni oblak (eng. </a:t>
            </a:r>
            <a:r>
              <a:rPr lang="bs-Latn-BA" sz="3600" b="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cloud computing</a:t>
            </a:r>
            <a:r>
              <a:rPr lang="bs-Latn-BA" sz="36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br>
              <a:rPr lang="hr-HR" sz="3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BE47EE9-F6A4-BDEA-871C-EFB4958A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Smanjenje potrošnje energije</a:t>
            </a:r>
          </a:p>
          <a:p>
            <a:r>
              <a:rPr lang="hr-HR" dirty="0"/>
              <a:t>Manji broj fizičkih servera</a:t>
            </a:r>
          </a:p>
          <a:p>
            <a:r>
              <a:rPr lang="hr-HR" dirty="0"/>
              <a:t>Dinamički alocirani resursi</a:t>
            </a:r>
          </a:p>
          <a:p>
            <a:r>
              <a:rPr lang="hr-HR" dirty="0"/>
              <a:t>Strateški locirani dana centri(</a:t>
            </a:r>
            <a:r>
              <a:rPr lang="hr-HR" dirty="0" err="1"/>
              <a:t>AWS,Azure,Google</a:t>
            </a:r>
            <a:r>
              <a:rPr lang="hr-HR" dirty="0"/>
              <a:t> cloud)</a:t>
            </a:r>
          </a:p>
        </p:txBody>
      </p:sp>
    </p:spTree>
    <p:extLst>
      <p:ext uri="{BB962C8B-B14F-4D97-AF65-F5344CB8AC3E}">
        <p14:creationId xmlns:p14="http://schemas.microsoft.com/office/powerpoint/2010/main" val="3509656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160BBF-8095-2485-8075-FF67784E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Ulaganje u obnovljive izvore energije</a:t>
            </a:r>
            <a:br>
              <a:rPr lang="hr-H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034C6AC-3F14-DA6A-95A7-24B6C0F87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Amazon </a:t>
            </a:r>
          </a:p>
          <a:p>
            <a:r>
              <a:rPr lang="bs-Latn-BA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Google </a:t>
            </a:r>
            <a:endParaRPr lang="bs-Latn-BA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Apple </a:t>
            </a:r>
          </a:p>
          <a:p>
            <a:r>
              <a:rPr lang="bs-Latn-BA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Microsoft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3263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49D1D4B5-1097-26EF-DDBA-E9126512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hr-HR" sz="3200"/>
              <a:t>Energetska učinkovitost kroz programske jezike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6D2A1E-718C-5F1C-1CC6-5447C6C3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hr-HR" sz="2000"/>
              <a:t>Različiti programski jezici funkcioniraju na različite načine</a:t>
            </a:r>
          </a:p>
          <a:p>
            <a:r>
              <a:rPr lang="hr-HR" sz="2000"/>
              <a:t>Korištenje interpretacije i kompilacije</a:t>
            </a:r>
          </a:p>
          <a:p>
            <a:r>
              <a:rPr lang="hr-HR" sz="2000"/>
              <a:t>Određene funkcionalnosti u jeziku poput garbage kolektora</a:t>
            </a:r>
          </a:p>
          <a:p>
            <a:r>
              <a:rPr lang="hr-HR" sz="2000"/>
              <a:t>Popularnost jezika</a:t>
            </a:r>
          </a:p>
        </p:txBody>
      </p:sp>
      <p:pic>
        <p:nvPicPr>
          <p:cNvPr id="2054" name="Picture 6" descr="Top 20 Best Programming Languages To Learn in 2023 | Simplilearn">
            <a:extLst>
              <a:ext uri="{FF2B5EF4-FFF2-40B4-BE49-F238E27FC236}">
                <a16:creationId xmlns:a16="http://schemas.microsoft.com/office/drawing/2014/main" id="{D8B948D0-89C9-A829-CDF7-72AA51B00E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r="35370" b="2"/>
          <a:stretch/>
        </p:blipFill>
        <p:spPr bwMode="auto">
          <a:xfrm>
            <a:off x="6132327" y="618518"/>
            <a:ext cx="5383625" cy="559601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6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7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3627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2C69C66-DCB1-E6CE-3617-2A2A8C7C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istraživanja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7A09080-2304-3C61-85F0-147E8B6A3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Primjer </a:t>
            </a:r>
            <a:r>
              <a:rPr lang="hr-HR" dirty="0" err="1"/>
              <a:t>riješavanja</a:t>
            </a:r>
            <a:r>
              <a:rPr lang="hr-HR" dirty="0"/>
              <a:t> optimizacijskog problema ZDT1 koristeći genetski algoritam NSGA2</a:t>
            </a:r>
          </a:p>
          <a:p>
            <a:r>
              <a:rPr lang="hr-HR" dirty="0"/>
              <a:t>ZDT1 - </a:t>
            </a:r>
            <a:r>
              <a:rPr lang="hr-HR" dirty="0" err="1"/>
              <a:t>Zitzler-Deb-Thiele's</a:t>
            </a:r>
            <a:r>
              <a:rPr lang="hr-HR" dirty="0"/>
              <a:t> </a:t>
            </a:r>
            <a:r>
              <a:rPr lang="hr-HR" dirty="0" err="1"/>
              <a:t>function</a:t>
            </a:r>
            <a:r>
              <a:rPr lang="hr-HR" dirty="0"/>
              <a:t> 1 – problem višestruke optimizacije</a:t>
            </a:r>
          </a:p>
          <a:p>
            <a:r>
              <a:rPr lang="hr-HR" dirty="0"/>
              <a:t>Usporedba 3 programska jezika: Java, R, Python</a:t>
            </a:r>
          </a:p>
          <a:p>
            <a:r>
              <a:rPr lang="hr-HR" dirty="0"/>
              <a:t>Alat: </a:t>
            </a:r>
            <a:r>
              <a:rPr lang="hr-HR" dirty="0" err="1"/>
              <a:t>PyRapl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455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8E7A94-E5A3-808E-BE8A-7E9407F6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Parametri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B4735C7-FE8D-A382-8F80-71BD8C52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Populacija: 100</a:t>
            </a:r>
          </a:p>
          <a:p>
            <a:r>
              <a:rPr lang="hr-HR" dirty="0"/>
              <a:t>Broj generacija: 1000</a:t>
            </a:r>
          </a:p>
          <a:p>
            <a:r>
              <a:rPr lang="hr-HR" dirty="0"/>
              <a:t>Mutacija: </a:t>
            </a:r>
            <a:r>
              <a:rPr lang="hr-HR" dirty="0" err="1"/>
              <a:t>Polinomska</a:t>
            </a:r>
            <a:r>
              <a:rPr lang="hr-HR" dirty="0"/>
              <a:t> mutacija sa .2 šansom</a:t>
            </a:r>
          </a:p>
          <a:p>
            <a:r>
              <a:rPr lang="hr-HR" dirty="0"/>
              <a:t>Križanje: Simulirano binarno križanje sa 0.7 šansom</a:t>
            </a:r>
          </a:p>
          <a:p>
            <a:r>
              <a:rPr lang="hr-HR" dirty="0"/>
              <a:t>Duljina genoma: 30</a:t>
            </a:r>
          </a:p>
        </p:txBody>
      </p:sp>
    </p:spTree>
    <p:extLst>
      <p:ext uri="{BB962C8B-B14F-4D97-AF65-F5344CB8AC3E}">
        <p14:creationId xmlns:p14="http://schemas.microsoft.com/office/powerpoint/2010/main" val="245835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96315CC8-9581-1E39-0547-DA7F755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hr-HR" sz="3200"/>
              <a:t>Trajanje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83B9701-B0A3-7C8E-3BAE-FFBE79374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hr-HR" sz="200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619EA4BF-7048-D455-0F4C-786FC7631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0231"/>
            <a:ext cx="5456279" cy="389258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9818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B01AB1EF-0B9C-C219-BE3D-12FD6FA932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hr-HR"/>
              <a:t>Prosječno trajanje(Java vs R)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8F44F20C-70DE-CC4B-AD4B-7DA3E59D2D1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70837" y="1592644"/>
            <a:ext cx="5563365" cy="393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DDF954B7-C9E8-693E-AB04-3C81B7FED4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hr-HR"/>
              <a:t>Prosječna potrošnja energije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4FED578B-65A5-77E0-4291-B2B4856354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62469" y="1783443"/>
            <a:ext cx="6604976" cy="423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užnica">
  <a:themeElements>
    <a:clrScheme name="Kružnica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užnic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užnica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TM04033919[[fn=Kružnica]]</Template>
  <TotalTime>334</TotalTime>
  <Words>602</Words>
  <Application>Microsoft Office PowerPoint</Application>
  <PresentationFormat>Široki zaslon</PresentationFormat>
  <Paragraphs>124</Paragraphs>
  <Slides>32</Slides>
  <Notes>3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</vt:lpstr>
      <vt:lpstr>Times New Roman</vt:lpstr>
      <vt:lpstr>Tw Cen MT</vt:lpstr>
      <vt:lpstr>Kružnica</vt:lpstr>
      <vt:lpstr>Green coding</vt:lpstr>
      <vt:lpstr>Green coding</vt:lpstr>
      <vt:lpstr>Energetska potrošnja softvera</vt:lpstr>
      <vt:lpstr>Energetska učinkovitost kroz programske jezike</vt:lpstr>
      <vt:lpstr>Primjer istraživanja</vt:lpstr>
      <vt:lpstr>Parametri</vt:lpstr>
      <vt:lpstr>Trajanje</vt:lpstr>
      <vt:lpstr>Prosječno trajanje(Java vs R)</vt:lpstr>
      <vt:lpstr>Prosječna potrošnja energije</vt:lpstr>
      <vt:lpstr>Prosječna potrošnja energije(Java vs R)</vt:lpstr>
      <vt:lpstr>PowerPoint prezentacija</vt:lpstr>
      <vt:lpstr>PowerPoint prezentacija</vt:lpstr>
      <vt:lpstr>Prakse za programiranje</vt:lpstr>
      <vt:lpstr>Cloud computing i virtualne mašine</vt:lpstr>
      <vt:lpstr>Cloud computing</vt:lpstr>
      <vt:lpstr>Zeleni hardver</vt:lpstr>
      <vt:lpstr>Zeleni softver</vt:lpstr>
      <vt:lpstr>Prednosti cloud computinga </vt:lpstr>
      <vt:lpstr>Virtualne mašine</vt:lpstr>
      <vt:lpstr>Prednosti virtualnih mašina</vt:lpstr>
      <vt:lpstr>Mane virtualih mašina</vt:lpstr>
      <vt:lpstr>Algoritam za uštedu energije</vt:lpstr>
      <vt:lpstr>PowerPoint prezentacija</vt:lpstr>
      <vt:lpstr>Optimizacija Koda</vt:lpstr>
      <vt:lpstr>Mjerenje potrošnje </vt:lpstr>
      <vt:lpstr>Ciljevi optimizacije </vt:lpstr>
      <vt:lpstr>Principi optimizacije </vt:lpstr>
      <vt:lpstr>Green Code - FAANG </vt:lpstr>
      <vt:lpstr>Učinkovitost podatkovnog centra </vt:lpstr>
      <vt:lpstr>Energetski učinkoviti algoritmi </vt:lpstr>
      <vt:lpstr>Virtualizacija i računalni oblak (eng. cloud computing) </vt:lpstr>
      <vt:lpstr>Ulaganje u obnovljive izvore energije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coding</dc:title>
  <dc:creator>patrik paunovic</dc:creator>
  <cp:lastModifiedBy>Matteo Plišić</cp:lastModifiedBy>
  <cp:revision>13</cp:revision>
  <dcterms:created xsi:type="dcterms:W3CDTF">2023-05-14T17:31:05Z</dcterms:created>
  <dcterms:modified xsi:type="dcterms:W3CDTF">2023-05-18T18:02:57Z</dcterms:modified>
</cp:coreProperties>
</file>