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10</a:t>
            </a:fld>
            <a:endParaRPr/>
          </a:p>
        </p:txBody>
      </p:sp>
      <p:sp>
        <p:nvSpPr>
          <p:cNvPr id="379" name="Google Shape;3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11</a:t>
            </a:fld>
            <a:endParaRPr/>
          </a:p>
        </p:txBody>
      </p:sp>
      <p:sp>
        <p:nvSpPr>
          <p:cNvPr id="386" name="Google Shape;3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83653a0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83653a0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483653a06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83653a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483653a0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83653a06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9</a:t>
            </a:fld>
            <a:endParaRPr/>
          </a:p>
        </p:txBody>
      </p:sp>
      <p:sp>
        <p:nvSpPr>
          <p:cNvPr id="372" name="Google Shape;3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slovni slajd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ska slika s opisom">
  <p:cSld name="Panoramska slika s opis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pis">
  <p:cSld name="Naslov i opi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s opisom">
  <p:cSld name="Citat s opis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">
  <p:cSld name="Kartica s naziv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">
  <p:cSld name="3 stupca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 sa slikama">
  <p:cSld name="3 stupca sa slikam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no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glavlje sekcije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 descr="What is green coding? A contribution to save the environment | Blog -  Future Processing"/>
          <p:cNvPicPr preferRelativeResize="0"/>
          <p:nvPr/>
        </p:nvPicPr>
        <p:blipFill rotWithShape="1">
          <a:blip r:embed="rId3">
            <a:alphaModFix amt="50000"/>
          </a:blip>
          <a:srcRect l="35046" r="9855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wentieth Century"/>
              <a:buNone/>
            </a:pPr>
            <a:r>
              <a:rPr lang="hr-HR" sz="6600">
                <a:solidFill>
                  <a:srgbClr val="FFFFFF"/>
                </a:solidFill>
              </a:rPr>
              <a:t>GREEN CODING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r>
              <a:rPr lang="hr-HR">
                <a:solidFill>
                  <a:srgbClr val="FFFFFF"/>
                </a:solidFill>
              </a:rPr>
              <a:t>IZRADILI: PATRIK PAUNOVIĆ, LUKA BURŠIĆ, LUKA BISKUPIĆ, MATTEO PLIŠIĆ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PROSJEČNA POTROŠNJA ENERGIJE</a:t>
            </a:r>
            <a:endParaRPr sz="3200" dirty="0"/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Twentieth Century"/>
              <a:buNone/>
            </a:pPr>
            <a:r>
              <a:rPr lang="hr-HR" sz="3200" dirty="0"/>
              <a:t>PROSJEČNA POTROŠNJA ENERGIJE(JAVA VS R)</a:t>
            </a:r>
            <a:endParaRPr sz="2800" dirty="0"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 I VIRTUALNE MAŠINE</a:t>
            </a:r>
            <a:endParaRPr sz="3200" dirty="0"/>
          </a:p>
        </p:txBody>
      </p:sp>
      <p:sp>
        <p:nvSpPr>
          <p:cNvPr id="2" name="Google Shape;424;p33">
            <a:extLst>
              <a:ext uri="{FF2B5EF4-FFF2-40B4-BE49-F238E27FC236}">
                <a16:creationId xmlns:a16="http://schemas.microsoft.com/office/drawing/2014/main" id="{06999BCB-5C2F-1A68-9FF5-69B65FE34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Cloud Computing: isporuka računalnih usluga putem interneta</a:t>
            </a:r>
            <a:endParaRPr lang="hr-HR" dirty="0"/>
          </a:p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Virtualne mašine:  Softverska emulacija fizičkog računala 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hr-H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</a:t>
            </a:r>
            <a:endParaRPr sz="3200"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3 glavna cilja: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Maksimiziranje iskoristivosti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Minimiziranje rizičnih komponenti</a:t>
            </a:r>
            <a:endParaRPr dirty="0"/>
          </a:p>
        </p:txBody>
      </p:sp>
      <p:pic>
        <p:nvPicPr>
          <p:cNvPr id="425" name="Google Shape;425;p33" descr="What is Cloud Computing? A Full Overview - Cloud Academy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HARDVER</a:t>
            </a:r>
            <a:endParaRPr sz="3200" dirty="0"/>
          </a:p>
        </p:txBody>
      </p:sp>
      <p:sp>
        <p:nvSpPr>
          <p:cNvPr id="431" name="Google Shape;431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Energetski učinkoviti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Ekološki prihvatljivi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Alati: poslužitelji, mrežna oprema, napajanja…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SOFTVER</a:t>
            </a:r>
            <a:endParaRPr sz="3200" dirty="0"/>
          </a:p>
        </p:txBody>
      </p:sp>
      <p:sp>
        <p:nvSpPr>
          <p:cNvPr id="437" name="Google Shape;437;p3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Sve aplikacije koje upravljaju dana centrima i ostalim uslugama temeljenim na oblaku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Izgradnja kvalitetnih ali i energetski učinkovitih aplikacija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CLOUD COMPUTINGA	</a:t>
            </a:r>
            <a:endParaRPr sz="32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optimizira učinkovito osiguravanje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nudi prednosti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višestanarske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uporabe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demater</a:t>
            </a:r>
            <a:r>
              <a:rPr lang="en-US" dirty="0" err="1">
                <a:ea typeface="Times New Roman"/>
                <a:cs typeface="Times New Roman"/>
                <a:sym typeface="Times New Roman"/>
              </a:rPr>
              <a:t>ij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alizira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i smanjuje ukupne emisije ugljika.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VIRTUALNE MAŠINE</a:t>
            </a:r>
            <a:endParaRPr sz="3200" dirty="0"/>
          </a:p>
        </p:txBody>
      </p:sp>
      <p:sp>
        <p:nvSpPr>
          <p:cNvPr id="449" name="Google Shape;449;p3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softverska emulacija fizičkog računala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više virtualnih mašina može biti pokrenuto na istom fizičkom serveru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instaliranje virtualne infrastrukture koja omogućava više operacijskih sustava i aplikacija na manji broji servera</a:t>
            </a:r>
            <a:endParaRPr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VIRTUALNIH MAŠINA</a:t>
            </a:r>
            <a:endParaRPr sz="3200" dirty="0"/>
          </a:p>
        </p:txBody>
      </p:sp>
      <p:sp>
        <p:nvSpPr>
          <p:cNvPr id="455" name="Google Shape;455;p3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Menadžment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Konsolidacija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Potrošnja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Manje potrebnog prostora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Planiranje u slučaju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hitnoće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MANE VIRTUAL</a:t>
            </a:r>
            <a:r>
              <a:rPr lang="en-US" sz="3200" dirty="0"/>
              <a:t>N</a:t>
            </a:r>
            <a:r>
              <a:rPr lang="hr-HR" sz="3200" dirty="0"/>
              <a:t>IH MAŠINA</a:t>
            </a:r>
            <a:endParaRPr sz="3200" dirty="0"/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Visoka početna cijena implementacije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Sigurnosni rizik zbog dijeljenih resursa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Mogući problemi sa dostupnosti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Problem sa skalabilnosti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Postoji više povezanost više dijelova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GREEN CODING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1151732" y="180882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b="0" i="0" dirty="0"/>
              <a:t>Segment </a:t>
            </a:r>
            <a:r>
              <a:rPr lang="hr-HR" dirty="0"/>
              <a:t>zelenog računalstva</a:t>
            </a:r>
            <a:r>
              <a:rPr lang="hr-HR" b="0" i="0" dirty="0"/>
              <a:t>, prakse koja nastoji ograničiti utjecaj tehnologije na okoliš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</a:t>
            </a:r>
            <a:r>
              <a:rPr lang="hr-HR" b="0" i="0" dirty="0"/>
              <a:t>rogramski kod koji je proizveden i napisan na način koji smanjuje potrošnju energije softvera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</a:t>
            </a:r>
            <a:r>
              <a:rPr lang="hr-HR" b="0" i="0" dirty="0"/>
              <a:t>ačunalstvo i IT odgovorni za između 1,8% i 3,9% globalnih emisija stakleničkih plinova.</a:t>
            </a:r>
            <a:endParaRPr b="0" i="0" dirty="0"/>
          </a:p>
        </p:txBody>
      </p:sp>
      <p:pic>
        <p:nvPicPr>
          <p:cNvPr id="249" name="Google Shape;249;p20" descr="Slika na kojoj se prikazuje odijevanje, ukrasni isječci, crtić, ilustracija&#10;&#10;Opis je automatski generiran"/>
          <p:cNvPicPr preferRelativeResize="0"/>
          <p:nvPr/>
        </p:nvPicPr>
        <p:blipFill rotWithShape="1">
          <a:blip r:embed="rId5">
            <a:alphaModFix/>
          </a:blip>
          <a:srcRect t="3"/>
          <a:stretch/>
        </p:blipFill>
        <p:spPr>
          <a:xfrm>
            <a:off x="7782338" y="2294062"/>
            <a:ext cx="3104787" cy="322724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50" name="Google Shape;250;p20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51" name="Google Shape;251;p20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20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20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8" name="Google Shape;258;p20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20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2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3" name="Google Shape;263;p20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20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20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ALGORITAM ZA UŠTEDU ENERGIJE</a:t>
            </a:r>
            <a:endParaRPr sz="3200"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Prilagođavanje performansi i postavki napajanja komponenti na temelju opterećenja i zahtjeva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474" name="Google Shape;47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886" y="364271"/>
            <a:ext cx="8518519" cy="58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OPTIMIZACIJA KODA</a:t>
            </a:r>
            <a:endParaRPr sz="3200" dirty="0"/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Rastuća važnost u svijetu gdje je održivi razvoj prioritet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Cilj: Manja potrošnja energije računalnih programa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MJERENJE POTROŠNJE</a:t>
            </a:r>
            <a:endParaRPr sz="3200"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Arial"/>
                <a:cs typeface="Arial"/>
                <a:sym typeface="Arial"/>
              </a:rPr>
              <a:t>Joulemeter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PowerAPI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Intel Power Gadget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RAPL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87" name="Google Shape;487;p43" descr="Slika na kojoj se prikazuje tekst, račun, snimka zaslona, Font&#10;&#10;Opis je automatski generir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CILJEVI OPTIMIZACIJE</a:t>
            </a:r>
            <a:endParaRPr sz="4000" dirty="0"/>
          </a:p>
        </p:txBody>
      </p:sp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procesorske aktivnosti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optimizacija upita baze podataka 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efikasno korištenje memorije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nepotrebnih operacija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PRINCIPI OPTIMIZACIJ</a:t>
            </a:r>
            <a:r>
              <a:rPr lang="en-US" sz="3200" dirty="0">
                <a:ea typeface="Arial"/>
                <a:cs typeface="Arial"/>
                <a:sym typeface="Arial"/>
              </a:rPr>
              <a:t>E</a:t>
            </a:r>
            <a:endParaRPr sz="4400" dirty="0"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ispravnih tipova podataka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spremanje često korištenih podataka 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cache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memoriju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izbjegavanje nepotrebnih ulazno-izlaznih operacija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efikasnih algoritama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GREEN CODE - FAANG</a:t>
            </a:r>
            <a:endParaRPr dirty="0"/>
          </a:p>
        </p:txBody>
      </p:sp>
      <p:sp>
        <p:nvSpPr>
          <p:cNvPr id="505" name="Google Shape;505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Načini smanjenja lošeg utjecaja na okoliš: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Učinkovitost podatkovnog centra (</a:t>
            </a:r>
            <a:r>
              <a:rPr lang="hr-HR" i="1" dirty="0">
                <a:ea typeface="Arial"/>
                <a:cs typeface="Arial"/>
                <a:sym typeface="Arial"/>
              </a:rPr>
              <a:t>Data </a:t>
            </a:r>
            <a:r>
              <a:rPr lang="hr-HR" i="1" dirty="0" err="1">
                <a:ea typeface="Arial"/>
                <a:cs typeface="Arial"/>
                <a:sym typeface="Arial"/>
              </a:rPr>
              <a:t>center</a:t>
            </a:r>
            <a:r>
              <a:rPr lang="hr-HR" i="1" dirty="0">
                <a:ea typeface="Arial"/>
                <a:cs typeface="Arial"/>
                <a:sym typeface="Arial"/>
              </a:rPr>
              <a:t> </a:t>
            </a:r>
            <a:r>
              <a:rPr lang="hr-HR" i="1" dirty="0" err="1">
                <a:ea typeface="Arial"/>
                <a:cs typeface="Arial"/>
                <a:sym typeface="Arial"/>
              </a:rPr>
              <a:t>efficiency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Virtualizacija i Cloud </a:t>
            </a:r>
            <a:r>
              <a:rPr lang="hr-HR" dirty="0" err="1">
                <a:ea typeface="Arial"/>
                <a:cs typeface="Arial"/>
                <a:sym typeface="Arial"/>
              </a:rPr>
              <a:t>computing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Energetski učinkoviti algoritmi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Održivi razvoj software-a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Ulaganje u obnovljive izvore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UČINKOVITOST PODATKOVNOG CENTRA</a:t>
            </a:r>
            <a:endParaRPr sz="3200" dirty="0"/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Učinkoviti dizajn servera</a:t>
            </a:r>
            <a:endParaRPr dirty="0"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Obnovljivi izvori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Tehnike hlađenja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 err="1">
                <a:ea typeface="Arial"/>
                <a:cs typeface="Arial"/>
                <a:sym typeface="Arial"/>
              </a:rPr>
              <a:t>Ekonomizator</a:t>
            </a:r>
            <a:r>
              <a:rPr lang="hr-HR" sz="2400" dirty="0">
                <a:ea typeface="Arial"/>
                <a:cs typeface="Arial"/>
                <a:sym typeface="Arial"/>
              </a:rPr>
              <a:t> zraka </a:t>
            </a:r>
            <a:endParaRPr sz="2400" dirty="0"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Likvidno hlađenje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Zadržavanje toplo/hladnog prolaza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Ponovna upotreba topline</a:t>
            </a:r>
            <a:endParaRPr sz="24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4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ENERGETSKI UČINKOVITI ALGORITMI</a:t>
            </a:r>
            <a:endParaRPr sz="3200"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Netflix video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Compression</a:t>
            </a:r>
            <a:r>
              <a:rPr lang="hr-HR" dirty="0"/>
              <a:t> </a:t>
            </a:r>
            <a:r>
              <a:rPr lang="hr-HR" dirty="0" err="1"/>
              <a:t>algorithms</a:t>
            </a:r>
            <a:r>
              <a:rPr lang="hr-HR" dirty="0"/>
              <a:t> – VP9,AV1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bitrate</a:t>
            </a:r>
            <a:r>
              <a:rPr lang="hr-HR" dirty="0"/>
              <a:t>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Encoding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tehnique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hr-HR" sz="3600" b="0" dirty="0">
                <a:ea typeface="Arial"/>
                <a:cs typeface="Arial"/>
                <a:sym typeface="Arial"/>
              </a:rPr>
              <a:t>VIRTUALIZACIJA I RAČUNALNI OBLAK (ENG. </a:t>
            </a:r>
            <a:r>
              <a:rPr lang="hr-HR" sz="3600" b="0" i="1" dirty="0">
                <a:ea typeface="Arial"/>
                <a:cs typeface="Arial"/>
                <a:sym typeface="Arial"/>
              </a:rPr>
              <a:t>CLOUD COMPUTING</a:t>
            </a:r>
            <a:r>
              <a:rPr lang="hr-HR" sz="3600" b="0" dirty="0">
                <a:ea typeface="Arial"/>
                <a:cs typeface="Arial"/>
                <a:sym typeface="Arial"/>
              </a:rPr>
              <a:t>)</a:t>
            </a:r>
            <a:br>
              <a:rPr lang="hr-HR" sz="3600" b="1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Smanjenje potrošnje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Manji broj fizičkih servera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Dinamički alocirani resursi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Strateški locirani dana centri(</a:t>
            </a:r>
            <a:r>
              <a:rPr lang="hr-HR" dirty="0" err="1"/>
              <a:t>AWS,Azure,Google</a:t>
            </a:r>
            <a:r>
              <a:rPr lang="hr-HR" dirty="0"/>
              <a:t> cloud)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ENERGETSKA UČINKOVITOST KROZ PROGRAMSKE JEZIKE</a:t>
            </a:r>
            <a:endParaRPr dirty="0"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Različiti programski jezici funkcioniraju na različite načine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Korištenje interpretacije i kompilacije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Određene funkcionalnosti u jeziku poput </a:t>
            </a:r>
            <a:r>
              <a:rPr lang="hr-HR" dirty="0" err="1"/>
              <a:t>garbage</a:t>
            </a:r>
            <a:r>
              <a:rPr lang="hr-HR" dirty="0"/>
              <a:t> kolektora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Popularnost jezika</a:t>
            </a:r>
            <a:endParaRPr dirty="0"/>
          </a:p>
        </p:txBody>
      </p:sp>
      <p:pic>
        <p:nvPicPr>
          <p:cNvPr id="292" name="Google Shape;292;p22" descr="Top 20 Best Programming Languages To Learn in 2023 | Simplilearn"/>
          <p:cNvPicPr preferRelativeResize="0"/>
          <p:nvPr/>
        </p:nvPicPr>
        <p:blipFill rotWithShape="1">
          <a:blip r:embed="rId5">
            <a:alphaModFix/>
          </a:blip>
          <a:srcRect l="10516" r="35370" b="2"/>
          <a:stretch/>
        </p:blipFill>
        <p:spPr>
          <a:xfrm>
            <a:off x="6132327" y="618518"/>
            <a:ext cx="5383625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93" name="Google Shape;293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4" name="Google Shape;294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2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Google Shape;304;p2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06" name="Google Shape;306;p2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AWS primjeri</a:t>
            </a:r>
            <a:endParaRPr sz="3200" dirty="0"/>
          </a:p>
        </p:txBody>
      </p:sp>
      <p:sp>
        <p:nvSpPr>
          <p:cNvPr id="530" name="Google Shape;530;p5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EC2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ECS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Batch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Compute</a:t>
            </a:r>
            <a:r>
              <a:rPr lang="hr-HR" dirty="0"/>
              <a:t> </a:t>
            </a:r>
            <a:r>
              <a:rPr lang="hr-HR" dirty="0" err="1"/>
              <a:t>Optimizer</a:t>
            </a:r>
            <a:r>
              <a:rPr lang="hr-HR" dirty="0"/>
              <a:t> i AWS </a:t>
            </a:r>
            <a:r>
              <a:rPr lang="hr-HR" dirty="0" err="1"/>
              <a:t>Cost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Usage</a:t>
            </a:r>
            <a:r>
              <a:rPr lang="hr-HR" dirty="0"/>
              <a:t> </a:t>
            </a:r>
            <a:r>
              <a:rPr lang="hr-HR" dirty="0" err="1"/>
              <a:t>Reports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Google Data </a:t>
            </a:r>
            <a:r>
              <a:rPr lang="hr-HR" sz="3200" dirty="0" err="1"/>
              <a:t>Center</a:t>
            </a:r>
            <a:endParaRPr sz="3200" dirty="0"/>
          </a:p>
        </p:txBody>
      </p:sp>
      <p:sp>
        <p:nvSpPr>
          <p:cNvPr id="537" name="Google Shape;537;p5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51" descr="Data Centers: Google's EU Data Centers - Google Sustainabil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50575"/>
            <a:ext cx="6804049" cy="4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ULAGANJE U OBNOVLJIVE IZVORE ENERGIJE</a:t>
            </a:r>
            <a:endParaRPr sz="3200" dirty="0"/>
          </a:p>
        </p:txBody>
      </p:sp>
      <p:sp>
        <p:nvSpPr>
          <p:cNvPr id="544" name="Google Shape;544;p5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PPA (Power </a:t>
            </a:r>
            <a:r>
              <a:rPr lang="hr-HR" dirty="0" err="1">
                <a:ea typeface="Arial"/>
                <a:cs typeface="Arial"/>
                <a:sym typeface="Arial"/>
              </a:rPr>
              <a:t>Purchase</a:t>
            </a:r>
            <a:r>
              <a:rPr lang="hr-HR" dirty="0">
                <a:ea typeface="Arial"/>
                <a:cs typeface="Arial"/>
                <a:sym typeface="Arial"/>
              </a:rPr>
              <a:t> </a:t>
            </a:r>
            <a:r>
              <a:rPr lang="hr-HR" dirty="0" err="1">
                <a:ea typeface="Arial"/>
                <a:cs typeface="Arial"/>
                <a:sym typeface="Arial"/>
              </a:rPr>
              <a:t>Agreements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Amazon se obvezao napajati svoje poslovanje 100% obnovljivom energijom do 2025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Google - izvori električne energije koji ne proizvode emisiju ugljika oko 66% vremena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Apple - ulagao u projekte obnovljive energije, uključujući solarne farme i postrojenja za energiju vjetra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Microsoft - suradnja sa proizvođačem solarnih panela </a:t>
            </a:r>
            <a:r>
              <a:rPr lang="hr-HR" dirty="0" err="1">
                <a:ea typeface="Arial"/>
                <a:cs typeface="Arial"/>
                <a:sym typeface="Arial"/>
              </a:rPr>
              <a:t>Qcells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9043" y="1136606"/>
            <a:ext cx="3498170" cy="4577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9"/>
          <p:cNvCxnSpPr/>
          <p:nvPr/>
        </p:nvCxnSpPr>
        <p:spPr>
          <a:xfrm>
            <a:off x="6099349" y="1416818"/>
            <a:ext cx="0" cy="4019340"/>
          </a:xfrm>
          <a:prstGeom prst="straightConnector1">
            <a:avLst/>
          </a:prstGeom>
          <a:noFill/>
          <a:ln w="9525" cap="flat" cmpd="sng">
            <a:solidFill>
              <a:srgbClr val="BFD8E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9" name="Google Shape;399;p29"/>
          <p:cNvPicPr preferRelativeResize="0"/>
          <p:nvPr/>
        </p:nvPicPr>
        <p:blipFill rotWithShape="1">
          <a:blip r:embed="rId6">
            <a:alphaModFix/>
          </a:blip>
          <a:srcRect r="1621" b="3"/>
          <a:stretch/>
        </p:blipFill>
        <p:spPr>
          <a:xfrm>
            <a:off x="6799308" y="1136606"/>
            <a:ext cx="3462768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2754" y="1136606"/>
            <a:ext cx="4743313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PRIMJER ISTRAŽIVANJA</a:t>
            </a:r>
            <a:endParaRPr sz="3200" dirty="0"/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Primjer </a:t>
            </a:r>
            <a:r>
              <a:rPr lang="hr-HR" dirty="0" err="1"/>
              <a:t>riješavanja</a:t>
            </a:r>
            <a:r>
              <a:rPr lang="hr-HR" dirty="0"/>
              <a:t> optimizacijskog problema ZDT1 koristeći genetski algoritam NSGA2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ZDT1 - </a:t>
            </a:r>
            <a:r>
              <a:rPr lang="hr-HR" dirty="0" err="1"/>
              <a:t>Zitzler-Deb-Thiele's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1 – problem višestruke optimizacije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Usporedba 3 programska jezika: Java, R, Python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Alat: </a:t>
            </a:r>
            <a:r>
              <a:rPr lang="hr-HR" dirty="0" err="1"/>
              <a:t>PyRapl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PARAMETRI</a:t>
            </a:r>
            <a:endParaRPr dirty="0"/>
          </a:p>
        </p:txBody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Populacija: 100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Broj generacija: 1000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Mutacija: </a:t>
            </a:r>
            <a:r>
              <a:rPr lang="hr-HR" dirty="0" err="1"/>
              <a:t>Polinomska</a:t>
            </a:r>
            <a:r>
              <a:rPr lang="hr-HR" dirty="0"/>
              <a:t> mutacija sa .2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Križanje: Simulirano binarno križanje sa 0.7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Duljina genoma: 30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TRAJANJE</a:t>
            </a:r>
            <a:endParaRPr dirty="0"/>
          </a:p>
        </p:txBody>
      </p:sp>
      <p:sp>
        <p:nvSpPr>
          <p:cNvPr id="340" name="Google Shape;340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470231"/>
            <a:ext cx="5456279" cy="38925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342" name="Google Shape;342;p25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43" name="Google Shape;343;p2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2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9" name="Google Shape;349;p2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2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4" name="Google Shape;354;p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5" name="Google Shape;355;p2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2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2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2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PROSJEČNO TRAJANJE(JAVA VS R)</a:t>
            </a:r>
            <a:endParaRPr sz="3200" dirty="0"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ružnica">
  <a:themeElements>
    <a:clrScheme name="Kružnica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599</Words>
  <Application>Microsoft Office PowerPoint</Application>
  <PresentationFormat>Široki zaslon</PresentationFormat>
  <Paragraphs>124</Paragraphs>
  <Slides>32</Slides>
  <Notes>32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Twentieth Century</vt:lpstr>
      <vt:lpstr>Kružnica</vt:lpstr>
      <vt:lpstr>GREEN CODING</vt:lpstr>
      <vt:lpstr>GREEN CODING</vt:lpstr>
      <vt:lpstr>ENERGETSKA UČINKOVITOST KROZ PROGRAMSKE JEZIKE</vt:lpstr>
      <vt:lpstr>PowerPoint prezentacija</vt:lpstr>
      <vt:lpstr>PowerPoint prezentacija</vt:lpstr>
      <vt:lpstr>PRIMJER ISTRAŽIVANJA</vt:lpstr>
      <vt:lpstr>PARAMETRI</vt:lpstr>
      <vt:lpstr>TRAJANJE</vt:lpstr>
      <vt:lpstr>PROSJEČNO TRAJANJE(JAVA VS R)</vt:lpstr>
      <vt:lpstr>PROSJEČNA POTROŠNJA ENERGIJE</vt:lpstr>
      <vt:lpstr>PROSJEČNA POTROŠNJA ENERGIJE(JAVA VS R)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VIRTUALNIH MAŠINA</vt:lpstr>
      <vt:lpstr>ALGORITAM ZA UŠTEDU ENERGIJE</vt:lpstr>
      <vt:lpstr>PowerPoint prezentacija</vt:lpstr>
      <vt:lpstr>OPTIMIZACIJA KODA</vt:lpstr>
      <vt:lpstr>MJERENJE POTROŠNJE</vt:lpstr>
      <vt:lpstr>CILJEVI OPTIMIZACIJE</vt:lpstr>
      <vt:lpstr>PRINCIPI OPTIMIZACIJE</vt:lpstr>
      <vt:lpstr>GREEN CODE - FAANG</vt:lpstr>
      <vt:lpstr>UČINKOVITOST PODATKOVNOG CENTRA</vt:lpstr>
      <vt:lpstr>ENERGETSKI UČINKOVITI ALGORITMI</vt:lpstr>
      <vt:lpstr>VIRTUALIZACIJA I RAČUNALNI OBLAK (ENG. CLOUD COMPUTING) </vt:lpstr>
      <vt:lpstr>AWS primjeri</vt:lpstr>
      <vt:lpstr>Google Data Center</vt:lpstr>
      <vt:lpstr>ULAGANJE U OBNOVLJIVE IZVORE ENERGIJE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cp:lastModifiedBy>luka bursic</cp:lastModifiedBy>
  <cp:revision>3</cp:revision>
  <dcterms:modified xsi:type="dcterms:W3CDTF">2023-05-22T15:17:41Z</dcterms:modified>
</cp:coreProperties>
</file>