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r-H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 sz="1200"/>
              <a:t>‹#›</a:t>
            </a:fld>
            <a:endParaRPr/>
          </a:p>
        </p:txBody>
      </p:sp>
      <p:sp>
        <p:nvSpPr>
          <p:cNvPr id="386" name="Google Shape;386;p10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483653a065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483653a065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g2483653a065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483653a06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483653a06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g2483653a06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 sz="1200"/>
              <a:t>‹#›</a:t>
            </a:fld>
            <a:endParaRPr/>
          </a:p>
        </p:txBody>
      </p:sp>
      <p:sp>
        <p:nvSpPr>
          <p:cNvPr id="372" name="Google Shape;372;p8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 sz="1200"/>
              <a:t>‹#›</a:t>
            </a:fld>
            <a:endParaRPr/>
          </a:p>
        </p:txBody>
      </p:sp>
      <p:sp>
        <p:nvSpPr>
          <p:cNvPr id="379" name="Google Shape;379;p9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slovni slajd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7" name="Google Shape;57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5" name="Google Shape;115;p2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ska slika s opisom">
  <p:cSld name="Panoramska slika s opisom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72" name="Google Shape;172;p1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3" name="Google Shape;173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slov i opis">
  <p:cSld name="Naslov i opis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9" name="Google Shape;179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 s opisom">
  <p:cSld name="Citat s opisom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5" name="Google Shape;185;p1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6" name="Google Shape;186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189" name="Google Shape;189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hr-HR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hr-HR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tica s nazivom">
  <p:cSld name="Kartica s naziv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4" name="Google Shape;194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stupca">
  <p:cSld name="3 stupca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2" name="Google Shape;202;p1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3" name="Google Shape;203;p1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4" name="Google Shape;204;p1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5" name="Google Shape;205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stupca sa slikama">
  <p:cSld name="3 stupca sa slikama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1" name="Google Shape;211;p1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2" name="Google Shape;212;p1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3" name="Google Shape;213;p1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4" name="Google Shape;214;p1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5" name="Google Shape;215;p1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6" name="Google Shape;216;p1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7" name="Google Shape;217;p1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8" name="Google Shape;218;p1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9" name="Google Shape;219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slov i okomiti tekst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5" name="Google Shape;225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komiti naslov i tekst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8"/>
          <p:cNvSpPr txBox="1"/>
          <p:nvPr>
            <p:ph idx="1" type="body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1" name="Google Shape;231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slov i sadržaj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1" name="Google Shape;121;p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azno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glavlje sekcije" type="secHead">
  <p:cSld name="SECTION_HEAD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va sadržaja" type="twoObj">
  <p:cSld name="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6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6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8" name="Google Shape;138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poredba" type="twoTxTwoObj">
  <p:cSld name="TWO_OBJECTS_WITH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7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4" name="Google Shape;144;p7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5" name="Google Shape;145;p7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6" name="Google Shape;146;p7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7" name="Google Shape;147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mo naslov" type="titleOnly">
  <p:cSld name="TITLE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držaj s opisom" type="objTx">
  <p:cSld name="OBJECT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8" name="Google Shape;158;p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9" name="Google Shape;159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ka s opisom" type="picTx">
  <p:cSld name="PICTURE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5" name="Google Shape;165;p1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6" name="Google Shape;166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" name="Google Shape;24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" name="Google Shape;25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5" name="Google Shape;55;p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at is green coding? A contribution to save the environment | Blog -  Future Processing" id="238" name="Google Shape;238;p19"/>
          <p:cNvPicPr preferRelativeResize="0"/>
          <p:nvPr/>
        </p:nvPicPr>
        <p:blipFill rotWithShape="1">
          <a:blip r:embed="rId3">
            <a:alphaModFix amt="50000"/>
          </a:blip>
          <a:srcRect b="-1" l="35046" r="9855" t="0"/>
          <a:stretch/>
        </p:blipFill>
        <p:spPr>
          <a:xfrm>
            <a:off x="20" y="10"/>
            <a:ext cx="1218893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9"/>
          <p:cNvSpPr txBox="1"/>
          <p:nvPr>
            <p:ph type="ctrTitle"/>
          </p:nvPr>
        </p:nvSpPr>
        <p:spPr>
          <a:xfrm>
            <a:off x="1527048" y="1124712"/>
            <a:ext cx="9144000" cy="3063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Twentieth Century"/>
              <a:buNone/>
            </a:pPr>
            <a:r>
              <a:rPr lang="hr-HR" sz="6600">
                <a:solidFill>
                  <a:srgbClr val="FFFFFF"/>
                </a:solidFill>
              </a:rPr>
              <a:t>GREEN CODING</a:t>
            </a:r>
            <a:endParaRPr sz="6600">
              <a:solidFill>
                <a:srgbClr val="FFFFFF"/>
              </a:solidFill>
            </a:endParaRPr>
          </a:p>
        </p:txBody>
      </p:sp>
      <p:sp>
        <p:nvSpPr>
          <p:cNvPr id="240" name="Google Shape;240;p19"/>
          <p:cNvSpPr txBox="1"/>
          <p:nvPr>
            <p:ph idx="1" type="subTitle"/>
          </p:nvPr>
        </p:nvSpPr>
        <p:spPr>
          <a:xfrm>
            <a:off x="1527048" y="4599432"/>
            <a:ext cx="9144000" cy="122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</a:pPr>
            <a:r>
              <a:rPr lang="hr-HR">
                <a:solidFill>
                  <a:srgbClr val="FFFFFF"/>
                </a:solidFill>
              </a:rPr>
              <a:t>IZRADILI: PATRIK PAUNOVIĆ, LUKA BURŠIĆ, LUKA BISKUPIĆ, MATTEO PLIŠIĆ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 txBox="1"/>
          <p:nvPr>
            <p:ph idx="4294967295"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28"/>
              <a:buFont typeface="Twentieth Century"/>
              <a:buNone/>
            </a:pPr>
            <a:r>
              <a:rPr lang="hr-HR" sz="3628"/>
              <a:t>PROSJEČNA POTROŠNJA ENERGIJE(JAVA VS R)</a:t>
            </a:r>
            <a:endParaRPr/>
          </a:p>
        </p:txBody>
      </p:sp>
      <p:pic>
        <p:nvPicPr>
          <p:cNvPr id="390" name="Google Shape;39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2104" y="1964662"/>
            <a:ext cx="6516494" cy="4274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9"/>
          <p:cNvSpPr/>
          <p:nvPr/>
        </p:nvSpPr>
        <p:spPr>
          <a:xfrm>
            <a:off x="980544" y="808057"/>
            <a:ext cx="10227733" cy="5234394"/>
          </a:xfrm>
          <a:prstGeom prst="round2DiagRect">
            <a:avLst>
              <a:gd fmla="val 6185" name="adj1"/>
              <a:gd fmla="val 0" name="adj2"/>
            </a:avLst>
          </a:prstGeom>
          <a:solidFill>
            <a:srgbClr val="FFFFFF"/>
          </a:solidFill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96" name="Google Shape;396;p29"/>
          <p:cNvPicPr preferRelativeResize="0"/>
          <p:nvPr/>
        </p:nvPicPr>
        <p:blipFill rotWithShape="1">
          <a:blip r:embed="rId4">
            <a:alphaModFix amt="30000"/>
          </a:blip>
          <a:srcRect b="0" l="0" r="0" t="0"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9043" y="1136606"/>
            <a:ext cx="3498170" cy="45772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8" name="Google Shape;398;p29"/>
          <p:cNvCxnSpPr/>
          <p:nvPr/>
        </p:nvCxnSpPr>
        <p:spPr>
          <a:xfrm>
            <a:off x="6099349" y="1416818"/>
            <a:ext cx="0" cy="4019340"/>
          </a:xfrm>
          <a:prstGeom prst="straightConnector1">
            <a:avLst/>
          </a:prstGeom>
          <a:noFill/>
          <a:ln cap="flat" cmpd="sng" w="9525">
            <a:solidFill>
              <a:srgbClr val="BFD8EA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99" name="Google Shape;399;p29"/>
          <p:cNvPicPr preferRelativeResize="0"/>
          <p:nvPr/>
        </p:nvPicPr>
        <p:blipFill rotWithShape="1">
          <a:blip r:embed="rId6">
            <a:alphaModFix/>
          </a:blip>
          <a:srcRect b="3" l="0" r="1621" t="0"/>
          <a:stretch/>
        </p:blipFill>
        <p:spPr>
          <a:xfrm>
            <a:off x="6799308" y="1136606"/>
            <a:ext cx="3462768" cy="4577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30"/>
          <p:cNvPicPr preferRelativeResize="0"/>
          <p:nvPr/>
        </p:nvPicPr>
        <p:blipFill rotWithShape="1">
          <a:blip r:embed="rId4">
            <a:alphaModFix amt="30000"/>
          </a:blip>
          <a:srcRect b="0" l="0" r="0" t="0"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0"/>
          <p:cNvSpPr/>
          <p:nvPr/>
        </p:nvSpPr>
        <p:spPr>
          <a:xfrm>
            <a:off x="980544" y="808057"/>
            <a:ext cx="10227733" cy="5234394"/>
          </a:xfrm>
          <a:prstGeom prst="round2DiagRect">
            <a:avLst>
              <a:gd fmla="val 6185" name="adj1"/>
              <a:gd fmla="val 0" name="adj2"/>
            </a:avLst>
          </a:prstGeom>
          <a:solidFill>
            <a:srgbClr val="FFFFFF"/>
          </a:solidFill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06" name="Google Shape;406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22754" y="1136606"/>
            <a:ext cx="4743313" cy="4577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rPr lang="hr-HR" sz="4000"/>
              <a:t>PRAKSE ZA PROGRAMIRANJE</a:t>
            </a:r>
            <a:endParaRPr/>
          </a:p>
        </p:txBody>
      </p:sp>
      <p:sp>
        <p:nvSpPr>
          <p:cNvPr id="412" name="Google Shape;412;p31"/>
          <p:cNvSpPr txBox="1"/>
          <p:nvPr>
            <p:ph idx="1" type="body"/>
          </p:nvPr>
        </p:nvSpPr>
        <p:spPr>
          <a:xfrm>
            <a:off x="1141411" y="2249487"/>
            <a:ext cx="763192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b="0" i="0" lang="hr-HR" sz="2000" u="none" strike="noStrike"/>
              <a:t>Optimizacija koda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b="0" i="0" lang="hr-HR" sz="2000" u="none" strike="noStrike"/>
              <a:t>Smanjenje broja operacija koje program obavlja</a:t>
            </a:r>
            <a:endParaRPr sz="20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b="0" i="0" lang="hr-HR" sz="2000" u="none" strike="noStrike"/>
              <a:t>Smanjenje broja varijabli koje se koristi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b="0" i="0" lang="hr-HR" sz="2000" u="none" strike="noStrike"/>
              <a:t>Upotreba specijaliziranih alata za mjerenje potrošnje energije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/>
              <a:t>CLOUD COMPUTING I VIRTUALNE MAŠINE</a:t>
            </a:r>
            <a:endParaRPr/>
          </a:p>
        </p:txBody>
      </p:sp>
      <p:sp>
        <p:nvSpPr>
          <p:cNvPr id="418" name="Google Shape;418;p32"/>
          <p:cNvSpPr txBox="1"/>
          <p:nvPr/>
        </p:nvSpPr>
        <p:spPr>
          <a:xfrm>
            <a:off x="544945" y="1847273"/>
            <a:ext cx="111667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Char char="-"/>
            </a:pPr>
            <a:r>
              <a:rPr b="0" i="0" lang="hr-HR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Cloud Computing: isporuka računalnih usluga putem interneta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Char char="-"/>
            </a:pPr>
            <a:r>
              <a:rPr b="0" i="0" lang="hr-HR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Virtualne mašine:  Softverska emulacija fizičkog računala 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/>
              <a:t>CLOUD COMPUTING</a:t>
            </a:r>
            <a:endParaRPr/>
          </a:p>
        </p:txBody>
      </p:sp>
      <p:sp>
        <p:nvSpPr>
          <p:cNvPr id="424" name="Google Shape;424;p3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/>
              <a:t>3 glavna cilja: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/>
              <a:t>Maksimiziranje iskoristivosti energije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/>
              <a:t>Promoviranje reciklabilnih materijala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/>
              <a:t>Minimiziranje rizičnih komponenti</a:t>
            </a:r>
            <a:endParaRPr/>
          </a:p>
        </p:txBody>
      </p:sp>
      <p:pic>
        <p:nvPicPr>
          <p:cNvPr descr="What is Cloud Computing? A Full Overview - Cloud Academy Blog" id="425" name="Google Shape;42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4649" y="1606884"/>
            <a:ext cx="4962525" cy="2564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/>
              <a:t>ZELENI HARDVER</a:t>
            </a:r>
            <a:endParaRPr/>
          </a:p>
        </p:txBody>
      </p:sp>
      <p:sp>
        <p:nvSpPr>
          <p:cNvPr id="431" name="Google Shape;431;p3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/>
              <a:t>Energetski učinkoviti alati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/>
              <a:t>Ekološki prihvatljivi alati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/>
              <a:t>Alati: poslužitelji, mrežna oprema, napajanja…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/>
              <a:t>ZELENI SOFTVER</a:t>
            </a:r>
            <a:endParaRPr/>
          </a:p>
        </p:txBody>
      </p:sp>
      <p:sp>
        <p:nvSpPr>
          <p:cNvPr id="437" name="Google Shape;437;p3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/>
              <a:t>Sve aplikacije koje upravljaju dana centrima i ostalim uslugama temeljenim na oblaku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/>
              <a:t>Izgradnja kvalitetnih ali i energetski učinkovitih aplikacija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/>
              <a:t>PREDNOSTI CLOUD COMPUTINGA	</a:t>
            </a:r>
            <a:endParaRPr/>
          </a:p>
        </p:txBody>
      </p:sp>
      <p:sp>
        <p:nvSpPr>
          <p:cNvPr id="443" name="Google Shape;443;p3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1800">
                <a:latin typeface="Times New Roman"/>
                <a:ea typeface="Times New Roman"/>
                <a:cs typeface="Times New Roman"/>
                <a:sym typeface="Times New Roman"/>
              </a:rPr>
              <a:t>optimizira učinkovito osiguravanje resursa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1800">
                <a:latin typeface="Times New Roman"/>
                <a:ea typeface="Times New Roman"/>
                <a:cs typeface="Times New Roman"/>
                <a:sym typeface="Times New Roman"/>
              </a:rPr>
              <a:t>nudi prednosti višestanarske uporabe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1800">
                <a:latin typeface="Times New Roman"/>
                <a:ea typeface="Times New Roman"/>
                <a:cs typeface="Times New Roman"/>
                <a:sym typeface="Times New Roman"/>
              </a:rPr>
              <a:t>dematerealizira i smanjuje ukupne emisije ugljika.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/>
              <a:t>VIRTUALNE MAŠINE</a:t>
            </a:r>
            <a:endParaRPr/>
          </a:p>
        </p:txBody>
      </p:sp>
      <p:sp>
        <p:nvSpPr>
          <p:cNvPr id="449" name="Google Shape;449;p3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1800">
                <a:latin typeface="Times New Roman"/>
                <a:ea typeface="Times New Roman"/>
                <a:cs typeface="Times New Roman"/>
                <a:sym typeface="Times New Roman"/>
              </a:rPr>
              <a:t>je softverska emulacija fizičkog računala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1800">
                <a:latin typeface="Times New Roman"/>
                <a:ea typeface="Times New Roman"/>
                <a:cs typeface="Times New Roman"/>
                <a:sym typeface="Times New Roman"/>
              </a:rPr>
              <a:t>više virtualnih mašina može biti pokrenuto na istom fizičkom serveru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1800">
                <a:latin typeface="Times New Roman"/>
                <a:ea typeface="Times New Roman"/>
                <a:cs typeface="Times New Roman"/>
                <a:sym typeface="Times New Roman"/>
              </a:rPr>
              <a:t>instaliranje virtualne infrastrukture koja omogućava više operacijskih sustava i aplikacija na manji broji servera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6" name="Google Shape;246;p20"/>
          <p:cNvPicPr preferRelativeResize="0"/>
          <p:nvPr/>
        </p:nvPicPr>
        <p:blipFill rotWithShape="1">
          <a:blip r:embed="rId4">
            <a:alphaModFix amt="30000"/>
          </a:blip>
          <a:srcRect b="0" l="0" r="0" t="0"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0"/>
          <p:cNvSpPr txBox="1"/>
          <p:nvPr>
            <p:ph type="title"/>
          </p:nvPr>
        </p:nvSpPr>
        <p:spPr>
          <a:xfrm>
            <a:off x="1141413" y="618518"/>
            <a:ext cx="4459286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hr-HR" sz="3200"/>
              <a:t>GREEN CODING</a:t>
            </a:r>
            <a:endParaRPr/>
          </a:p>
        </p:txBody>
      </p:sp>
      <p:sp>
        <p:nvSpPr>
          <p:cNvPr id="248" name="Google Shape;248;p20"/>
          <p:cNvSpPr txBox="1"/>
          <p:nvPr>
            <p:ph idx="1" type="body"/>
          </p:nvPr>
        </p:nvSpPr>
        <p:spPr>
          <a:xfrm>
            <a:off x="1141412" y="2249487"/>
            <a:ext cx="4459287" cy="3965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b="0" i="0" lang="hr-HR" sz="2000"/>
              <a:t>Segment </a:t>
            </a:r>
            <a:r>
              <a:rPr lang="hr-HR" sz="2000"/>
              <a:t>zelenog računalstva</a:t>
            </a:r>
            <a:r>
              <a:rPr b="0" i="0" lang="hr-HR" sz="2000"/>
              <a:t>, prakse koja nastoji ograničiti utjecaj tehnologije na okoliš</a:t>
            </a:r>
            <a:endParaRPr sz="20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hr-HR" sz="2000"/>
              <a:t>P</a:t>
            </a:r>
            <a:r>
              <a:rPr b="0" i="0" lang="hr-HR" sz="2000"/>
              <a:t>rogramski kod koji je proizveden i napisan na način koji smanjuje potrošnju energije softvera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hr-HR" sz="2000"/>
              <a:t>R</a:t>
            </a:r>
            <a:r>
              <a:rPr b="0" i="0" lang="hr-HR" sz="2000"/>
              <a:t>ačunalstvo i IT odgovorni za između 1,8% i 3,9% globalnih emisija stakleničkih plinova.</a:t>
            </a:r>
            <a:endParaRPr b="0" i="0" sz="2000"/>
          </a:p>
        </p:txBody>
      </p:sp>
      <p:pic>
        <p:nvPicPr>
          <p:cNvPr descr="Slika na kojoj se prikazuje odijevanje, ukrasni isječci, crtić, ilustracija&#10;&#10;Opis je automatski generiran" id="249" name="Google Shape;249;p20"/>
          <p:cNvPicPr preferRelativeResize="0"/>
          <p:nvPr/>
        </p:nvPicPr>
        <p:blipFill rotWithShape="1">
          <a:blip r:embed="rId5">
            <a:alphaModFix/>
          </a:blip>
          <a:srcRect b="0" l="0" r="0" t="3"/>
          <a:stretch/>
        </p:blipFill>
        <p:spPr>
          <a:xfrm>
            <a:off x="7782338" y="2294062"/>
            <a:ext cx="3104787" cy="3227248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pic>
      <p:grpSp>
        <p:nvGrpSpPr>
          <p:cNvPr id="250" name="Google Shape;250;p20"/>
          <p:cNvGrpSpPr/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</p:grpSpPr>
        <p:sp>
          <p:nvSpPr>
            <p:cNvPr id="251" name="Google Shape;251;p20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55" name="Google Shape;255;p20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57" name="Google Shape;257;p20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58" name="Google Shape;258;p20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1" name="Google Shape;261;p20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2" name="Google Shape;262;p20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63" name="Google Shape;263;p20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4" name="Google Shape;264;p20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5" name="Google Shape;265;p20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6" name="Google Shape;266;p20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9" name="Google Shape;269;p20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1" name="Google Shape;271;p20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3" name="Google Shape;273;p20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4" name="Google Shape;274;p20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7" name="Google Shape;277;p20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/>
              <a:t>PREDNOSTI VIRTUALNIH MAŠINA</a:t>
            </a:r>
            <a:endParaRPr/>
          </a:p>
        </p:txBody>
      </p:sp>
      <p:sp>
        <p:nvSpPr>
          <p:cNvPr id="455" name="Google Shape;455;p3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1800">
                <a:latin typeface="Times New Roman"/>
                <a:ea typeface="Times New Roman"/>
                <a:cs typeface="Times New Roman"/>
                <a:sym typeface="Times New Roman"/>
              </a:rPr>
              <a:t>Korištenje resursa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1800">
                <a:latin typeface="Times New Roman"/>
                <a:ea typeface="Times New Roman"/>
                <a:cs typeface="Times New Roman"/>
                <a:sym typeface="Times New Roman"/>
              </a:rPr>
              <a:t>Menadžment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1800">
                <a:latin typeface="Times New Roman"/>
                <a:ea typeface="Times New Roman"/>
                <a:cs typeface="Times New Roman"/>
                <a:sym typeface="Times New Roman"/>
              </a:rPr>
              <a:t>Konsolidacija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1800">
                <a:latin typeface="Times New Roman"/>
                <a:ea typeface="Times New Roman"/>
                <a:cs typeface="Times New Roman"/>
                <a:sym typeface="Times New Roman"/>
              </a:rPr>
              <a:t>Potrošnja energije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1800">
                <a:latin typeface="Times New Roman"/>
                <a:ea typeface="Times New Roman"/>
                <a:cs typeface="Times New Roman"/>
                <a:sym typeface="Times New Roman"/>
              </a:rPr>
              <a:t>Manje potrebnog prostora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1800">
                <a:latin typeface="Times New Roman"/>
                <a:ea typeface="Times New Roman"/>
                <a:cs typeface="Times New Roman"/>
                <a:sym typeface="Times New Roman"/>
              </a:rPr>
              <a:t>Planiranje u slučaju hitnoće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/>
              <a:t>MANE VIRTUALIH MAŠINA</a:t>
            </a:r>
            <a:endParaRPr/>
          </a:p>
        </p:txBody>
      </p:sp>
      <p:sp>
        <p:nvSpPr>
          <p:cNvPr id="461" name="Google Shape;461;p3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1800">
                <a:latin typeface="Times New Roman"/>
                <a:ea typeface="Times New Roman"/>
                <a:cs typeface="Times New Roman"/>
                <a:sym typeface="Times New Roman"/>
              </a:rPr>
              <a:t>Visoka početna cijena implementacije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1800">
                <a:latin typeface="Times New Roman"/>
                <a:ea typeface="Times New Roman"/>
                <a:cs typeface="Times New Roman"/>
                <a:sym typeface="Times New Roman"/>
              </a:rPr>
              <a:t>Sigurnosni rizik zbog dijeljenih resursa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1800">
                <a:latin typeface="Times New Roman"/>
                <a:ea typeface="Times New Roman"/>
                <a:cs typeface="Times New Roman"/>
                <a:sym typeface="Times New Roman"/>
              </a:rPr>
              <a:t>Mogući problemi sa dostupnosti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1800">
                <a:latin typeface="Times New Roman"/>
                <a:ea typeface="Times New Roman"/>
                <a:cs typeface="Times New Roman"/>
                <a:sym typeface="Times New Roman"/>
              </a:rPr>
              <a:t>Problem sa skalabilnosti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1800">
                <a:latin typeface="Times New Roman"/>
                <a:ea typeface="Times New Roman"/>
                <a:cs typeface="Times New Roman"/>
                <a:sym typeface="Times New Roman"/>
              </a:rPr>
              <a:t>Postoji više povezanost više dijelova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/>
              <a:t>ALGORITAM ZA UŠTEDU ENERGIJE</a:t>
            </a:r>
            <a:endParaRPr/>
          </a:p>
        </p:txBody>
      </p:sp>
      <p:sp>
        <p:nvSpPr>
          <p:cNvPr id="467" name="Google Shape;467;p4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/>
              <a:t>Prilagođavanje performansi i postavki napajanja komponenti na temelju opterećenja i zahtjeva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t/>
            </a:r>
            <a:endParaRPr/>
          </a:p>
        </p:txBody>
      </p:sp>
      <p:sp>
        <p:nvSpPr>
          <p:cNvPr id="473" name="Google Shape;473;p4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474" name="Google Shape;47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1886" y="364271"/>
            <a:ext cx="8518519" cy="586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/>
              <a:t>OPTIMIZACIJA KODA</a:t>
            </a:r>
            <a:endParaRPr/>
          </a:p>
        </p:txBody>
      </p:sp>
      <p:sp>
        <p:nvSpPr>
          <p:cNvPr id="480" name="Google Shape;480;p4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/>
              <a:t>Rastuća važnost u svijetu gdje je održivi razvoj prioritet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/>
              <a:t>Cilj: Manja potrošnja energije računalnih programa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hr-HR" sz="2800">
                <a:latin typeface="Arial"/>
                <a:ea typeface="Arial"/>
                <a:cs typeface="Arial"/>
                <a:sym typeface="Arial"/>
              </a:rPr>
              <a:t>MJERENJE POTROŠNJE</a:t>
            </a:r>
            <a:br>
              <a:rPr b="1" lang="hr-HR" sz="18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486" name="Google Shape;486;p4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b="1" lang="hr-HR" sz="1800">
                <a:latin typeface="Arial"/>
                <a:ea typeface="Arial"/>
                <a:cs typeface="Arial"/>
                <a:sym typeface="Arial"/>
              </a:rPr>
              <a:t>Joulemeter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1800">
                <a:latin typeface="Times New Roman"/>
                <a:ea typeface="Times New Roman"/>
                <a:cs typeface="Times New Roman"/>
                <a:sym typeface="Times New Roman"/>
              </a:rPr>
              <a:t>PowerAPI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b="1" lang="hr-HR" sz="1800">
                <a:latin typeface="Arial"/>
                <a:ea typeface="Arial"/>
                <a:cs typeface="Arial"/>
                <a:sym typeface="Arial"/>
              </a:rPr>
              <a:t>Intel Power Gadget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b="1" lang="hr-HR" sz="1800">
                <a:latin typeface="Arial"/>
                <a:ea typeface="Arial"/>
                <a:cs typeface="Arial"/>
                <a:sym typeface="Arial"/>
              </a:rPr>
              <a:t>RAPL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descr="Slika na kojoj se prikazuje tekst, račun, snimka zaslona, Font&#10;&#10;Opis je automatski generiran" id="487" name="Google Shape;48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1912" y="1640404"/>
            <a:ext cx="321945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lang="hr-HR" sz="2800">
                <a:latin typeface="Arial"/>
                <a:ea typeface="Arial"/>
                <a:cs typeface="Arial"/>
                <a:sym typeface="Arial"/>
              </a:rPr>
              <a:t>CILJEVI OPTIMIZACIJE</a:t>
            </a:r>
            <a:br>
              <a:rPr b="1" lang="hr-HR" sz="1800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493" name="Google Shape;493;p4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1800">
                <a:latin typeface="Times New Roman"/>
                <a:ea typeface="Times New Roman"/>
                <a:cs typeface="Times New Roman"/>
                <a:sym typeface="Times New Roman"/>
              </a:rPr>
              <a:t>smanjenje procesorske aktivnosti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1800">
                <a:latin typeface="Times New Roman"/>
                <a:ea typeface="Times New Roman"/>
                <a:cs typeface="Times New Roman"/>
                <a:sym typeface="Times New Roman"/>
              </a:rPr>
              <a:t>optimizacija upita baze podataka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1800">
                <a:latin typeface="Times New Roman"/>
                <a:ea typeface="Times New Roman"/>
                <a:cs typeface="Times New Roman"/>
                <a:sym typeface="Times New Roman"/>
              </a:rPr>
              <a:t>efikasno korištenje memorije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1800">
                <a:latin typeface="Times New Roman"/>
                <a:ea typeface="Times New Roman"/>
                <a:cs typeface="Times New Roman"/>
                <a:sym typeface="Times New Roman"/>
              </a:rPr>
              <a:t>smanjenje nepotrebnih operacija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hr-HR" sz="2400">
                <a:latin typeface="Arial"/>
                <a:ea typeface="Arial"/>
                <a:cs typeface="Arial"/>
                <a:sym typeface="Arial"/>
              </a:rPr>
              <a:t>PRINCIPI OPTIMIZACIJE</a:t>
            </a:r>
            <a:br>
              <a:rPr b="1" lang="hr-HR" sz="1800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499" name="Google Shape;499;p4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1800">
                <a:latin typeface="Times New Roman"/>
                <a:ea typeface="Times New Roman"/>
                <a:cs typeface="Times New Roman"/>
                <a:sym typeface="Times New Roman"/>
              </a:rPr>
              <a:t>korištenje ispravnih tipova podataka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1800">
                <a:latin typeface="Times New Roman"/>
                <a:ea typeface="Times New Roman"/>
                <a:cs typeface="Times New Roman"/>
                <a:sym typeface="Times New Roman"/>
              </a:rPr>
              <a:t>spremanje često korištenih podataka u cache memoriju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1800">
                <a:latin typeface="Times New Roman"/>
                <a:ea typeface="Times New Roman"/>
                <a:cs typeface="Times New Roman"/>
                <a:sym typeface="Times New Roman"/>
              </a:rPr>
              <a:t>izbjegavanje nepotrebnih ulazno-izlaznih operacija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1800">
                <a:latin typeface="Times New Roman"/>
                <a:ea typeface="Times New Roman"/>
                <a:cs typeface="Times New Roman"/>
                <a:sym typeface="Times New Roman"/>
              </a:rPr>
              <a:t>korištenje efikasnih algoritama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hr-HR" sz="3200">
                <a:latin typeface="Arial"/>
                <a:ea typeface="Arial"/>
                <a:cs typeface="Arial"/>
                <a:sym typeface="Arial"/>
              </a:rPr>
              <a:t>GREEN CODE - FAANG</a:t>
            </a:r>
            <a:br>
              <a:rPr b="1" lang="hr-HR" sz="18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505" name="Google Shape;505;p4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/>
              <a:t>Načini smanjenja lošeg utjecaja na okoliš: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1800">
                <a:latin typeface="Arial"/>
                <a:ea typeface="Arial"/>
                <a:cs typeface="Arial"/>
                <a:sym typeface="Arial"/>
              </a:rPr>
              <a:t>Učinkovitost podatkovnog centra (</a:t>
            </a:r>
            <a:r>
              <a:rPr i="1" lang="hr-HR" sz="1800">
                <a:latin typeface="Arial"/>
                <a:ea typeface="Arial"/>
                <a:cs typeface="Arial"/>
                <a:sym typeface="Arial"/>
              </a:rPr>
              <a:t>Data center efficiency</a:t>
            </a:r>
            <a:r>
              <a:rPr lang="hr-HR" sz="1800"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1800">
                <a:latin typeface="Arial"/>
                <a:ea typeface="Arial"/>
                <a:cs typeface="Arial"/>
                <a:sym typeface="Arial"/>
              </a:rPr>
              <a:t>Virtualizacija i Cloud computing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1800">
                <a:latin typeface="Arial"/>
                <a:ea typeface="Arial"/>
                <a:cs typeface="Arial"/>
                <a:sym typeface="Arial"/>
              </a:rPr>
              <a:t>Energetski učinkoviti algoritmi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1800">
                <a:latin typeface="Arial"/>
                <a:ea typeface="Arial"/>
                <a:cs typeface="Arial"/>
                <a:sym typeface="Arial"/>
              </a:rPr>
              <a:t>Održivi razvoj software-a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1800">
                <a:latin typeface="Arial"/>
                <a:ea typeface="Arial"/>
                <a:cs typeface="Arial"/>
                <a:sym typeface="Arial"/>
              </a:rPr>
              <a:t>Ulaganje u obnovljive izvore energije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lang="hr-HR" sz="1800">
                <a:latin typeface="Arial"/>
                <a:ea typeface="Arial"/>
                <a:cs typeface="Arial"/>
                <a:sym typeface="Arial"/>
              </a:rPr>
              <a:t>UČINKOVITOST PODATKOVNOG CENTRA</a:t>
            </a:r>
            <a:br>
              <a:rPr b="1" lang="hr-HR" sz="1800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511" name="Google Shape;511;p4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b="1" lang="hr-HR" sz="1800">
                <a:latin typeface="Arial"/>
                <a:ea typeface="Arial"/>
                <a:cs typeface="Arial"/>
                <a:sym typeface="Arial"/>
              </a:rPr>
              <a:t>Učinkoviti dizajn servera</a:t>
            </a:r>
            <a:endParaRPr b="1" sz="18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b="1" lang="hr-HR" sz="1800">
                <a:latin typeface="Arial"/>
                <a:ea typeface="Arial"/>
                <a:cs typeface="Arial"/>
                <a:sym typeface="Arial"/>
              </a:rPr>
              <a:t>Obnovljivi izvori energije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b="1" lang="hr-HR" sz="1800">
                <a:latin typeface="Arial"/>
                <a:ea typeface="Arial"/>
                <a:cs typeface="Arial"/>
                <a:sym typeface="Arial"/>
              </a:rPr>
              <a:t>Tehnike hlađenja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b="1" lang="hr-HR" sz="1800">
                <a:latin typeface="Arial"/>
                <a:ea typeface="Arial"/>
                <a:cs typeface="Arial"/>
                <a:sym typeface="Arial"/>
              </a:rPr>
              <a:t>Ekonomizator zraka</a:t>
            </a:r>
            <a:r>
              <a:rPr lang="hr-HR" sz="1800"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b="1" lang="hr-HR" sz="1800">
                <a:latin typeface="Arial"/>
                <a:ea typeface="Arial"/>
                <a:cs typeface="Arial"/>
                <a:sym typeface="Arial"/>
              </a:rPr>
              <a:t>Likvidno hlađenje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b="1" lang="hr-HR" sz="1800">
                <a:latin typeface="Arial"/>
                <a:ea typeface="Arial"/>
                <a:cs typeface="Arial"/>
                <a:sym typeface="Arial"/>
              </a:rPr>
              <a:t>Zadržavanje toplo/hladnog prolaza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b="1" lang="hr-HR" sz="1800">
                <a:latin typeface="Arial"/>
                <a:ea typeface="Arial"/>
                <a:cs typeface="Arial"/>
                <a:sym typeface="Arial"/>
              </a:rPr>
              <a:t>Ponovna upotreba topline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r>
              <a:t/>
            </a:r>
            <a:endParaRPr b="1" sz="1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/>
              <a:t>ENERGETSKA POTROŠNJA SOFTVERA</a:t>
            </a:r>
            <a:endParaRPr/>
          </a:p>
        </p:txBody>
      </p:sp>
      <p:sp>
        <p:nvSpPr>
          <p:cNvPr id="283" name="Google Shape;283;p2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hr-HR" sz="2200"/>
              <a:t>Infrastruktura: </a:t>
            </a:r>
            <a:r>
              <a:rPr i="0" lang="hr-HR" sz="2200"/>
              <a:t>Unutar svake organizacije vjerojatno postoje područja u kojima je računalna infrastruktura prekomplicirana ili preopterećena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i="0" lang="hr-HR" sz="2200"/>
              <a:t>Obrada: softver troši energiju dok radi.</a:t>
            </a:r>
            <a:endParaRPr i="0" sz="22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hr-HR" sz="2200"/>
              <a:t>Devops: </a:t>
            </a:r>
            <a:r>
              <a:rPr i="0" lang="hr-HR" sz="2200"/>
              <a:t>Uređaj zahtijeva energiju koja, osim ako nije 100% obnovljiva energija, stvara emisije ugljika.</a:t>
            </a:r>
            <a:endParaRPr sz="2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lang="hr-HR" sz="3600">
                <a:latin typeface="Arial"/>
                <a:ea typeface="Arial"/>
                <a:cs typeface="Arial"/>
                <a:sym typeface="Arial"/>
              </a:rPr>
              <a:t>ENERGETSKI UČINKOVITI ALGORITMI</a:t>
            </a:r>
            <a:br>
              <a:rPr b="1" lang="hr-HR" sz="3600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517" name="Google Shape;517;p4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/>
              <a:t>Netflix video streaming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/>
              <a:t>Compression algorithms – VP9,AV1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/>
              <a:t>Adaptive bitrate streaming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/>
              <a:t>Encoding optimization tehnique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0" lang="hr-HR" sz="3600">
                <a:latin typeface="Arial"/>
                <a:ea typeface="Arial"/>
                <a:cs typeface="Arial"/>
                <a:sym typeface="Arial"/>
              </a:rPr>
              <a:t>VIRTUALIZACIJA I RAČUNALNI OBLAK (ENG. </a:t>
            </a:r>
            <a:r>
              <a:rPr b="0" i="1" lang="hr-HR" sz="3600">
                <a:latin typeface="Arial"/>
                <a:ea typeface="Arial"/>
                <a:cs typeface="Arial"/>
                <a:sym typeface="Arial"/>
              </a:rPr>
              <a:t>CLOUD COMPUTING</a:t>
            </a:r>
            <a:r>
              <a:rPr b="0" lang="hr-HR" sz="3600">
                <a:latin typeface="Arial"/>
                <a:ea typeface="Arial"/>
                <a:cs typeface="Arial"/>
                <a:sym typeface="Arial"/>
              </a:rPr>
              <a:t>)</a:t>
            </a:r>
            <a:br>
              <a:rPr b="1" lang="hr-HR" sz="3600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523" name="Google Shape;523;p4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/>
              <a:t>Smanjenje potrošnje energije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/>
              <a:t>Manji broj fizičkih servera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/>
              <a:t>Dinamički alocirani resursi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/>
              <a:t>Strateški locirani dana centri(AWS,Azure,Google cloud)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/>
              <a:t>AWS primjeri</a:t>
            </a:r>
            <a:endParaRPr/>
          </a:p>
        </p:txBody>
      </p:sp>
      <p:sp>
        <p:nvSpPr>
          <p:cNvPr id="530" name="Google Shape;530;p50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hr-HR"/>
              <a:t>EC2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hr-HR"/>
              <a:t>ECS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hr-HR"/>
              <a:t>AWS Batch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hr-HR"/>
              <a:t>AWS Compute Optimizer i AWS Cost and Usage Reports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1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/>
              <a:t>Google Data Center</a:t>
            </a:r>
            <a:endParaRPr/>
          </a:p>
        </p:txBody>
      </p:sp>
      <p:sp>
        <p:nvSpPr>
          <p:cNvPr id="537" name="Google Shape;537;p51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ata Centers: Google's EU Data Centers - Google Sustainability" id="538" name="Google Shape;53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450" y="1750575"/>
            <a:ext cx="6804049" cy="45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lang="hr-HR" sz="1800">
                <a:latin typeface="Arial"/>
                <a:ea typeface="Arial"/>
                <a:cs typeface="Arial"/>
                <a:sym typeface="Arial"/>
              </a:rPr>
              <a:t>ULAGANJE U OBNOVLJIVE IZVORE ENERGIJE</a:t>
            </a:r>
            <a:br>
              <a:rPr b="1" lang="hr-HR" sz="1800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544" name="Google Shape;544;p5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1800">
                <a:latin typeface="Arial"/>
                <a:ea typeface="Arial"/>
                <a:cs typeface="Arial"/>
                <a:sym typeface="Arial"/>
              </a:rPr>
              <a:t>PPA (Power Purchase Agreements)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1800">
                <a:latin typeface="Arial"/>
                <a:ea typeface="Arial"/>
                <a:cs typeface="Arial"/>
                <a:sym typeface="Arial"/>
              </a:rPr>
              <a:t>Amazon se obvezao napajati svoje poslovanje 100% obnovljivom energijom do 2025</a:t>
            </a:r>
            <a:r>
              <a:rPr lang="hr-HR" sz="18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1800">
                <a:latin typeface="Arial"/>
                <a:ea typeface="Arial"/>
                <a:cs typeface="Arial"/>
                <a:sym typeface="Arial"/>
              </a:rPr>
              <a:t>Google - izvori električne energije koji ne proizvode emisiju ugljika oko 66% vremena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1800">
                <a:latin typeface="Arial"/>
                <a:ea typeface="Arial"/>
                <a:cs typeface="Arial"/>
                <a:sym typeface="Arial"/>
              </a:rPr>
              <a:t>Apple - ulagao u projekte obnovljive energije, uključujući solarne farme i postrojenja za energiju vjetra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1800">
                <a:latin typeface="Arial"/>
                <a:ea typeface="Arial"/>
                <a:cs typeface="Arial"/>
                <a:sym typeface="Arial"/>
              </a:rPr>
              <a:t>Microsoft - suradnja sa proizvođačem solarnih panela Qcells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89" name="Google Shape;289;p22"/>
          <p:cNvPicPr preferRelativeResize="0"/>
          <p:nvPr/>
        </p:nvPicPr>
        <p:blipFill rotWithShape="1">
          <a:blip r:embed="rId4">
            <a:alphaModFix amt="30000"/>
          </a:blip>
          <a:srcRect b="0" l="0" r="0" t="0"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2"/>
          <p:cNvSpPr txBox="1"/>
          <p:nvPr>
            <p:ph type="title"/>
          </p:nvPr>
        </p:nvSpPr>
        <p:spPr>
          <a:xfrm>
            <a:off x="1141413" y="618518"/>
            <a:ext cx="4459286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hr-HR" sz="3200"/>
              <a:t>ENERGETSKA UČINKOVITOST KROZ PROGRAMSKE JEZIKE</a:t>
            </a:r>
            <a:endParaRPr/>
          </a:p>
        </p:txBody>
      </p:sp>
      <p:sp>
        <p:nvSpPr>
          <p:cNvPr id="291" name="Google Shape;291;p22"/>
          <p:cNvSpPr txBox="1"/>
          <p:nvPr>
            <p:ph idx="1" type="body"/>
          </p:nvPr>
        </p:nvSpPr>
        <p:spPr>
          <a:xfrm>
            <a:off x="1141412" y="2249487"/>
            <a:ext cx="4459287" cy="3965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hr-HR" sz="2000"/>
              <a:t>Različiti programski jezici funkcioniraju na različite načine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hr-HR" sz="2000"/>
              <a:t>Korištenje interpretacije i kompilacije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hr-HR" sz="2000"/>
              <a:t>Određene funkcionalnosti u jeziku poput garbage kolektora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hr-HR" sz="2000"/>
              <a:t>Popularnost jezika</a:t>
            </a:r>
            <a:endParaRPr/>
          </a:p>
        </p:txBody>
      </p:sp>
      <p:pic>
        <p:nvPicPr>
          <p:cNvPr descr="Top 20 Best Programming Languages To Learn in 2023 | Simplilearn" id="292" name="Google Shape;292;p22"/>
          <p:cNvPicPr preferRelativeResize="0"/>
          <p:nvPr/>
        </p:nvPicPr>
        <p:blipFill rotWithShape="1">
          <a:blip r:embed="rId5">
            <a:alphaModFix/>
          </a:blip>
          <a:srcRect b="2" l="10516" r="35370" t="0"/>
          <a:stretch/>
        </p:blipFill>
        <p:spPr>
          <a:xfrm>
            <a:off x="6132327" y="618518"/>
            <a:ext cx="5383625" cy="5596015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pic>
      <p:grpSp>
        <p:nvGrpSpPr>
          <p:cNvPr id="293" name="Google Shape;293;p22"/>
          <p:cNvGrpSpPr/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</p:grpSpPr>
        <p:sp>
          <p:nvSpPr>
            <p:cNvPr id="294" name="Google Shape;294;p22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8" name="Google Shape;298;p22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0" name="Google Shape;300;p22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1" name="Google Shape;301;p22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4" name="Google Shape;304;p22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5" name="Google Shape;305;p22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06" name="Google Shape;306;p22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7" name="Google Shape;307;p22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8" name="Google Shape;308;p22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9" name="Google Shape;309;p22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2" name="Google Shape;312;p22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4" name="Google Shape;314;p22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6" name="Google Shape;316;p22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7" name="Google Shape;317;p22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0" name="Google Shape;320;p22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/>
              <a:t>PRIMJER ISTRAŽIVANJA</a:t>
            </a:r>
            <a:endParaRPr/>
          </a:p>
        </p:txBody>
      </p:sp>
      <p:sp>
        <p:nvSpPr>
          <p:cNvPr id="326" name="Google Shape;326;p2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/>
              <a:t>Primjer riješavanja optimizacijskog problema ZDT1 koristeći genetski algoritam NSGA2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/>
              <a:t>ZDT1 - Zitzler-Deb-Thiele's function 1 – problem višestruke optimizacije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/>
              <a:t>Usporedba 3 programska jezika: Java, R, Python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/>
              <a:t>Alat: PyRapl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/>
              <a:t>PARAMETRI</a:t>
            </a:r>
            <a:endParaRPr/>
          </a:p>
        </p:txBody>
      </p:sp>
      <p:sp>
        <p:nvSpPr>
          <p:cNvPr id="332" name="Google Shape;332;p2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/>
              <a:t>Populacija: 100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/>
              <a:t>Broj generacija: 1000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/>
              <a:t>Mutacija: Polinomska mutacija sa .2 šansom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/>
              <a:t>Križanje: Simulirano binarno križanje sa 0.7 šansom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/>
              <a:t>Duljina genoma: 30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38" name="Google Shape;338;p25"/>
          <p:cNvPicPr preferRelativeResize="0"/>
          <p:nvPr/>
        </p:nvPicPr>
        <p:blipFill rotWithShape="1">
          <a:blip r:embed="rId4">
            <a:alphaModFix amt="30000"/>
          </a:blip>
          <a:srcRect b="0" l="0" r="0" t="0"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5"/>
          <p:cNvSpPr txBox="1"/>
          <p:nvPr>
            <p:ph type="title"/>
          </p:nvPr>
        </p:nvSpPr>
        <p:spPr>
          <a:xfrm>
            <a:off x="1141413" y="618518"/>
            <a:ext cx="4459286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hr-HR" sz="3200"/>
              <a:t>TRAJANJE</a:t>
            </a:r>
            <a:endParaRPr/>
          </a:p>
        </p:txBody>
      </p:sp>
      <p:sp>
        <p:nvSpPr>
          <p:cNvPr id="340" name="Google Shape;340;p25"/>
          <p:cNvSpPr txBox="1"/>
          <p:nvPr>
            <p:ph idx="1" type="body"/>
          </p:nvPr>
        </p:nvSpPr>
        <p:spPr>
          <a:xfrm>
            <a:off x="1141412" y="2249487"/>
            <a:ext cx="4459287" cy="3965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98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 sz="2000"/>
          </a:p>
        </p:txBody>
      </p:sp>
      <p:pic>
        <p:nvPicPr>
          <p:cNvPr id="341" name="Google Shape;34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0" y="1470231"/>
            <a:ext cx="5456279" cy="389258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pic>
      <p:grpSp>
        <p:nvGrpSpPr>
          <p:cNvPr id="342" name="Google Shape;342;p25"/>
          <p:cNvGrpSpPr/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</p:grpSpPr>
        <p:sp>
          <p:nvSpPr>
            <p:cNvPr id="343" name="Google Shape;343;p25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47" name="Google Shape;347;p25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49" name="Google Shape;349;p25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0" name="Google Shape;350;p25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3" name="Google Shape;353;p25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4" name="Google Shape;354;p25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55" name="Google Shape;355;p25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6" name="Google Shape;356;p25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7" name="Google Shape;357;p25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8" name="Google Shape;358;p25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1" name="Google Shape;361;p25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3" name="Google Shape;363;p25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5" name="Google Shape;365;p25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6" name="Google Shape;366;p25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9" name="Google Shape;369;p25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"/>
          <p:cNvSpPr txBox="1"/>
          <p:nvPr>
            <p:ph idx="4294967295"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/>
              <a:t>PROSJEČNO TRAJANJE(JAVA VS R)</a:t>
            </a:r>
            <a:endParaRPr/>
          </a:p>
        </p:txBody>
      </p:sp>
      <p:pic>
        <p:nvPicPr>
          <p:cNvPr id="376" name="Google Shape;37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0837" y="1592644"/>
            <a:ext cx="5563365" cy="393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"/>
          <p:cNvSpPr txBox="1"/>
          <p:nvPr>
            <p:ph idx="4294967295"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/>
              <a:t>PROSJEČNA POTROŠNJA ENERGIJE</a:t>
            </a:r>
            <a:endParaRPr/>
          </a:p>
        </p:txBody>
      </p:sp>
      <p:pic>
        <p:nvPicPr>
          <p:cNvPr id="383" name="Google Shape;38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2469" y="1783443"/>
            <a:ext cx="6604976" cy="4239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ružnica">
  <a:themeElements>
    <a:clrScheme name="Kružnica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sustav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