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FC00A2-9CEF-4894-8F16-D75B3B4E8A69}">
  <a:tblStyle styleId="{8AFC00A2-9CEF-4894-8F16-D75B3B4E8A69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839750" y="2398625"/>
            <a:ext cx="7728900" cy="945000"/>
          </a:xfrm>
          <a:prstGeom prst="rect">
            <a:avLst/>
          </a:prstGeom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/>
              <a:t>Implementazione parallela del Metodo di Jacobi per il calcolo di autovalori e autovettori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763550" y="3745100"/>
            <a:ext cx="2100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Luca Pagliochini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Riganelli</a:t>
            </a:r>
          </a:p>
        </p:txBody>
      </p:sp>
      <p:sp>
        <p:nvSpPr>
          <p:cNvPr id="61" name="Shape 61"/>
          <p:cNvSpPr txBox="1"/>
          <p:nvPr>
            <p:ph idx="4294967295" type="ctrTitle"/>
          </p:nvPr>
        </p:nvSpPr>
        <p:spPr>
          <a:xfrm>
            <a:off x="671250" y="168875"/>
            <a:ext cx="7801500" cy="56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/>
              <a:t>Dipartimento di Matematica e Informatica</a:t>
            </a:r>
          </a:p>
        </p:txBody>
      </p:sp>
      <p:sp>
        <p:nvSpPr>
          <p:cNvPr id="62" name="Shape 62"/>
          <p:cNvSpPr txBox="1"/>
          <p:nvPr>
            <p:ph idx="4294967295" type="ctrTitle"/>
          </p:nvPr>
        </p:nvSpPr>
        <p:spPr>
          <a:xfrm>
            <a:off x="767150" y="736775"/>
            <a:ext cx="7801500" cy="4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1800"/>
              <a:t>Laurea Magistrale in Informatica</a:t>
            </a:r>
          </a:p>
        </p:txBody>
      </p:sp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763550" y="3547100"/>
            <a:ext cx="1668300" cy="4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it" sz="1400"/>
              <a:t>studenti</a:t>
            </a:r>
          </a:p>
        </p:txBody>
      </p:sp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6682550" y="3470900"/>
            <a:ext cx="819300" cy="4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it" sz="1400"/>
              <a:t>docenti</a:t>
            </a:r>
          </a:p>
        </p:txBody>
      </p:sp>
      <p:sp>
        <p:nvSpPr>
          <p:cNvPr id="65" name="Shape 65"/>
          <p:cNvSpPr txBox="1"/>
          <p:nvPr>
            <p:ph idx="4294967295" type="subTitle"/>
          </p:nvPr>
        </p:nvSpPr>
        <p:spPr>
          <a:xfrm>
            <a:off x="3833750" y="4578875"/>
            <a:ext cx="1668300" cy="4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1200"/>
              <a:t>2015/2016</a:t>
            </a:r>
          </a:p>
        </p:txBody>
      </p:sp>
      <p:sp>
        <p:nvSpPr>
          <p:cNvPr id="66" name="Shape 66"/>
          <p:cNvSpPr txBox="1"/>
          <p:nvPr>
            <p:ph idx="4294967295" type="ctrTitle"/>
          </p:nvPr>
        </p:nvSpPr>
        <p:spPr>
          <a:xfrm>
            <a:off x="767150" y="1384687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it" sz="1400"/>
              <a:t>Corso di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1600">
                <a:solidFill>
                  <a:srgbClr val="FFFFFF"/>
                </a:solidFill>
              </a:rPr>
              <a:t>Programmazione Concorrente e Parallela \ Metodi teorici e computazionali per le scienze molecolari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75" y="353725"/>
            <a:ext cx="819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9075" y="463262"/>
            <a:ext cx="8191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725975" y="3710075"/>
            <a:ext cx="2039700" cy="135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Leonardo Pacifici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Laganà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Sergio Tasso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Conclusioni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0" y="1017725"/>
            <a:ext cx="4395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5125"/>
            <a:ext cx="8520600" cy="356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performance buone algoritmo seriale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Algoritmo seriale non effettua operazioni costose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limitazione nei punti dove parallelizzare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soluzione adottata: range dinamici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425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it"/>
              <a:t>Grazie per l’attenzione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Introduzione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19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Algoritmo matematico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Parallelizzare algoritmo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Speed Up del metodo utilizzato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0" y="1017725"/>
            <a:ext cx="4395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L’algoritmo di  Jacobi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86950"/>
            <a:ext cx="8520600" cy="27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Carl Gustav Jacob Jacobi (1846) ma ampiamente utilizzato dal 1950 (avvento computer)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Trasformazione Matrice simmetrica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Annichilire elementi al di sotto della diagonale della matrice data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operazioni eseguite: </a:t>
            </a:r>
            <a:r>
              <a:rPr i="1" lang="it">
                <a:latin typeface="Oswald"/>
                <a:ea typeface="Oswald"/>
                <a:cs typeface="Oswald"/>
                <a:sym typeface="Oswald"/>
              </a:rPr>
              <a:t>Jacobi Rotation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Restituisce in output: 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Oswald"/>
            </a:pPr>
            <a:r>
              <a:rPr lang="it" sz="1800">
                <a:latin typeface="Oswald"/>
                <a:ea typeface="Oswald"/>
                <a:cs typeface="Oswald"/>
                <a:sym typeface="Oswald"/>
              </a:rPr>
              <a:t>autovalori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Oswald"/>
            </a:pPr>
            <a:r>
              <a:rPr lang="it" sz="1800">
                <a:latin typeface="Oswald"/>
                <a:ea typeface="Oswald"/>
                <a:cs typeface="Oswald"/>
                <a:sym typeface="Oswald"/>
              </a:rPr>
              <a:t>autovettori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0" y="1017725"/>
            <a:ext cx="4395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 txBox="1"/>
          <p:nvPr/>
        </p:nvSpPr>
        <p:spPr>
          <a:xfrm>
            <a:off x="5927400" y="3290175"/>
            <a:ext cx="2904900" cy="160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 u="sng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ROTATE(a,i,j,k,l)</a:t>
            </a:r>
            <a:r>
              <a:rPr b="1" lang="it" sz="15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g=a[i][j];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h=a[k][l];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a[k][l]=h+s*(g-h*tau);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" sz="15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a[i][j]=g-s*(h+g*tau);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L’algoritmo di  Jacobi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93950"/>
            <a:ext cx="8351100" cy="36996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(ip=1; ip&lt;=n-1; ip++) 	</a:t>
            </a:r>
            <a:r>
              <a:rPr b="1" lang="it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(1°for)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(iq=ip+1; iq&lt;=n; iq++)	</a:t>
            </a:r>
            <a:r>
              <a:rPr b="1" lang="it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(2°for)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(j=1, j&lt;=ip-1)   ROTATE(a,j,ip,j,iq)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(j=ip+1 j&lt;=iq-1) ROTATE(a,ip,j,j,iq)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(j = iq+1 &lt; n)   ROTATE(a,ip,j,iq,j) 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(j =1, j&lt;=n) 	 ROTATE(v,j,ip,j,iq)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Algoritmo Seriale - dove parallelizzare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93950"/>
            <a:ext cx="3696900" cy="38148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int n=6;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 u="sng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(1°iterazione)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ip=1; ip&lt;=n-1; ip++ </a:t>
            </a: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(1°for)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iq=ip+1; iq&lt;=n; iq++	</a:t>
            </a: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(2°for)</a:t>
            </a: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 u="sng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ip=1; iq=2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j=1 a ip-1    ROTATE(a,j,ip,j,iq)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j=ip+1 a iq-1 ROTATE(a,ip,j,j,iq)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j = iq+1 a n  ROTATE(a,ip,j,iq,j) 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a[1][3], </a:t>
            </a:r>
            <a:r>
              <a:rPr lang="it" sz="11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a[2][3]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a[1][4], a[2][4],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a[1][5], a[2][5],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a[1][6], a[2][6]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j =1 a n  ROTATE(v,j,ip,j,iq)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		v[1][1], v[1][2],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v[2][1], v[2][2],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v[3][1], v[3][2],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v[4][1], v[4][2],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v[5][1], v[5][2],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v[6][1], v[6][2]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718325" y="1193950"/>
            <a:ext cx="4241400" cy="2217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100" u="sng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(2°iterazione)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ip=1; ip&lt;=n-1; ip++ </a:t>
            </a: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(1°for)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 iq=ip+1; iq&lt;=n; iq++ </a:t>
            </a: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(2°for)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100" u="sng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ip=1; iq=3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j=1 a ip-1    ROTATE(a,j,ip,j,iq)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j=ip+1 a iq-1 ROTATE(a,ip,j,j,iq)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		a[1][2], </a:t>
            </a:r>
            <a:r>
              <a:rPr lang="it" sz="1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a[2][3]</a:t>
            </a: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1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0" y="1017725"/>
            <a:ext cx="4395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Algoritmo Parallelo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1° versione: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invia ogni singola operazione di rotate allo slave e si mette in attesa di ricevere il risultato per aggiornare la matrice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vengono parallelizzati i cicli for che si occupano di effettuare le operazioni di rotate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matrice A e V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dinamico</a:t>
            </a:r>
          </a:p>
          <a:p>
            <a:pPr indent="-2286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oneroso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2° versione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come la versione 1 però applicato solo a livello dell’ultimo ciclo for (ultima Rotate)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matrice </a:t>
            </a:r>
            <a:r>
              <a:rPr b="1" lang="it">
                <a:latin typeface="Oswald"/>
                <a:ea typeface="Oswald"/>
                <a:cs typeface="Oswald"/>
                <a:sym typeface="Oswald"/>
              </a:rPr>
              <a:t>V</a:t>
            </a:r>
          </a:p>
          <a:p>
            <a:pPr indent="-2286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oneroso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0" y="1017725"/>
            <a:ext cx="4395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Algoritmo Parallelo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5125"/>
            <a:ext cx="8520600" cy="356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3° versione: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miglioramenti della versione 2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calcolo degli slave basato su un range di indici (chunk)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molto più performante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4° versione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come versione 3, ma utilizzo della primitiva MPI_Bcast()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Oswald"/>
            </a:pPr>
            <a:r>
              <a:rPr lang="it">
                <a:latin typeface="Oswald"/>
                <a:ea typeface="Oswald"/>
                <a:cs typeface="Oswald"/>
                <a:sym typeface="Oswald"/>
              </a:rPr>
              <a:t>migliora i tempi di invio dei dati agli slave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cxnSp>
        <p:nvCxnSpPr>
          <p:cNvPr id="112" name="Shape 112"/>
          <p:cNvCxnSpPr/>
          <p:nvPr/>
        </p:nvCxnSpPr>
        <p:spPr>
          <a:xfrm>
            <a:off x="0" y="1017725"/>
            <a:ext cx="4395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Shape 117"/>
          <p:cNvGraphicFramePr/>
          <p:nvPr/>
        </p:nvGraphicFramePr>
        <p:xfrm>
          <a:off x="1706400" y="8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{8AFC00A2-9CEF-4894-8F16-D75B3B4E8A69}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Matrice</a:t>
                      </a: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Tempo Esecuzione (s)</a:t>
                      </a: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14,203533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58,5994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1233,367891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2116,1571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5264,408303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1706400" y="298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{8AFC00A2-9CEF-4894-8F16-D75B3B4E8A69}</a:tableStyleId>
              </a:tblPr>
              <a:tblGrid>
                <a:gridCol w="1910400"/>
                <a:gridCol w="1910400"/>
                <a:gridCol w="1910400"/>
              </a:tblGrid>
              <a:tr h="221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Matrice</a:t>
                      </a: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Processori</a:t>
                      </a: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Tempo Esecuzione (s)</a:t>
                      </a: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213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18,2885</a:t>
                      </a:r>
                    </a:p>
                  </a:txBody>
                  <a:tcPr marT="63500" marB="63500" marR="63500" marL="63500"/>
                </a:tc>
              </a:tr>
              <a:tr h="28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38,37855</a:t>
                      </a:r>
                    </a:p>
                  </a:txBody>
                  <a:tcPr marT="63500" marB="63500" marR="63500" marL="63500"/>
                </a:tc>
              </a:tr>
              <a:tr h="28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122,7225</a:t>
                      </a:r>
                    </a:p>
                  </a:txBody>
                  <a:tcPr marT="63500" marB="63500" marR="63500" marL="63500"/>
                </a:tc>
              </a:tr>
              <a:tr h="28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238,38185</a:t>
                      </a:r>
                    </a:p>
                  </a:txBody>
                  <a:tcPr marT="63500" marB="63500" marR="63500" marL="63500"/>
                </a:tc>
              </a:tr>
              <a:tr h="286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1311,47025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9" name="Shape 119"/>
          <p:cNvSpPr txBox="1"/>
          <p:nvPr>
            <p:ph type="title"/>
          </p:nvPr>
        </p:nvSpPr>
        <p:spPr>
          <a:xfrm>
            <a:off x="311700" y="329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000"/>
              <a:t>Algoritmo Seriale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2416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000"/>
              <a:t>Algoritmo Parallelo - </a:t>
            </a:r>
            <a:r>
              <a:rPr lang="it" sz="1800"/>
              <a:t>versione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Algoritmo Parallelo - Speed Up</a:t>
            </a:r>
          </a:p>
        </p:txBody>
      </p:sp>
      <p:pic>
        <p:nvPicPr>
          <p:cNvPr id="126" name="Shape 126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3825"/>
            <a:ext cx="3944775" cy="248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91" y="1503825"/>
            <a:ext cx="4020308" cy="248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/>
          <p:nvPr/>
        </p:nvCxnSpPr>
        <p:spPr>
          <a:xfrm>
            <a:off x="0" y="1017725"/>
            <a:ext cx="43950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129" name="Shape 129"/>
          <p:cNvGraphicFramePr/>
          <p:nvPr/>
        </p:nvGraphicFramePr>
        <p:xfrm>
          <a:off x="2184000" y="435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{8AFC00A2-9CEF-4894-8F16-D75B3B4E8A69}</a:tableStyleId>
              </a:tblPr>
              <a:tblGrid>
                <a:gridCol w="955200"/>
                <a:gridCol w="955200"/>
                <a:gridCol w="955200"/>
                <a:gridCol w="955200"/>
                <a:gridCol w="955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 x 500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700 x 700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 x 1000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1200 x 1200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8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1700 x 1700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