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6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5BDFE-E8EC-4927-8CC7-100EABCA03A4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F525B-ED87-4B15-9521-55DE9D3DB8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1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6BD-45B6-4E42-9956-78A277D30D1E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FE1F-BCDC-4B0F-A309-2545AA60ECE0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0831-E5A8-484C-9F53-3AD53E39D1B6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ABB-5880-4759-8762-4ABCCDB7D339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6FCF-407A-4B43-80EE-C6DBE820E565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0576-CDC7-479F-A361-1C64FEEC5189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7FDA-953F-473F-BB30-C48E99B198CD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FFC-DF21-4306-82CA-350917D99E21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B20CBC5-AE58-4F49-9439-C6F62BC7221D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8BB4-90CE-4DC1-B645-27E0D97A4EB6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E42B-F3FB-481C-ACEA-D7E2E77798A8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45-C30E-4D31-B8D6-411482B03A2D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E4A0-D12F-4D97-B1EB-D07ACE72F338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5AEA-88C2-48CF-A90A-ABC8E7723BD7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465F-6153-4725-9FDF-26B66811E4B6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D342-1B47-4576-9F2A-0210A3C621F9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0EBB-A08E-44D6-8B26-6AD7E348200C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1CCB-6E1E-46F4-837B-5E5D908DC090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image-filtering-using-convolution-in-opencv/" TargetMode="External"/><Relationship Id="rId2" Type="http://schemas.openxmlformats.org/officeDocument/2006/relationships/hyperlink" Target="https://it.mathworks.com/discovery/convolu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4F5EA-0F67-DB21-3EC6-BFB772088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L’uso della convoluzione per l’</a:t>
            </a:r>
            <a:r>
              <a:rPr lang="it-IT" i="1" dirty="0"/>
              <a:t>image filtering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785DC4-C65C-88B7-CEFC-106CD017F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Matteo Rota</a:t>
            </a:r>
          </a:p>
          <a:p>
            <a:r>
              <a:rPr lang="it-IT" dirty="0"/>
              <a:t>Principi e Modelli della Percezione</a:t>
            </a:r>
          </a:p>
          <a:p>
            <a:r>
              <a:rPr lang="it-IT" dirty="0"/>
              <a:t>Università degli Studi di Milano</a:t>
            </a:r>
          </a:p>
          <a:p>
            <a:r>
              <a:rPr lang="it-IT" dirty="0"/>
              <a:t>A.A. 2023-2024</a:t>
            </a:r>
          </a:p>
        </p:txBody>
      </p:sp>
    </p:spTree>
    <p:extLst>
      <p:ext uri="{BB962C8B-B14F-4D97-AF65-F5344CB8AC3E}">
        <p14:creationId xmlns:p14="http://schemas.microsoft.com/office/powerpoint/2010/main" val="36862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476145-682C-A72E-2F63-E35ADB21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Risultato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8BB23D-8D38-32AB-CE8C-C7C38E97D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Seguendo i passaggi precedenti per ogni pixel dell’immagine sorgente e utilizzando il kernel di convoluzione, l’immagine filtrata risulterà sfocata.</a:t>
            </a:r>
          </a:p>
          <a:p>
            <a:pPr marL="0" indent="0" algn="just">
              <a:buNone/>
            </a:pPr>
            <a:r>
              <a:rPr lang="it-IT" b="1" dirty="0"/>
              <a:t>Motivazione</a:t>
            </a:r>
            <a:r>
              <a:rPr lang="it-IT" dirty="0"/>
              <a:t>: l’operazione di convoluzione con quel kernel ha un effetto di media, che tende a sfocare o levigare l’immagine.</a:t>
            </a:r>
          </a:p>
          <a:p>
            <a:pPr marL="0" indent="0" algn="just">
              <a:buNone/>
            </a:pPr>
            <a:r>
              <a:rPr lang="it-IT" dirty="0"/>
              <a:t>Modificando i valori del kernel, si può anche ottenere un effetto di nitidezza.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D2C3DC-E953-7367-BC4A-FCA3D43B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E6B7C-E03A-4073-5CAE-FABA893A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BB673-A7F1-27F4-CE18-DE6B6739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</a:t>
            </a:r>
            <a:r>
              <a:rPr lang="it-IT" dirty="0" err="1"/>
              <a:t>dell’</a:t>
            </a:r>
            <a:r>
              <a:rPr lang="it-IT" i="1" dirty="0" err="1"/>
              <a:t>identity</a:t>
            </a:r>
            <a:r>
              <a:rPr lang="it-IT" i="1" dirty="0"/>
              <a:t> kernel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4DB7DF-69AA-F393-4F3D-439C171B5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it-IT" dirty="0"/>
              <a:t>Nozione teorica</a:t>
            </a:r>
          </a:p>
          <a:p>
            <a:pPr marL="342900" indent="-342900">
              <a:buFontTx/>
              <a:buChar char="-"/>
            </a:pPr>
            <a:r>
              <a:rPr lang="it-IT" dirty="0"/>
              <a:t>Esempio pratico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D7BF2BE-6E7E-A0C1-8777-4EA51598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0B5662-0277-2F11-3FA9-18345F32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AEE6C-4530-510E-01E8-97D94AA4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Nozione teorica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F2270-4724-98AC-0AE4-165B144791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err="1"/>
              <a:t>L’</a:t>
            </a:r>
            <a:r>
              <a:rPr lang="it-IT" b="1" i="1" dirty="0" err="1"/>
              <a:t>identity</a:t>
            </a:r>
            <a:r>
              <a:rPr lang="it-IT" b="1" i="1" dirty="0"/>
              <a:t> kernel </a:t>
            </a:r>
            <a:r>
              <a:rPr lang="it-IT" dirty="0"/>
              <a:t>(kernel di identità) è una matrice quadrata, nella quale l’elemento centrale è 1 e tutti gli altri elementi sono 0.</a:t>
            </a:r>
          </a:p>
          <a:p>
            <a:pPr marL="0" indent="0" algn="just">
              <a:buNone/>
            </a:pPr>
            <a:r>
              <a:rPr lang="it-IT" dirty="0"/>
              <a:t>L’aspetto principale di questo tipo di matrice è che moltiplicandola con una qualsiasi altra matrice si ottiene la matrice originale.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BDEC5CD-8AFF-4F42-CE90-EFD43AD530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25718" y="3429000"/>
            <a:ext cx="1799691" cy="1511279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E93B9-7B5A-094E-2140-A064EF84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2C88B7-E86A-560D-3EE7-86B8D35F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0CC898-A1CA-8080-E340-1036D4F526B7}"/>
              </a:ext>
            </a:extLst>
          </p:cNvPr>
          <p:cNvSpPr txBox="1"/>
          <p:nvPr/>
        </p:nvSpPr>
        <p:spPr>
          <a:xfrm>
            <a:off x="8273304" y="4940279"/>
            <a:ext cx="175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i="1" dirty="0"/>
              <a:t>Identity kernel 3x3.</a:t>
            </a:r>
          </a:p>
        </p:txBody>
      </p:sp>
    </p:spTree>
    <p:extLst>
      <p:ext uri="{BB962C8B-B14F-4D97-AF65-F5344CB8AC3E}">
        <p14:creationId xmlns:p14="http://schemas.microsoft.com/office/powerpoint/2010/main" val="390091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E6125-9E32-DA4F-A321-7BA33173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pratico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EEF143-9F7A-DAF7-1880-3F1BA1F5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80" y="1990573"/>
            <a:ext cx="4472327" cy="693135"/>
          </a:xfrm>
        </p:spPr>
        <p:txBody>
          <a:bodyPr/>
          <a:lstStyle/>
          <a:p>
            <a:pPr algn="ctr"/>
            <a:r>
              <a:rPr lang="it-IT" dirty="0"/>
              <a:t>Codice Python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44999E1-03D7-7936-AF91-23DEEDC64B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5697" y="2840115"/>
            <a:ext cx="3528092" cy="290512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7792E4-ACC8-F19D-10D8-7FAFD835D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58178"/>
            <a:ext cx="4474028" cy="469980"/>
          </a:xfrm>
        </p:spPr>
        <p:txBody>
          <a:bodyPr/>
          <a:lstStyle/>
          <a:p>
            <a:pPr algn="ctr"/>
            <a:r>
              <a:rPr lang="it-IT" dirty="0"/>
              <a:t>Risultato finale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1F0958A-DB4E-6042-9FE9-0D4722C8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FE528A4-D4CC-9EAF-063D-90D7D75B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16ACB964-C89C-6199-8A34-DA782B742C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86290" y="2560905"/>
            <a:ext cx="2346724" cy="3498087"/>
          </a:xfr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47C0E42-0A5D-89BF-D52B-75B2F50EF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729" y="2560905"/>
            <a:ext cx="2346726" cy="349808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C817FEF-7B82-F74B-6B98-B3EEE3421074}"/>
              </a:ext>
            </a:extLst>
          </p:cNvPr>
          <p:cNvSpPr txBox="1"/>
          <p:nvPr/>
        </p:nvSpPr>
        <p:spPr>
          <a:xfrm>
            <a:off x="6096000" y="6039703"/>
            <a:ext cx="175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i="1" dirty="0"/>
              <a:t>Immagine originale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670E2BD-84D1-46D8-F1EE-69F3419D8949}"/>
              </a:ext>
            </a:extLst>
          </p:cNvPr>
          <p:cNvSpPr txBox="1"/>
          <p:nvPr/>
        </p:nvSpPr>
        <p:spPr>
          <a:xfrm>
            <a:off x="8680039" y="6039703"/>
            <a:ext cx="1752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Immagine filtrata con </a:t>
            </a:r>
            <a:r>
              <a:rPr lang="it-IT" sz="1100" i="1" dirty="0" err="1"/>
              <a:t>l’identity</a:t>
            </a:r>
            <a:r>
              <a:rPr lang="it-IT" sz="1100" i="1" dirty="0"/>
              <a:t> kernel</a:t>
            </a:r>
          </a:p>
        </p:txBody>
      </p:sp>
    </p:spTree>
    <p:extLst>
      <p:ext uri="{BB962C8B-B14F-4D97-AF65-F5344CB8AC3E}">
        <p14:creationId xmlns:p14="http://schemas.microsoft.com/office/powerpoint/2010/main" val="399851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B07CEF-E39D-F5ED-7BE0-F08D74A3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Sfocatura di un’immagine utilizzando un kernel di convoluzione 2D personalizzato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D1524C-73FB-AC2D-9546-158A14A76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it-IT" dirty="0"/>
              <a:t>Nozione teorica e codice</a:t>
            </a:r>
          </a:p>
          <a:p>
            <a:pPr marL="342900" indent="-342900">
              <a:buFontTx/>
              <a:buChar char="-"/>
            </a:pPr>
            <a:r>
              <a:rPr lang="it-IT" i="1" dirty="0"/>
              <a:t>filter2D() </a:t>
            </a:r>
            <a:r>
              <a:rPr lang="it-IT" dirty="0"/>
              <a:t>di </a:t>
            </a:r>
            <a:r>
              <a:rPr lang="it-IT" dirty="0" err="1"/>
              <a:t>OpenCV</a:t>
            </a:r>
            <a:endParaRPr lang="it-IT" dirty="0"/>
          </a:p>
          <a:p>
            <a:pPr marL="342900" indent="-342900">
              <a:buFontTx/>
              <a:buChar char="-"/>
            </a:pPr>
            <a:r>
              <a:rPr lang="it-IT" dirty="0"/>
              <a:t>Risultato finale</a:t>
            </a:r>
          </a:p>
          <a:p>
            <a:pPr marL="342900" indent="-342900">
              <a:buFontTx/>
              <a:buChar char="-"/>
            </a:pPr>
            <a:r>
              <a:rPr lang="it-IT" dirty="0"/>
              <a:t>Alternativa: funzione integrata </a:t>
            </a:r>
            <a:r>
              <a:rPr lang="it-IT" i="1" dirty="0" err="1"/>
              <a:t>blur</a:t>
            </a:r>
            <a:r>
              <a:rPr lang="it-IT" i="1" dirty="0"/>
              <a:t>()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9206AB-B388-72BF-5365-F93B4061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915C1-A216-7F08-31D8-EA8B86F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1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D24B4-5574-1937-2FF7-3AC8C26E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Nozione teorica e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0E04C0-BFE9-0365-2C65-88A2F7F8B1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dirty="0"/>
              <a:t>Per sfocare un’immagine utilizzando un </a:t>
            </a:r>
            <a:r>
              <a:rPr lang="it-IT" b="1" dirty="0"/>
              <a:t>kernel di convoluzione 2D personalizzato</a:t>
            </a:r>
            <a:r>
              <a:rPr lang="it-IT" dirty="0"/>
              <a:t>, è necessario usare una funzione che consenta tutto questo, ovvero </a:t>
            </a:r>
            <a:r>
              <a:rPr lang="it-IT" i="1" dirty="0"/>
              <a:t>filter2D() </a:t>
            </a:r>
            <a:r>
              <a:rPr lang="it-IT" dirty="0"/>
              <a:t>di </a:t>
            </a:r>
            <a:r>
              <a:rPr lang="it-IT" dirty="0" err="1"/>
              <a:t>OpenCV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r>
              <a:rPr lang="it-IT" dirty="0"/>
              <a:t>Viene usata una matrice 5x5, composta solo da 1. Tuttavia, prima di effettuare l’operazione di sfocatura, è necessario avere tutti i valori normalizzati: ogni elemento del kernel viene diviso per il numero di elementi del kernel, ovvero 25, assicurando così di avere tutti valori compresi nell’intervallo [0,1].</a:t>
            </a:r>
          </a:p>
          <a:p>
            <a:pPr marL="0" indent="0" algn="just">
              <a:buNone/>
            </a:pPr>
            <a:r>
              <a:rPr lang="it-IT" dirty="0"/>
              <a:t>Successivamente è possibile applicare la funzione </a:t>
            </a:r>
            <a:r>
              <a:rPr lang="it-IT" i="1" dirty="0"/>
              <a:t>filter2D() </a:t>
            </a:r>
            <a:r>
              <a:rPr lang="it-IT" dirty="0"/>
              <a:t>per sfocare l’immagine.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F23AE5-3BF6-810A-C8BA-6D9CDA51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EC4D9E-5DE9-12C2-F41B-E01B59FD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76E8843-5E2C-51C7-3ED0-36CC5B0B9F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6835" y="2336873"/>
            <a:ext cx="4392978" cy="3598863"/>
          </a:xfrm>
        </p:spPr>
      </p:pic>
    </p:spTree>
    <p:extLst>
      <p:ext uri="{BB962C8B-B14F-4D97-AF65-F5344CB8AC3E}">
        <p14:creationId xmlns:p14="http://schemas.microsoft.com/office/powerpoint/2010/main" val="122754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0E452E-8571-382A-D36A-0987A3F7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filter2D()</a:t>
            </a:r>
            <a:r>
              <a:rPr lang="it-IT" dirty="0"/>
              <a:t> di </a:t>
            </a:r>
            <a:r>
              <a:rPr lang="it-IT" dirty="0" err="1"/>
              <a:t>OpenCV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75AE3C-1212-2A53-7F85-D19700E0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La funzione </a:t>
            </a:r>
            <a:r>
              <a:rPr lang="it-IT" b="1" i="1" dirty="0"/>
              <a:t>filter2D() </a:t>
            </a:r>
            <a:r>
              <a:rPr lang="it-IT" dirty="0"/>
              <a:t>richiede 3 argomenti di input:</a:t>
            </a:r>
          </a:p>
          <a:p>
            <a:pPr algn="just"/>
            <a:r>
              <a:rPr lang="it-IT" dirty="0"/>
              <a:t>Primo argomento: immagine sorgente.</a:t>
            </a:r>
          </a:p>
          <a:p>
            <a:pPr algn="just"/>
            <a:r>
              <a:rPr lang="it-IT" dirty="0"/>
              <a:t>Secondo argomento: </a:t>
            </a:r>
            <a:r>
              <a:rPr lang="it-IT" i="1" dirty="0" err="1"/>
              <a:t>ddepth</a:t>
            </a:r>
            <a:r>
              <a:rPr lang="it-IT" dirty="0"/>
              <a:t>, ovvero la profondità dell’immagine risultante.</a:t>
            </a:r>
          </a:p>
          <a:p>
            <a:pPr algn="just"/>
            <a:r>
              <a:rPr lang="it-IT" dirty="0"/>
              <a:t>Terzo argomento: </a:t>
            </a:r>
            <a:r>
              <a:rPr lang="it-IT" i="1" dirty="0"/>
              <a:t>kernel</a:t>
            </a:r>
            <a:r>
              <a:rPr lang="it-IT" dirty="0"/>
              <a:t>, da applicare all’immagine sorgente.</a:t>
            </a:r>
          </a:p>
          <a:p>
            <a:pPr marL="457200" indent="-457200" algn="just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27669E-142B-6906-CB67-68978955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21A926-28DD-1F10-FD22-12952497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2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C7A01-8A59-60C7-1946-E134B607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Risultato finale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6190E04-13EC-6045-04DC-7770BF18F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80" y="1975727"/>
            <a:ext cx="4472327" cy="36512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t-IT" dirty="0"/>
              <a:t>Immagine originale</a:t>
            </a:r>
          </a:p>
        </p:txBody>
      </p:sp>
      <p:pic>
        <p:nvPicPr>
          <p:cNvPr id="9" name="Segnaposto contenuto 8" descr="Immagine che contiene dipinto, Viso umano, ritratto, donna&#10;&#10;Descrizione generata automaticamente">
            <a:extLst>
              <a:ext uri="{FF2B5EF4-FFF2-40B4-BE49-F238E27FC236}">
                <a16:creationId xmlns:a16="http://schemas.microsoft.com/office/drawing/2014/main" id="{2D240866-3432-FCC9-984F-77CEAAC9E4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3160" y="2340852"/>
            <a:ext cx="2613166" cy="3895252"/>
          </a:xfrm>
        </p:spPr>
      </p:pic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980E206-CC9C-DA3C-44D4-F26AA42CF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7630" y="2006078"/>
            <a:ext cx="4474028" cy="36512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t-IT" dirty="0"/>
              <a:t>Immagine filtrata</a:t>
            </a:r>
          </a:p>
        </p:txBody>
      </p:sp>
      <p:pic>
        <p:nvPicPr>
          <p:cNvPr id="11" name="Segnaposto contenuto 10" descr="Immagine che contiene dipinto, Viso umano, ritratto, donna&#10;&#10;Descrizione generata automaticamente">
            <a:extLst>
              <a:ext uri="{FF2B5EF4-FFF2-40B4-BE49-F238E27FC236}">
                <a16:creationId xmlns:a16="http://schemas.microsoft.com/office/drawing/2014/main" id="{12E3070A-9AEF-6B64-3C99-41FE07EC39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8061" y="2340852"/>
            <a:ext cx="2613166" cy="389525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F91B78-CA8D-4A04-DDE1-1EAD7C7E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19" y="6319599"/>
            <a:ext cx="6870660" cy="365125"/>
          </a:xfrm>
        </p:spPr>
        <p:txBody>
          <a:bodyPr/>
          <a:lstStyle/>
          <a:p>
            <a:r>
              <a:rPr lang="it-IT" dirty="0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7089B3-4466-CB5C-4224-AD08C26C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1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9DD5C-1EE1-78D3-8E01-A629A844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Alternativa: funzione integrata </a:t>
            </a:r>
            <a:r>
              <a:rPr lang="it-IT" i="1" dirty="0" err="1"/>
              <a:t>blur</a:t>
            </a:r>
            <a:r>
              <a:rPr lang="it-IT" i="1" dirty="0"/>
              <a:t>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01A56-EACC-4B36-A31A-7A7787A2F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dirty="0"/>
              <a:t>È una funzione fornita da </a:t>
            </a:r>
            <a:r>
              <a:rPr lang="it-IT" dirty="0" err="1"/>
              <a:t>OpenCV</a:t>
            </a:r>
            <a:r>
              <a:rPr lang="it-IT" dirty="0"/>
              <a:t> che consente sempre di sfocare un’immagine, senza necessità però di definire un kernel. Viene specificata solo la dimensione del kernel usando </a:t>
            </a:r>
            <a:r>
              <a:rPr lang="it-IT" i="1" dirty="0" err="1"/>
              <a:t>ksize</a:t>
            </a:r>
            <a:r>
              <a:rPr lang="it-IT" dirty="0"/>
              <a:t> come argomento di input.</a:t>
            </a:r>
          </a:p>
          <a:p>
            <a:pPr marL="0" indent="0" algn="just">
              <a:buNone/>
            </a:pPr>
            <a:r>
              <a:rPr lang="it-IT" dirty="0"/>
              <a:t>La funzione di sfocatura </a:t>
            </a:r>
            <a:r>
              <a:rPr lang="it-IT" i="1" dirty="0" err="1"/>
              <a:t>blur</a:t>
            </a:r>
            <a:r>
              <a:rPr lang="it-IT" i="1" dirty="0"/>
              <a:t>() </a:t>
            </a:r>
            <a:r>
              <a:rPr lang="it-IT" dirty="0"/>
              <a:t>creerà quindi internamente un kernel di sfocatura e lo applicherà all’immagine sorgente.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D7C678-0B4C-1AF3-E8DB-A858FFB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FF899C-CEFF-A98C-3DEB-001B724C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C9E8E369-7B65-CB2A-2915-91DA0F8C5D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0734" y="2479098"/>
            <a:ext cx="4700588" cy="3314865"/>
          </a:xfrm>
        </p:spPr>
      </p:pic>
    </p:spTree>
    <p:extLst>
      <p:ext uri="{BB962C8B-B14F-4D97-AF65-F5344CB8AC3E}">
        <p14:creationId xmlns:p14="http://schemas.microsoft.com/office/powerpoint/2010/main" val="57360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1D071-8C72-3F65-DCE9-C3D70ACB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Gaussian</a:t>
            </a:r>
            <a:r>
              <a:rPr lang="it-IT" i="1" dirty="0"/>
              <a:t> </a:t>
            </a:r>
            <a:r>
              <a:rPr lang="it-IT" i="1" dirty="0" err="1"/>
              <a:t>blurring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32CA68-D3B0-D605-2966-051C919D1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it-IT" dirty="0"/>
              <a:t>Nozione teorica</a:t>
            </a:r>
          </a:p>
          <a:p>
            <a:pPr marL="342900" indent="-342900">
              <a:buFontTx/>
              <a:buChar char="-"/>
            </a:pPr>
            <a:r>
              <a:rPr lang="it-IT" i="1" dirty="0" err="1"/>
              <a:t>GaussianBlur</a:t>
            </a:r>
            <a:r>
              <a:rPr lang="it-IT" i="1" dirty="0"/>
              <a:t>() </a:t>
            </a:r>
            <a:r>
              <a:rPr lang="it-IT" dirty="0"/>
              <a:t>di </a:t>
            </a:r>
            <a:r>
              <a:rPr lang="it-IT" dirty="0" err="1"/>
              <a:t>OpenCV</a:t>
            </a:r>
            <a:endParaRPr lang="it-IT" dirty="0"/>
          </a:p>
          <a:p>
            <a:pPr marL="342900" indent="-342900">
              <a:buFontTx/>
              <a:buChar char="-"/>
            </a:pPr>
            <a:r>
              <a:rPr lang="it-IT" dirty="0"/>
              <a:t>Codice e risultato finale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6AA21A-86E6-EF75-C37D-4870D856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E0F72F-8E2F-56A6-7F4E-3A1913B5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7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775FC-B671-0FC8-9409-63A9CC29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A5B60F-B5F3-C0AA-C791-FA18DE0A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La convoluzione</a:t>
            </a:r>
          </a:p>
          <a:p>
            <a:r>
              <a:rPr lang="it-IT" dirty="0"/>
              <a:t>Kernel di convoluzione nell’</a:t>
            </a:r>
            <a:r>
              <a:rPr lang="it-IT" i="1" dirty="0"/>
              <a:t>image processing</a:t>
            </a:r>
          </a:p>
          <a:p>
            <a:r>
              <a:rPr lang="it-IT" dirty="0"/>
              <a:t>Applicazione </a:t>
            </a:r>
            <a:r>
              <a:rPr lang="it-IT" dirty="0" err="1"/>
              <a:t>dell’</a:t>
            </a:r>
            <a:r>
              <a:rPr lang="it-IT" i="1" dirty="0" err="1"/>
              <a:t>identity</a:t>
            </a:r>
            <a:r>
              <a:rPr lang="it-IT" i="1" dirty="0"/>
              <a:t> kernel</a:t>
            </a:r>
          </a:p>
          <a:p>
            <a:r>
              <a:rPr lang="it-IT" dirty="0"/>
              <a:t>Sfocatura di un’immagine utilizzando un kernel di convoluzione 2D personalizzato</a:t>
            </a:r>
          </a:p>
          <a:p>
            <a:r>
              <a:rPr lang="it-IT" i="1" dirty="0" err="1"/>
              <a:t>Gaussian</a:t>
            </a:r>
            <a:r>
              <a:rPr lang="it-IT" i="1" dirty="0"/>
              <a:t> </a:t>
            </a:r>
            <a:r>
              <a:rPr lang="it-IT" i="1" dirty="0" err="1"/>
              <a:t>blurring</a:t>
            </a:r>
            <a:endParaRPr lang="it-IT" i="1" dirty="0"/>
          </a:p>
          <a:p>
            <a:r>
              <a:rPr lang="it-IT" i="1" dirty="0" err="1"/>
              <a:t>Median</a:t>
            </a:r>
            <a:r>
              <a:rPr lang="it-IT" i="1" dirty="0"/>
              <a:t> </a:t>
            </a:r>
            <a:r>
              <a:rPr lang="it-IT" i="1" dirty="0" err="1"/>
              <a:t>blurring</a:t>
            </a:r>
            <a:endParaRPr lang="it-IT" i="1" dirty="0"/>
          </a:p>
          <a:p>
            <a:r>
              <a:rPr lang="it-IT" dirty="0"/>
              <a:t>Nitidezza di un’immagine usando kernel di convoluzione 2D personalizzati</a:t>
            </a:r>
          </a:p>
          <a:p>
            <a:r>
              <a:rPr lang="it-IT" dirty="0"/>
              <a:t>Filtraggio bilaterale</a:t>
            </a:r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5E0D20-C202-082E-8BF5-466FFEF8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F2ADA6-3EEA-58A3-A4AF-B914F80E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A3A46-99D0-095E-2BD1-924CB15C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Nozione teorica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DF1D7C-828C-97C2-1ED3-761C8B33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La sfocatura gaussiana (</a:t>
            </a:r>
            <a:r>
              <a:rPr lang="it-IT" b="1" i="1" dirty="0" err="1"/>
              <a:t>gaussian</a:t>
            </a:r>
            <a:r>
              <a:rPr lang="it-IT" b="1" i="1" dirty="0"/>
              <a:t> </a:t>
            </a:r>
            <a:r>
              <a:rPr lang="it-IT" b="1" i="1" dirty="0" err="1"/>
              <a:t>blurring</a:t>
            </a:r>
            <a:r>
              <a:rPr lang="it-IT" dirty="0"/>
              <a:t>) utilizza un filtro gaussiano che esegue una media ponderata: vengono ponderati i valori dei pixel, in base alla loro distanza dal centro del kernel (i pixel più lontani dal centro hanno meno influenza sulla media ponderata).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216703-AA0A-F819-E0D7-88CE5548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5D6D04-DF69-15E1-58C0-09624893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3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BB013-3BAF-B800-3D43-2614089C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GaussianBlur</a:t>
            </a:r>
            <a:r>
              <a:rPr lang="it-IT" i="1" dirty="0"/>
              <a:t>()</a:t>
            </a:r>
            <a:r>
              <a:rPr lang="it-IT" dirty="0"/>
              <a:t> di </a:t>
            </a:r>
            <a:r>
              <a:rPr lang="it-IT" dirty="0" err="1"/>
              <a:t>OpenCV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E1FEB-78AF-7B56-DB67-20A333B6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dirty="0"/>
              <a:t>A tale scopo è possibile usare la funzione </a:t>
            </a:r>
            <a:r>
              <a:rPr lang="it-IT" b="1" i="1" dirty="0" err="1"/>
              <a:t>GaussianBlur</a:t>
            </a:r>
            <a:r>
              <a:rPr lang="it-IT" b="1" i="1" dirty="0"/>
              <a:t>()</a:t>
            </a:r>
            <a:r>
              <a:rPr lang="it-IT" dirty="0"/>
              <a:t> di </a:t>
            </a:r>
            <a:r>
              <a:rPr lang="it-IT" dirty="0" err="1"/>
              <a:t>OpenCV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r>
              <a:rPr lang="it-IT" dirty="0"/>
              <a:t>La funzione richiede quattro argomenti di input:</a:t>
            </a:r>
          </a:p>
          <a:p>
            <a:pPr algn="just"/>
            <a:r>
              <a:rPr lang="it-IT" dirty="0"/>
              <a:t>Primo argomento: </a:t>
            </a:r>
            <a:r>
              <a:rPr lang="it-IT" i="1" dirty="0" err="1"/>
              <a:t>src</a:t>
            </a:r>
            <a:r>
              <a:rPr lang="it-IT" dirty="0"/>
              <a:t>, ovvero l’immagine sorgente da filtrare.</a:t>
            </a:r>
          </a:p>
          <a:p>
            <a:pPr algn="just"/>
            <a:r>
              <a:rPr lang="it-IT" dirty="0"/>
              <a:t>Secondo argomento: </a:t>
            </a:r>
            <a:r>
              <a:rPr lang="it-IT" i="1" dirty="0" err="1"/>
              <a:t>ksize</a:t>
            </a:r>
            <a:r>
              <a:rPr lang="it-IT" dirty="0"/>
              <a:t>, ovvero la dimensione del kernel gaussiano.</a:t>
            </a:r>
          </a:p>
          <a:p>
            <a:pPr algn="just"/>
            <a:r>
              <a:rPr lang="it-IT" dirty="0"/>
              <a:t>Terzo argomento: </a:t>
            </a:r>
            <a:r>
              <a:rPr lang="it-IT" i="1" dirty="0" err="1"/>
              <a:t>sigmaX</a:t>
            </a:r>
            <a:r>
              <a:rPr lang="it-IT" dirty="0"/>
              <a:t>, ovvero la deviazione standard del kernel gaussiano nella direzione X (orizzontale).</a:t>
            </a:r>
          </a:p>
          <a:p>
            <a:pPr algn="just"/>
            <a:r>
              <a:rPr lang="it-IT" dirty="0"/>
              <a:t>Quarto argomento: </a:t>
            </a:r>
            <a:r>
              <a:rPr lang="it-IT" i="1" dirty="0" err="1"/>
              <a:t>sigmaY</a:t>
            </a:r>
            <a:r>
              <a:rPr lang="it-IT" dirty="0"/>
              <a:t>, ovvero la deviazione standard del kernel gaussiano nella direzione Y (verticale).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BE69E8-8A9F-CE03-6405-857125E1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15F5D9-ECD1-7132-E80B-08A71D78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3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16AAA-D3BE-89BD-3FE1-BE758BF3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risultato finale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7444E7-8734-BE18-F245-58ACE836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80" y="2188483"/>
            <a:ext cx="4472327" cy="4700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Codice Python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B813A31D-5D0C-6E8B-2496-42F8F39BC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038" y="2859129"/>
            <a:ext cx="4697412" cy="264945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FFDD1D-A470-3684-7E59-07EBFA9F9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3662" y="1976328"/>
            <a:ext cx="4474028" cy="4222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Risultato finale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C51F1B0-866B-3B79-F7AC-5A183D0E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E1113D7-6C32-ADC8-8E2E-6BB3BEDB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Immagine 11" descr="Immagine che contiene dipinto, Viso umano, ritratto, donna&#10;&#10;Descrizione generata automaticamente">
            <a:extLst>
              <a:ext uri="{FF2B5EF4-FFF2-40B4-BE49-F238E27FC236}">
                <a16:creationId xmlns:a16="http://schemas.microsoft.com/office/drawing/2014/main" id="{745AE661-758E-9D14-8AD3-AE6F1159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85" y="2388678"/>
            <a:ext cx="2759391" cy="4113218"/>
          </a:xfrm>
          <a:prstGeom prst="rect">
            <a:avLst/>
          </a:prstGeom>
        </p:spPr>
      </p:pic>
      <p:pic>
        <p:nvPicPr>
          <p:cNvPr id="14" name="Immagine 13" descr="Immagine che contiene dipinto, Viso umano, ritratto, donna&#10;&#10;Descrizione generata automaticamente">
            <a:extLst>
              <a:ext uri="{FF2B5EF4-FFF2-40B4-BE49-F238E27FC236}">
                <a16:creationId xmlns:a16="http://schemas.microsoft.com/office/drawing/2014/main" id="{B79FC417-1005-61FF-935D-22376A8A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249" y="2388678"/>
            <a:ext cx="2759391" cy="411321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49DEB42-FC6A-5137-D7B5-317A13A97841}"/>
              </a:ext>
            </a:extLst>
          </p:cNvPr>
          <p:cNvSpPr txBox="1"/>
          <p:nvPr/>
        </p:nvSpPr>
        <p:spPr>
          <a:xfrm>
            <a:off x="6674927" y="6500550"/>
            <a:ext cx="175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Immagine originale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6C173C8-3F04-A532-9158-F7962317B083}"/>
              </a:ext>
            </a:extLst>
          </p:cNvPr>
          <p:cNvSpPr txBox="1"/>
          <p:nvPr/>
        </p:nvSpPr>
        <p:spPr>
          <a:xfrm>
            <a:off x="9694663" y="6500550"/>
            <a:ext cx="175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Immagine filtrata</a:t>
            </a:r>
          </a:p>
        </p:txBody>
      </p:sp>
    </p:spTree>
    <p:extLst>
      <p:ext uri="{BB962C8B-B14F-4D97-AF65-F5344CB8AC3E}">
        <p14:creationId xmlns:p14="http://schemas.microsoft.com/office/powerpoint/2010/main" val="295668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E1853-4671-540F-0A73-8567F4B2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Median</a:t>
            </a:r>
            <a:r>
              <a:rPr lang="it-IT" i="1" dirty="0"/>
              <a:t> </a:t>
            </a:r>
            <a:r>
              <a:rPr lang="it-IT" i="1" dirty="0" err="1"/>
              <a:t>blurring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F46FB5-2243-3E59-6DA1-056955CFB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it-IT" i="1" dirty="0" err="1"/>
              <a:t>medianBlur</a:t>
            </a:r>
            <a:r>
              <a:rPr lang="it-IT" i="1" dirty="0"/>
              <a:t>() </a:t>
            </a:r>
            <a:r>
              <a:rPr lang="it-IT" dirty="0"/>
              <a:t>di </a:t>
            </a:r>
            <a:r>
              <a:rPr lang="it-IT" dirty="0" err="1"/>
              <a:t>OpenCV</a:t>
            </a:r>
            <a:endParaRPr lang="it-IT" dirty="0"/>
          </a:p>
          <a:p>
            <a:pPr marL="342900" indent="-342900">
              <a:buFontTx/>
              <a:buChar char="-"/>
            </a:pPr>
            <a:r>
              <a:rPr lang="it-IT" dirty="0"/>
              <a:t>Codice e risultato finale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26F7F4-55F7-177B-B316-79CCFCA3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19B85C-FDC3-47DC-2799-3CF31494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EF2F1-FC47-328E-9F8C-C54F0BA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medianBlur</a:t>
            </a:r>
            <a:r>
              <a:rPr lang="it-IT" i="1" dirty="0"/>
              <a:t>() </a:t>
            </a:r>
            <a:r>
              <a:rPr lang="it-IT" dirty="0"/>
              <a:t>di </a:t>
            </a:r>
            <a:r>
              <a:rPr lang="it-IT" dirty="0" err="1"/>
              <a:t>OpenCV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0B233E-7B8F-0B00-D2A9-1F6111B0A3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La sfocatura mediana (</a:t>
            </a:r>
            <a:r>
              <a:rPr lang="it-IT" b="1" i="1" dirty="0" err="1"/>
              <a:t>median</a:t>
            </a:r>
            <a:r>
              <a:rPr lang="it-IT" b="1" i="1" dirty="0"/>
              <a:t> </a:t>
            </a:r>
            <a:r>
              <a:rPr lang="it-IT" b="1" i="1" dirty="0" err="1"/>
              <a:t>blurring</a:t>
            </a:r>
            <a:r>
              <a:rPr lang="it-IT" dirty="0"/>
              <a:t>) consente di andare a sfocare un’immagine sostituendo ogni pixel nell’immagine sorgente con il valore mediano dei pixel dell’immagine kernel.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C9F24B-2D76-A62A-1CBA-4AF87929B5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Può essere utilizzata la funzione </a:t>
            </a:r>
            <a:r>
              <a:rPr lang="it-IT" b="1" i="1" dirty="0" err="1"/>
              <a:t>medianBlur</a:t>
            </a:r>
            <a:r>
              <a:rPr lang="it-IT" b="1" i="1" dirty="0"/>
              <a:t>() </a:t>
            </a:r>
            <a:r>
              <a:rPr lang="it-IT" dirty="0"/>
              <a:t>di </a:t>
            </a:r>
            <a:r>
              <a:rPr lang="it-IT" dirty="0" err="1"/>
              <a:t>OpenCV</a:t>
            </a:r>
            <a:r>
              <a:rPr lang="it-IT" dirty="0"/>
              <a:t>, la quale richiede 2 argomenti di input:</a:t>
            </a:r>
          </a:p>
          <a:p>
            <a:pPr algn="just"/>
            <a:r>
              <a:rPr lang="it-IT" dirty="0"/>
              <a:t>Primo argomento: immagine sorgente.</a:t>
            </a:r>
          </a:p>
          <a:p>
            <a:pPr algn="just"/>
            <a:r>
              <a:rPr lang="it-IT" dirty="0"/>
              <a:t>Secondo argomento: dimensione del kernel (numero intero positivo dispari).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491118-B6E9-E662-BAC9-123CD11D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29EC4F-C330-6CC9-DF7F-D361B803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9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275EC-D43A-1CA5-5CAC-7E0DA6B1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risultato finale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7A5424-D07C-BDBC-A5C4-1AC1C33B1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335" y="2240655"/>
            <a:ext cx="4472327" cy="442256"/>
          </a:xfrm>
        </p:spPr>
        <p:txBody>
          <a:bodyPr/>
          <a:lstStyle/>
          <a:p>
            <a:pPr algn="ctr"/>
            <a:r>
              <a:rPr lang="it-IT" dirty="0"/>
              <a:t>Codice Python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6D31DE20-A98D-BC7F-E1AA-03FED529D2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4594" y="2856987"/>
            <a:ext cx="4049807" cy="290512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1E961E9-1DD6-2AA2-AD74-C69FC1048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4927" y="1936057"/>
            <a:ext cx="4474028" cy="442257"/>
          </a:xfrm>
        </p:spPr>
        <p:txBody>
          <a:bodyPr/>
          <a:lstStyle/>
          <a:p>
            <a:pPr algn="ctr"/>
            <a:r>
              <a:rPr lang="it-IT" dirty="0"/>
              <a:t>Risultato finale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FE09903-0CF9-8E7B-1455-7106070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7F705EF-6EAE-499A-C31A-B44AF65E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2" name="Immagine 11" descr="Immagine che contiene dipinto, Viso umano, ritratto, donna&#10;&#10;Descrizione generata automaticamente">
            <a:extLst>
              <a:ext uri="{FF2B5EF4-FFF2-40B4-BE49-F238E27FC236}">
                <a16:creationId xmlns:a16="http://schemas.microsoft.com/office/drawing/2014/main" id="{B0CD3AD9-F697-72DE-7A7A-C6BE0A6D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60" y="2374745"/>
            <a:ext cx="2765442" cy="4122236"/>
          </a:xfrm>
          <a:prstGeom prst="rect">
            <a:avLst/>
          </a:prstGeom>
        </p:spPr>
      </p:pic>
      <p:pic>
        <p:nvPicPr>
          <p:cNvPr id="14" name="Immagine 13" descr="Immagine che contiene dipinto, Viso umano, ritratto, donna&#10;&#10;Descrizione generata automaticamente">
            <a:extLst>
              <a:ext uri="{FF2B5EF4-FFF2-40B4-BE49-F238E27FC236}">
                <a16:creationId xmlns:a16="http://schemas.microsoft.com/office/drawing/2014/main" id="{95B4E8A7-46A1-E54D-A65F-717AD807C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78" y="2368464"/>
            <a:ext cx="2765441" cy="412223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EC21320-8DF0-6551-8E99-D677C1650EFB}"/>
              </a:ext>
            </a:extLst>
          </p:cNvPr>
          <p:cNvSpPr txBox="1"/>
          <p:nvPr/>
        </p:nvSpPr>
        <p:spPr>
          <a:xfrm>
            <a:off x="6674927" y="6500550"/>
            <a:ext cx="175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Immagine originale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7E4E079-DB9A-D492-B2AF-3A33FB439704}"/>
              </a:ext>
            </a:extLst>
          </p:cNvPr>
          <p:cNvSpPr txBox="1"/>
          <p:nvPr/>
        </p:nvSpPr>
        <p:spPr>
          <a:xfrm>
            <a:off x="9694663" y="6500550"/>
            <a:ext cx="175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Immagine filtrata</a:t>
            </a:r>
          </a:p>
        </p:txBody>
      </p:sp>
    </p:spTree>
    <p:extLst>
      <p:ext uri="{BB962C8B-B14F-4D97-AF65-F5344CB8AC3E}">
        <p14:creationId xmlns:p14="http://schemas.microsoft.com/office/powerpoint/2010/main" val="248741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9E235-D837-2E0F-140D-B7ACFD49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Nitidezza di un’immagine usando kernel di convoluzione 2D personalizzati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931FBA-0ACF-75A8-1611-43E252B48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Codice e risultato finale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8F1655-919B-3F75-FE7E-23AAF6C7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954294-9E7D-ECE6-C153-F1EED9F3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51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B4336-C1FC-543E-16EF-BC5BDBB9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risultato finale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4BB05E5-E532-872C-7AF8-E96E26E3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8909" y="1980687"/>
            <a:ext cx="4472327" cy="451400"/>
          </a:xfrm>
        </p:spPr>
        <p:txBody>
          <a:bodyPr/>
          <a:lstStyle/>
          <a:p>
            <a:pPr algn="ctr"/>
            <a:r>
              <a:rPr lang="it-IT" dirty="0"/>
              <a:t>Codice Python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127AE4B-931F-9F3F-F199-C20F0FA53D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3786" y="2550568"/>
            <a:ext cx="3742574" cy="3385096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4B12654-FEDE-12EA-6F43-36543B682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2502" y="1936801"/>
            <a:ext cx="4474028" cy="478381"/>
          </a:xfrm>
        </p:spPr>
        <p:txBody>
          <a:bodyPr/>
          <a:lstStyle/>
          <a:p>
            <a:pPr algn="ctr"/>
            <a:r>
              <a:rPr lang="it-IT" dirty="0"/>
              <a:t>Risultato finale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1AB0A-025C-2BF8-0308-931AFEDF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F21DBD-FE7A-1CFF-1653-B91726BA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2" name="Immagine 11" descr="Immagine che contiene dipinto, Viso umano, ritratto, donna&#10;&#10;Descrizione generata automaticamente">
            <a:extLst>
              <a:ext uri="{FF2B5EF4-FFF2-40B4-BE49-F238E27FC236}">
                <a16:creationId xmlns:a16="http://schemas.microsoft.com/office/drawing/2014/main" id="{47F43835-6FC2-6E64-78DA-BEB005D0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31" y="2405071"/>
            <a:ext cx="2734085" cy="4075496"/>
          </a:xfrm>
          <a:prstGeom prst="rect">
            <a:avLst/>
          </a:prstGeom>
        </p:spPr>
      </p:pic>
      <p:pic>
        <p:nvPicPr>
          <p:cNvPr id="14" name="Immagine 13" descr="Immagine che contiene dipinto, Viso umano, arte, ritratto&#10;&#10;Descrizione generata automaticamente">
            <a:extLst>
              <a:ext uri="{FF2B5EF4-FFF2-40B4-BE49-F238E27FC236}">
                <a16:creationId xmlns:a16="http://schemas.microsoft.com/office/drawing/2014/main" id="{751FF9EF-B77D-1778-572C-32CC1704D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827" y="2405071"/>
            <a:ext cx="2727477" cy="406564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D3C0F7D-66C5-418C-30CA-49E9025403CE}"/>
              </a:ext>
            </a:extLst>
          </p:cNvPr>
          <p:cNvSpPr txBox="1"/>
          <p:nvPr/>
        </p:nvSpPr>
        <p:spPr>
          <a:xfrm>
            <a:off x="6826420" y="6470717"/>
            <a:ext cx="175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Immagine originale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926923-1ED1-6217-8ED9-340F3F7D77A5}"/>
              </a:ext>
            </a:extLst>
          </p:cNvPr>
          <p:cNvSpPr txBox="1"/>
          <p:nvPr/>
        </p:nvSpPr>
        <p:spPr>
          <a:xfrm>
            <a:off x="9711512" y="6470717"/>
            <a:ext cx="175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Immagine filtrata</a:t>
            </a:r>
          </a:p>
        </p:txBody>
      </p:sp>
    </p:spTree>
    <p:extLst>
      <p:ext uri="{BB962C8B-B14F-4D97-AF65-F5344CB8AC3E}">
        <p14:creationId xmlns:p14="http://schemas.microsoft.com/office/powerpoint/2010/main" val="3071324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D65C5-9D72-7087-8E0E-7E36A6F5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Filtraggio bilaterale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DE4B6-681A-1865-B722-C623E25EF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it-IT" dirty="0"/>
              <a:t>A cosa serve?</a:t>
            </a:r>
          </a:p>
          <a:p>
            <a:pPr marL="342900" indent="-342900">
              <a:buFontTx/>
              <a:buChar char="-"/>
            </a:pPr>
            <a:r>
              <a:rPr lang="it-IT" i="1" dirty="0" err="1"/>
              <a:t>bilateralFilter</a:t>
            </a:r>
            <a:r>
              <a:rPr lang="it-IT" i="1" dirty="0"/>
              <a:t>() </a:t>
            </a:r>
            <a:r>
              <a:rPr lang="it-IT" dirty="0"/>
              <a:t>in </a:t>
            </a:r>
            <a:r>
              <a:rPr lang="it-IT" dirty="0" err="1"/>
              <a:t>OpenCV</a:t>
            </a:r>
            <a:endParaRPr lang="it-IT" dirty="0"/>
          </a:p>
          <a:p>
            <a:pPr marL="342900" indent="-342900">
              <a:buFontTx/>
              <a:buChar char="-"/>
            </a:pPr>
            <a:r>
              <a:rPr lang="it-IT" dirty="0"/>
              <a:t>Codice e risultato finale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FB58A7-B93A-B947-9146-09B65B39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723097-6A8E-67F1-FCA0-905C0DC8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5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35EF8B-309E-FE9A-0831-E68F7D6B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C4FCF5-1E98-05B0-A134-77567FE4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Il </a:t>
            </a:r>
            <a:r>
              <a:rPr lang="it-IT" b="1" dirty="0"/>
              <a:t>filtraggio bilaterale </a:t>
            </a:r>
            <a:r>
              <a:rPr lang="it-IT" dirty="0"/>
              <a:t>è una tecnica di filtraggio che consente di sfocare un’immagine preservando però alcuni dettagli dell’immagine originale.</a:t>
            </a:r>
          </a:p>
          <a:p>
            <a:pPr marL="0" indent="0" algn="just">
              <a:buNone/>
            </a:pPr>
            <a:r>
              <a:rPr lang="it-IT" dirty="0"/>
              <a:t>Questa tecnica applica il filtro selettivamente per sfocare pixel di intensità simile in un vicinato, tenendo intatti i bordi nitidi, ove possibile. In particolare, viene applicato un filtro gaussiano all’immagine, considerando anche la variazione di intensità dei pixel adiacenti per ridurre al minimo la sfocatura vicino ai bordi.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86235F-CF1D-52BD-37EB-3F74BD45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982227-B1AB-599D-F9D4-52A2CAC0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0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6F47E-5072-B584-1246-649867BC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convoluzione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24B1B2-EDAF-1606-555F-E979344D5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Che cos’è?</a:t>
            </a:r>
          </a:p>
          <a:p>
            <a:r>
              <a:rPr lang="it-IT" dirty="0"/>
              <a:t>- La convoluzione nell’elaborazione delle immagini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B3257E-BF4F-A745-E5D7-9D43A977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8CA069-4E46-DC73-04B6-05332177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0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0FBA-BF00-44C8-6EB6-9D817CD5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bilateralFilter</a:t>
            </a:r>
            <a:r>
              <a:rPr lang="it-IT" i="1" dirty="0"/>
              <a:t>()</a:t>
            </a:r>
            <a:r>
              <a:rPr lang="it-IT" dirty="0"/>
              <a:t> in </a:t>
            </a:r>
            <a:r>
              <a:rPr lang="it-IT" dirty="0" err="1"/>
              <a:t>OpenCV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337A1B-16F4-34C0-6B99-6E50CB9F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it-IT" dirty="0"/>
              <a:t>La funzione </a:t>
            </a:r>
            <a:r>
              <a:rPr lang="it-IT" b="1" i="1" dirty="0" err="1"/>
              <a:t>bilateralFilter</a:t>
            </a:r>
            <a:r>
              <a:rPr lang="it-IT" b="1" i="1" dirty="0"/>
              <a:t>()</a:t>
            </a:r>
            <a:r>
              <a:rPr lang="it-IT" dirty="0"/>
              <a:t> di </a:t>
            </a:r>
            <a:r>
              <a:rPr lang="it-IT" dirty="0" err="1"/>
              <a:t>OpenCV</a:t>
            </a:r>
            <a:r>
              <a:rPr lang="it-IT" dirty="0"/>
              <a:t> consente di effettuare il filtraggio bilaterale descritto precedentemente.</a:t>
            </a:r>
          </a:p>
          <a:p>
            <a:pPr marL="0" indent="0" algn="just">
              <a:buNone/>
            </a:pPr>
            <a:r>
              <a:rPr lang="it-IT" dirty="0"/>
              <a:t>Richiede 4 argomenti di input: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Primo argomento: immagine sorgente.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Secondo argomento: </a:t>
            </a:r>
            <a:r>
              <a:rPr lang="it-IT" i="1" dirty="0"/>
              <a:t>d</a:t>
            </a:r>
            <a:r>
              <a:rPr lang="it-IT" dirty="0"/>
              <a:t>, ovvero il diametro del vicinato dei pixel utilizzato per il filtraggio.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Terzo argomento: </a:t>
            </a:r>
            <a:r>
              <a:rPr lang="it-IT" i="1" dirty="0" err="1"/>
              <a:t>sigmaColor</a:t>
            </a:r>
            <a:r>
              <a:rPr lang="it-IT" dirty="0"/>
              <a:t>, definisce la deviazione standard della distribuzione dell’intensità del colore.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Quarto argomento: </a:t>
            </a:r>
            <a:r>
              <a:rPr lang="it-IT" i="1" dirty="0" err="1"/>
              <a:t>sigmaSpace</a:t>
            </a:r>
            <a:r>
              <a:rPr lang="it-IT" dirty="0"/>
              <a:t>, definisce la deviazione standard della distribuzione spaziale.</a:t>
            </a:r>
          </a:p>
          <a:p>
            <a:pPr marL="0" indent="0" algn="just">
              <a:buNone/>
            </a:pPr>
            <a:r>
              <a:rPr lang="it-IT" dirty="0"/>
              <a:t>Il valore finale, ovvero ponderato, per un pixel nell’immagine filtrata è un prodotto del suo peso spaziale e di intensità.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BC92A7-74D1-F772-2A10-0192BFC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6C9B9F-86DA-E302-6897-524A96C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37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85AB11-0202-746A-8A52-9165261A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risultato finale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767617-7A61-7C25-89A8-779C1380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122" y="1922686"/>
            <a:ext cx="4472327" cy="469688"/>
          </a:xfrm>
        </p:spPr>
        <p:txBody>
          <a:bodyPr/>
          <a:lstStyle/>
          <a:p>
            <a:pPr algn="ctr"/>
            <a:r>
              <a:rPr lang="it-IT" dirty="0"/>
              <a:t>Codice Python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9CEB844A-DC80-8BB7-31C5-85186CDAC0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252" y="2547637"/>
            <a:ext cx="5146066" cy="2675079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E8278A-04FB-CF43-2518-D7024A908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71284" y="1911028"/>
            <a:ext cx="4474028" cy="492935"/>
          </a:xfrm>
        </p:spPr>
        <p:txBody>
          <a:bodyPr/>
          <a:lstStyle/>
          <a:p>
            <a:pPr algn="ctr"/>
            <a:r>
              <a:rPr lang="it-IT" dirty="0"/>
              <a:t>Risultato finale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2483D15-382F-1197-8AFD-09F4F6F1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6B12C1C-0FBC-BBE8-3AA9-D54D823C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12" name="Immagine 11" descr="Immagine che contiene dipinto, Viso umano, ritratto, donna&#10;&#10;Descrizione generata automaticamente">
            <a:extLst>
              <a:ext uri="{FF2B5EF4-FFF2-40B4-BE49-F238E27FC236}">
                <a16:creationId xmlns:a16="http://schemas.microsoft.com/office/drawing/2014/main" id="{3B674CC4-CC67-39A0-EF7B-F5160DED1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58" y="2371734"/>
            <a:ext cx="2770163" cy="4129273"/>
          </a:xfrm>
          <a:prstGeom prst="rect">
            <a:avLst/>
          </a:prstGeom>
        </p:spPr>
      </p:pic>
      <p:pic>
        <p:nvPicPr>
          <p:cNvPr id="14" name="Immagine 13" descr="Immagine che contiene dipinto, Viso umano, ritratto, donna&#10;&#10;Descrizione generata automaticamente">
            <a:extLst>
              <a:ext uri="{FF2B5EF4-FFF2-40B4-BE49-F238E27FC236}">
                <a16:creationId xmlns:a16="http://schemas.microsoft.com/office/drawing/2014/main" id="{CFAC064C-7E25-3708-244A-E14FFA785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417" y="2371734"/>
            <a:ext cx="2770163" cy="412927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00F1D0-918F-24EC-4F7D-DC6A6506E41C}"/>
              </a:ext>
            </a:extLst>
          </p:cNvPr>
          <p:cNvSpPr txBox="1"/>
          <p:nvPr/>
        </p:nvSpPr>
        <p:spPr>
          <a:xfrm>
            <a:off x="6985712" y="6501008"/>
            <a:ext cx="175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Immagine originale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FA5FFF-37F2-BB15-EBA5-E0F2C1524B84}"/>
              </a:ext>
            </a:extLst>
          </p:cNvPr>
          <p:cNvSpPr txBox="1"/>
          <p:nvPr/>
        </p:nvSpPr>
        <p:spPr>
          <a:xfrm>
            <a:off x="9841445" y="6501007"/>
            <a:ext cx="1752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Immagine filtrata</a:t>
            </a:r>
          </a:p>
        </p:txBody>
      </p:sp>
    </p:spTree>
    <p:extLst>
      <p:ext uri="{BB962C8B-B14F-4D97-AF65-F5344CB8AC3E}">
        <p14:creationId xmlns:p14="http://schemas.microsoft.com/office/powerpoint/2010/main" val="907759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C3589-C3A8-194C-B733-6B9F2AF7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E59636-7367-A101-C3A5-D4E4E562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https://it.mathworks.com/discovery/convolution.html</a:t>
            </a:r>
            <a:endParaRPr lang="it-IT" dirty="0"/>
          </a:p>
          <a:p>
            <a:r>
              <a:rPr lang="it-IT" dirty="0">
                <a:hlinkClick r:id="rId3"/>
              </a:rPr>
              <a:t>https://learnopencv.com/image-filtering-using-convolution-in-opencv/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0ACD14-B672-7B51-8A64-A35A127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76235-10D4-32E4-2E43-3A4906A0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5636B7-CAD3-6EC2-C4EE-216A581D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it-IT" sz="4400" dirty="0">
                <a:solidFill>
                  <a:srgbClr val="FFFFFF"/>
                </a:solidFill>
              </a:rPr>
              <a:t>Che cos’è?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9DD0A-C655-1AF7-C47C-2AD28F7B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FFFFFF"/>
                </a:solidFill>
              </a:rPr>
              <a:t>La </a:t>
            </a:r>
            <a:r>
              <a:rPr lang="it-IT" sz="2000" b="1" dirty="0">
                <a:solidFill>
                  <a:srgbClr val="FFFFFF"/>
                </a:solidFill>
              </a:rPr>
              <a:t>convoluzione</a:t>
            </a:r>
            <a:r>
              <a:rPr lang="it-IT" sz="2000" dirty="0">
                <a:solidFill>
                  <a:srgbClr val="FFFFFF"/>
                </a:solidFill>
              </a:rPr>
              <a:t> è un’operazione matematica che combina due funzioni per descrivere la loro sovrapposizione: vengono fatte «scorrere» l’una sull’altra, moltiplicando i valori della funzione in ogni punto di sovrapposizione e aggiungendo i prodotti con l’obiettivo di creare una nuova funzione. Quest’ultima rappresenta il modo in cui le due funzioni originali interagiscono tra di loro.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B7DDC9-7D4D-76CC-116C-E8F00AEC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2524" y="6164525"/>
            <a:ext cx="59937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rgbClr val="FFFFFF"/>
                </a:solidFill>
              </a:rPr>
              <a:t>Matteo Rota - Principi e Modelli della Percezione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F6236-FE93-F11C-B0B0-8718821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164207"/>
            <a:ext cx="7226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3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00A4D-2076-472A-73CD-6F7216B9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Formalmente…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8">
                <a:extLst>
                  <a:ext uri="{FF2B5EF4-FFF2-40B4-BE49-F238E27FC236}">
                    <a16:creationId xmlns:a16="http://schemas.microsoft.com/office/drawing/2014/main" id="{2CD2965C-ED7F-3B40-91D8-C9E630EC33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 algn="just">
                  <a:buNone/>
                </a:pPr>
                <a:r>
                  <a:rPr lang="it-IT" dirty="0"/>
                  <a:t>La convoluzione è un integrale che esprime la quantità di sovrapposizione di una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mentre viene spostata sulla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9" name="Segnaposto contenuto 8">
                <a:extLst>
                  <a:ext uri="{FF2B5EF4-FFF2-40B4-BE49-F238E27FC236}">
                    <a16:creationId xmlns:a16="http://schemas.microsoft.com/office/drawing/2014/main" id="{2CD2965C-ED7F-3B40-91D8-C9E630EC3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78" r="-20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367E0AA2-8F82-27C6-6821-2F2CB7F0A6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3667" y="3783757"/>
            <a:ext cx="3781953" cy="704948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3335329-D8EA-77A7-8E4C-DEEB8C94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Matteo Rota - Principi e Modelli della Percezione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F65EA9E-71BA-5751-1367-73AAE87E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6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14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6" name="Rectangle 1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 useBgFill="1">
        <p:nvSpPr>
          <p:cNvPr id="38" name="Rectangle 2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2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" name="Rectangle 2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D66A0F-F07E-4B68-F988-939ED6D9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La </a:t>
            </a:r>
            <a:r>
              <a:rPr lang="it-IT" sz="2400" dirty="0"/>
              <a:t>convoluzione</a:t>
            </a:r>
            <a:r>
              <a:rPr lang="en-US" sz="2400" dirty="0"/>
              <a:t> </a:t>
            </a:r>
            <a:r>
              <a:rPr lang="it-IT" sz="2400" dirty="0"/>
              <a:t>nell’elaborazione</a:t>
            </a:r>
            <a:r>
              <a:rPr lang="en-US" sz="2400" dirty="0"/>
              <a:t> delle </a:t>
            </a:r>
            <a:r>
              <a:rPr lang="it-IT" sz="2400" dirty="0"/>
              <a:t>immagini</a:t>
            </a:r>
          </a:p>
        </p:txBody>
      </p:sp>
      <p:pic>
        <p:nvPicPr>
          <p:cNvPr id="41" name="Picture 2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84EAE4-535C-3978-D57A-56911B0C2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136123" cy="27654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È </a:t>
            </a:r>
            <a:r>
              <a:rPr lang="en-US" sz="1800" dirty="0" err="1"/>
              <a:t>possibile</a:t>
            </a:r>
            <a:r>
              <a:rPr lang="en-US" sz="1800" dirty="0"/>
              <a:t> </a:t>
            </a:r>
            <a:r>
              <a:rPr lang="en-US" sz="1800" dirty="0" err="1"/>
              <a:t>utilizzare</a:t>
            </a:r>
            <a:r>
              <a:rPr lang="en-US" sz="1800" dirty="0"/>
              <a:t> il </a:t>
            </a:r>
            <a:r>
              <a:rPr lang="en-US" sz="1800" dirty="0" err="1"/>
              <a:t>filtraggio</a:t>
            </a:r>
            <a:r>
              <a:rPr lang="en-US" sz="1800" dirty="0"/>
              <a:t> </a:t>
            </a:r>
            <a:r>
              <a:rPr lang="en-US" sz="1800" dirty="0" err="1"/>
              <a:t>convoluzionale</a:t>
            </a:r>
            <a:r>
              <a:rPr lang="en-US" sz="1800" dirty="0"/>
              <a:t> </a:t>
            </a:r>
            <a:r>
              <a:rPr lang="en-US" sz="1800" dirty="0" err="1"/>
              <a:t>nell’elaborazione</a:t>
            </a:r>
            <a:r>
              <a:rPr lang="en-US" sz="1800" dirty="0"/>
              <a:t> delle </a:t>
            </a:r>
            <a:r>
              <a:rPr lang="en-US" sz="1800" dirty="0" err="1"/>
              <a:t>immagini</a:t>
            </a:r>
            <a:r>
              <a:rPr lang="en-US" sz="1800" dirty="0"/>
              <a:t>, </a:t>
            </a:r>
            <a:r>
              <a:rPr lang="en-US" sz="1800" dirty="0" err="1"/>
              <a:t>implementando</a:t>
            </a:r>
            <a:r>
              <a:rPr lang="en-US" sz="1800" dirty="0"/>
              <a:t> </a:t>
            </a:r>
            <a:r>
              <a:rPr lang="en-US" sz="1800" dirty="0" err="1"/>
              <a:t>algoritmi</a:t>
            </a:r>
            <a:r>
              <a:rPr lang="en-US" sz="1800" dirty="0"/>
              <a:t> come il </a:t>
            </a:r>
            <a:r>
              <a:rPr lang="en-US" sz="1800" dirty="0" err="1"/>
              <a:t>rilevamento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contorni, </a:t>
            </a:r>
            <a:r>
              <a:rPr lang="en-US" sz="1800" dirty="0" err="1"/>
              <a:t>l’ottimizzazione</a:t>
            </a:r>
            <a:r>
              <a:rPr lang="en-US" sz="1800" dirty="0"/>
              <a:t> delle </a:t>
            </a:r>
            <a:r>
              <a:rPr lang="en-US" sz="1800" dirty="0" err="1"/>
              <a:t>immagini</a:t>
            </a:r>
            <a:r>
              <a:rPr lang="en-US" sz="1800" dirty="0"/>
              <a:t> e la </a:t>
            </a:r>
            <a:r>
              <a:rPr lang="en-US" sz="1800" dirty="0" err="1"/>
              <a:t>sfocatura</a:t>
            </a:r>
            <a:r>
              <a:rPr lang="en-US" sz="1800" dirty="0"/>
              <a:t> delle </a:t>
            </a:r>
            <a:r>
              <a:rPr lang="en-US" sz="1800" dirty="0" err="1"/>
              <a:t>immagini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r>
              <a:rPr lang="en-US" sz="1800" dirty="0" err="1"/>
              <a:t>Tutto</a:t>
            </a:r>
            <a:r>
              <a:rPr lang="en-US" sz="1800" dirty="0"/>
              <a:t> </a:t>
            </a:r>
            <a:r>
              <a:rPr lang="en-US" sz="1800" dirty="0" err="1"/>
              <a:t>questo</a:t>
            </a:r>
            <a:r>
              <a:rPr lang="en-US" sz="1800" dirty="0"/>
              <a:t>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eseguito</a:t>
            </a:r>
            <a:r>
              <a:rPr lang="en-US" sz="1800" dirty="0"/>
              <a:t> </a:t>
            </a:r>
            <a:r>
              <a:rPr lang="en-US" sz="1800" dirty="0" err="1"/>
              <a:t>applicando</a:t>
            </a:r>
            <a:r>
              <a:rPr lang="en-US" sz="1800" dirty="0"/>
              <a:t> il </a:t>
            </a:r>
            <a:r>
              <a:rPr lang="en-US" sz="1800" dirty="0" err="1"/>
              <a:t>corretto</a:t>
            </a:r>
            <a:r>
              <a:rPr lang="en-US" sz="1800" dirty="0"/>
              <a:t> kernel (o </a:t>
            </a:r>
            <a:r>
              <a:rPr lang="en-US" sz="1800" dirty="0" err="1"/>
              <a:t>matrice</a:t>
            </a:r>
            <a:r>
              <a:rPr lang="en-US" sz="1800" dirty="0"/>
              <a:t>) di </a:t>
            </a:r>
            <a:r>
              <a:rPr lang="en-US" sz="1800" dirty="0" err="1"/>
              <a:t>convoluzione</a:t>
            </a:r>
            <a:r>
              <a:rPr lang="en-US" sz="1800" dirty="0"/>
              <a:t>.</a:t>
            </a:r>
          </a:p>
        </p:txBody>
      </p:sp>
      <p:pic>
        <p:nvPicPr>
          <p:cNvPr id="8" name="Segnaposto contenuto 7" descr="Immagine che contiene Cibo naturale, prodotto, Cibo dietetico, Alimenti biologici&#10;&#10;Descrizione generata automaticamente">
            <a:extLst>
              <a:ext uri="{FF2B5EF4-FFF2-40B4-BE49-F238E27FC236}">
                <a16:creationId xmlns:a16="http://schemas.microsoft.com/office/drawing/2014/main" id="{71D2F6F7-B5FB-F42A-AB4F-6F1D78FD6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76090" y="2271317"/>
            <a:ext cx="6303134" cy="22848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A4C5B1-EA44-7129-F42D-A43B20F9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310313"/>
            <a:ext cx="38101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Matteo Rota - Principi e Modelli della Percezione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68E35D-A777-7721-782D-15EE0B68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z="105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C322BC-1389-A7E1-8F7A-16C3A2240186}"/>
              </a:ext>
            </a:extLst>
          </p:cNvPr>
          <p:cNvSpPr txBox="1"/>
          <p:nvPr/>
        </p:nvSpPr>
        <p:spPr>
          <a:xfrm>
            <a:off x="6899148" y="4581211"/>
            <a:ext cx="4760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i="1" dirty="0"/>
              <a:t>Sfocatura dell’immagine usando la convoluzione con un filtro di media.</a:t>
            </a:r>
          </a:p>
        </p:txBody>
      </p:sp>
    </p:spTree>
    <p:extLst>
      <p:ext uri="{BB962C8B-B14F-4D97-AF65-F5344CB8AC3E}">
        <p14:creationId xmlns:p14="http://schemas.microsoft.com/office/powerpoint/2010/main" val="104460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35BB2-926F-EAF7-1643-620AA15E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Kernel di convoluzione nell’</a:t>
            </a:r>
            <a:r>
              <a:rPr lang="it-IT" i="1" dirty="0"/>
              <a:t>image processing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89688B-D26D-ED52-126C-BDCECCF32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it-IT" dirty="0"/>
              <a:t>Introduzione</a:t>
            </a:r>
          </a:p>
          <a:p>
            <a:pPr marL="342900" indent="-342900">
              <a:buFontTx/>
              <a:buChar char="-"/>
            </a:pPr>
            <a:r>
              <a:rPr lang="it-IT" dirty="0"/>
              <a:t>Metodo di utilizzo</a:t>
            </a:r>
          </a:p>
          <a:p>
            <a:pPr marL="342900" indent="-342900">
              <a:buFontTx/>
              <a:buChar char="-"/>
            </a:pPr>
            <a:r>
              <a:rPr lang="it-IT" dirty="0"/>
              <a:t>Risultato finale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A9A87A-A8B3-10B0-B655-98482BE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639099-92B3-323B-EB2F-2DCF0681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1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9381EB-4B73-7486-3E1D-25B19632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B642B2-BC74-CE11-2883-90AD76DB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Nell’ambito </a:t>
            </a:r>
            <a:r>
              <a:rPr lang="it-IT" i="1" dirty="0"/>
              <a:t>dell’image processing</a:t>
            </a:r>
            <a:r>
              <a:rPr lang="it-IT" dirty="0"/>
              <a:t> (elaborazione delle immagini), un </a:t>
            </a:r>
            <a:r>
              <a:rPr lang="it-IT" b="1" dirty="0"/>
              <a:t>kernel di convoluzione</a:t>
            </a:r>
            <a:r>
              <a:rPr lang="it-IT" dirty="0"/>
              <a:t> è una matrice 2D utilizzata per filtrare le immagini. </a:t>
            </a:r>
          </a:p>
          <a:p>
            <a:pPr marL="0" indent="0">
              <a:buNone/>
            </a:pPr>
            <a:r>
              <a:rPr lang="it-IT" dirty="0"/>
              <a:t>Generalmente, si tratta di una matrice quadrata </a:t>
            </a:r>
            <a:r>
              <a:rPr lang="it-IT" i="1" dirty="0" err="1"/>
              <a:t>MxN</a:t>
            </a:r>
            <a:r>
              <a:rPr lang="it-IT" dirty="0"/>
              <a:t>, nella quale </a:t>
            </a:r>
            <a:r>
              <a:rPr lang="it-IT" i="1" dirty="0"/>
              <a:t>M</a:t>
            </a:r>
            <a:r>
              <a:rPr lang="it-IT" dirty="0"/>
              <a:t> e </a:t>
            </a:r>
            <a:r>
              <a:rPr lang="it-IT" i="1" dirty="0"/>
              <a:t>N</a:t>
            </a:r>
            <a:r>
              <a:rPr lang="it-IT" dirty="0"/>
              <a:t> sono numeri interi dispari.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854A5F-FF5E-598D-B851-5E30DD3A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4FAEFA-392B-EABF-81DC-EE5B33D1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C7082E6-97D6-EC3B-A8F0-97997643D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10871" y="3406939"/>
            <a:ext cx="1678060" cy="1459184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4D4DA56-4F32-E5F9-37C6-4CC606CB81C1}"/>
              </a:ext>
            </a:extLst>
          </p:cNvPr>
          <p:cNvSpPr txBox="1"/>
          <p:nvPr/>
        </p:nvSpPr>
        <p:spPr>
          <a:xfrm>
            <a:off x="8210871" y="4866123"/>
            <a:ext cx="1752105" cy="44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i="1" dirty="0"/>
              <a:t>Kernel di convoluzione 2D 3x3.</a:t>
            </a:r>
          </a:p>
        </p:txBody>
      </p:sp>
    </p:spTree>
    <p:extLst>
      <p:ext uri="{BB962C8B-B14F-4D97-AF65-F5344CB8AC3E}">
        <p14:creationId xmlns:p14="http://schemas.microsoft.com/office/powerpoint/2010/main" val="137017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33234-5A51-48B7-3FD1-A8042DA1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351392-6B36-A1A5-DAA8-D24AB48E51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Il filtraggio di un’immagine si ottiene seguendo questi passaggi: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EE2314-E022-16CD-67C8-76995D4C4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2" y="2336872"/>
            <a:ext cx="6289483" cy="4228519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Supporre che il centro del kernel sia posizionato su uno specifico pixel </a:t>
            </a:r>
            <a:r>
              <a:rPr lang="it-IT" i="1" dirty="0"/>
              <a:t>p</a:t>
            </a:r>
            <a:r>
              <a:rPr lang="it-IT" dirty="0"/>
              <a:t> in un’immagine.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Moltiplicare il valore di ciascun elemento nel kernel (facendo riferimento alla matrice dell’immagine precedente) per l’elemento pixel corrispondente (ovvero l’intensità del pixel) nell’immagine sorgente.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Sommare il risultato delle moltiplicazioni e calcolare la media.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Sostituire il valore del pixel </a:t>
            </a:r>
            <a:r>
              <a:rPr lang="it-IT" i="1" dirty="0"/>
              <a:t>p</a:t>
            </a:r>
            <a:r>
              <a:rPr lang="it-IT" dirty="0"/>
              <a:t> con il valore medio appena calcolato.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0173BE-C5A6-1AA0-9356-06F7EBF3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Rota - Principi e Modelli della Percezione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202390-7A0F-E1DA-66CA-205ADD9D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691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848</TotalTime>
  <Words>1503</Words>
  <Application>Microsoft Office PowerPoint</Application>
  <PresentationFormat>Widescreen</PresentationFormat>
  <Paragraphs>199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Aptos</vt:lpstr>
      <vt:lpstr>Arial</vt:lpstr>
      <vt:lpstr>Cambria Math</vt:lpstr>
      <vt:lpstr>Trebuchet MS</vt:lpstr>
      <vt:lpstr>Berlino</vt:lpstr>
      <vt:lpstr>L’uso della convoluzione per l’image filtering</vt:lpstr>
      <vt:lpstr>Indice</vt:lpstr>
      <vt:lpstr>La convoluzione</vt:lpstr>
      <vt:lpstr>Che cos’è?</vt:lpstr>
      <vt:lpstr>Formalmente…</vt:lpstr>
      <vt:lpstr>La convoluzione nell’elaborazione delle immagini</vt:lpstr>
      <vt:lpstr>Kernel di convoluzione nell’image processing</vt:lpstr>
      <vt:lpstr>Introduzione</vt:lpstr>
      <vt:lpstr>Metodo di utilizzo</vt:lpstr>
      <vt:lpstr>Risultato finale</vt:lpstr>
      <vt:lpstr>Applicazione dell’identity kernel</vt:lpstr>
      <vt:lpstr>Nozione teorica</vt:lpstr>
      <vt:lpstr>Esempio pratico</vt:lpstr>
      <vt:lpstr>Sfocatura di un’immagine utilizzando un kernel di convoluzione 2D personalizzato</vt:lpstr>
      <vt:lpstr>Nozione teorica e codice</vt:lpstr>
      <vt:lpstr>filter2D() di OpenCV</vt:lpstr>
      <vt:lpstr>Risultato finale</vt:lpstr>
      <vt:lpstr>Alternativa: funzione integrata blur()</vt:lpstr>
      <vt:lpstr>Gaussian blurring</vt:lpstr>
      <vt:lpstr>Nozione teorica</vt:lpstr>
      <vt:lpstr>GaussianBlur() di OpenCV</vt:lpstr>
      <vt:lpstr>Codice e risultato finale</vt:lpstr>
      <vt:lpstr>Median blurring</vt:lpstr>
      <vt:lpstr>medianBlur() di OpenCV</vt:lpstr>
      <vt:lpstr>Codice e risultato finale</vt:lpstr>
      <vt:lpstr>Nitidezza di un’immagine usando kernel di convoluzione 2D personalizzati</vt:lpstr>
      <vt:lpstr>Codice e risultato finale</vt:lpstr>
      <vt:lpstr>Filtraggio bilaterale</vt:lpstr>
      <vt:lpstr>A cosa serve?</vt:lpstr>
      <vt:lpstr>bilateralFilter() in OpenCV</vt:lpstr>
      <vt:lpstr>Codice e risultato finale</vt:lpstr>
      <vt:lpstr>Sitografia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Rota</dc:creator>
  <cp:lastModifiedBy>Matteo Rota</cp:lastModifiedBy>
  <cp:revision>36</cp:revision>
  <dcterms:created xsi:type="dcterms:W3CDTF">2024-08-27T08:43:47Z</dcterms:created>
  <dcterms:modified xsi:type="dcterms:W3CDTF">2024-09-03T16:30:09Z</dcterms:modified>
</cp:coreProperties>
</file>