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928E2-0C57-473D-BB6F-F5432A2E6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C8464C-D5BE-4138-8039-622C020BC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F5C824-24E7-4CF6-A125-CD253866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11EE06-C886-4621-A448-62965C42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54F9AF-966B-4C44-9622-7AF8A905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9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28DAE-1ED7-4883-84B0-88DDC162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8A0C2F-27DD-4A47-A621-A99845DB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9B9F9F-3C8E-43BE-9E79-1D34525F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3508CB-433F-4AEA-A511-B12937A9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9D8428-6595-4C2D-8B6A-5C0EE5D9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04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F54E9E-F2E8-4ED8-8AF5-02D98CF98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23AA5C-67D5-4AAB-8FA1-718793D1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67E37F-5DD5-4DC5-97E7-DC970E23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A3E19E-8F54-46C3-B89C-54E8D46C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76BC85-CACD-4A19-BBC7-54CD1131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86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E308F-40EA-4DEC-83E6-C995E0E4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7A316C-C09A-42AB-BD3C-93141DC8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0854C9-6332-42A3-B0DD-BE06CA55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4C7B3F-38C4-4A35-9DA8-2971998A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283F63-6916-42EE-9145-671F0857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70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23434-FA9B-4FA5-8B8F-83DE4DF8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396802-443B-4CB5-87CD-FF79BFDE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DC348-30E5-4215-A089-0BCD482C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5E5BF2-52B5-465B-B5B2-496BA6F9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0616BC-D255-4B62-A7F6-8F50E9B2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05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3F1D3-14E5-4D71-99D0-CDDE9FF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8CA8B-743F-4EB1-AF77-6B2BDFD06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BE0208-F751-43B4-BE4D-05F686E5F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19DCB5-8E25-4C25-9E5C-5F2C94EF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F6A033-1060-46DD-8CC2-E8CB3F9D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0831E0-9688-4A0B-865D-7D3C9389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0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F7E57-C969-46D8-90E0-36E8B5F7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B28EEE-0DA6-4B51-81BB-FF4793F6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7FD890-569D-487F-BC1A-6A99A6FC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DECD35-0D30-4653-BF94-DFB7CF023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172B44-4F64-4020-B8C1-F482A2784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76E1A22-0710-4787-B944-F621DABF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D7AAD46-E56D-4CA5-959E-82BD1235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A1B618-A831-4830-95BE-7C042291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97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41C01-529D-4F8C-ADF0-C21B0C5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7581C6-93E5-49A9-9696-820C933F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577056-8D22-4BF9-9A74-8AD088E9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C0C0A4-AAE7-495A-B1AA-C4475221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2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59942F-2BF4-4048-BE5E-5C5C6A88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6745CA-0B62-433A-ABD4-189B8AC0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8C85D1-0F17-4CE6-B593-05D802A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29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18269-D6B9-45D5-A1E8-F129B046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DFEEA9-B805-44C0-BCE4-EFA3C5FE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736EA3-2AC0-4927-8718-328D4529F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60F0EF-61EC-4D31-9F68-6BFB6DC1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14443-2ADE-45F6-8F54-12481959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122C24-B211-4D82-BE5D-854EA481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02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D5D5D-27A0-4CBB-A986-B274610F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59C22DF-35A1-46E1-8968-C1960A1B1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FA382E-9BA8-4138-A3B2-F0B01641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72FF97-422E-4E3F-9140-151FFB1D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866725-9645-4E1F-952A-BE6FF7A2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824DA2-F820-437D-AA6F-60885D1B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0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08E9B5-57F4-4E51-B083-F3167084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D651DD-76EC-4FAC-914A-08D385FC0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C604F7-F126-48F7-A362-F97446491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97996-25EB-4FD0-B4D1-710E07BBD03D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3D015-ED4A-4DD3-8EBA-9904CB583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8A9E42-57B9-4AEB-ADDB-8A77E344D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2A6E-5960-49C5-AE9D-458EBC3946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28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6A159-E691-477E-9F6A-20731B05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269"/>
            <a:ext cx="9144000" cy="506787"/>
          </a:xfrm>
        </p:spPr>
        <p:txBody>
          <a:bodyPr>
            <a:normAutofit/>
          </a:bodyPr>
          <a:lstStyle/>
          <a:p>
            <a:r>
              <a:rPr lang="it-IT" sz="2800" b="1" dirty="0" err="1">
                <a:latin typeface="Calisto MT" panose="02040603050505030304" pitchFamily="18" charset="0"/>
              </a:rPr>
              <a:t>Galois</a:t>
            </a:r>
            <a:r>
              <a:rPr lang="it-IT" sz="2800" b="1" dirty="0">
                <a:latin typeface="Calisto MT" panose="02040603050505030304" pitchFamily="18" charset="0"/>
              </a:rPr>
              <a:t> Counter Mode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E69D93-B0B1-4B56-B1F3-DFB2D7C65D08}"/>
              </a:ext>
            </a:extLst>
          </p:cNvPr>
          <p:cNvSpPr txBox="1"/>
          <p:nvPr/>
        </p:nvSpPr>
        <p:spPr>
          <a:xfrm>
            <a:off x="636814" y="1224643"/>
            <a:ext cx="1131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alisto MT" panose="02040603050505030304" pitchFamily="18" charset="0"/>
              </a:rPr>
              <a:t>GCM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a </a:t>
            </a:r>
            <a:r>
              <a:rPr lang="it-IT" dirty="0" err="1">
                <a:latin typeface="Calisto MT" panose="02040603050505030304" pitchFamily="18" charset="0"/>
              </a:rPr>
              <a:t>block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cipher</a:t>
            </a:r>
            <a:r>
              <a:rPr lang="it-IT" dirty="0">
                <a:latin typeface="Calisto MT" panose="02040603050505030304" pitchFamily="18" charset="0"/>
              </a:rPr>
              <a:t> mode of </a:t>
            </a:r>
            <a:r>
              <a:rPr lang="it-IT" dirty="0" err="1">
                <a:latin typeface="Calisto MT" panose="02040603050505030304" pitchFamily="18" charset="0"/>
              </a:rPr>
              <a:t>operation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that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based</a:t>
            </a:r>
            <a:r>
              <a:rPr lang="it-IT" dirty="0">
                <a:latin typeface="Calisto MT" panose="02040603050505030304" pitchFamily="18" charset="0"/>
              </a:rPr>
              <a:t> on </a:t>
            </a:r>
            <a:r>
              <a:rPr lang="it-IT" dirty="0" err="1">
                <a:latin typeface="Calisto MT" panose="02040603050505030304" pitchFamily="18" charset="0"/>
              </a:rPr>
              <a:t>Galois</a:t>
            </a:r>
            <a:r>
              <a:rPr lang="it-IT" dirty="0">
                <a:latin typeface="Calisto MT" panose="02040603050505030304" pitchFamily="18" charset="0"/>
              </a:rPr>
              <a:t> field in </a:t>
            </a:r>
            <a:r>
              <a:rPr lang="it-IT" dirty="0" err="1">
                <a:latin typeface="Calisto MT" panose="02040603050505030304" pitchFamily="18" charset="0"/>
              </a:rPr>
              <a:t>order</a:t>
            </a:r>
            <a:r>
              <a:rPr lang="it-IT" dirty="0">
                <a:latin typeface="Calisto MT" panose="02040603050505030304" pitchFamily="18" charset="0"/>
              </a:rPr>
              <a:t> to </a:t>
            </a:r>
            <a:r>
              <a:rPr lang="it-IT" dirty="0" err="1">
                <a:latin typeface="Calisto MT" panose="02040603050505030304" pitchFamily="18" charset="0"/>
              </a:rPr>
              <a:t>provide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authenticated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encryption</a:t>
            </a:r>
            <a:r>
              <a:rPr lang="it-IT" dirty="0">
                <a:latin typeface="Calisto MT" panose="02040603050505030304" pitchFamily="18" charset="0"/>
              </a:rPr>
              <a:t>,  </a:t>
            </a:r>
            <a:r>
              <a:rPr lang="it-IT" dirty="0" err="1">
                <a:latin typeface="Calisto MT" panose="02040603050505030304" pitchFamily="18" charset="0"/>
              </a:rPr>
              <a:t>ensuring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both</a:t>
            </a:r>
            <a:r>
              <a:rPr lang="it-IT" dirty="0">
                <a:latin typeface="Calisto MT" panose="02040603050505030304" pitchFamily="18" charset="0"/>
              </a:rPr>
              <a:t> data </a:t>
            </a:r>
            <a:r>
              <a:rPr lang="it-IT" dirty="0" err="1">
                <a:latin typeface="Calisto MT" panose="02040603050505030304" pitchFamily="18" charset="0"/>
              </a:rPr>
              <a:t>integrity</a:t>
            </a:r>
            <a:r>
              <a:rPr lang="it-IT" dirty="0">
                <a:latin typeface="Calisto MT" panose="02040603050505030304" pitchFamily="18" charset="0"/>
              </a:rPr>
              <a:t> and data </a:t>
            </a:r>
            <a:r>
              <a:rPr lang="it-IT" dirty="0" err="1">
                <a:latin typeface="Calisto MT" panose="02040603050505030304" pitchFamily="18" charset="0"/>
              </a:rPr>
              <a:t>confidentiality</a:t>
            </a:r>
            <a:r>
              <a:rPr lang="it-IT" dirty="0">
                <a:latin typeface="Calisto MT" panose="02040603050505030304" pitchFamily="18" charset="0"/>
              </a:rPr>
              <a:t>.  </a:t>
            </a:r>
          </a:p>
        </p:txBody>
      </p:sp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60F1D93-756E-400C-B29B-9F387E84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29" y="2149561"/>
            <a:ext cx="3782448" cy="419266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D8C0E8-4CC5-42CB-9EA3-F78E3BCD94BB}"/>
              </a:ext>
            </a:extLst>
          </p:cNvPr>
          <p:cNvSpPr txBox="1"/>
          <p:nvPr/>
        </p:nvSpPr>
        <p:spPr>
          <a:xfrm>
            <a:off x="636814" y="2149561"/>
            <a:ext cx="66947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Calisto MT" panose="02040603050505030304" pitchFamily="18" charset="0"/>
              </a:rPr>
              <a:t>Block</a:t>
            </a:r>
            <a:r>
              <a:rPr lang="it-IT" b="1" dirty="0">
                <a:latin typeface="Calisto MT" panose="02040603050505030304" pitchFamily="18" charset="0"/>
              </a:rPr>
              <a:t> : </a:t>
            </a:r>
            <a:r>
              <a:rPr lang="it-IT" dirty="0" err="1">
                <a:latin typeface="Calisto MT" panose="02040603050505030304" pitchFamily="18" charset="0"/>
              </a:rPr>
              <a:t>numbered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sequentially</a:t>
            </a:r>
            <a:r>
              <a:rPr lang="it-IT" dirty="0">
                <a:latin typeface="Calisto MT" panose="02040603050505030304" pitchFamily="18" charset="0"/>
              </a:rPr>
              <a:t>, </a:t>
            </a:r>
            <a:r>
              <a:rPr lang="it-IT" dirty="0" err="1">
                <a:latin typeface="Calisto MT" panose="02040603050505030304" pitchFamily="18" charset="0"/>
              </a:rPr>
              <a:t>each</a:t>
            </a:r>
            <a:r>
              <a:rPr lang="it-IT" dirty="0">
                <a:latin typeface="Calisto MT" panose="02040603050505030304" pitchFamily="18" charset="0"/>
              </a:rPr>
              <a:t> of </a:t>
            </a:r>
            <a:r>
              <a:rPr lang="it-IT" dirty="0" err="1">
                <a:latin typeface="Calisto MT" panose="02040603050505030304" pitchFamily="18" charset="0"/>
              </a:rPr>
              <a:t>them</a:t>
            </a:r>
            <a:r>
              <a:rPr lang="it-IT" dirty="0">
                <a:latin typeface="Calisto MT" panose="02040603050505030304" pitchFamily="18" charset="0"/>
              </a:rPr>
              <a:t> with size </a:t>
            </a:r>
            <a:r>
              <a:rPr lang="it-IT" dirty="0" err="1">
                <a:latin typeface="Calisto MT" panose="02040603050505030304" pitchFamily="18" charset="0"/>
              </a:rPr>
              <a:t>equal</a:t>
            </a:r>
            <a:r>
              <a:rPr lang="it-IT" dirty="0">
                <a:latin typeface="Calisto MT" panose="02040603050505030304" pitchFamily="18" charset="0"/>
              </a:rPr>
              <a:t> to 128 bits.</a:t>
            </a:r>
          </a:p>
          <a:p>
            <a:r>
              <a:rPr lang="it-IT" b="1" dirty="0" err="1">
                <a:latin typeface="Calisto MT" panose="02040603050505030304" pitchFamily="18" charset="0"/>
              </a:rPr>
              <a:t>Main</a:t>
            </a:r>
            <a:r>
              <a:rPr lang="it-IT" b="1" dirty="0">
                <a:latin typeface="Calisto MT" panose="02040603050505030304" pitchFamily="18" charset="0"/>
              </a:rPr>
              <a:t> </a:t>
            </a:r>
            <a:r>
              <a:rPr lang="it-IT" b="1" dirty="0" err="1">
                <a:latin typeface="Calisto MT" panose="02040603050505030304" pitchFamily="18" charset="0"/>
              </a:rPr>
              <a:t>operation</a:t>
            </a:r>
            <a:r>
              <a:rPr lang="it-IT" b="1" dirty="0">
                <a:latin typeface="Calisto MT" panose="02040603050505030304" pitchFamily="18" charset="0"/>
              </a:rPr>
              <a:t> : </a:t>
            </a:r>
            <a:r>
              <a:rPr lang="it-IT" dirty="0" err="1">
                <a:latin typeface="Calisto MT" panose="02040603050505030304" pitchFamily="18" charset="0"/>
              </a:rPr>
              <a:t>Each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block’s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number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combined</a:t>
            </a:r>
            <a:r>
              <a:rPr lang="it-IT" dirty="0">
                <a:latin typeface="Calisto MT" panose="02040603050505030304" pitchFamily="18" charset="0"/>
              </a:rPr>
              <a:t> with the </a:t>
            </a:r>
            <a:r>
              <a:rPr lang="it-IT" dirty="0" err="1">
                <a:latin typeface="Calisto MT" panose="02040603050505030304" pitchFamily="18" charset="0"/>
              </a:rPr>
              <a:t>initialization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vector</a:t>
            </a:r>
            <a:r>
              <a:rPr lang="it-IT" dirty="0">
                <a:latin typeface="Calisto MT" panose="02040603050505030304" pitchFamily="18" charset="0"/>
              </a:rPr>
              <a:t> (IV) and </a:t>
            </a:r>
            <a:r>
              <a:rPr lang="it-IT" dirty="0" err="1">
                <a:latin typeface="Calisto MT" panose="02040603050505030304" pitchFamily="18" charset="0"/>
              </a:rPr>
              <a:t>encrypted</a:t>
            </a:r>
            <a:r>
              <a:rPr lang="it-IT" dirty="0">
                <a:latin typeface="Calisto MT" panose="02040603050505030304" pitchFamily="18" charset="0"/>
              </a:rPr>
              <a:t>. The </a:t>
            </a:r>
            <a:r>
              <a:rPr lang="it-IT" dirty="0" err="1">
                <a:latin typeface="Calisto MT" panose="02040603050505030304" pitchFamily="18" charset="0"/>
              </a:rPr>
              <a:t>result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XORed</a:t>
            </a:r>
            <a:r>
              <a:rPr lang="it-IT" dirty="0">
                <a:latin typeface="Calisto MT" panose="02040603050505030304" pitchFamily="18" charset="0"/>
              </a:rPr>
              <a:t> with a </a:t>
            </a:r>
            <a:r>
              <a:rPr lang="it-IT" dirty="0" err="1">
                <a:latin typeface="Calisto MT" panose="02040603050505030304" pitchFamily="18" charset="0"/>
              </a:rPr>
              <a:t>plaintext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block</a:t>
            </a:r>
            <a:r>
              <a:rPr lang="it-IT" dirty="0">
                <a:latin typeface="Calisto MT" panose="02040603050505030304" pitchFamily="18" charset="0"/>
              </a:rPr>
              <a:t> in </a:t>
            </a:r>
            <a:r>
              <a:rPr lang="it-IT" dirty="0" err="1">
                <a:latin typeface="Calisto MT" panose="02040603050505030304" pitchFamily="18" charset="0"/>
              </a:rPr>
              <a:t>order</a:t>
            </a:r>
            <a:r>
              <a:rPr lang="it-IT" dirty="0">
                <a:latin typeface="Calisto MT" panose="02040603050505030304" pitchFamily="18" charset="0"/>
              </a:rPr>
              <a:t> to produce the </a:t>
            </a:r>
            <a:r>
              <a:rPr lang="it-IT" dirty="0" err="1">
                <a:latin typeface="Calisto MT" panose="02040603050505030304" pitchFamily="18" charset="0"/>
              </a:rPr>
              <a:t>corresponding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ciphertext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block</a:t>
            </a:r>
            <a:r>
              <a:rPr lang="it-IT" dirty="0">
                <a:latin typeface="Calisto MT" panose="02040603050505030304" pitchFamily="18" charset="0"/>
              </a:rPr>
              <a:t>.</a:t>
            </a:r>
          </a:p>
          <a:p>
            <a:r>
              <a:rPr lang="it-IT" b="1" dirty="0" err="1">
                <a:latin typeface="Calisto MT" panose="02040603050505030304" pitchFamily="18" charset="0"/>
              </a:rPr>
              <a:t>Interpretation</a:t>
            </a:r>
            <a:r>
              <a:rPr lang="it-IT" b="1" dirty="0">
                <a:latin typeface="Calisto MT" panose="02040603050505030304" pitchFamily="18" charset="0"/>
              </a:rPr>
              <a:t> : </a:t>
            </a:r>
            <a:r>
              <a:rPr lang="it-IT" dirty="0">
                <a:latin typeface="Calisto MT" panose="02040603050505030304" pitchFamily="18" charset="0"/>
              </a:rPr>
              <a:t>the </a:t>
            </a:r>
            <a:r>
              <a:rPr lang="it-IT" dirty="0" err="1">
                <a:latin typeface="Calisto MT" panose="02040603050505030304" pitchFamily="18" charset="0"/>
              </a:rPr>
              <a:t>ciphertext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blocks</a:t>
            </a:r>
            <a:r>
              <a:rPr lang="it-IT" dirty="0">
                <a:latin typeface="Calisto MT" panose="02040603050505030304" pitchFamily="18" charset="0"/>
              </a:rPr>
              <a:t> are </a:t>
            </a:r>
            <a:r>
              <a:rPr lang="it-IT" dirty="0" err="1">
                <a:latin typeface="Calisto MT" panose="02040603050505030304" pitchFamily="18" charset="0"/>
              </a:rPr>
              <a:t>treated</a:t>
            </a:r>
            <a:r>
              <a:rPr lang="it-IT" dirty="0">
                <a:latin typeface="Calisto MT" panose="02040603050505030304" pitchFamily="18" charset="0"/>
              </a:rPr>
              <a:t> as </a:t>
            </a:r>
            <a:r>
              <a:rPr lang="it-IT" dirty="0" err="1">
                <a:latin typeface="Calisto MT" panose="02040603050505030304" pitchFamily="18" charset="0"/>
              </a:rPr>
              <a:t>coefficients</a:t>
            </a:r>
            <a:r>
              <a:rPr lang="it-IT" dirty="0">
                <a:latin typeface="Calisto MT" panose="02040603050505030304" pitchFamily="18" charset="0"/>
              </a:rPr>
              <a:t> of a </a:t>
            </a:r>
            <a:r>
              <a:rPr lang="it-IT" dirty="0" err="1">
                <a:latin typeface="Calisto MT" panose="02040603050505030304" pitchFamily="18" charset="0"/>
              </a:rPr>
              <a:t>polynomial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which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will</a:t>
            </a:r>
            <a:r>
              <a:rPr lang="it-IT" dirty="0">
                <a:latin typeface="Calisto MT" panose="02040603050505030304" pitchFamily="18" charset="0"/>
              </a:rPr>
              <a:t> be </a:t>
            </a:r>
            <a:r>
              <a:rPr lang="it-IT" dirty="0" err="1">
                <a:latin typeface="Calisto MT" panose="02040603050505030304" pitchFamily="18" charset="0"/>
              </a:rPr>
              <a:t>evaluated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at</a:t>
            </a:r>
            <a:r>
              <a:rPr lang="it-IT" dirty="0">
                <a:latin typeface="Calisto MT" panose="02040603050505030304" pitchFamily="18" charset="0"/>
              </a:rPr>
              <a:t> a key-</a:t>
            </a:r>
            <a:r>
              <a:rPr lang="it-IT" dirty="0" err="1">
                <a:latin typeface="Calisto MT" panose="02040603050505030304" pitchFamily="18" charset="0"/>
              </a:rPr>
              <a:t>dependent</a:t>
            </a:r>
            <a:r>
              <a:rPr lang="it-IT" dirty="0">
                <a:latin typeface="Calisto MT" panose="02040603050505030304" pitchFamily="18" charset="0"/>
              </a:rPr>
              <a:t> point H on a finite field.</a:t>
            </a:r>
          </a:p>
          <a:p>
            <a:r>
              <a:rPr lang="it-IT" b="1" dirty="0">
                <a:latin typeface="Calisto MT" panose="02040603050505030304" pitchFamily="18" charset="0"/>
              </a:rPr>
              <a:t>Authentication tag :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subsequently</a:t>
            </a:r>
            <a:r>
              <a:rPr lang="it-IT" dirty="0">
                <a:latin typeface="Calisto MT" panose="02040603050505030304" pitchFamily="18" charset="0"/>
              </a:rPr>
              <a:t>, the </a:t>
            </a:r>
            <a:r>
              <a:rPr lang="it-IT" dirty="0" err="1">
                <a:latin typeface="Calisto MT" panose="02040603050505030304" pitchFamily="18" charset="0"/>
              </a:rPr>
              <a:t>result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encrypted</a:t>
            </a:r>
            <a:r>
              <a:rPr lang="it-IT" dirty="0">
                <a:latin typeface="Calisto MT" panose="02040603050505030304" pitchFamily="18" charset="0"/>
              </a:rPr>
              <a:t> in </a:t>
            </a:r>
            <a:r>
              <a:rPr lang="it-IT" dirty="0" err="1">
                <a:latin typeface="Calisto MT" panose="02040603050505030304" pitchFamily="18" charset="0"/>
              </a:rPr>
              <a:t>order</a:t>
            </a:r>
            <a:r>
              <a:rPr lang="it-IT" dirty="0">
                <a:latin typeface="Calisto MT" panose="02040603050505030304" pitchFamily="18" charset="0"/>
              </a:rPr>
              <a:t> to produce an authentication tag </a:t>
            </a:r>
            <a:r>
              <a:rPr lang="it-IT" dirty="0" err="1">
                <a:latin typeface="Calisto MT" panose="02040603050505030304" pitchFamily="18" charset="0"/>
              </a:rPr>
              <a:t>that</a:t>
            </a:r>
            <a:r>
              <a:rPr lang="it-IT" dirty="0">
                <a:latin typeface="Calisto MT" panose="02040603050505030304" pitchFamily="18" charset="0"/>
              </a:rPr>
              <a:t> can be </a:t>
            </a:r>
            <a:r>
              <a:rPr lang="it-IT" dirty="0" err="1">
                <a:latin typeface="Calisto MT" panose="02040603050505030304" pitchFamily="18" charset="0"/>
              </a:rPr>
              <a:t>used</a:t>
            </a:r>
            <a:r>
              <a:rPr lang="it-IT" dirty="0">
                <a:latin typeface="Calisto MT" panose="02040603050505030304" pitchFamily="18" charset="0"/>
              </a:rPr>
              <a:t> to </a:t>
            </a:r>
            <a:r>
              <a:rPr lang="it-IT" dirty="0" err="1">
                <a:latin typeface="Calisto MT" panose="02040603050505030304" pitchFamily="18" charset="0"/>
              </a:rPr>
              <a:t>verify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integrity</a:t>
            </a:r>
            <a:r>
              <a:rPr lang="it-IT" dirty="0">
                <a:latin typeface="Calisto MT" panose="02040603050505030304" pitchFamily="18" charset="0"/>
              </a:rPr>
              <a:t> of the data.</a:t>
            </a:r>
            <a:endParaRPr lang="it-IT" b="1" dirty="0">
              <a:latin typeface="Calisto MT" panose="02040603050505030304" pitchFamily="18" charset="0"/>
            </a:endParaRPr>
          </a:p>
          <a:p>
            <a:endParaRPr lang="it-IT" b="1" dirty="0">
              <a:latin typeface="Calisto MT" panose="02040603050505030304" pitchFamily="18" charset="0"/>
            </a:endParaRPr>
          </a:p>
          <a:p>
            <a:r>
              <a:rPr lang="it-IT" dirty="0" err="1">
                <a:latin typeface="Calisto MT" panose="02040603050505030304" pitchFamily="18" charset="0"/>
              </a:rPr>
              <a:t>Thus</a:t>
            </a:r>
            <a:r>
              <a:rPr lang="it-IT" dirty="0">
                <a:latin typeface="Calisto MT" panose="02040603050505030304" pitchFamily="18" charset="0"/>
              </a:rPr>
              <a:t>, the </a:t>
            </a:r>
            <a:r>
              <a:rPr lang="it-IT" dirty="0" err="1">
                <a:latin typeface="Calisto MT" panose="02040603050505030304" pitchFamily="18" charset="0"/>
              </a:rPr>
              <a:t>encrypted</a:t>
            </a:r>
            <a:r>
              <a:rPr lang="it-IT" dirty="0">
                <a:latin typeface="Calisto MT" panose="02040603050505030304" pitchFamily="18" charset="0"/>
              </a:rPr>
              <a:t> text </a:t>
            </a:r>
            <a:r>
              <a:rPr lang="it-IT" dirty="0" err="1">
                <a:latin typeface="Calisto MT" panose="02040603050505030304" pitchFamily="18" charset="0"/>
              </a:rPr>
              <a:t>will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contains</a:t>
            </a:r>
            <a:r>
              <a:rPr lang="it-IT" dirty="0">
                <a:latin typeface="Calisto MT" panose="02040603050505030304" pitchFamily="18" charset="0"/>
              </a:rPr>
              <a:t> the IV, </a:t>
            </a:r>
            <a:r>
              <a:rPr lang="it-IT" dirty="0" err="1">
                <a:latin typeface="Calisto MT" panose="02040603050505030304" pitchFamily="18" charset="0"/>
              </a:rPr>
              <a:t>ciphertext</a:t>
            </a:r>
            <a:r>
              <a:rPr lang="it-IT" dirty="0">
                <a:latin typeface="Calisto MT" panose="02040603050505030304" pitchFamily="18" charset="0"/>
              </a:rPr>
              <a:t> and authentication tag.</a:t>
            </a:r>
          </a:p>
        </p:txBody>
      </p:sp>
    </p:spTree>
    <p:extLst>
      <p:ext uri="{BB962C8B-B14F-4D97-AF65-F5344CB8AC3E}">
        <p14:creationId xmlns:p14="http://schemas.microsoft.com/office/powerpoint/2010/main" val="162653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6A159-E691-477E-9F6A-20731B05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269"/>
            <a:ext cx="9144000" cy="506787"/>
          </a:xfrm>
        </p:spPr>
        <p:txBody>
          <a:bodyPr>
            <a:normAutofit/>
          </a:bodyPr>
          <a:lstStyle/>
          <a:p>
            <a:r>
              <a:rPr lang="it-IT" sz="2800" b="1" dirty="0" err="1">
                <a:latin typeface="Calisto MT" panose="02040603050505030304" pitchFamily="18" charset="0"/>
              </a:rPr>
              <a:t>Encryption</a:t>
            </a:r>
            <a:endParaRPr lang="it-IT" sz="2800" b="1" dirty="0">
              <a:latin typeface="Calisto MT" panose="0204060305050503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D8C0E8-4CC5-42CB-9EA3-F78E3BCD94BB}"/>
              </a:ext>
            </a:extLst>
          </p:cNvPr>
          <p:cNvSpPr txBox="1"/>
          <p:nvPr/>
        </p:nvSpPr>
        <p:spPr>
          <a:xfrm>
            <a:off x="636814" y="3482685"/>
            <a:ext cx="11288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listo MT" panose="02040603050505030304" pitchFamily="18" charset="0"/>
              </a:rPr>
              <a:t>where</a:t>
            </a:r>
            <a:r>
              <a:rPr lang="it-IT" dirty="0">
                <a:latin typeface="Calisto MT" panose="02040603050505030304" pitchFamily="18" charset="0"/>
              </a:rPr>
              <a:t> H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hash</a:t>
            </a:r>
            <a:r>
              <a:rPr lang="it-IT" dirty="0">
                <a:latin typeface="Calisto MT" panose="02040603050505030304" pitchFamily="18" charset="0"/>
              </a:rPr>
              <a:t> key </a:t>
            </a:r>
            <a:r>
              <a:rPr lang="it-IT" dirty="0" err="1">
                <a:latin typeface="Calisto MT" panose="02040603050505030304" pitchFamily="18" charset="0"/>
              </a:rPr>
              <a:t>obtained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encrypting</a:t>
            </a:r>
            <a:r>
              <a:rPr lang="it-IT" dirty="0">
                <a:latin typeface="Calisto MT" panose="02040603050505030304" pitchFamily="18" charset="0"/>
              </a:rPr>
              <a:t> a </a:t>
            </a:r>
            <a:r>
              <a:rPr lang="it-IT" dirty="0" err="1">
                <a:latin typeface="Calisto MT" panose="02040603050505030304" pitchFamily="18" charset="0"/>
              </a:rPr>
              <a:t>string</a:t>
            </a:r>
            <a:r>
              <a:rPr lang="it-IT" dirty="0">
                <a:latin typeface="Calisto MT" panose="02040603050505030304" pitchFamily="18" charset="0"/>
              </a:rPr>
              <a:t> of 128 zero bits </a:t>
            </a:r>
            <a:r>
              <a:rPr lang="it-IT" dirty="0" err="1">
                <a:latin typeface="Calisto MT" panose="02040603050505030304" pitchFamily="18" charset="0"/>
              </a:rPr>
              <a:t>using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block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cipher</a:t>
            </a:r>
            <a:r>
              <a:rPr lang="it-IT" dirty="0">
                <a:latin typeface="Calisto MT" panose="02040603050505030304" pitchFamily="18" charset="0"/>
              </a:rPr>
              <a:t> E, </a:t>
            </a:r>
            <a:r>
              <a:rPr lang="it-IT" dirty="0" err="1">
                <a:latin typeface="Calisto MT" panose="02040603050505030304" pitchFamily="18" charset="0"/>
              </a:rPr>
              <a:t>Y_i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represent</a:t>
            </a:r>
            <a:r>
              <a:rPr lang="it-IT" dirty="0">
                <a:latin typeface="Calisto MT" panose="02040603050505030304" pitchFamily="18" charset="0"/>
              </a:rPr>
              <a:t> successive counter </a:t>
            </a:r>
            <a:r>
              <a:rPr lang="it-IT" dirty="0" err="1">
                <a:latin typeface="Calisto MT" panose="02040603050505030304" pitchFamily="18" charset="0"/>
              </a:rPr>
              <a:t>values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generated</a:t>
            </a:r>
            <a:r>
              <a:rPr lang="it-IT" dirty="0">
                <a:latin typeface="Calisto MT" panose="02040603050505030304" pitchFamily="18" charset="0"/>
              </a:rPr>
              <a:t> by incr() function, </a:t>
            </a:r>
            <a:r>
              <a:rPr lang="it-IT" dirty="0" err="1">
                <a:latin typeface="Calisto MT" panose="02040603050505030304" pitchFamily="18" charset="0"/>
              </a:rPr>
              <a:t>which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treats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rightmost</a:t>
            </a:r>
            <a:r>
              <a:rPr lang="it-IT" dirty="0">
                <a:latin typeface="Calisto MT" panose="02040603050505030304" pitchFamily="18" charset="0"/>
              </a:rPr>
              <a:t> 32 bits of </a:t>
            </a:r>
            <a:r>
              <a:rPr lang="it-IT" dirty="0" err="1">
                <a:latin typeface="Calisto MT" panose="02040603050505030304" pitchFamily="18" charset="0"/>
              </a:rPr>
              <a:t>its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argument</a:t>
            </a:r>
            <a:r>
              <a:rPr lang="it-IT" dirty="0">
                <a:latin typeface="Calisto MT" panose="02040603050505030304" pitchFamily="18" charset="0"/>
              </a:rPr>
              <a:t> as a </a:t>
            </a:r>
            <a:r>
              <a:rPr lang="it-IT" dirty="0" err="1">
                <a:latin typeface="Calisto MT" panose="02040603050505030304" pitchFamily="18" charset="0"/>
              </a:rPr>
              <a:t>nonnegative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integer</a:t>
            </a:r>
            <a:r>
              <a:rPr lang="it-IT" dirty="0">
                <a:latin typeface="Calisto MT" panose="02040603050505030304" pitchFamily="18" charset="0"/>
              </a:rPr>
              <a:t> with the </a:t>
            </a:r>
            <a:r>
              <a:rPr lang="it-IT" dirty="0" err="1">
                <a:latin typeface="Calisto MT" panose="02040603050505030304" pitchFamily="18" charset="0"/>
              </a:rPr>
              <a:t>least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significant</a:t>
            </a:r>
            <a:r>
              <a:rPr lang="it-IT" dirty="0">
                <a:latin typeface="Calisto MT" panose="02040603050505030304" pitchFamily="18" charset="0"/>
              </a:rPr>
              <a:t> bit on the </a:t>
            </a:r>
            <a:r>
              <a:rPr lang="it-IT" dirty="0" err="1">
                <a:latin typeface="Calisto MT" panose="02040603050505030304" pitchFamily="18" charset="0"/>
              </a:rPr>
              <a:t>right</a:t>
            </a:r>
            <a:r>
              <a:rPr lang="it-IT" dirty="0">
                <a:latin typeface="Calisto MT" panose="02040603050505030304" pitchFamily="18" charset="0"/>
              </a:rPr>
              <a:t>, and </a:t>
            </a:r>
            <a:r>
              <a:rPr lang="it-IT" dirty="0" err="1">
                <a:latin typeface="Calisto MT" panose="02040603050505030304" pitchFamily="18" charset="0"/>
              </a:rPr>
              <a:t>increments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this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result</a:t>
            </a:r>
            <a:r>
              <a:rPr lang="it-IT" dirty="0">
                <a:latin typeface="Calisto MT" panose="02040603050505030304" pitchFamily="18" charset="0"/>
              </a:rPr>
              <a:t> modulo 2^32, GHASH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a function </a:t>
            </a:r>
            <a:r>
              <a:rPr lang="it-IT" dirty="0" err="1">
                <a:latin typeface="Calisto MT" panose="02040603050505030304" pitchFamily="18" charset="0"/>
              </a:rPr>
              <a:t>defined</a:t>
            </a:r>
            <a:r>
              <a:rPr lang="it-IT" dirty="0">
                <a:latin typeface="Calisto MT" panose="02040603050505030304" pitchFamily="18" charset="0"/>
              </a:rPr>
              <a:t> as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8DC4FA-7268-4578-88E0-4C7BE7B4F5A1}"/>
              </a:ext>
            </a:extLst>
          </p:cNvPr>
          <p:cNvSpPr txBox="1"/>
          <p:nvPr/>
        </p:nvSpPr>
        <p:spPr>
          <a:xfrm>
            <a:off x="636814" y="1224643"/>
            <a:ext cx="1131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listo MT" panose="02040603050505030304" pitchFamily="18" charset="0"/>
              </a:rPr>
              <a:t>Lets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consider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plaintext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blocks</a:t>
            </a:r>
            <a:r>
              <a:rPr lang="it-IT" dirty="0">
                <a:latin typeface="Calisto MT" panose="02040603050505030304" pitchFamily="18" charset="0"/>
              </a:rPr>
              <a:t> P1, P2, …., </a:t>
            </a:r>
            <a:r>
              <a:rPr lang="it-IT" dirty="0" err="1">
                <a:latin typeface="Calisto MT" panose="02040603050505030304" pitchFamily="18" charset="0"/>
              </a:rPr>
              <a:t>Pn</a:t>
            </a:r>
            <a:r>
              <a:rPr lang="it-IT" dirty="0">
                <a:latin typeface="Calisto MT" panose="02040603050505030304" pitchFamily="18" charset="0"/>
              </a:rPr>
              <a:t> and a </a:t>
            </a:r>
            <a:r>
              <a:rPr lang="it-IT" dirty="0" err="1">
                <a:latin typeface="Calisto MT" panose="02040603050505030304" pitchFamily="18" charset="0"/>
              </a:rPr>
              <a:t>given</a:t>
            </a:r>
            <a:r>
              <a:rPr lang="it-IT" dirty="0">
                <a:latin typeface="Calisto MT" panose="02040603050505030304" pitchFamily="18" charset="0"/>
              </a:rPr>
              <a:t> key K. </a:t>
            </a:r>
            <a:r>
              <a:rPr lang="it-IT" dirty="0" err="1">
                <a:latin typeface="Calisto MT" panose="02040603050505030304" pitchFamily="18" charset="0"/>
              </a:rPr>
              <a:t>Then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we</a:t>
            </a:r>
            <a:r>
              <a:rPr lang="it-IT" dirty="0">
                <a:latin typeface="Calisto MT" panose="02040603050505030304" pitchFamily="18" charset="0"/>
              </a:rPr>
              <a:t> can </a:t>
            </a:r>
            <a:r>
              <a:rPr lang="it-IT" dirty="0" err="1">
                <a:latin typeface="Calisto MT" panose="02040603050505030304" pitchFamily="18" charset="0"/>
              </a:rPr>
              <a:t>define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authenticated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encryption</a:t>
            </a:r>
            <a:r>
              <a:rPr lang="it-IT" dirty="0">
                <a:latin typeface="Calisto MT" panose="02040603050505030304" pitchFamily="18" charset="0"/>
              </a:rPr>
              <a:t> in the following way : </a:t>
            </a:r>
          </a:p>
        </p:txBody>
      </p:sp>
      <p:pic>
        <p:nvPicPr>
          <p:cNvPr id="10" name="Immagine 9" descr="Immagine che contiene tavolo, computer, tenendo&#10;&#10;Descrizione generata automaticamente">
            <a:extLst>
              <a:ext uri="{FF2B5EF4-FFF2-40B4-BE49-F238E27FC236}">
                <a16:creationId xmlns:a16="http://schemas.microsoft.com/office/drawing/2014/main" id="{7D1AEA1D-0ABC-4E15-AA66-27BEEDA1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89" y="1870974"/>
            <a:ext cx="2816787" cy="155436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7907A24-A2DB-46D9-9C78-03FCB22C5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49" y="4589968"/>
            <a:ext cx="2324301" cy="31244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F8D51F4-1352-4D8F-9463-2610C1C70926}"/>
              </a:ext>
            </a:extLst>
          </p:cNvPr>
          <p:cNvSpPr txBox="1"/>
          <p:nvPr/>
        </p:nvSpPr>
        <p:spPr>
          <a:xfrm>
            <a:off x="636815" y="4914894"/>
            <a:ext cx="1131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r>
              <a:rPr lang="it-IT" dirty="0"/>
              <a:t>  data, C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ciphertext</a:t>
            </a:r>
            <a:r>
              <a:rPr lang="it-IT" dirty="0"/>
              <a:t>, m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128-bit </a:t>
            </a:r>
            <a:r>
              <a:rPr lang="it-IT" dirty="0" err="1"/>
              <a:t>blocks</a:t>
            </a:r>
            <a:r>
              <a:rPr lang="it-IT" dirty="0"/>
              <a:t> in A, 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128-bit </a:t>
            </a:r>
            <a:r>
              <a:rPr lang="it-IT" dirty="0" err="1"/>
              <a:t>blocks</a:t>
            </a:r>
            <a:r>
              <a:rPr lang="it-IT" dirty="0"/>
              <a:t> in C, and the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X_i</a:t>
            </a:r>
            <a:r>
              <a:rPr lang="it-IT" dirty="0"/>
              <a:t> for i = 0, …, m + n +1 are </a:t>
            </a:r>
            <a:r>
              <a:rPr lang="it-IT" dirty="0" err="1"/>
              <a:t>defined</a:t>
            </a:r>
            <a:r>
              <a:rPr lang="it-IT" dirty="0"/>
              <a:t> as follows 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75AE15C-71DC-4391-A268-90F8072EA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797" y="5539398"/>
            <a:ext cx="4000500" cy="13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3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6A159-E691-477E-9F6A-20731B05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269"/>
            <a:ext cx="9144000" cy="506787"/>
          </a:xfrm>
        </p:spPr>
        <p:txBody>
          <a:bodyPr>
            <a:normAutofit/>
          </a:bodyPr>
          <a:lstStyle/>
          <a:p>
            <a:r>
              <a:rPr lang="it-IT" sz="2800" b="1" dirty="0" err="1">
                <a:latin typeface="Calisto MT" panose="02040603050505030304" pitchFamily="18" charset="0"/>
              </a:rPr>
              <a:t>Decryption</a:t>
            </a:r>
            <a:endParaRPr lang="it-IT" sz="2800" b="1" dirty="0">
              <a:latin typeface="Calisto MT" panose="0204060305050503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52B497-3BBC-4395-AAD9-80B3DE6B085B}"/>
              </a:ext>
            </a:extLst>
          </p:cNvPr>
          <p:cNvSpPr txBox="1"/>
          <p:nvPr/>
        </p:nvSpPr>
        <p:spPr>
          <a:xfrm>
            <a:off x="636814" y="1224643"/>
            <a:ext cx="1131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sto MT" panose="02040603050505030304" pitchFamily="18" charset="0"/>
              </a:rPr>
              <a:t>The </a:t>
            </a:r>
            <a:r>
              <a:rPr lang="it-IT" dirty="0" err="1">
                <a:latin typeface="Calisto MT" panose="02040603050505030304" pitchFamily="18" charset="0"/>
              </a:rPr>
              <a:t>decryption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process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very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similar</a:t>
            </a:r>
            <a:r>
              <a:rPr lang="it-IT" dirty="0">
                <a:latin typeface="Calisto MT" panose="02040603050505030304" pitchFamily="18" charset="0"/>
              </a:rPr>
              <a:t> to the </a:t>
            </a:r>
            <a:r>
              <a:rPr lang="it-IT" dirty="0" err="1">
                <a:latin typeface="Calisto MT" panose="02040603050505030304" pitchFamily="18" charset="0"/>
              </a:rPr>
              <a:t>encryption</a:t>
            </a:r>
            <a:r>
              <a:rPr lang="it-IT" dirty="0">
                <a:latin typeface="Calisto MT" panose="02040603050505030304" pitchFamily="18" charset="0"/>
              </a:rPr>
              <a:t> one, </a:t>
            </a:r>
            <a:r>
              <a:rPr lang="it-IT" dirty="0" err="1">
                <a:latin typeface="Calisto MT" panose="02040603050505030304" pitchFamily="18" charset="0"/>
              </a:rPr>
              <a:t>but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proceed</a:t>
            </a:r>
            <a:r>
              <a:rPr lang="it-IT" dirty="0">
                <a:latin typeface="Calisto MT" panose="02040603050505030304" pitchFamily="18" charset="0"/>
              </a:rPr>
              <a:t> in reverse </a:t>
            </a:r>
            <a:r>
              <a:rPr lang="it-IT" dirty="0" err="1">
                <a:latin typeface="Calisto MT" panose="02040603050505030304" pitchFamily="18" charset="0"/>
              </a:rPr>
              <a:t>order</a:t>
            </a:r>
            <a:r>
              <a:rPr lang="it-IT" dirty="0">
                <a:latin typeface="Calisto MT" panose="02040603050505030304" pitchFamily="18" charset="0"/>
              </a:rPr>
              <a:t> :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62D2C33-5BC3-4195-9E04-497EF139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11" y="1776855"/>
            <a:ext cx="4776106" cy="26275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789F79A-08D6-4106-B1E9-20DF69BA61A0}"/>
              </a:ext>
            </a:extLst>
          </p:cNvPr>
          <p:cNvSpPr txBox="1"/>
          <p:nvPr/>
        </p:nvSpPr>
        <p:spPr>
          <a:xfrm>
            <a:off x="636814" y="4587240"/>
            <a:ext cx="1131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sto MT" panose="02040603050505030304" pitchFamily="18" charset="0"/>
              </a:rPr>
              <a:t>The tag T’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compared</a:t>
            </a:r>
            <a:r>
              <a:rPr lang="it-IT" dirty="0">
                <a:latin typeface="Calisto MT" panose="02040603050505030304" pitchFamily="18" charset="0"/>
              </a:rPr>
              <a:t> with the tag T </a:t>
            </a:r>
            <a:r>
              <a:rPr lang="it-IT" dirty="0" err="1">
                <a:latin typeface="Calisto MT" panose="02040603050505030304" pitchFamily="18" charset="0"/>
              </a:rPr>
              <a:t>associated</a:t>
            </a:r>
            <a:r>
              <a:rPr lang="it-IT" dirty="0">
                <a:latin typeface="Calisto MT" panose="02040603050505030304" pitchFamily="18" charset="0"/>
              </a:rPr>
              <a:t> with the </a:t>
            </a:r>
            <a:r>
              <a:rPr lang="it-IT" dirty="0" err="1">
                <a:latin typeface="Calisto MT" panose="02040603050505030304" pitchFamily="18" charset="0"/>
              </a:rPr>
              <a:t>ciphertext</a:t>
            </a:r>
            <a:r>
              <a:rPr lang="it-IT" dirty="0">
                <a:latin typeface="Calisto MT" panose="02040603050505030304" pitchFamily="18" charset="0"/>
              </a:rPr>
              <a:t> C. If the </a:t>
            </a:r>
            <a:r>
              <a:rPr lang="it-IT" dirty="0" err="1">
                <a:latin typeface="Calisto MT" panose="02040603050505030304" pitchFamily="18" charset="0"/>
              </a:rPr>
              <a:t>two</a:t>
            </a:r>
            <a:r>
              <a:rPr lang="it-IT" dirty="0">
                <a:latin typeface="Calisto MT" panose="02040603050505030304" pitchFamily="18" charset="0"/>
              </a:rPr>
              <a:t> tags match </a:t>
            </a:r>
            <a:r>
              <a:rPr lang="it-IT" dirty="0" err="1">
                <a:latin typeface="Calisto MT" panose="02040603050505030304" pitchFamily="18" charset="0"/>
              </a:rPr>
              <a:t>then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ciphertext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returned</a:t>
            </a:r>
            <a:r>
              <a:rPr lang="it-IT" dirty="0">
                <a:latin typeface="Calisto MT" panose="02040603050505030304" pitchFamily="18" charset="0"/>
              </a:rPr>
              <a:t>; </a:t>
            </a:r>
            <a:r>
              <a:rPr lang="it-IT" dirty="0" err="1">
                <a:latin typeface="Calisto MT" panose="02040603050505030304" pitchFamily="18" charset="0"/>
              </a:rPr>
              <a:t>otherwise</a:t>
            </a:r>
            <a:r>
              <a:rPr lang="it-IT" dirty="0">
                <a:latin typeface="Calisto MT" panose="02040603050505030304" pitchFamily="18" charset="0"/>
              </a:rPr>
              <a:t>, </a:t>
            </a:r>
            <a:r>
              <a:rPr lang="it-IT" dirty="0" err="1">
                <a:latin typeface="Calisto MT" panose="02040603050505030304" pitchFamily="18" charset="0"/>
              </a:rPr>
              <a:t>it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will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return</a:t>
            </a:r>
            <a:r>
              <a:rPr lang="it-IT" dirty="0">
                <a:latin typeface="Calisto MT" panose="02040603050505030304" pitchFamily="18" charset="0"/>
              </a:rPr>
              <a:t> a special symbol </a:t>
            </a:r>
            <a:r>
              <a:rPr lang="it-IT" dirty="0" err="1">
                <a:latin typeface="Calisto MT" panose="02040603050505030304" pitchFamily="18" charset="0"/>
              </a:rPr>
              <a:t>called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b="1" dirty="0">
                <a:latin typeface="Calisto MT" panose="02040603050505030304" pitchFamily="18" charset="0"/>
              </a:rPr>
              <a:t>FAIL.</a:t>
            </a:r>
            <a:endParaRPr lang="it-IT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3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6A159-E691-477E-9F6A-20731B05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269"/>
            <a:ext cx="9144000" cy="506787"/>
          </a:xfrm>
        </p:spPr>
        <p:txBody>
          <a:bodyPr>
            <a:normAutofit/>
          </a:bodyPr>
          <a:lstStyle/>
          <a:p>
            <a:r>
              <a:rPr lang="it-IT" sz="2800" b="1" dirty="0">
                <a:latin typeface="Calisto MT" panose="02040603050505030304" pitchFamily="18" charset="0"/>
              </a:rPr>
              <a:t>Security and </a:t>
            </a:r>
            <a:r>
              <a:rPr lang="it-IT" sz="2800" b="1" dirty="0" err="1">
                <a:latin typeface="Calisto MT" panose="02040603050505030304" pitchFamily="18" charset="0"/>
              </a:rPr>
              <a:t>vulnerabilities</a:t>
            </a:r>
            <a:endParaRPr lang="it-IT" sz="2800" b="1" dirty="0">
              <a:latin typeface="Calisto MT" panose="0204060305050503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52B497-3BBC-4395-AAD9-80B3DE6B085B}"/>
              </a:ext>
            </a:extLst>
          </p:cNvPr>
          <p:cNvSpPr txBox="1"/>
          <p:nvPr/>
        </p:nvSpPr>
        <p:spPr>
          <a:xfrm>
            <a:off x="438150" y="1131417"/>
            <a:ext cx="11315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>
                <a:latin typeface="Calisto MT" panose="02040603050505030304" pitchFamily="18" charset="0"/>
              </a:rPr>
              <a:t>GCM’s</a:t>
            </a:r>
            <a:r>
              <a:rPr lang="it-IT" dirty="0">
                <a:latin typeface="Calisto MT" panose="02040603050505030304" pitchFamily="18" charset="0"/>
              </a:rPr>
              <a:t> security </a:t>
            </a:r>
            <a:r>
              <a:rPr lang="it-IT" dirty="0" err="1">
                <a:latin typeface="Calisto MT" panose="02040603050505030304" pitchFamily="18" charset="0"/>
              </a:rPr>
              <a:t>depends</a:t>
            </a:r>
            <a:r>
              <a:rPr lang="it-IT" dirty="0">
                <a:latin typeface="Calisto MT" panose="02040603050505030304" pitchFamily="18" charset="0"/>
              </a:rPr>
              <a:t> on </a:t>
            </a:r>
            <a:r>
              <a:rPr lang="it-IT" dirty="0" err="1">
                <a:latin typeface="Calisto MT" panose="02040603050505030304" pitchFamily="18" charset="0"/>
              </a:rPr>
              <a:t>choosing</a:t>
            </a:r>
            <a:r>
              <a:rPr lang="it-IT" dirty="0">
                <a:latin typeface="Calisto MT" panose="02040603050505030304" pitchFamily="18" charset="0"/>
              </a:rPr>
              <a:t> a </a:t>
            </a:r>
            <a:r>
              <a:rPr lang="it-IT" dirty="0" err="1">
                <a:latin typeface="Calisto MT" panose="02040603050505030304" pitchFamily="18" charset="0"/>
              </a:rPr>
              <a:t>unique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initialization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vector</a:t>
            </a:r>
            <a:r>
              <a:rPr lang="it-IT" dirty="0">
                <a:latin typeface="Calisto MT" panose="02040603050505030304" pitchFamily="18" charset="0"/>
              </a:rPr>
              <a:t> for </a:t>
            </a:r>
            <a:r>
              <a:rPr lang="it-IT" dirty="0" err="1">
                <a:latin typeface="Calisto MT" panose="02040603050505030304" pitchFamily="18" charset="0"/>
              </a:rPr>
              <a:t>every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encryption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performed</a:t>
            </a:r>
            <a:r>
              <a:rPr lang="it-IT" dirty="0">
                <a:latin typeface="Calisto MT" panose="02040603050505030304" pitchFamily="18" charset="0"/>
              </a:rPr>
              <a:t> with the </a:t>
            </a:r>
            <a:r>
              <a:rPr lang="it-IT" dirty="0" err="1">
                <a:latin typeface="Calisto MT" panose="02040603050505030304" pitchFamily="18" charset="0"/>
              </a:rPr>
              <a:t>same</a:t>
            </a:r>
            <a:r>
              <a:rPr lang="it-IT" dirty="0">
                <a:latin typeface="Calisto MT" panose="02040603050505030304" pitchFamily="18" charset="0"/>
              </a:rPr>
              <a:t> key. </a:t>
            </a:r>
            <a:r>
              <a:rPr lang="it-IT" dirty="0" err="1">
                <a:latin typeface="Calisto MT" panose="02040603050505030304" pitchFamily="18" charset="0"/>
              </a:rPr>
              <a:t>Also</a:t>
            </a:r>
            <a:r>
              <a:rPr lang="it-IT" dirty="0">
                <a:latin typeface="Calisto MT" panose="02040603050505030304" pitchFamily="18" charset="0"/>
              </a:rPr>
              <a:t> the bit </a:t>
            </a:r>
            <a:r>
              <a:rPr lang="it-IT" dirty="0" err="1">
                <a:latin typeface="Calisto MT" panose="02040603050505030304" pitchFamily="18" charset="0"/>
              </a:rPr>
              <a:t>length</a:t>
            </a:r>
            <a:r>
              <a:rPr lang="it-IT" dirty="0">
                <a:latin typeface="Calisto MT" panose="02040603050505030304" pitchFamily="18" charset="0"/>
              </a:rPr>
              <a:t> of the authentication tag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a security </a:t>
            </a:r>
            <a:r>
              <a:rPr lang="it-IT" dirty="0" err="1">
                <a:latin typeface="Calisto MT" panose="02040603050505030304" pitchFamily="18" charset="0"/>
              </a:rPr>
              <a:t>requirement</a:t>
            </a:r>
            <a:r>
              <a:rPr lang="it-IT" dirty="0">
                <a:latin typeface="Calisto MT" panose="02040603050505030304" pitchFamily="18" charset="0"/>
              </a:rPr>
              <a:t>, </a:t>
            </a:r>
            <a:r>
              <a:rPr lang="it-IT" dirty="0" err="1">
                <a:latin typeface="Calisto MT" panose="02040603050505030304" pitchFamily="18" charset="0"/>
              </a:rPr>
              <a:t>indeed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it</a:t>
            </a:r>
            <a:r>
              <a:rPr lang="it-IT" dirty="0">
                <a:latin typeface="Calisto MT" panose="02040603050505030304" pitchFamily="18" charset="0"/>
              </a:rPr>
              <a:t> can assume </a:t>
            </a:r>
            <a:r>
              <a:rPr lang="it-IT" dirty="0" err="1">
                <a:latin typeface="Calisto MT" panose="02040603050505030304" pitchFamily="18" charset="0"/>
              </a:rPr>
              <a:t>only</a:t>
            </a:r>
            <a:r>
              <a:rPr lang="it-IT" dirty="0">
                <a:latin typeface="Calisto MT" panose="02040603050505030304" pitchFamily="18" charset="0"/>
              </a:rPr>
              <a:t> a limited </a:t>
            </a:r>
            <a:r>
              <a:rPr lang="it-IT" dirty="0" err="1">
                <a:latin typeface="Calisto MT" panose="02040603050505030304" pitchFamily="18" charset="0"/>
              </a:rPr>
              <a:t>number</a:t>
            </a:r>
            <a:r>
              <a:rPr lang="it-IT" dirty="0">
                <a:latin typeface="Calisto MT" panose="02040603050505030304" pitchFamily="18" charset="0"/>
              </a:rPr>
              <a:t> of </a:t>
            </a:r>
            <a:r>
              <a:rPr lang="it-IT" dirty="0" err="1">
                <a:latin typeface="Calisto MT" panose="02040603050505030304" pitchFamily="18" charset="0"/>
              </a:rPr>
              <a:t>values</a:t>
            </a:r>
            <a:r>
              <a:rPr lang="it-IT" dirty="0">
                <a:latin typeface="Calisto MT" panose="02040603050505030304" pitchFamily="18" charset="0"/>
              </a:rPr>
              <a:t>.</a:t>
            </a:r>
          </a:p>
          <a:p>
            <a:pPr algn="just"/>
            <a:endParaRPr lang="it-IT" dirty="0">
              <a:latin typeface="Calisto MT" panose="02040603050505030304" pitchFamily="18" charset="0"/>
            </a:endParaRPr>
          </a:p>
          <a:p>
            <a:pPr algn="just"/>
            <a:r>
              <a:rPr lang="it-IT" b="1" dirty="0">
                <a:latin typeface="Calisto MT" panose="02040603050505030304" pitchFamily="18" charset="0"/>
              </a:rPr>
              <a:t>Ferguson</a:t>
            </a:r>
            <a:r>
              <a:rPr lang="it-IT" dirty="0">
                <a:latin typeface="Calisto MT" panose="02040603050505030304" pitchFamily="18" charset="0"/>
              </a:rPr>
              <a:t> and </a:t>
            </a:r>
            <a:r>
              <a:rPr lang="it-IT" b="1" dirty="0">
                <a:latin typeface="Calisto MT" panose="02040603050505030304" pitchFamily="18" charset="0"/>
              </a:rPr>
              <a:t>Saarinen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described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how</a:t>
            </a:r>
            <a:r>
              <a:rPr lang="it-IT" dirty="0">
                <a:latin typeface="Calisto MT" panose="02040603050505030304" pitchFamily="18" charset="0"/>
              </a:rPr>
              <a:t> an </a:t>
            </a:r>
            <a:r>
              <a:rPr lang="it-IT" dirty="0" err="1">
                <a:latin typeface="Calisto MT" panose="02040603050505030304" pitchFamily="18" charset="0"/>
              </a:rPr>
              <a:t>adversary</a:t>
            </a:r>
            <a:r>
              <a:rPr lang="it-IT" dirty="0">
                <a:latin typeface="Calisto MT" panose="02040603050505030304" pitchFamily="18" charset="0"/>
              </a:rPr>
              <a:t> can </a:t>
            </a:r>
            <a:r>
              <a:rPr lang="it-IT" dirty="0" err="1">
                <a:latin typeface="Calisto MT" panose="02040603050505030304" pitchFamily="18" charset="0"/>
              </a:rPr>
              <a:t>attack</a:t>
            </a:r>
            <a:r>
              <a:rPr lang="it-IT" dirty="0">
                <a:latin typeface="Calisto MT" panose="02040603050505030304" pitchFamily="18" charset="0"/>
              </a:rPr>
              <a:t> in </a:t>
            </a:r>
            <a:r>
              <a:rPr lang="it-IT" dirty="0" err="1">
                <a:latin typeface="Calisto MT" panose="02040603050505030304" pitchFamily="18" charset="0"/>
              </a:rPr>
              <a:t>optimal</a:t>
            </a:r>
            <a:r>
              <a:rPr lang="it-IT" dirty="0">
                <a:latin typeface="Calisto MT" panose="02040603050505030304" pitchFamily="18" charset="0"/>
              </a:rPr>
              <a:t> way GCM authentication.</a:t>
            </a:r>
          </a:p>
          <a:p>
            <a:pPr algn="just"/>
            <a:r>
              <a:rPr lang="it-IT" dirty="0">
                <a:latin typeface="Calisto MT" panose="02040603050505030304" pitchFamily="18" charset="0"/>
              </a:rPr>
              <a:t> </a:t>
            </a:r>
          </a:p>
          <a:p>
            <a:pPr algn="just"/>
            <a:r>
              <a:rPr lang="it-IT" b="1" dirty="0" err="1">
                <a:latin typeface="Calisto MT" panose="02040603050505030304" pitchFamily="18" charset="0"/>
              </a:rPr>
              <a:t>Ferguson</a:t>
            </a:r>
            <a:r>
              <a:rPr lang="it-IT" dirty="0" err="1">
                <a:latin typeface="Calisto MT" panose="02040603050505030304" pitchFamily="18" charset="0"/>
              </a:rPr>
              <a:t>’s</a:t>
            </a:r>
            <a:r>
              <a:rPr lang="it-IT" dirty="0">
                <a:latin typeface="Calisto MT" panose="02040603050505030304" pitchFamily="18" charset="0"/>
              </a:rPr>
              <a:t> idea : if n </a:t>
            </a:r>
            <a:r>
              <a:rPr lang="it-IT" dirty="0" err="1">
                <a:latin typeface="Calisto MT" panose="02040603050505030304" pitchFamily="18" charset="0"/>
              </a:rPr>
              <a:t>denotes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total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number</a:t>
            </a:r>
            <a:r>
              <a:rPr lang="it-IT" dirty="0">
                <a:latin typeface="Calisto MT" panose="02040603050505030304" pitchFamily="18" charset="0"/>
              </a:rPr>
              <a:t> of </a:t>
            </a:r>
            <a:r>
              <a:rPr lang="it-IT" dirty="0" err="1">
                <a:latin typeface="Calisto MT" panose="02040603050505030304" pitchFamily="18" charset="0"/>
              </a:rPr>
              <a:t>ciphertext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blocks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then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there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a </a:t>
            </a:r>
            <a:r>
              <a:rPr lang="it-IT" dirty="0" err="1">
                <a:latin typeface="Calisto MT" panose="02040603050505030304" pitchFamily="18" charset="0"/>
              </a:rPr>
              <a:t>probability</a:t>
            </a:r>
            <a:r>
              <a:rPr lang="it-IT" dirty="0">
                <a:latin typeface="Calisto MT" panose="02040603050505030304" pitchFamily="18" charset="0"/>
              </a:rPr>
              <a:t> of n*2^-t to </a:t>
            </a:r>
            <a:r>
              <a:rPr lang="it-IT" dirty="0" err="1">
                <a:latin typeface="Calisto MT" panose="02040603050505030304" pitchFamily="18" charset="0"/>
              </a:rPr>
              <a:t>rebuild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corresponding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ciphertext</a:t>
            </a:r>
            <a:r>
              <a:rPr lang="it-IT" dirty="0">
                <a:latin typeface="Calisto MT" panose="02040603050505030304" pitchFamily="18" charset="0"/>
              </a:rPr>
              <a:t>, </a:t>
            </a:r>
            <a:r>
              <a:rPr lang="it-IT" dirty="0" err="1">
                <a:latin typeface="Calisto MT" panose="02040603050505030304" pitchFamily="18" charset="0"/>
              </a:rPr>
              <a:t>where</a:t>
            </a:r>
            <a:r>
              <a:rPr lang="it-IT" dirty="0">
                <a:latin typeface="Calisto MT" panose="02040603050505030304" pitchFamily="18" charset="0"/>
              </a:rPr>
              <a:t> t </a:t>
            </a:r>
            <a:r>
              <a:rPr lang="it-IT" dirty="0" err="1">
                <a:latin typeface="Calisto MT" panose="02040603050505030304" pitchFamily="18" charset="0"/>
              </a:rPr>
              <a:t>denote</a:t>
            </a:r>
            <a:r>
              <a:rPr lang="it-IT" dirty="0">
                <a:latin typeface="Calisto MT" panose="02040603050505030304" pitchFamily="18" charset="0"/>
              </a:rPr>
              <a:t> the authentication tag </a:t>
            </a:r>
            <a:r>
              <a:rPr lang="it-IT" dirty="0" err="1">
                <a:latin typeface="Calisto MT" panose="02040603050505030304" pitchFamily="18" charset="0"/>
              </a:rPr>
              <a:t>length</a:t>
            </a:r>
            <a:r>
              <a:rPr lang="it-IT" dirty="0">
                <a:latin typeface="Calisto MT" panose="02040603050505030304" pitchFamily="18" charset="0"/>
              </a:rPr>
              <a:t>. If t &lt; 128 bits </a:t>
            </a:r>
            <a:r>
              <a:rPr lang="it-IT" dirty="0" err="1">
                <a:latin typeface="Calisto MT" panose="02040603050505030304" pitchFamily="18" charset="0"/>
              </a:rPr>
              <a:t>then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probability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will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increase</a:t>
            </a:r>
            <a:r>
              <a:rPr lang="it-IT" dirty="0">
                <a:latin typeface="Calisto MT" panose="02040603050505030304" pitchFamily="18" charset="0"/>
              </a:rPr>
              <a:t>, </a:t>
            </a:r>
            <a:r>
              <a:rPr lang="it-IT" dirty="0" err="1">
                <a:latin typeface="Calisto MT" panose="02040603050505030304" pitchFamily="18" charset="0"/>
              </a:rPr>
              <a:t>leading</a:t>
            </a:r>
            <a:r>
              <a:rPr lang="it-IT" dirty="0">
                <a:latin typeface="Calisto MT" panose="02040603050505030304" pitchFamily="18" charset="0"/>
              </a:rPr>
              <a:t> to know some </a:t>
            </a:r>
            <a:r>
              <a:rPr lang="it-IT" dirty="0" err="1">
                <a:latin typeface="Calisto MT" panose="02040603050505030304" pitchFamily="18" charset="0"/>
              </a:rPr>
              <a:t>informations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about</a:t>
            </a:r>
            <a:r>
              <a:rPr lang="it-IT" dirty="0">
                <a:latin typeface="Calisto MT" panose="02040603050505030304" pitchFamily="18" charset="0"/>
              </a:rPr>
              <a:t> H. If H can be </a:t>
            </a:r>
            <a:r>
              <a:rPr lang="it-IT" dirty="0" err="1">
                <a:latin typeface="Calisto MT" panose="02040603050505030304" pitchFamily="18" charset="0"/>
              </a:rPr>
              <a:t>fully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compromised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than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guarantee</a:t>
            </a:r>
            <a:r>
              <a:rPr lang="it-IT" dirty="0">
                <a:latin typeface="Calisto MT" panose="02040603050505030304" pitchFamily="18" charset="0"/>
              </a:rPr>
              <a:t> of authentication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completely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lost</a:t>
            </a:r>
            <a:r>
              <a:rPr lang="it-IT" dirty="0">
                <a:latin typeface="Calisto MT" panose="02040603050505030304" pitchFamily="18" charset="0"/>
              </a:rPr>
              <a:t>. </a:t>
            </a:r>
          </a:p>
          <a:p>
            <a:pPr algn="just"/>
            <a:endParaRPr lang="it-IT" dirty="0">
              <a:latin typeface="Calisto MT" panose="02040603050505030304" pitchFamily="18" charset="0"/>
            </a:endParaRPr>
          </a:p>
          <a:p>
            <a:pPr algn="just"/>
            <a:r>
              <a:rPr lang="it-IT" b="1" dirty="0" err="1">
                <a:latin typeface="Calisto MT" panose="02040603050505030304" pitchFamily="18" charset="0"/>
              </a:rPr>
              <a:t>Saarinen</a:t>
            </a:r>
            <a:r>
              <a:rPr lang="it-IT" dirty="0" err="1">
                <a:latin typeface="Calisto MT" panose="02040603050505030304" pitchFamily="18" charset="0"/>
              </a:rPr>
              <a:t>’s</a:t>
            </a:r>
            <a:r>
              <a:rPr lang="it-IT" dirty="0">
                <a:latin typeface="Calisto MT" panose="02040603050505030304" pitchFamily="18" charset="0"/>
              </a:rPr>
              <a:t> idea : </a:t>
            </a:r>
            <a:r>
              <a:rPr lang="it-IT" dirty="0" err="1">
                <a:latin typeface="Calisto MT" panose="02040603050505030304" pitchFamily="18" charset="0"/>
              </a:rPr>
              <a:t>his</a:t>
            </a:r>
            <a:r>
              <a:rPr lang="it-IT" dirty="0">
                <a:latin typeface="Calisto MT" panose="02040603050505030304" pitchFamily="18" charset="0"/>
              </a:rPr>
              <a:t> work </a:t>
            </a:r>
            <a:r>
              <a:rPr lang="it-IT" dirty="0" err="1">
                <a:latin typeface="Calisto MT" panose="02040603050505030304" pitchFamily="18" charset="0"/>
              </a:rPr>
              <a:t>describes</a:t>
            </a:r>
            <a:r>
              <a:rPr lang="it-IT" dirty="0">
                <a:latin typeface="Calisto MT" panose="02040603050505030304" pitchFamily="18" charset="0"/>
              </a:rPr>
              <a:t> a </a:t>
            </a:r>
            <a:r>
              <a:rPr lang="it-IT" dirty="0" err="1">
                <a:latin typeface="Calisto MT" panose="02040603050505030304" pitchFamily="18" charset="0"/>
              </a:rPr>
              <a:t>particular</a:t>
            </a:r>
            <a:r>
              <a:rPr lang="it-IT" dirty="0">
                <a:latin typeface="Calisto MT" panose="02040603050505030304" pitchFamily="18" charset="0"/>
              </a:rPr>
              <a:t> way of </a:t>
            </a:r>
            <a:r>
              <a:rPr lang="it-IT" dirty="0" err="1">
                <a:latin typeface="Calisto MT" panose="02040603050505030304" pitchFamily="18" charset="0"/>
              </a:rPr>
              <a:t>forging</a:t>
            </a:r>
            <a:r>
              <a:rPr lang="it-IT" dirty="0">
                <a:latin typeface="Calisto MT" panose="02040603050505030304" pitchFamily="18" charset="0"/>
              </a:rPr>
              <a:t> a GCM </a:t>
            </a:r>
            <a:r>
              <a:rPr lang="it-IT" dirty="0" err="1">
                <a:latin typeface="Calisto MT" panose="02040603050505030304" pitchFamily="18" charset="0"/>
              </a:rPr>
              <a:t>message</a:t>
            </a:r>
            <a:r>
              <a:rPr lang="it-IT" dirty="0">
                <a:latin typeface="Calisto MT" panose="02040603050505030304" pitchFamily="18" charset="0"/>
              </a:rPr>
              <a:t>, from a </a:t>
            </a:r>
            <a:r>
              <a:rPr lang="it-IT" dirty="0" err="1">
                <a:latin typeface="Calisto MT" panose="02040603050505030304" pitchFamily="18" charset="0"/>
              </a:rPr>
              <a:t>valid</a:t>
            </a:r>
            <a:r>
              <a:rPr lang="it-IT" dirty="0">
                <a:latin typeface="Calisto MT" panose="02040603050505030304" pitchFamily="18" charset="0"/>
              </a:rPr>
              <a:t> GCM </a:t>
            </a:r>
            <a:r>
              <a:rPr lang="it-IT" dirty="0" err="1">
                <a:latin typeface="Calisto MT" panose="02040603050505030304" pitchFamily="18" charset="0"/>
              </a:rPr>
              <a:t>message</a:t>
            </a:r>
            <a:r>
              <a:rPr lang="it-IT" dirty="0">
                <a:latin typeface="Calisto MT" panose="02040603050505030304" pitchFamily="18" charset="0"/>
              </a:rPr>
              <a:t>, </a:t>
            </a:r>
            <a:r>
              <a:rPr lang="it-IT" dirty="0" err="1">
                <a:latin typeface="Calisto MT" panose="02040603050505030304" pitchFamily="18" charset="0"/>
              </a:rPr>
              <a:t>that</a:t>
            </a:r>
            <a:r>
              <a:rPr lang="it-IT" dirty="0">
                <a:latin typeface="Calisto MT" panose="02040603050505030304" pitchFamily="18" charset="0"/>
              </a:rPr>
              <a:t> works with a </a:t>
            </a:r>
            <a:r>
              <a:rPr lang="it-IT" dirty="0" err="1">
                <a:latin typeface="Calisto MT" panose="02040603050505030304" pitchFamily="18" charset="0"/>
              </a:rPr>
              <a:t>probability</a:t>
            </a:r>
            <a:r>
              <a:rPr lang="it-IT" dirty="0">
                <a:latin typeface="Calisto MT" panose="02040603050505030304" pitchFamily="18" charset="0"/>
              </a:rPr>
              <a:t> of n*2^-128 for </a:t>
            </a:r>
            <a:r>
              <a:rPr lang="it-IT" dirty="0" err="1">
                <a:latin typeface="Calisto MT" panose="02040603050505030304" pitchFamily="18" charset="0"/>
              </a:rPr>
              <a:t>messages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that</a:t>
            </a:r>
            <a:r>
              <a:rPr lang="it-IT" dirty="0">
                <a:latin typeface="Calisto MT" panose="02040603050505030304" pitchFamily="18" charset="0"/>
              </a:rPr>
              <a:t> are n*128 bits long.</a:t>
            </a:r>
            <a:endParaRPr lang="it-IT" b="1" dirty="0">
              <a:latin typeface="Calisto MT" panose="02040603050505030304" pitchFamily="18" charset="0"/>
            </a:endParaRPr>
          </a:p>
          <a:p>
            <a:pPr algn="just"/>
            <a:endParaRPr lang="it-IT" dirty="0">
              <a:latin typeface="Calisto MT" panose="02040603050505030304" pitchFamily="18" charset="0"/>
            </a:endParaRPr>
          </a:p>
          <a:p>
            <a:pPr algn="just"/>
            <a:r>
              <a:rPr lang="it-IT" dirty="0" err="1">
                <a:latin typeface="Calisto MT" panose="02040603050505030304" pitchFamily="18" charset="0"/>
              </a:rPr>
              <a:t>Another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type</a:t>
            </a:r>
            <a:r>
              <a:rPr lang="it-IT" dirty="0">
                <a:latin typeface="Calisto MT" panose="02040603050505030304" pitchFamily="18" charset="0"/>
              </a:rPr>
              <a:t> of </a:t>
            </a:r>
            <a:r>
              <a:rPr lang="it-IT" dirty="0" err="1">
                <a:latin typeface="Calisto MT" panose="02040603050505030304" pitchFamily="18" charset="0"/>
              </a:rPr>
              <a:t>attack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by </a:t>
            </a:r>
            <a:r>
              <a:rPr lang="it-IT" dirty="0" err="1">
                <a:latin typeface="Calisto MT" panose="02040603050505030304" pitchFamily="18" charset="0"/>
              </a:rPr>
              <a:t>guessing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different</a:t>
            </a:r>
            <a:r>
              <a:rPr lang="it-IT" dirty="0">
                <a:latin typeface="Calisto MT" panose="02040603050505030304" pitchFamily="18" charset="0"/>
              </a:rPr>
              <a:t> tags for a </a:t>
            </a:r>
            <a:r>
              <a:rPr lang="it-IT" dirty="0" err="1">
                <a:latin typeface="Calisto MT" panose="02040603050505030304" pitchFamily="18" charset="0"/>
              </a:rPr>
              <a:t>given</a:t>
            </a:r>
            <a:r>
              <a:rPr lang="it-IT" dirty="0">
                <a:latin typeface="Calisto MT" panose="02040603050505030304" pitchFamily="18" charset="0"/>
              </a:rPr>
              <a:t> input, and </a:t>
            </a:r>
            <a:r>
              <a:rPr lang="it-IT" dirty="0" err="1">
                <a:latin typeface="Calisto MT" panose="02040603050505030304" pitchFamily="18" charset="0"/>
              </a:rPr>
              <a:t>thus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increasing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probability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that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sooner</a:t>
            </a:r>
            <a:r>
              <a:rPr lang="it-IT" dirty="0">
                <a:latin typeface="Calisto MT" panose="02040603050505030304" pitchFamily="18" charset="0"/>
              </a:rPr>
              <a:t> or </a:t>
            </a:r>
            <a:r>
              <a:rPr lang="it-IT" dirty="0" err="1">
                <a:latin typeface="Calisto MT" panose="02040603050505030304" pitchFamily="18" charset="0"/>
              </a:rPr>
              <a:t>later</a:t>
            </a:r>
            <a:r>
              <a:rPr lang="it-IT" dirty="0">
                <a:latin typeface="Calisto MT" panose="02040603050505030304" pitchFamily="18" charset="0"/>
              </a:rPr>
              <a:t> a tag </a:t>
            </a:r>
            <a:r>
              <a:rPr lang="it-IT" dirty="0" err="1">
                <a:latin typeface="Calisto MT" panose="02040603050505030304" pitchFamily="18" charset="0"/>
              </a:rPr>
              <a:t>will</a:t>
            </a:r>
            <a:r>
              <a:rPr lang="it-IT" dirty="0">
                <a:latin typeface="Calisto MT" panose="02040603050505030304" pitchFamily="18" charset="0"/>
              </a:rPr>
              <a:t> be </a:t>
            </a:r>
            <a:r>
              <a:rPr lang="it-IT" dirty="0" err="1">
                <a:latin typeface="Calisto MT" panose="02040603050505030304" pitchFamily="18" charset="0"/>
              </a:rPr>
              <a:t>accepted</a:t>
            </a:r>
            <a:r>
              <a:rPr lang="it-IT" dirty="0">
                <a:latin typeface="Calisto MT" panose="02040603050505030304" pitchFamily="18" charset="0"/>
              </a:rPr>
              <a:t>. For </a:t>
            </a:r>
            <a:r>
              <a:rPr lang="it-IT" dirty="0" err="1">
                <a:latin typeface="Calisto MT" panose="02040603050505030304" pitchFamily="18" charset="0"/>
              </a:rPr>
              <a:t>this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reason</a:t>
            </a:r>
            <a:r>
              <a:rPr lang="it-IT" dirty="0">
                <a:latin typeface="Calisto MT" panose="02040603050505030304" pitchFamily="18" charset="0"/>
              </a:rPr>
              <a:t>, GCM </a:t>
            </a:r>
            <a:r>
              <a:rPr lang="it-IT" dirty="0" err="1">
                <a:latin typeface="Calisto MT" panose="02040603050505030304" pitchFamily="18" charset="0"/>
              </a:rPr>
              <a:t>should</a:t>
            </a:r>
            <a:r>
              <a:rPr lang="it-IT" dirty="0">
                <a:latin typeface="Calisto MT" panose="02040603050505030304" pitchFamily="18" charset="0"/>
              </a:rPr>
              <a:t> be </a:t>
            </a:r>
            <a:r>
              <a:rPr lang="it-IT" dirty="0" err="1">
                <a:latin typeface="Calisto MT" panose="02040603050505030304" pitchFamily="18" charset="0"/>
              </a:rPr>
              <a:t>monitored</a:t>
            </a:r>
            <a:r>
              <a:rPr lang="it-IT" dirty="0">
                <a:latin typeface="Calisto MT" panose="02040603050505030304" pitchFamily="18" charset="0"/>
              </a:rPr>
              <a:t>, </a:t>
            </a:r>
            <a:r>
              <a:rPr lang="it-IT" dirty="0" err="1">
                <a:latin typeface="Calisto MT" panose="02040603050505030304" pitchFamily="18" charset="0"/>
              </a:rPr>
              <a:t>eventually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inserting</a:t>
            </a:r>
            <a:r>
              <a:rPr lang="it-IT" dirty="0">
                <a:latin typeface="Calisto MT" panose="02040603050505030304" pitchFamily="18" charset="0"/>
              </a:rPr>
              <a:t> some </a:t>
            </a:r>
            <a:r>
              <a:rPr lang="it-IT" dirty="0" err="1">
                <a:latin typeface="Calisto MT" panose="02040603050505030304" pitchFamily="18" charset="0"/>
              </a:rPr>
              <a:t>mechanism</a:t>
            </a:r>
            <a:r>
              <a:rPr lang="it-IT" dirty="0">
                <a:latin typeface="Calisto MT" panose="02040603050505030304" pitchFamily="18" charset="0"/>
              </a:rPr>
              <a:t> to </a:t>
            </a:r>
            <a:r>
              <a:rPr lang="it-IT" dirty="0" err="1">
                <a:latin typeface="Calisto MT" panose="02040603050505030304" pitchFamily="18" charset="0"/>
              </a:rPr>
              <a:t>limit</a:t>
            </a:r>
            <a:r>
              <a:rPr lang="it-IT" dirty="0">
                <a:latin typeface="Calisto MT" panose="02040603050505030304" pitchFamily="18" charset="0"/>
              </a:rPr>
              <a:t> the </a:t>
            </a:r>
            <a:r>
              <a:rPr lang="it-IT" dirty="0" err="1">
                <a:latin typeface="Calisto MT" panose="02040603050505030304" pitchFamily="18" charset="0"/>
              </a:rPr>
              <a:t>number</a:t>
            </a:r>
            <a:r>
              <a:rPr lang="it-IT" dirty="0">
                <a:latin typeface="Calisto MT" panose="02040603050505030304" pitchFamily="18" charset="0"/>
              </a:rPr>
              <a:t> of </a:t>
            </a:r>
            <a:r>
              <a:rPr lang="it-IT" dirty="0" err="1">
                <a:latin typeface="Calisto MT" panose="02040603050505030304" pitchFamily="18" charset="0"/>
              </a:rPr>
              <a:t>unsuccessful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verification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attempts</a:t>
            </a:r>
            <a:r>
              <a:rPr lang="it-IT" dirty="0">
                <a:latin typeface="Calisto MT" panose="02040603050505030304" pitchFamily="18" charset="0"/>
              </a:rPr>
              <a:t> for </a:t>
            </a:r>
            <a:r>
              <a:rPr lang="it-IT" dirty="0" err="1">
                <a:latin typeface="Calisto MT" panose="02040603050505030304" pitchFamily="18" charset="0"/>
              </a:rPr>
              <a:t>each</a:t>
            </a:r>
            <a:r>
              <a:rPr lang="it-IT" dirty="0">
                <a:latin typeface="Calisto MT" panose="02040603050505030304" pitchFamily="18" charset="0"/>
              </a:rPr>
              <a:t> key.</a:t>
            </a:r>
          </a:p>
        </p:txBody>
      </p:sp>
    </p:spTree>
    <p:extLst>
      <p:ext uri="{BB962C8B-B14F-4D97-AF65-F5344CB8AC3E}">
        <p14:creationId xmlns:p14="http://schemas.microsoft.com/office/powerpoint/2010/main" val="27327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6A159-E691-477E-9F6A-20731B05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269"/>
            <a:ext cx="9144000" cy="506787"/>
          </a:xfrm>
        </p:spPr>
        <p:txBody>
          <a:bodyPr>
            <a:normAutofit/>
          </a:bodyPr>
          <a:lstStyle/>
          <a:p>
            <a:r>
              <a:rPr lang="it-IT" sz="2800" b="1" dirty="0">
                <a:latin typeface="Calisto MT" panose="02040603050505030304" pitchFamily="18" charset="0"/>
              </a:rPr>
              <a:t>Performance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52B497-3BBC-4395-AAD9-80B3DE6B085B}"/>
              </a:ext>
            </a:extLst>
          </p:cNvPr>
          <p:cNvSpPr txBox="1"/>
          <p:nvPr/>
        </p:nvSpPr>
        <p:spPr>
          <a:xfrm>
            <a:off x="438150" y="1131417"/>
            <a:ext cx="1131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latin typeface="Calisto MT" panose="02040603050505030304" pitchFamily="18" charset="0"/>
              </a:rPr>
              <a:t>Parallelizability</a:t>
            </a:r>
            <a:r>
              <a:rPr lang="it-IT" b="1" dirty="0">
                <a:latin typeface="Calisto MT" panose="02040603050505030304" pitchFamily="18" charset="0"/>
              </a:rPr>
              <a:t> :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encryption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process</a:t>
            </a:r>
            <a:r>
              <a:rPr lang="it-IT" dirty="0">
                <a:latin typeface="Calisto MT" panose="02040603050505030304" pitchFamily="18" charset="0"/>
              </a:rPr>
              <a:t> can be </a:t>
            </a:r>
            <a:r>
              <a:rPr lang="it-IT" dirty="0" err="1">
                <a:latin typeface="Calisto MT" panose="02040603050505030304" pitchFamily="18" charset="0"/>
              </a:rPr>
              <a:t>parallelized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since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each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ciphertext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block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indipendent</a:t>
            </a:r>
            <a:r>
              <a:rPr lang="it-IT" dirty="0">
                <a:latin typeface="Calisto MT" panose="02040603050505030304" pitchFamily="18" charset="0"/>
              </a:rPr>
              <a:t> from the </a:t>
            </a:r>
            <a:r>
              <a:rPr lang="it-IT" dirty="0" err="1">
                <a:latin typeface="Calisto MT" panose="02040603050505030304" pitchFamily="18" charset="0"/>
              </a:rPr>
              <a:t>others</a:t>
            </a:r>
            <a:r>
              <a:rPr lang="it-IT" dirty="0">
                <a:latin typeface="Calisto MT" panose="02040603050505030304" pitchFamily="18" charset="0"/>
              </a:rPr>
              <a:t>, so as the </a:t>
            </a:r>
            <a:r>
              <a:rPr lang="it-IT" dirty="0" err="1">
                <a:latin typeface="Calisto MT" panose="02040603050505030304" pitchFamily="18" charset="0"/>
              </a:rPr>
              <a:t>decryption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process</a:t>
            </a:r>
            <a:r>
              <a:rPr lang="it-IT" dirty="0">
                <a:latin typeface="Calisto MT" panose="02040603050505030304" pitchFamily="18" charset="0"/>
              </a:rPr>
              <a:t>. Authentication tag </a:t>
            </a:r>
            <a:r>
              <a:rPr lang="it-IT" dirty="0" err="1">
                <a:latin typeface="Calisto MT" panose="02040603050505030304" pitchFamily="18" charset="0"/>
              </a:rPr>
              <a:t>process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not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parallelizable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because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each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polynomial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depends</a:t>
            </a:r>
            <a:r>
              <a:rPr lang="it-IT" dirty="0">
                <a:latin typeface="Calisto MT" panose="02040603050505030304" pitchFamily="18" charset="0"/>
              </a:rPr>
              <a:t> from the </a:t>
            </a:r>
            <a:r>
              <a:rPr lang="it-IT" dirty="0" err="1">
                <a:latin typeface="Calisto MT" panose="02040603050505030304" pitchFamily="18" charset="0"/>
              </a:rPr>
              <a:t>previous</a:t>
            </a:r>
            <a:r>
              <a:rPr lang="it-IT" dirty="0">
                <a:latin typeface="Calisto MT" panose="02040603050505030304" pitchFamily="18" charset="0"/>
              </a:rPr>
              <a:t> one and </a:t>
            </a:r>
            <a:r>
              <a:rPr lang="it-IT" dirty="0" err="1">
                <a:latin typeface="Calisto MT" panose="02040603050505030304" pitchFamily="18" charset="0"/>
              </a:rPr>
              <a:t>current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ciphertext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block</a:t>
            </a:r>
            <a:r>
              <a:rPr lang="it-IT" dirty="0">
                <a:latin typeface="Calisto MT" panose="02040603050505030304" pitchFamily="18" charset="0"/>
              </a:rPr>
              <a:t>.</a:t>
            </a:r>
          </a:p>
          <a:p>
            <a:pPr algn="just"/>
            <a:endParaRPr lang="it-IT" b="1">
              <a:latin typeface="Calisto MT" panose="02040603050505030304" pitchFamily="18" charset="0"/>
            </a:endParaRPr>
          </a:p>
          <a:p>
            <a:pPr algn="just"/>
            <a:r>
              <a:rPr lang="it-IT" b="1">
                <a:latin typeface="Calisto MT" panose="02040603050505030304" pitchFamily="18" charset="0"/>
              </a:rPr>
              <a:t>Error</a:t>
            </a:r>
            <a:r>
              <a:rPr lang="it-IT" b="1" dirty="0">
                <a:latin typeface="Calisto MT" panose="02040603050505030304" pitchFamily="18" charset="0"/>
              </a:rPr>
              <a:t> </a:t>
            </a:r>
            <a:r>
              <a:rPr lang="it-IT" b="1" dirty="0" err="1">
                <a:latin typeface="Calisto MT" panose="02040603050505030304" pitchFamily="18" charset="0"/>
              </a:rPr>
              <a:t>propagation</a:t>
            </a:r>
            <a:r>
              <a:rPr lang="it-IT" b="1" dirty="0">
                <a:latin typeface="Calisto MT" panose="02040603050505030304" pitchFamily="18" charset="0"/>
              </a:rPr>
              <a:t> : </a:t>
            </a:r>
            <a:r>
              <a:rPr lang="it-IT" dirty="0" err="1">
                <a:latin typeface="Calisto MT" panose="02040603050505030304" pitchFamily="18" charset="0"/>
              </a:rPr>
              <a:t>There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isn’t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error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propagation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because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each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plaintext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block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is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treated</a:t>
            </a:r>
            <a:r>
              <a:rPr lang="it-IT" dirty="0">
                <a:latin typeface="Calisto MT" panose="02040603050505030304" pitchFamily="18" charset="0"/>
              </a:rPr>
              <a:t> as a separate </a:t>
            </a:r>
            <a:r>
              <a:rPr lang="it-IT" dirty="0" err="1">
                <a:latin typeface="Calisto MT" panose="02040603050505030304" pitchFamily="18" charset="0"/>
              </a:rPr>
              <a:t>message</a:t>
            </a:r>
            <a:r>
              <a:rPr lang="it-IT" dirty="0">
                <a:latin typeface="Calisto MT" panose="02040603050505030304" pitchFamily="18" charset="0"/>
              </a:rPr>
              <a:t>.</a:t>
            </a:r>
          </a:p>
          <a:p>
            <a:pPr algn="just"/>
            <a:endParaRPr lang="it-IT" dirty="0">
              <a:latin typeface="Calisto MT" panose="02040603050505030304" pitchFamily="18" charset="0"/>
            </a:endParaRPr>
          </a:p>
          <a:p>
            <a:pPr algn="just"/>
            <a:r>
              <a:rPr lang="it-IT" b="1" dirty="0" err="1">
                <a:latin typeface="Calisto MT" panose="02040603050505030304" pitchFamily="18" charset="0"/>
              </a:rPr>
              <a:t>Pre</a:t>
            </a:r>
            <a:r>
              <a:rPr lang="it-IT" b="1" dirty="0">
                <a:latin typeface="Calisto MT" panose="02040603050505030304" pitchFamily="18" charset="0"/>
              </a:rPr>
              <a:t>-processing : </a:t>
            </a:r>
            <a:r>
              <a:rPr lang="it-IT" dirty="0">
                <a:latin typeface="Calisto MT" panose="02040603050505030304" pitchFamily="18" charset="0"/>
              </a:rPr>
              <a:t>The </a:t>
            </a:r>
            <a:r>
              <a:rPr lang="it-IT" dirty="0" err="1">
                <a:latin typeface="Calisto MT" panose="02040603050505030304" pitchFamily="18" charset="0"/>
              </a:rPr>
              <a:t>keystream</a:t>
            </a:r>
            <a:r>
              <a:rPr lang="it-IT" dirty="0">
                <a:latin typeface="Calisto MT" panose="02040603050505030304" pitchFamily="18" charset="0"/>
              </a:rPr>
              <a:t> generation can be </a:t>
            </a:r>
            <a:r>
              <a:rPr lang="it-IT" dirty="0" err="1">
                <a:latin typeface="Calisto MT" panose="02040603050505030304" pitchFamily="18" charset="0"/>
              </a:rPr>
              <a:t>precomputed</a:t>
            </a:r>
            <a:r>
              <a:rPr lang="it-IT" dirty="0">
                <a:latin typeface="Calisto MT" panose="02040603050505030304" pitchFamily="18" charset="0"/>
              </a:rPr>
              <a:t>, and </a:t>
            </a:r>
            <a:r>
              <a:rPr lang="it-IT" dirty="0" err="1">
                <a:latin typeface="Calisto MT" panose="02040603050505030304" pitchFamily="18" charset="0"/>
              </a:rPr>
              <a:t>several</a:t>
            </a:r>
            <a:r>
              <a:rPr lang="it-IT" dirty="0">
                <a:latin typeface="Calisto MT" panose="02040603050505030304" pitchFamily="18" charset="0"/>
              </a:rPr>
              <a:t> </a:t>
            </a:r>
            <a:r>
              <a:rPr lang="it-IT" dirty="0" err="1">
                <a:latin typeface="Calisto MT" panose="02040603050505030304" pitchFamily="18" charset="0"/>
              </a:rPr>
              <a:t>methods</a:t>
            </a:r>
            <a:r>
              <a:rPr lang="it-IT" dirty="0">
                <a:latin typeface="Calisto MT" panose="02040603050505030304" pitchFamily="18" charset="0"/>
              </a:rPr>
              <a:t> for speed up the authentication </a:t>
            </a:r>
            <a:r>
              <a:rPr lang="it-IT" dirty="0" err="1">
                <a:latin typeface="Calisto MT" panose="02040603050505030304" pitchFamily="18" charset="0"/>
              </a:rPr>
              <a:t>process</a:t>
            </a:r>
            <a:r>
              <a:rPr lang="it-IT" dirty="0">
                <a:latin typeface="Calisto MT" panose="02040603050505030304" pitchFamily="18" charset="0"/>
              </a:rPr>
              <a:t> are </a:t>
            </a:r>
            <a:r>
              <a:rPr lang="it-IT" dirty="0" err="1">
                <a:latin typeface="Calisto MT" panose="02040603050505030304" pitchFamily="18" charset="0"/>
              </a:rPr>
              <a:t>available</a:t>
            </a:r>
            <a:r>
              <a:rPr lang="it-IT" dirty="0">
                <a:latin typeface="Calisto MT" panose="02040603050505030304" pitchFamily="18" charset="0"/>
              </a:rPr>
              <a:t>.</a:t>
            </a:r>
            <a:endParaRPr lang="it-IT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29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668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Calisto MT</vt:lpstr>
      <vt:lpstr>Tema di Office</vt:lpstr>
      <vt:lpstr>Galois Counter Mode</vt:lpstr>
      <vt:lpstr>Encryption</vt:lpstr>
      <vt:lpstr>Decryption</vt:lpstr>
      <vt:lpstr>Security and vulnerabilities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Galois Counter Mode</dc:title>
  <dc:creator>Matteo Salvino</dc:creator>
  <cp:lastModifiedBy>Matteo Salvino</cp:lastModifiedBy>
  <cp:revision>36</cp:revision>
  <dcterms:created xsi:type="dcterms:W3CDTF">2019-11-19T17:06:37Z</dcterms:created>
  <dcterms:modified xsi:type="dcterms:W3CDTF">2019-11-20T16:49:31Z</dcterms:modified>
</cp:coreProperties>
</file>